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8" r:id="rId5"/>
    <p:sldId id="266" r:id="rId6"/>
    <p:sldId id="264" r:id="rId7"/>
    <p:sldId id="269" r:id="rId8"/>
    <p:sldId id="262" r:id="rId9"/>
    <p:sldId id="263" r:id="rId10"/>
    <p:sldId id="267" r:id="rId11"/>
    <p:sldId id="271" r:id="rId12"/>
    <p:sldId id="261" r:id="rId13"/>
    <p:sldId id="272"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den, Morgan" userId="bcb97732-65e7-4dba-969f-9df34d718183" providerId="ADAL" clId="{AC39D5D2-4574-4652-9EFA-61BAFF7122C8}"/>
    <pc:docChg chg="modSld">
      <pc:chgData name="Breden, Morgan" userId="bcb97732-65e7-4dba-969f-9df34d718183" providerId="ADAL" clId="{AC39D5D2-4574-4652-9EFA-61BAFF7122C8}" dt="2020-09-07T04:14:48.974" v="92" actId="20577"/>
      <pc:docMkLst>
        <pc:docMk/>
      </pc:docMkLst>
      <pc:sldChg chg="modSp mod">
        <pc:chgData name="Breden, Morgan" userId="bcb97732-65e7-4dba-969f-9df34d718183" providerId="ADAL" clId="{AC39D5D2-4574-4652-9EFA-61BAFF7122C8}" dt="2020-09-07T04:14:38.656" v="90" actId="20577"/>
        <pc:sldMkLst>
          <pc:docMk/>
          <pc:sldMk cId="241041904" sldId="262"/>
        </pc:sldMkLst>
        <pc:spChg chg="mod">
          <ac:chgData name="Breden, Morgan" userId="bcb97732-65e7-4dba-969f-9df34d718183" providerId="ADAL" clId="{AC39D5D2-4574-4652-9EFA-61BAFF7122C8}" dt="2020-09-07T04:14:38.656" v="90" actId="20577"/>
          <ac:spMkLst>
            <pc:docMk/>
            <pc:sldMk cId="241041904" sldId="262"/>
            <ac:spMk id="4" creationId="{00000000-0000-0000-0000-000000000000}"/>
          </ac:spMkLst>
        </pc:spChg>
      </pc:sldChg>
      <pc:sldChg chg="modSp mod">
        <pc:chgData name="Breden, Morgan" userId="bcb97732-65e7-4dba-969f-9df34d718183" providerId="ADAL" clId="{AC39D5D2-4574-4652-9EFA-61BAFF7122C8}" dt="2020-09-07T04:14:48.974" v="92" actId="20577"/>
        <pc:sldMkLst>
          <pc:docMk/>
          <pc:sldMk cId="3222072558" sldId="269"/>
        </pc:sldMkLst>
        <pc:spChg chg="mod">
          <ac:chgData name="Breden, Morgan" userId="bcb97732-65e7-4dba-969f-9df34d718183" providerId="ADAL" clId="{AC39D5D2-4574-4652-9EFA-61BAFF7122C8}" dt="2020-09-07T04:14:48.974" v="92" actId="20577"/>
          <ac:spMkLst>
            <pc:docMk/>
            <pc:sldMk cId="3222072558" sldId="269"/>
            <ac:spMk id="4" creationId="{486AB575-6A94-4030-A12A-82D723CBE4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12ACC-24AD-41BE-B5D4-E18444816D6D}" type="datetimeFigureOut">
              <a:rPr lang="en-CA" smtClean="0"/>
              <a:t>2020-09-06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7999A-94DE-448F-9938-DFE7EAE447D7}" type="slidenum">
              <a:rPr lang="en-CA" smtClean="0"/>
              <a:t>‹#›</a:t>
            </a:fld>
            <a:endParaRPr lang="en-CA"/>
          </a:p>
        </p:txBody>
      </p:sp>
    </p:spTree>
    <p:extLst>
      <p:ext uri="{BB962C8B-B14F-4D97-AF65-F5344CB8AC3E}">
        <p14:creationId xmlns:p14="http://schemas.microsoft.com/office/powerpoint/2010/main" val="341967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ccdc.ca/Health-Info-Site/Documents/COVID_public_guidance/Guidance-k-12-school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taken directly from the CDC Public Health Guidance for K-12 Schools. </a:t>
            </a:r>
          </a:p>
          <a:p>
            <a:r>
              <a:rPr lang="en-US" dirty="0"/>
              <a:t>Paste in the chat during the meeting</a:t>
            </a:r>
          </a:p>
          <a:p>
            <a:r>
              <a:rPr lang="en-US" dirty="0"/>
              <a:t> </a:t>
            </a:r>
            <a:r>
              <a:rPr lang="en-CA" dirty="0">
                <a:hlinkClick r:id="rId3"/>
              </a:rPr>
              <a:t>http://www.bccdc.ca/Health-Info-Site/Documents/COVID_public_guidance/Guidance-k-12-schools.pdf</a:t>
            </a:r>
            <a:endParaRPr lang="en-US" dirty="0"/>
          </a:p>
          <a:p>
            <a:endParaRPr lang="en-CA" dirty="0"/>
          </a:p>
        </p:txBody>
      </p:sp>
      <p:sp>
        <p:nvSpPr>
          <p:cNvPr id="4" name="Slide Number Placeholder 3"/>
          <p:cNvSpPr>
            <a:spLocks noGrp="1"/>
          </p:cNvSpPr>
          <p:nvPr>
            <p:ph type="sldNum" sz="quarter" idx="5"/>
          </p:nvPr>
        </p:nvSpPr>
        <p:spPr/>
        <p:txBody>
          <a:bodyPr/>
          <a:lstStyle/>
          <a:p>
            <a:fld id="{8A4BA91D-DF41-4BA8-876C-24462DBC9989}" type="slidenum">
              <a:rPr lang="en-CA" smtClean="0"/>
              <a:t>3</a:t>
            </a:fld>
            <a:endParaRPr lang="en-CA"/>
          </a:p>
        </p:txBody>
      </p:sp>
    </p:spTree>
    <p:extLst>
      <p:ext uri="{BB962C8B-B14F-4D97-AF65-F5344CB8AC3E}">
        <p14:creationId xmlns:p14="http://schemas.microsoft.com/office/powerpoint/2010/main" val="251504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0F318D-7DD3-4AD9-B489-46FDAA07212A}" type="slidenum">
              <a:rPr lang="en-CA" smtClean="0"/>
              <a:t>11</a:t>
            </a:fld>
            <a:endParaRPr lang="en-CA"/>
          </a:p>
        </p:txBody>
      </p:sp>
    </p:spTree>
    <p:extLst>
      <p:ext uri="{BB962C8B-B14F-4D97-AF65-F5344CB8AC3E}">
        <p14:creationId xmlns:p14="http://schemas.microsoft.com/office/powerpoint/2010/main" val="270016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6FA2DF9-7047-4EBA-A348-B6BC0DCFED03}" type="datetimeFigureOut">
              <a:rPr lang="en-CA" smtClean="0"/>
              <a:t>2020-09-06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91700-5AC9-47AA-B886-065155455FF3}" type="slidenum">
              <a:rPr lang="en-CA" smtClean="0"/>
              <a:t>‹#›</a:t>
            </a:fld>
            <a:endParaRPr lang="en-CA"/>
          </a:p>
        </p:txBody>
      </p:sp>
    </p:spTree>
    <p:extLst>
      <p:ext uri="{BB962C8B-B14F-4D97-AF65-F5344CB8AC3E}">
        <p14:creationId xmlns:p14="http://schemas.microsoft.com/office/powerpoint/2010/main" val="283061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6FA2DF9-7047-4EBA-A348-B6BC0DCFED03}" type="datetimeFigureOut">
              <a:rPr lang="en-CA" smtClean="0"/>
              <a:t>2020-09-06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91700-5AC9-47AA-B886-065155455FF3}" type="slidenum">
              <a:rPr lang="en-CA" smtClean="0"/>
              <a:t>‹#›</a:t>
            </a:fld>
            <a:endParaRPr lang="en-CA"/>
          </a:p>
        </p:txBody>
      </p:sp>
    </p:spTree>
    <p:extLst>
      <p:ext uri="{BB962C8B-B14F-4D97-AF65-F5344CB8AC3E}">
        <p14:creationId xmlns:p14="http://schemas.microsoft.com/office/powerpoint/2010/main" val="129648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6FA2DF9-7047-4EBA-A348-B6BC0DCFED03}" type="datetimeFigureOut">
              <a:rPr lang="en-CA" smtClean="0"/>
              <a:t>2020-09-06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91700-5AC9-47AA-B886-065155455FF3}" type="slidenum">
              <a:rPr lang="en-CA" smtClean="0"/>
              <a:t>‹#›</a:t>
            </a:fld>
            <a:endParaRPr lang="en-CA"/>
          </a:p>
        </p:txBody>
      </p:sp>
    </p:spTree>
    <p:extLst>
      <p:ext uri="{BB962C8B-B14F-4D97-AF65-F5344CB8AC3E}">
        <p14:creationId xmlns:p14="http://schemas.microsoft.com/office/powerpoint/2010/main" val="313258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6FA2DF9-7047-4EBA-A348-B6BC0DCFED03}" type="datetimeFigureOut">
              <a:rPr lang="en-CA" smtClean="0"/>
              <a:t>2020-09-06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91700-5AC9-47AA-B886-065155455FF3}" type="slidenum">
              <a:rPr lang="en-CA" smtClean="0"/>
              <a:t>‹#›</a:t>
            </a:fld>
            <a:endParaRPr lang="en-CA"/>
          </a:p>
        </p:txBody>
      </p:sp>
    </p:spTree>
    <p:extLst>
      <p:ext uri="{BB962C8B-B14F-4D97-AF65-F5344CB8AC3E}">
        <p14:creationId xmlns:p14="http://schemas.microsoft.com/office/powerpoint/2010/main" val="122595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A2DF9-7047-4EBA-A348-B6BC0DCFED03}" type="datetimeFigureOut">
              <a:rPr lang="en-CA" smtClean="0"/>
              <a:t>2020-09-06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91700-5AC9-47AA-B886-065155455FF3}" type="slidenum">
              <a:rPr lang="en-CA" smtClean="0"/>
              <a:t>‹#›</a:t>
            </a:fld>
            <a:endParaRPr lang="en-CA"/>
          </a:p>
        </p:txBody>
      </p:sp>
    </p:spTree>
    <p:extLst>
      <p:ext uri="{BB962C8B-B14F-4D97-AF65-F5344CB8AC3E}">
        <p14:creationId xmlns:p14="http://schemas.microsoft.com/office/powerpoint/2010/main" val="1671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6FA2DF9-7047-4EBA-A348-B6BC0DCFED03}" type="datetimeFigureOut">
              <a:rPr lang="en-CA" smtClean="0"/>
              <a:t>2020-09-06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291700-5AC9-47AA-B886-065155455FF3}" type="slidenum">
              <a:rPr lang="en-CA" smtClean="0"/>
              <a:t>‹#›</a:t>
            </a:fld>
            <a:endParaRPr lang="en-CA"/>
          </a:p>
        </p:txBody>
      </p:sp>
    </p:spTree>
    <p:extLst>
      <p:ext uri="{BB962C8B-B14F-4D97-AF65-F5344CB8AC3E}">
        <p14:creationId xmlns:p14="http://schemas.microsoft.com/office/powerpoint/2010/main" val="90747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6FA2DF9-7047-4EBA-A348-B6BC0DCFED03}" type="datetimeFigureOut">
              <a:rPr lang="en-CA" smtClean="0"/>
              <a:t>2020-09-06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4291700-5AC9-47AA-B886-065155455FF3}" type="slidenum">
              <a:rPr lang="en-CA" smtClean="0"/>
              <a:t>‹#›</a:t>
            </a:fld>
            <a:endParaRPr lang="en-CA"/>
          </a:p>
        </p:txBody>
      </p:sp>
    </p:spTree>
    <p:extLst>
      <p:ext uri="{BB962C8B-B14F-4D97-AF65-F5344CB8AC3E}">
        <p14:creationId xmlns:p14="http://schemas.microsoft.com/office/powerpoint/2010/main" val="234350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6FA2DF9-7047-4EBA-A348-B6BC0DCFED03}" type="datetimeFigureOut">
              <a:rPr lang="en-CA" smtClean="0"/>
              <a:t>2020-09-06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4291700-5AC9-47AA-B886-065155455FF3}" type="slidenum">
              <a:rPr lang="en-CA" smtClean="0"/>
              <a:t>‹#›</a:t>
            </a:fld>
            <a:endParaRPr lang="en-CA"/>
          </a:p>
        </p:txBody>
      </p:sp>
    </p:spTree>
    <p:extLst>
      <p:ext uri="{BB962C8B-B14F-4D97-AF65-F5344CB8AC3E}">
        <p14:creationId xmlns:p14="http://schemas.microsoft.com/office/powerpoint/2010/main" val="31098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A2DF9-7047-4EBA-A348-B6BC0DCFED03}" type="datetimeFigureOut">
              <a:rPr lang="en-CA" smtClean="0"/>
              <a:t>2020-09-06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4291700-5AC9-47AA-B886-065155455FF3}" type="slidenum">
              <a:rPr lang="en-CA" smtClean="0"/>
              <a:t>‹#›</a:t>
            </a:fld>
            <a:endParaRPr lang="en-CA"/>
          </a:p>
        </p:txBody>
      </p:sp>
    </p:spTree>
    <p:extLst>
      <p:ext uri="{BB962C8B-B14F-4D97-AF65-F5344CB8AC3E}">
        <p14:creationId xmlns:p14="http://schemas.microsoft.com/office/powerpoint/2010/main" val="194969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A2DF9-7047-4EBA-A348-B6BC0DCFED03}" type="datetimeFigureOut">
              <a:rPr lang="en-CA" smtClean="0"/>
              <a:t>2020-09-06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291700-5AC9-47AA-B886-065155455FF3}" type="slidenum">
              <a:rPr lang="en-CA" smtClean="0"/>
              <a:t>‹#›</a:t>
            </a:fld>
            <a:endParaRPr lang="en-CA"/>
          </a:p>
        </p:txBody>
      </p:sp>
    </p:spTree>
    <p:extLst>
      <p:ext uri="{BB962C8B-B14F-4D97-AF65-F5344CB8AC3E}">
        <p14:creationId xmlns:p14="http://schemas.microsoft.com/office/powerpoint/2010/main" val="25018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A2DF9-7047-4EBA-A348-B6BC0DCFED03}" type="datetimeFigureOut">
              <a:rPr lang="en-CA" smtClean="0"/>
              <a:t>2020-09-06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291700-5AC9-47AA-B886-065155455FF3}" type="slidenum">
              <a:rPr lang="en-CA" smtClean="0"/>
              <a:t>‹#›</a:t>
            </a:fld>
            <a:endParaRPr lang="en-CA"/>
          </a:p>
        </p:txBody>
      </p:sp>
    </p:spTree>
    <p:extLst>
      <p:ext uri="{BB962C8B-B14F-4D97-AF65-F5344CB8AC3E}">
        <p14:creationId xmlns:p14="http://schemas.microsoft.com/office/powerpoint/2010/main" val="374081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A2DF9-7047-4EBA-A348-B6BC0DCFED03}" type="datetimeFigureOut">
              <a:rPr lang="en-CA" smtClean="0"/>
              <a:t>2020-09-06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91700-5AC9-47AA-B886-065155455FF3}" type="slidenum">
              <a:rPr lang="en-CA" smtClean="0"/>
              <a:t>‹#›</a:t>
            </a:fld>
            <a:endParaRPr lang="en-CA"/>
          </a:p>
        </p:txBody>
      </p:sp>
    </p:spTree>
    <p:extLst>
      <p:ext uri="{BB962C8B-B14F-4D97-AF65-F5344CB8AC3E}">
        <p14:creationId xmlns:p14="http://schemas.microsoft.com/office/powerpoint/2010/main" val="126175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FD2D-22A8-40BF-B46D-4E6335EB3580}"/>
              </a:ext>
            </a:extLst>
          </p:cNvPr>
          <p:cNvSpPr>
            <a:spLocks noGrp="1"/>
          </p:cNvSpPr>
          <p:nvPr>
            <p:ph type="ctrTitle"/>
          </p:nvPr>
        </p:nvSpPr>
        <p:spPr/>
        <p:txBody>
          <a:bodyPr/>
          <a:lstStyle/>
          <a:p>
            <a:r>
              <a:rPr lang="en-US" b="1" dirty="0"/>
              <a:t>September</a:t>
            </a:r>
            <a:r>
              <a:rPr lang="en-US" dirty="0"/>
              <a:t> </a:t>
            </a:r>
            <a:r>
              <a:rPr lang="en-US" sz="7200" b="1" dirty="0"/>
              <a:t>2020</a:t>
            </a:r>
            <a:endParaRPr lang="en-CA" b="1" dirty="0"/>
          </a:p>
        </p:txBody>
      </p:sp>
      <p:pic>
        <p:nvPicPr>
          <p:cNvPr id="4" name="Picture 3">
            <a:extLst>
              <a:ext uri="{FF2B5EF4-FFF2-40B4-BE49-F238E27FC236}">
                <a16:creationId xmlns:a16="http://schemas.microsoft.com/office/drawing/2014/main" id="{A2F57C5D-FD87-4DF4-906B-B9E8C03E1155}"/>
              </a:ext>
            </a:extLst>
          </p:cNvPr>
          <p:cNvPicPr>
            <a:picLocks noChangeAspect="1"/>
          </p:cNvPicPr>
          <p:nvPr/>
        </p:nvPicPr>
        <p:blipFill>
          <a:blip r:embed="rId2"/>
          <a:stretch>
            <a:fillRect/>
          </a:stretch>
        </p:blipFill>
        <p:spPr>
          <a:xfrm>
            <a:off x="-97376" y="5047488"/>
            <a:ext cx="12386752" cy="963167"/>
          </a:xfrm>
          <a:prstGeom prst="rect">
            <a:avLst/>
          </a:prstGeom>
        </p:spPr>
      </p:pic>
      <p:pic>
        <p:nvPicPr>
          <p:cNvPr id="5" name="Picture 4">
            <a:extLst>
              <a:ext uri="{FF2B5EF4-FFF2-40B4-BE49-F238E27FC236}">
                <a16:creationId xmlns:a16="http://schemas.microsoft.com/office/drawing/2014/main" id="{D7C875DD-B00F-464A-BE28-7B9A886C4F2B}"/>
              </a:ext>
            </a:extLst>
          </p:cNvPr>
          <p:cNvPicPr>
            <a:picLocks noChangeAspect="1"/>
          </p:cNvPicPr>
          <p:nvPr/>
        </p:nvPicPr>
        <p:blipFill>
          <a:blip r:embed="rId3"/>
          <a:stretch>
            <a:fillRect/>
          </a:stretch>
        </p:blipFill>
        <p:spPr>
          <a:xfrm>
            <a:off x="121872" y="128554"/>
            <a:ext cx="10086430" cy="1853801"/>
          </a:xfrm>
          <a:prstGeom prst="rect">
            <a:avLst/>
          </a:prstGeom>
        </p:spPr>
      </p:pic>
    </p:spTree>
    <p:extLst>
      <p:ext uri="{BB962C8B-B14F-4D97-AF65-F5344CB8AC3E}">
        <p14:creationId xmlns:p14="http://schemas.microsoft.com/office/powerpoint/2010/main" val="364284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E73724-DD57-4D84-A16D-E74B4F48CD87}"/>
              </a:ext>
            </a:extLst>
          </p:cNvPr>
          <p:cNvPicPr>
            <a:picLocks noChangeAspect="1"/>
          </p:cNvPicPr>
          <p:nvPr/>
        </p:nvPicPr>
        <p:blipFill>
          <a:blip r:embed="rId2"/>
          <a:stretch>
            <a:fillRect/>
          </a:stretch>
        </p:blipFill>
        <p:spPr>
          <a:xfrm>
            <a:off x="156116" y="2021806"/>
            <a:ext cx="7737660" cy="1031766"/>
          </a:xfrm>
          <a:prstGeom prst="rect">
            <a:avLst/>
          </a:prstGeom>
        </p:spPr>
      </p:pic>
      <p:pic>
        <p:nvPicPr>
          <p:cNvPr id="4" name="Picture 3">
            <a:extLst>
              <a:ext uri="{FF2B5EF4-FFF2-40B4-BE49-F238E27FC236}">
                <a16:creationId xmlns:a16="http://schemas.microsoft.com/office/drawing/2014/main" id="{4E29DF44-B7F9-47E6-88AE-C539E6D919AF}"/>
              </a:ext>
            </a:extLst>
          </p:cNvPr>
          <p:cNvPicPr>
            <a:picLocks noChangeAspect="1"/>
          </p:cNvPicPr>
          <p:nvPr/>
        </p:nvPicPr>
        <p:blipFill>
          <a:blip r:embed="rId3"/>
          <a:stretch>
            <a:fillRect/>
          </a:stretch>
        </p:blipFill>
        <p:spPr>
          <a:xfrm>
            <a:off x="314612" y="2910021"/>
            <a:ext cx="6477330" cy="2175133"/>
          </a:xfrm>
          <a:prstGeom prst="rect">
            <a:avLst/>
          </a:prstGeom>
        </p:spPr>
      </p:pic>
      <p:pic>
        <p:nvPicPr>
          <p:cNvPr id="6" name="Picture 5">
            <a:extLst>
              <a:ext uri="{FF2B5EF4-FFF2-40B4-BE49-F238E27FC236}">
                <a16:creationId xmlns:a16="http://schemas.microsoft.com/office/drawing/2014/main" id="{68F226CD-0053-4FB3-80A4-67FE73F231C9}"/>
              </a:ext>
            </a:extLst>
          </p:cNvPr>
          <p:cNvPicPr>
            <a:picLocks noChangeAspect="1"/>
          </p:cNvPicPr>
          <p:nvPr/>
        </p:nvPicPr>
        <p:blipFill>
          <a:blip r:embed="rId4"/>
          <a:stretch>
            <a:fillRect/>
          </a:stretch>
        </p:blipFill>
        <p:spPr>
          <a:xfrm>
            <a:off x="7298503" y="2914318"/>
            <a:ext cx="4625273" cy="2170836"/>
          </a:xfrm>
          <a:prstGeom prst="rect">
            <a:avLst/>
          </a:prstGeom>
        </p:spPr>
      </p:pic>
      <p:pic>
        <p:nvPicPr>
          <p:cNvPr id="13" name="Picture 12">
            <a:extLst>
              <a:ext uri="{FF2B5EF4-FFF2-40B4-BE49-F238E27FC236}">
                <a16:creationId xmlns:a16="http://schemas.microsoft.com/office/drawing/2014/main" id="{CDD93E1A-92F8-42B4-990C-6F8BD4D8B3F5}"/>
              </a:ext>
            </a:extLst>
          </p:cNvPr>
          <p:cNvPicPr>
            <a:picLocks noChangeAspect="1"/>
          </p:cNvPicPr>
          <p:nvPr/>
        </p:nvPicPr>
        <p:blipFill>
          <a:blip r:embed="rId5"/>
          <a:stretch>
            <a:fillRect/>
          </a:stretch>
        </p:blipFill>
        <p:spPr>
          <a:xfrm>
            <a:off x="-26210" y="-9776"/>
            <a:ext cx="11949986" cy="2152862"/>
          </a:xfrm>
          <a:prstGeom prst="rect">
            <a:avLst/>
          </a:prstGeom>
        </p:spPr>
      </p:pic>
      <p:sp>
        <p:nvSpPr>
          <p:cNvPr id="2" name="TextBox 1"/>
          <p:cNvSpPr txBox="1"/>
          <p:nvPr/>
        </p:nvSpPr>
        <p:spPr>
          <a:xfrm>
            <a:off x="156116" y="5309372"/>
            <a:ext cx="10511884"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a:t>Remain physically distant when outdoors with persons outside your Learning Group</a:t>
            </a:r>
          </a:p>
          <a:p>
            <a:pPr marL="342900" indent="-342900">
              <a:buFont typeface="Arial" panose="020B0604020202020204" pitchFamily="34" charset="0"/>
              <a:buChar char="•"/>
            </a:pPr>
            <a:r>
              <a:rPr lang="en-US" sz="2800" dirty="0"/>
              <a:t>Refrain from touching others at all times</a:t>
            </a:r>
            <a:endParaRPr lang="en-CA" sz="2800" dirty="0"/>
          </a:p>
        </p:txBody>
      </p:sp>
    </p:spTree>
    <p:extLst>
      <p:ext uri="{BB962C8B-B14F-4D97-AF65-F5344CB8AC3E}">
        <p14:creationId xmlns:p14="http://schemas.microsoft.com/office/powerpoint/2010/main" val="53400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CA2E8-FDCE-4081-8059-4CB48E883F58}"/>
              </a:ext>
            </a:extLst>
          </p:cNvPr>
          <p:cNvSpPr>
            <a:spLocks noGrp="1"/>
          </p:cNvSpPr>
          <p:nvPr>
            <p:ph idx="1"/>
          </p:nvPr>
        </p:nvSpPr>
        <p:spPr>
          <a:xfrm>
            <a:off x="479991" y="1886160"/>
            <a:ext cx="4458707" cy="3827866"/>
          </a:xfrm>
        </p:spPr>
        <p:txBody>
          <a:bodyPr>
            <a:normAutofit fontScale="92500" lnSpcReduction="20000"/>
          </a:bodyPr>
          <a:lstStyle/>
          <a:p>
            <a:r>
              <a:rPr lang="en-US" sz="2000" dirty="0"/>
              <a:t>Stay home if you are sick</a:t>
            </a:r>
          </a:p>
          <a:p>
            <a:r>
              <a:rPr lang="en-US" sz="2000" dirty="0"/>
              <a:t>Frequent hand washing/sanitizing</a:t>
            </a:r>
          </a:p>
          <a:p>
            <a:r>
              <a:rPr lang="en-US" sz="2000" dirty="0"/>
              <a:t>Avoid touching your face</a:t>
            </a:r>
          </a:p>
          <a:p>
            <a:r>
              <a:rPr lang="en-US" sz="2000" dirty="0"/>
              <a:t>Avoid sharing belongings (pens, food, etc.)</a:t>
            </a:r>
          </a:p>
          <a:p>
            <a:r>
              <a:rPr lang="en-US" sz="2000" dirty="0"/>
              <a:t>Stay within and respect learning groups (cohorts)</a:t>
            </a:r>
          </a:p>
          <a:p>
            <a:r>
              <a:rPr lang="en-US" sz="2000" dirty="0"/>
              <a:t>Keep safe distance (2 metres)</a:t>
            </a:r>
          </a:p>
          <a:p>
            <a:pPr marL="285750" indent="-285750"/>
            <a:r>
              <a:rPr lang="en-US" sz="2000" dirty="0"/>
              <a:t>Masks should be worn by students in Grades 6 to 12 when outside their learning group, and in common areas like hallways , learning commons </a:t>
            </a:r>
            <a:r>
              <a:rPr lang="en-US" sz="2000" dirty="0" err="1"/>
              <a:t>etc</a:t>
            </a:r>
            <a:r>
              <a:rPr lang="en-US" sz="2000" dirty="0"/>
              <a:t>, due to the unpredictability of being able to a maintain physical distance indoors.</a:t>
            </a:r>
          </a:p>
          <a:p>
            <a:pPr marL="0" indent="0">
              <a:buNone/>
            </a:pPr>
            <a:endParaRPr lang="en-US" sz="1800" dirty="0"/>
          </a:p>
        </p:txBody>
      </p:sp>
      <p:sp>
        <p:nvSpPr>
          <p:cNvPr id="3" name="Title 2">
            <a:extLst>
              <a:ext uri="{FF2B5EF4-FFF2-40B4-BE49-F238E27FC236}">
                <a16:creationId xmlns:a16="http://schemas.microsoft.com/office/drawing/2014/main" id="{819A77AD-27C6-46BB-8D27-65DC225056BE}"/>
              </a:ext>
            </a:extLst>
          </p:cNvPr>
          <p:cNvSpPr>
            <a:spLocks noGrp="1"/>
          </p:cNvSpPr>
          <p:nvPr>
            <p:ph type="title"/>
          </p:nvPr>
        </p:nvSpPr>
        <p:spPr>
          <a:xfrm>
            <a:off x="119766" y="341026"/>
            <a:ext cx="2838653" cy="1329563"/>
          </a:xfrm>
        </p:spPr>
        <p:txBody>
          <a:bodyPr/>
          <a:lstStyle/>
          <a:p>
            <a:r>
              <a:rPr lang="en-US" dirty="0"/>
              <a:t>The Basics</a:t>
            </a:r>
            <a:endParaRPr lang="en-CA" dirty="0"/>
          </a:p>
        </p:txBody>
      </p:sp>
      <p:grpSp>
        <p:nvGrpSpPr>
          <p:cNvPr id="4" name="Group 2">
            <a:extLst>
              <a:ext uri="{FF2B5EF4-FFF2-40B4-BE49-F238E27FC236}">
                <a16:creationId xmlns:a16="http://schemas.microsoft.com/office/drawing/2014/main" id="{65E8DC2E-D5E2-428B-BAC7-AD400A9A98D2}"/>
              </a:ext>
            </a:extLst>
          </p:cNvPr>
          <p:cNvGrpSpPr>
            <a:grpSpLocks/>
          </p:cNvGrpSpPr>
          <p:nvPr/>
        </p:nvGrpSpPr>
        <p:grpSpPr bwMode="auto">
          <a:xfrm>
            <a:off x="6998811" y="4007738"/>
            <a:ext cx="1919287" cy="1674812"/>
            <a:chOff x="110953657" y="108834002"/>
            <a:chExt cx="1920240" cy="1674489"/>
          </a:xfrm>
        </p:grpSpPr>
        <p:sp>
          <p:nvSpPr>
            <p:cNvPr id="5" name="AutoShape 3">
              <a:extLst>
                <a:ext uri="{FF2B5EF4-FFF2-40B4-BE49-F238E27FC236}">
                  <a16:creationId xmlns:a16="http://schemas.microsoft.com/office/drawing/2014/main" id="{BB728822-9440-4A21-8EE5-346E8F577B0C}"/>
                </a:ext>
              </a:extLst>
            </p:cNvPr>
            <p:cNvSpPr>
              <a:spLocks noChangeArrowheads="1"/>
            </p:cNvSpPr>
            <p:nvPr/>
          </p:nvSpPr>
          <p:spPr bwMode="auto">
            <a:xfrm>
              <a:off x="110953657" y="108834002"/>
              <a:ext cx="1920240" cy="1645920"/>
            </a:xfrm>
            <a:prstGeom prst="hexagon">
              <a:avLst>
                <a:gd name="adj" fmla="val 29167"/>
                <a:gd name="vf" fmla="val 115470"/>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pic>
          <p:nvPicPr>
            <p:cNvPr id="6" name="Picture 4" descr="Image result for sneeze+sleeve">
              <a:extLst>
                <a:ext uri="{FF2B5EF4-FFF2-40B4-BE49-F238E27FC236}">
                  <a16:creationId xmlns:a16="http://schemas.microsoft.com/office/drawing/2014/main" id="{59FB017E-9EC6-44CB-B818-D72F6D1CB01F}"/>
                </a:ext>
              </a:extLst>
            </p:cNvPr>
            <p:cNvPicPr>
              <a:picLocks noChangeAspect="1" noChangeArrowheads="1"/>
            </p:cNvPicPr>
            <p:nvPr/>
          </p:nvPicPr>
          <p:blipFill>
            <a:blip r:embed="rId3">
              <a:clrChange>
                <a:clrFrom>
                  <a:srgbClr val="F7941D"/>
                </a:clrFrom>
                <a:clrTo>
                  <a:srgbClr val="F7941D">
                    <a:alpha val="0"/>
                  </a:srgbClr>
                </a:clrTo>
              </a:clrChange>
              <a:extLst>
                <a:ext uri="{28A0092B-C50C-407E-A947-70E740481C1C}">
                  <a14:useLocalDpi xmlns:a14="http://schemas.microsoft.com/office/drawing/2010/main" val="0"/>
                </a:ext>
              </a:extLst>
            </a:blip>
            <a:srcRect l="9169" t="7285" r="9918" b="9277"/>
            <a:stretch>
              <a:fillRect/>
            </a:stretch>
          </p:blipFill>
          <p:spPr bwMode="auto">
            <a:xfrm>
              <a:off x="111458576" y="108897665"/>
              <a:ext cx="960158" cy="99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 Box 5">
              <a:extLst>
                <a:ext uri="{FF2B5EF4-FFF2-40B4-BE49-F238E27FC236}">
                  <a16:creationId xmlns:a16="http://schemas.microsoft.com/office/drawing/2014/main" id="{7DB40D8F-8879-4DC8-B45C-F008C240421E}"/>
                </a:ext>
              </a:extLst>
            </p:cNvPr>
            <p:cNvSpPr txBox="1">
              <a:spLocks noChangeArrowheads="1"/>
            </p:cNvSpPr>
            <p:nvPr/>
          </p:nvSpPr>
          <p:spPr bwMode="auto">
            <a:xfrm>
              <a:off x="111413284" y="109879794"/>
              <a:ext cx="1094097" cy="628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200" b="1" dirty="0">
                  <a:solidFill>
                    <a:srgbClr val="000000"/>
                  </a:solidFill>
                  <a:latin typeface="Tahoma" panose="020B0604030504040204" pitchFamily="34" charset="0"/>
                </a:rPr>
                <a:t>Cover coughs and sneezes</a:t>
              </a:r>
              <a:endParaRPr lang="en-US" altLang="en-US" dirty="0">
                <a:latin typeface="Arial" panose="020B0604020202020204" pitchFamily="34" charset="0"/>
              </a:endParaRPr>
            </a:p>
          </p:txBody>
        </p:sp>
      </p:grpSp>
      <p:grpSp>
        <p:nvGrpSpPr>
          <p:cNvPr id="8" name="Group 7">
            <a:extLst>
              <a:ext uri="{FF2B5EF4-FFF2-40B4-BE49-F238E27FC236}">
                <a16:creationId xmlns:a16="http://schemas.microsoft.com/office/drawing/2014/main" id="{7779A1F8-EBFC-4E2B-870F-62542BA80A9B}"/>
              </a:ext>
            </a:extLst>
          </p:cNvPr>
          <p:cNvGrpSpPr>
            <a:grpSpLocks/>
          </p:cNvGrpSpPr>
          <p:nvPr/>
        </p:nvGrpSpPr>
        <p:grpSpPr bwMode="auto">
          <a:xfrm>
            <a:off x="6964601" y="2282651"/>
            <a:ext cx="1919287" cy="1677988"/>
            <a:chOff x="107558155" y="108926359"/>
            <a:chExt cx="1920240" cy="1677280"/>
          </a:xfrm>
        </p:grpSpPr>
        <p:sp>
          <p:nvSpPr>
            <p:cNvPr id="9" name="AutoShape 7">
              <a:extLst>
                <a:ext uri="{FF2B5EF4-FFF2-40B4-BE49-F238E27FC236}">
                  <a16:creationId xmlns:a16="http://schemas.microsoft.com/office/drawing/2014/main" id="{33AAB083-9A59-422E-A0F6-BFCF7AE0E5E4}"/>
                </a:ext>
              </a:extLst>
            </p:cNvPr>
            <p:cNvSpPr>
              <a:spLocks noChangeArrowheads="1"/>
            </p:cNvSpPr>
            <p:nvPr/>
          </p:nvSpPr>
          <p:spPr bwMode="auto">
            <a:xfrm>
              <a:off x="107558155" y="108926359"/>
              <a:ext cx="1920240" cy="1645920"/>
            </a:xfrm>
            <a:prstGeom prst="hexagon">
              <a:avLst>
                <a:gd name="adj" fmla="val 29167"/>
                <a:gd name="vf" fmla="val 115470"/>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pic>
          <p:nvPicPr>
            <p:cNvPr id="10" name="Picture 8" descr="Image result for hand+drop soap">
              <a:extLst>
                <a:ext uri="{FF2B5EF4-FFF2-40B4-BE49-F238E27FC236}">
                  <a16:creationId xmlns:a16="http://schemas.microsoft.com/office/drawing/2014/main" id="{2F16E73E-2243-407A-B7BD-4017FC573E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04531" y="108982695"/>
              <a:ext cx="1002310" cy="100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Text Box 9">
              <a:extLst>
                <a:ext uri="{FF2B5EF4-FFF2-40B4-BE49-F238E27FC236}">
                  <a16:creationId xmlns:a16="http://schemas.microsoft.com/office/drawing/2014/main" id="{1C4A9196-D7E4-4FC3-A887-57031FE80FFF}"/>
                </a:ext>
              </a:extLst>
            </p:cNvPr>
            <p:cNvSpPr txBox="1">
              <a:spLocks noChangeArrowheads="1"/>
            </p:cNvSpPr>
            <p:nvPr/>
          </p:nvSpPr>
          <p:spPr bwMode="auto">
            <a:xfrm>
              <a:off x="107840679" y="110126997"/>
              <a:ext cx="1365111" cy="47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200" b="1">
                  <a:solidFill>
                    <a:srgbClr val="000000"/>
                  </a:solidFill>
                  <a:latin typeface="Tahoma" panose="020B0604030504040204" pitchFamily="34" charset="0"/>
                </a:rPr>
                <a:t>Wash/sanitize  your hands</a:t>
              </a:r>
              <a:endParaRPr lang="en-US" altLang="en-US">
                <a:latin typeface="Arial" panose="020B0604020202020204" pitchFamily="34" charset="0"/>
              </a:endParaRPr>
            </a:p>
          </p:txBody>
        </p:sp>
      </p:grpSp>
      <p:grpSp>
        <p:nvGrpSpPr>
          <p:cNvPr id="12" name="Group 10">
            <a:extLst>
              <a:ext uri="{FF2B5EF4-FFF2-40B4-BE49-F238E27FC236}">
                <a16:creationId xmlns:a16="http://schemas.microsoft.com/office/drawing/2014/main" id="{E24C00A5-607B-4F9C-B3B1-BF6165D032B5}"/>
              </a:ext>
            </a:extLst>
          </p:cNvPr>
          <p:cNvGrpSpPr>
            <a:grpSpLocks/>
          </p:cNvGrpSpPr>
          <p:nvPr/>
        </p:nvGrpSpPr>
        <p:grpSpPr bwMode="auto">
          <a:xfrm>
            <a:off x="8454260" y="4884738"/>
            <a:ext cx="1920875" cy="1704975"/>
            <a:chOff x="110915626" y="110793768"/>
            <a:chExt cx="1920240" cy="1704771"/>
          </a:xfrm>
        </p:grpSpPr>
        <p:sp>
          <p:nvSpPr>
            <p:cNvPr id="13" name="AutoShape 11">
              <a:extLst>
                <a:ext uri="{FF2B5EF4-FFF2-40B4-BE49-F238E27FC236}">
                  <a16:creationId xmlns:a16="http://schemas.microsoft.com/office/drawing/2014/main" id="{0670FB3B-823B-4D1C-9BC2-C4C8B3679C4A}"/>
                </a:ext>
              </a:extLst>
            </p:cNvPr>
            <p:cNvSpPr>
              <a:spLocks noChangeArrowheads="1"/>
            </p:cNvSpPr>
            <p:nvPr/>
          </p:nvSpPr>
          <p:spPr bwMode="auto">
            <a:xfrm>
              <a:off x="110915626" y="110793768"/>
              <a:ext cx="1920240" cy="1645920"/>
            </a:xfrm>
            <a:prstGeom prst="hexagon">
              <a:avLst>
                <a:gd name="adj" fmla="val 29167"/>
                <a:gd name="vf" fmla="val 115470"/>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pic>
          <p:nvPicPr>
            <p:cNvPr id="14" name="Picture 12" descr="Respirator mask svg | Etsy">
              <a:extLst>
                <a:ext uri="{FF2B5EF4-FFF2-40B4-BE49-F238E27FC236}">
                  <a16:creationId xmlns:a16="http://schemas.microsoft.com/office/drawing/2014/main" id="{35D4E7CC-D182-4078-9BEA-8BECDA23E0D1}"/>
                </a:ext>
              </a:extLst>
            </p:cNvPr>
            <p:cNvPicPr>
              <a:picLocks noChangeAspect="1" noChangeArrowheads="1"/>
            </p:cNvPicPr>
            <p:nvPr/>
          </p:nvPicPr>
          <p:blipFill>
            <a:blip r:embed="rId5" cstate="print">
              <a:clrChange>
                <a:clrFrom>
                  <a:srgbClr val="F3F3F3"/>
                </a:clrFrom>
                <a:clrTo>
                  <a:srgbClr val="F3F3F3">
                    <a:alpha val="0"/>
                  </a:srgbClr>
                </a:clrTo>
              </a:clrChange>
              <a:extLst>
                <a:ext uri="{28A0092B-C50C-407E-A947-70E740481C1C}">
                  <a14:useLocalDpi xmlns:a14="http://schemas.microsoft.com/office/drawing/2010/main" val="0"/>
                </a:ext>
              </a:extLst>
            </a:blip>
            <a:srcRect l="8864" t="14064" r="9192" b="12816"/>
            <a:stretch>
              <a:fillRect/>
            </a:stretch>
          </p:blipFill>
          <p:spPr bwMode="auto">
            <a:xfrm>
              <a:off x="111387074" y="111126779"/>
              <a:ext cx="980058" cy="69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5" name="Text Box 13">
              <a:extLst>
                <a:ext uri="{FF2B5EF4-FFF2-40B4-BE49-F238E27FC236}">
                  <a16:creationId xmlns:a16="http://schemas.microsoft.com/office/drawing/2014/main" id="{9980A76E-65BB-4780-B1A9-7A4E01DD72E9}"/>
                </a:ext>
              </a:extLst>
            </p:cNvPr>
            <p:cNvSpPr txBox="1">
              <a:spLocks noChangeArrowheads="1"/>
            </p:cNvSpPr>
            <p:nvPr/>
          </p:nvSpPr>
          <p:spPr bwMode="auto">
            <a:xfrm>
              <a:off x="111080640" y="111820690"/>
              <a:ext cx="1641327" cy="67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200" b="1">
                  <a:solidFill>
                    <a:srgbClr val="000000"/>
                  </a:solidFill>
                  <a:latin typeface="Tahoma" panose="020B0604030504040204" pitchFamily="34" charset="0"/>
                </a:rPr>
                <a:t>Wear a face mask where/when          required</a:t>
              </a:r>
              <a:endParaRPr lang="en-US" altLang="en-US">
                <a:latin typeface="Arial" panose="020B0604020202020204" pitchFamily="34" charset="0"/>
              </a:endParaRPr>
            </a:p>
          </p:txBody>
        </p:sp>
      </p:grpSp>
      <p:sp>
        <p:nvSpPr>
          <p:cNvPr id="16" name="AutoShape 15">
            <a:extLst>
              <a:ext uri="{FF2B5EF4-FFF2-40B4-BE49-F238E27FC236}">
                <a16:creationId xmlns:a16="http://schemas.microsoft.com/office/drawing/2014/main" id="{50C421CB-C94B-43AA-80A7-C1AB71E2F23E}"/>
              </a:ext>
            </a:extLst>
          </p:cNvPr>
          <p:cNvSpPr>
            <a:spLocks noChangeArrowheads="1"/>
          </p:cNvSpPr>
          <p:nvPr/>
        </p:nvSpPr>
        <p:spPr bwMode="auto">
          <a:xfrm>
            <a:off x="8454260" y="3145370"/>
            <a:ext cx="1920875" cy="1647209"/>
          </a:xfrm>
          <a:prstGeom prst="hexagon">
            <a:avLst>
              <a:gd name="adj" fmla="val 29167"/>
              <a:gd name="vf" fmla="val 115470"/>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pic>
        <p:nvPicPr>
          <p:cNvPr id="17" name="Picture 16" descr="Image result for person">
            <a:extLst>
              <a:ext uri="{FF2B5EF4-FFF2-40B4-BE49-F238E27FC236}">
                <a16:creationId xmlns:a16="http://schemas.microsoft.com/office/drawing/2014/main" id="{6ACEA8D2-4532-4CC5-BF74-75E077F785EC}"/>
              </a:ext>
            </a:extLst>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26563" t="3685" r="26822" b="3831"/>
          <a:stretch>
            <a:fillRect/>
          </a:stretch>
        </p:blipFill>
        <p:spPr bwMode="auto">
          <a:xfrm>
            <a:off x="8705647" y="3337075"/>
            <a:ext cx="460121" cy="92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8" name="AutoShape 17">
            <a:extLst>
              <a:ext uri="{FF2B5EF4-FFF2-40B4-BE49-F238E27FC236}">
                <a16:creationId xmlns:a16="http://schemas.microsoft.com/office/drawing/2014/main" id="{615CB841-24DC-4A85-8CDB-72BC8B2552C8}"/>
              </a:ext>
            </a:extLst>
          </p:cNvPr>
          <p:cNvSpPr>
            <a:spLocks noChangeArrowheads="1"/>
          </p:cNvSpPr>
          <p:nvPr/>
        </p:nvSpPr>
        <p:spPr bwMode="auto">
          <a:xfrm>
            <a:off x="9084301" y="3955724"/>
            <a:ext cx="656660" cy="273621"/>
          </a:xfrm>
          <a:prstGeom prst="leftRightArrow">
            <a:avLst>
              <a:gd name="adj1" fmla="val 50000"/>
              <a:gd name="adj2" fmla="val 48019"/>
            </a:avLst>
          </a:prstGeom>
          <a:solidFill>
            <a:srgbClr val="FF0000"/>
          </a:solidFill>
          <a:ln w="254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sp>
        <p:nvSpPr>
          <p:cNvPr id="19" name="Text Box 18">
            <a:extLst>
              <a:ext uri="{FF2B5EF4-FFF2-40B4-BE49-F238E27FC236}">
                <a16:creationId xmlns:a16="http://schemas.microsoft.com/office/drawing/2014/main" id="{3344DE10-890C-44F0-814A-D6D65720EECE}"/>
              </a:ext>
            </a:extLst>
          </p:cNvPr>
          <p:cNvSpPr txBox="1">
            <a:spLocks noChangeArrowheads="1"/>
          </p:cNvSpPr>
          <p:nvPr/>
        </p:nvSpPr>
        <p:spPr bwMode="auto">
          <a:xfrm>
            <a:off x="8880579" y="4359687"/>
            <a:ext cx="1063608" cy="44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200" b="1">
                <a:solidFill>
                  <a:srgbClr val="000000"/>
                </a:solidFill>
                <a:latin typeface="Tahoma" panose="020B0604030504040204" pitchFamily="34" charset="0"/>
              </a:rPr>
              <a:t>Keep your                 distance</a:t>
            </a:r>
            <a:endParaRPr lang="en-US" altLang="en-US">
              <a:latin typeface="Arial" panose="020B0604020202020204" pitchFamily="34" charset="0"/>
            </a:endParaRPr>
          </a:p>
        </p:txBody>
      </p:sp>
      <p:pic>
        <p:nvPicPr>
          <p:cNvPr id="20" name="Picture 19">
            <a:extLst>
              <a:ext uri="{FF2B5EF4-FFF2-40B4-BE49-F238E27FC236}">
                <a16:creationId xmlns:a16="http://schemas.microsoft.com/office/drawing/2014/main" id="{2A8EEB63-817C-4C93-927F-0203663AE8B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8622" r="29007"/>
          <a:stretch>
            <a:fillRect/>
          </a:stretch>
        </p:blipFill>
        <p:spPr bwMode="auto">
          <a:xfrm>
            <a:off x="9659024" y="3337075"/>
            <a:ext cx="414059" cy="97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20">
            <a:extLst>
              <a:ext uri="{FF2B5EF4-FFF2-40B4-BE49-F238E27FC236}">
                <a16:creationId xmlns:a16="http://schemas.microsoft.com/office/drawing/2014/main" id="{CCA4E0CC-5CE3-4877-A798-5284FA2C4560}"/>
              </a:ext>
            </a:extLst>
          </p:cNvPr>
          <p:cNvSpPr txBox="1">
            <a:spLocks noChangeArrowheads="1"/>
          </p:cNvSpPr>
          <p:nvPr/>
        </p:nvSpPr>
        <p:spPr bwMode="auto">
          <a:xfrm>
            <a:off x="9076931" y="3957416"/>
            <a:ext cx="662758" cy="381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000">
                <a:solidFill>
                  <a:srgbClr val="FFFFFF"/>
                </a:solidFill>
                <a:latin typeface="Comic Sans MS" panose="030F0702030302020204" pitchFamily="66" charset="0"/>
              </a:rPr>
              <a:t>2 metres</a:t>
            </a:r>
            <a:endParaRPr lang="en-US" altLang="en-US">
              <a:latin typeface="Arial" panose="020B0604020202020204" pitchFamily="34" charset="0"/>
            </a:endParaRPr>
          </a:p>
        </p:txBody>
      </p:sp>
      <p:grpSp>
        <p:nvGrpSpPr>
          <p:cNvPr id="22" name="Group 24">
            <a:extLst>
              <a:ext uri="{FF2B5EF4-FFF2-40B4-BE49-F238E27FC236}">
                <a16:creationId xmlns:a16="http://schemas.microsoft.com/office/drawing/2014/main" id="{A171CBA0-FE56-402B-9C1F-39E1A2CCA93D}"/>
              </a:ext>
            </a:extLst>
          </p:cNvPr>
          <p:cNvGrpSpPr>
            <a:grpSpLocks/>
          </p:cNvGrpSpPr>
          <p:nvPr/>
        </p:nvGrpSpPr>
        <p:grpSpPr bwMode="auto">
          <a:xfrm>
            <a:off x="9948645" y="4010660"/>
            <a:ext cx="1920875" cy="1679575"/>
            <a:chOff x="109221554" y="108005049"/>
            <a:chExt cx="1920240" cy="1680421"/>
          </a:xfrm>
        </p:grpSpPr>
        <p:grpSp>
          <p:nvGrpSpPr>
            <p:cNvPr id="23" name="Group 25">
              <a:extLst>
                <a:ext uri="{FF2B5EF4-FFF2-40B4-BE49-F238E27FC236}">
                  <a16:creationId xmlns:a16="http://schemas.microsoft.com/office/drawing/2014/main" id="{B486DDCC-BD0D-4380-8EEE-A26AF9B15B21}"/>
                </a:ext>
              </a:extLst>
            </p:cNvPr>
            <p:cNvGrpSpPr>
              <a:grpSpLocks/>
            </p:cNvGrpSpPr>
            <p:nvPr/>
          </p:nvGrpSpPr>
          <p:grpSpPr bwMode="auto">
            <a:xfrm>
              <a:off x="109221554" y="108005049"/>
              <a:ext cx="1920240" cy="1645920"/>
              <a:chOff x="109221554" y="108005049"/>
              <a:chExt cx="1920240" cy="1645920"/>
            </a:xfrm>
          </p:grpSpPr>
          <p:sp>
            <p:nvSpPr>
              <p:cNvPr id="25" name="AutoShape 26">
                <a:extLst>
                  <a:ext uri="{FF2B5EF4-FFF2-40B4-BE49-F238E27FC236}">
                    <a16:creationId xmlns:a16="http://schemas.microsoft.com/office/drawing/2014/main" id="{BFF4077D-EF5F-424C-B8E2-2FBFDDADB67C}"/>
                  </a:ext>
                </a:extLst>
              </p:cNvPr>
              <p:cNvSpPr>
                <a:spLocks noChangeArrowheads="1"/>
              </p:cNvSpPr>
              <p:nvPr/>
            </p:nvSpPr>
            <p:spPr bwMode="auto">
              <a:xfrm>
                <a:off x="109221554" y="108005049"/>
                <a:ext cx="1920240" cy="1645920"/>
              </a:xfrm>
              <a:prstGeom prst="hexagon">
                <a:avLst>
                  <a:gd name="adj" fmla="val 29167"/>
                  <a:gd name="vf" fmla="val 115470"/>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pic>
            <p:nvPicPr>
              <p:cNvPr id="26" name="Picture 27" descr="find, gps, home, location, navigate, pin, search icon">
                <a:extLst>
                  <a:ext uri="{FF2B5EF4-FFF2-40B4-BE49-F238E27FC236}">
                    <a16:creationId xmlns:a16="http://schemas.microsoft.com/office/drawing/2014/main" id="{10802111-2381-4E87-80DF-FF019CB4D6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9391" t="3549" r="15379"/>
              <a:stretch>
                <a:fillRect/>
              </a:stretch>
            </p:blipFill>
            <p:spPr bwMode="auto">
              <a:xfrm>
                <a:off x="109771275" y="108053109"/>
                <a:ext cx="883112" cy="130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24" name="Text Box 28">
              <a:extLst>
                <a:ext uri="{FF2B5EF4-FFF2-40B4-BE49-F238E27FC236}">
                  <a16:creationId xmlns:a16="http://schemas.microsoft.com/office/drawing/2014/main" id="{2D22934E-432B-45C9-A46B-0040B84EF452}"/>
                </a:ext>
              </a:extLst>
            </p:cNvPr>
            <p:cNvSpPr txBox="1">
              <a:spLocks noChangeArrowheads="1"/>
            </p:cNvSpPr>
            <p:nvPr/>
          </p:nvSpPr>
          <p:spPr bwMode="auto">
            <a:xfrm>
              <a:off x="109533995" y="109245378"/>
              <a:ext cx="1292464" cy="440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200" b="1" dirty="0">
                  <a:solidFill>
                    <a:srgbClr val="000000"/>
                  </a:solidFill>
                  <a:latin typeface="Tahoma" panose="020B0604030504040204" pitchFamily="34" charset="0"/>
                </a:rPr>
                <a:t>Feel sick?                Stay home</a:t>
              </a:r>
              <a:endParaRPr lang="en-US" altLang="en-US" dirty="0">
                <a:latin typeface="Arial" panose="020B0604020202020204" pitchFamily="34" charset="0"/>
              </a:endParaRPr>
            </a:p>
          </p:txBody>
        </p:sp>
      </p:grpSp>
      <p:pic>
        <p:nvPicPr>
          <p:cNvPr id="28" name="Picture 27">
            <a:extLst>
              <a:ext uri="{FF2B5EF4-FFF2-40B4-BE49-F238E27FC236}">
                <a16:creationId xmlns:a16="http://schemas.microsoft.com/office/drawing/2014/main" id="{C9F77100-8151-4B68-86B7-4AE8786361D0}"/>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5340503" y="4754778"/>
            <a:ext cx="2162175" cy="2038350"/>
          </a:xfrm>
          <a:prstGeom prst="rect">
            <a:avLst/>
          </a:prstGeom>
        </p:spPr>
      </p:pic>
      <p:sp>
        <p:nvSpPr>
          <p:cNvPr id="30" name="TextBox 29">
            <a:extLst>
              <a:ext uri="{FF2B5EF4-FFF2-40B4-BE49-F238E27FC236}">
                <a16:creationId xmlns:a16="http://schemas.microsoft.com/office/drawing/2014/main" id="{68515672-6ABE-4794-9E58-3D88CB09366F}"/>
              </a:ext>
            </a:extLst>
          </p:cNvPr>
          <p:cNvSpPr txBox="1"/>
          <p:nvPr/>
        </p:nvSpPr>
        <p:spPr>
          <a:xfrm>
            <a:off x="173420" y="5773953"/>
            <a:ext cx="4924151" cy="923330"/>
          </a:xfrm>
          <a:prstGeom prst="rect">
            <a:avLst/>
          </a:prstGeom>
          <a:noFill/>
        </p:spPr>
        <p:txBody>
          <a:bodyPr wrap="square">
            <a:spAutoFit/>
          </a:bodyPr>
          <a:lstStyle/>
          <a:p>
            <a:r>
              <a:rPr lang="en-US" dirty="0">
                <a:solidFill>
                  <a:schemeClr val="accent1">
                    <a:lumMod val="75000"/>
                  </a:schemeClr>
                </a:solidFill>
              </a:rPr>
              <a:t>KEY: 	</a:t>
            </a:r>
          </a:p>
          <a:p>
            <a:r>
              <a:rPr lang="en-US" dirty="0">
                <a:solidFill>
                  <a:schemeClr val="accent1">
                    <a:lumMod val="75000"/>
                  </a:schemeClr>
                </a:solidFill>
              </a:rPr>
              <a:t>Be able to recognize the signs and symptoms of COVID-19</a:t>
            </a:r>
          </a:p>
        </p:txBody>
      </p:sp>
      <p:pic>
        <p:nvPicPr>
          <p:cNvPr id="31" name="Picture 30">
            <a:extLst>
              <a:ext uri="{FF2B5EF4-FFF2-40B4-BE49-F238E27FC236}">
                <a16:creationId xmlns:a16="http://schemas.microsoft.com/office/drawing/2014/main" id="{498EFC83-1F82-425F-A75D-BBB80752E3B9}"/>
              </a:ext>
            </a:extLst>
          </p:cNvPr>
          <p:cNvPicPr>
            <a:picLocks noChangeAspect="1"/>
          </p:cNvPicPr>
          <p:nvPr/>
        </p:nvPicPr>
        <p:blipFill>
          <a:blip r:embed="rId10"/>
          <a:stretch>
            <a:fillRect/>
          </a:stretch>
        </p:blipFill>
        <p:spPr>
          <a:xfrm>
            <a:off x="2958419" y="125454"/>
            <a:ext cx="9303139" cy="1767652"/>
          </a:xfrm>
          <a:prstGeom prst="rect">
            <a:avLst/>
          </a:prstGeom>
        </p:spPr>
      </p:pic>
    </p:spTree>
    <p:extLst>
      <p:ext uri="{BB962C8B-B14F-4D97-AF65-F5344CB8AC3E}">
        <p14:creationId xmlns:p14="http://schemas.microsoft.com/office/powerpoint/2010/main" val="15228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8EFC83-1F82-425F-A75D-BBB80752E3B9}"/>
              </a:ext>
            </a:extLst>
          </p:cNvPr>
          <p:cNvPicPr>
            <a:picLocks noChangeAspect="1"/>
          </p:cNvPicPr>
          <p:nvPr/>
        </p:nvPicPr>
        <p:blipFill>
          <a:blip r:embed="rId2"/>
          <a:stretch>
            <a:fillRect/>
          </a:stretch>
        </p:blipFill>
        <p:spPr>
          <a:xfrm>
            <a:off x="0" y="0"/>
            <a:ext cx="11126762" cy="2436675"/>
          </a:xfrm>
          <a:prstGeom prst="rect">
            <a:avLst/>
          </a:prstGeom>
        </p:spPr>
      </p:pic>
      <p:sp>
        <p:nvSpPr>
          <p:cNvPr id="7" name="TextBox 6">
            <a:extLst>
              <a:ext uri="{FF2B5EF4-FFF2-40B4-BE49-F238E27FC236}">
                <a16:creationId xmlns:a16="http://schemas.microsoft.com/office/drawing/2014/main" id="{9480B6D7-9BBA-4134-8CBB-985031787873}"/>
              </a:ext>
            </a:extLst>
          </p:cNvPr>
          <p:cNvSpPr txBox="1"/>
          <p:nvPr/>
        </p:nvSpPr>
        <p:spPr>
          <a:xfrm>
            <a:off x="316330" y="2333685"/>
            <a:ext cx="11367810" cy="4185761"/>
          </a:xfrm>
          <a:prstGeom prst="rect">
            <a:avLst/>
          </a:prstGeom>
          <a:noFill/>
        </p:spPr>
        <p:txBody>
          <a:bodyPr wrap="square">
            <a:spAutoFit/>
          </a:bodyPr>
          <a:lstStyle/>
          <a:p>
            <a:r>
              <a:rPr lang="en-US" sz="2400" u="sng" dirty="0"/>
              <a:t>Illness</a:t>
            </a:r>
          </a:p>
          <a:p>
            <a:pPr marL="285750" indent="-285750">
              <a:buFont typeface="Arial" panose="020B0604020202020204" pitchFamily="34" charset="0"/>
              <a:buChar char="•"/>
            </a:pPr>
            <a:r>
              <a:rPr lang="en-US" sz="2400" dirty="0"/>
              <a:t>Students are expected to perform a daily health check before coming to school, and are expected to remain at home if they are sick. </a:t>
            </a:r>
          </a:p>
          <a:p>
            <a:pPr marL="285750" indent="-285750">
              <a:buFont typeface="Arial" panose="020B0604020202020204" pitchFamily="34" charset="0"/>
              <a:buChar char="•"/>
            </a:pPr>
            <a:r>
              <a:rPr lang="en-US" sz="2400" dirty="0"/>
              <a:t>If you become ill while at work/ school, they will be moved to an isolation space and parents contacted for immediate pick up.</a:t>
            </a:r>
          </a:p>
          <a:p>
            <a:r>
              <a:rPr lang="en-US" sz="2400" u="sng" dirty="0"/>
              <a:t>Hand hygiene</a:t>
            </a:r>
          </a:p>
          <a:p>
            <a:pPr marL="285750" indent="-285750">
              <a:buFont typeface="Arial" panose="020B0604020202020204" pitchFamily="34" charset="0"/>
              <a:buChar char="•"/>
            </a:pPr>
            <a:r>
              <a:rPr lang="en-US" sz="2400" dirty="0"/>
              <a:t>Hand washing/hand sanitizing  routines will need to be established and strictly followed.   </a:t>
            </a:r>
            <a:r>
              <a:rPr lang="en-US" sz="2400" b="1" dirty="0">
                <a:solidFill>
                  <a:srgbClr val="00B050"/>
                </a:solidFill>
              </a:rPr>
              <a:t>(insert school specific details)</a:t>
            </a:r>
          </a:p>
          <a:p>
            <a:r>
              <a:rPr lang="en-US" sz="2400" u="sng" dirty="0"/>
              <a:t>Respiratory Etiquette</a:t>
            </a:r>
          </a:p>
          <a:p>
            <a:pPr marL="342900" indent="-342900">
              <a:buFont typeface="Arial" panose="020B0604020202020204" pitchFamily="34" charset="0"/>
              <a:buChar char="•"/>
            </a:pPr>
            <a:r>
              <a:rPr lang="en-US" sz="2400" dirty="0"/>
              <a:t>Cough sneeze into sleeve </a:t>
            </a:r>
            <a:r>
              <a:rPr lang="en-US" sz="2400" dirty="0" err="1"/>
              <a:t>etc</a:t>
            </a:r>
            <a:endParaRPr lang="en-US" sz="2400" dirty="0"/>
          </a:p>
          <a:p>
            <a:pPr marL="285750" indent="-285750">
              <a:buFont typeface="Arial" panose="020B0604020202020204" pitchFamily="34" charset="0"/>
              <a:buChar char="•"/>
            </a:pPr>
            <a:endParaRPr lang="en-US" sz="800"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51665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19" y="1474376"/>
            <a:ext cx="10515600" cy="1325563"/>
          </a:xfrm>
        </p:spPr>
        <p:txBody>
          <a:bodyPr/>
          <a:lstStyle/>
          <a:p>
            <a:r>
              <a:rPr lang="en-US" dirty="0"/>
              <a:t>If you become sick at school…</a:t>
            </a:r>
            <a:endParaRPr lang="en-CA" dirty="0"/>
          </a:p>
        </p:txBody>
      </p:sp>
      <p:sp>
        <p:nvSpPr>
          <p:cNvPr id="3" name="Content Placeholder 2"/>
          <p:cNvSpPr>
            <a:spLocks noGrp="1"/>
          </p:cNvSpPr>
          <p:nvPr>
            <p:ph idx="1"/>
          </p:nvPr>
        </p:nvSpPr>
        <p:spPr>
          <a:xfrm>
            <a:off x="215219" y="2923032"/>
            <a:ext cx="10515600" cy="4218432"/>
          </a:xfrm>
        </p:spPr>
        <p:txBody>
          <a:bodyPr>
            <a:normAutofit/>
          </a:bodyPr>
          <a:lstStyle/>
          <a:p>
            <a:r>
              <a:rPr lang="en-US" dirty="0">
                <a:latin typeface="BC Sans"/>
              </a:rPr>
              <a:t>Let your teacher/principal know</a:t>
            </a:r>
          </a:p>
          <a:p>
            <a:r>
              <a:rPr lang="en-US" dirty="0">
                <a:latin typeface="BC Sans"/>
              </a:rPr>
              <a:t>You will be asked to self-isolate, wear a mask, and someone will be called to pick you up or give permission for you to go home</a:t>
            </a:r>
          </a:p>
          <a:p>
            <a:r>
              <a:rPr lang="en-US" dirty="0">
                <a:latin typeface="BC Sans"/>
              </a:rPr>
              <a:t>For COVID-19 like symptoms it is recommended to contact 811 and speak to your health-care provider-follow their advice</a:t>
            </a:r>
          </a:p>
          <a:p>
            <a:r>
              <a:rPr lang="en-CA" dirty="0"/>
              <a:t>You are to stay home until  COVID-19 has been excluded AND your symptoms have resolved.</a:t>
            </a:r>
          </a:p>
          <a:p>
            <a:endParaRPr lang="en-CA" dirty="0"/>
          </a:p>
        </p:txBody>
      </p:sp>
      <p:pic>
        <p:nvPicPr>
          <p:cNvPr id="4" name="Picture 3">
            <a:extLst>
              <a:ext uri="{FF2B5EF4-FFF2-40B4-BE49-F238E27FC236}">
                <a16:creationId xmlns:a16="http://schemas.microsoft.com/office/drawing/2014/main" id="{498EFC83-1F82-425F-A75D-BBB80752E3B9}"/>
              </a:ext>
            </a:extLst>
          </p:cNvPr>
          <p:cNvPicPr>
            <a:picLocks noChangeAspect="1"/>
          </p:cNvPicPr>
          <p:nvPr/>
        </p:nvPicPr>
        <p:blipFill>
          <a:blip r:embed="rId2"/>
          <a:stretch>
            <a:fillRect/>
          </a:stretch>
        </p:blipFill>
        <p:spPr>
          <a:xfrm>
            <a:off x="129875" y="0"/>
            <a:ext cx="8797717" cy="1767652"/>
          </a:xfrm>
          <a:prstGeom prst="rect">
            <a:avLst/>
          </a:prstGeom>
        </p:spPr>
      </p:pic>
    </p:spTree>
    <p:extLst>
      <p:ext uri="{BB962C8B-B14F-4D97-AF65-F5344CB8AC3E}">
        <p14:creationId xmlns:p14="http://schemas.microsoft.com/office/powerpoint/2010/main" val="193666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998B-BB86-4005-95BF-7D927266E866}"/>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2B52A73D-0431-4D83-9A0C-F8B97D3E9E14}"/>
              </a:ext>
            </a:extLst>
          </p:cNvPr>
          <p:cNvPicPr>
            <a:picLocks noGrp="1" noChangeAspect="1"/>
          </p:cNvPicPr>
          <p:nvPr>
            <p:ph idx="1"/>
          </p:nvPr>
        </p:nvPicPr>
        <p:blipFill>
          <a:blip r:embed="rId2"/>
          <a:stretch>
            <a:fillRect/>
          </a:stretch>
        </p:blipFill>
        <p:spPr>
          <a:xfrm>
            <a:off x="0" y="0"/>
            <a:ext cx="12103768" cy="2358668"/>
          </a:xfrm>
          <a:prstGeom prst="rect">
            <a:avLst/>
          </a:prstGeom>
        </p:spPr>
      </p:pic>
      <p:sp>
        <p:nvSpPr>
          <p:cNvPr id="5" name="TextBox 4">
            <a:extLst>
              <a:ext uri="{FF2B5EF4-FFF2-40B4-BE49-F238E27FC236}">
                <a16:creationId xmlns:a16="http://schemas.microsoft.com/office/drawing/2014/main" id="{0006CF21-DF69-4B18-906C-C7E2E08A06F2}"/>
              </a:ext>
            </a:extLst>
          </p:cNvPr>
          <p:cNvSpPr txBox="1"/>
          <p:nvPr/>
        </p:nvSpPr>
        <p:spPr>
          <a:xfrm>
            <a:off x="168442" y="2358668"/>
            <a:ext cx="11935326" cy="4585871"/>
          </a:xfrm>
          <a:prstGeom prst="rect">
            <a:avLst/>
          </a:prstGeom>
          <a:noFill/>
        </p:spPr>
        <p:txBody>
          <a:bodyPr wrap="square" rtlCol="0">
            <a:spAutoFit/>
          </a:bodyPr>
          <a:lstStyle/>
          <a:p>
            <a:pPr marL="285750" indent="-285750">
              <a:buFont typeface="Arial" panose="020B0604020202020204" pitchFamily="34" charset="0"/>
              <a:buChar char="•"/>
            </a:pPr>
            <a:r>
              <a:rPr lang="en-US" sz="2400" dirty="0"/>
              <a:t>Least effective but most talked about infection intervention</a:t>
            </a:r>
          </a:p>
          <a:p>
            <a:pPr marL="285750" indent="-285750">
              <a:buFont typeface="Arial" panose="020B0604020202020204" pitchFamily="34" charset="0"/>
              <a:buChar char="•"/>
            </a:pPr>
            <a:r>
              <a:rPr lang="en-US" sz="2400" dirty="0"/>
              <a:t>Ministry of Education is providing all staff and students with a mask.</a:t>
            </a:r>
          </a:p>
          <a:p>
            <a:pPr marL="285750" indent="-285750">
              <a:buFont typeface="Arial" panose="020B0604020202020204" pitchFamily="34" charset="0"/>
              <a:buChar char="•"/>
            </a:pPr>
            <a:r>
              <a:rPr lang="en-US" sz="2400" dirty="0"/>
              <a:t>Intended for times when physical distancing cannot be maintained.</a:t>
            </a:r>
          </a:p>
          <a:p>
            <a:endParaRPr lang="en-US" sz="2400" dirty="0"/>
          </a:p>
          <a:p>
            <a:pPr marL="285750" indent="-285750">
              <a:buFont typeface="Arial" panose="020B0604020202020204" pitchFamily="34" charset="0"/>
              <a:buChar char="•"/>
            </a:pPr>
            <a:r>
              <a:rPr lang="en-US" sz="2400" dirty="0"/>
              <a:t>The use of PPE is not recommended for elementary aged students</a:t>
            </a:r>
          </a:p>
          <a:p>
            <a:pPr marL="285750" indent="-285750">
              <a:buFont typeface="Arial" panose="020B0604020202020204" pitchFamily="34" charset="0"/>
              <a:buChar char="•"/>
            </a:pPr>
            <a:r>
              <a:rPr lang="en-US" sz="2400" dirty="0"/>
              <a:t>PPE should be worn by students in Grades 6 to 12 when outside their learning group, and in common areas like hallways , learning commons </a:t>
            </a:r>
            <a:r>
              <a:rPr lang="en-US" sz="2400" dirty="0" err="1"/>
              <a:t>etc</a:t>
            </a:r>
            <a:r>
              <a:rPr lang="en-US" sz="2400" dirty="0"/>
              <a:t>, due to the unpredictability of being able to a maintain physical distance indoors.</a:t>
            </a:r>
          </a:p>
          <a:p>
            <a:pPr marL="285750" indent="-285750">
              <a:buFont typeface="Arial" panose="020B0604020202020204" pitchFamily="34" charset="0"/>
              <a:buChar char="•"/>
            </a:pPr>
            <a:r>
              <a:rPr lang="en-US" sz="2400" dirty="0"/>
              <a:t>PPE should be worn by staff when outside their learning group, and in common areas like hallways , learning commons </a:t>
            </a:r>
            <a:r>
              <a:rPr lang="en-US" sz="2400" dirty="0" err="1"/>
              <a:t>etc</a:t>
            </a:r>
            <a:r>
              <a:rPr lang="en-US" sz="2400" dirty="0"/>
              <a:t>, due to the unpredictability of being able to a maintain physical distance indoors</a:t>
            </a:r>
          </a:p>
          <a:p>
            <a:pPr marL="285750" indent="-285750">
              <a:buFont typeface="Arial" panose="020B0604020202020204" pitchFamily="34" charset="0"/>
              <a:buChar char="•"/>
            </a:pPr>
            <a:endParaRPr lang="en-CA" sz="2800" dirty="0"/>
          </a:p>
        </p:txBody>
      </p:sp>
      <p:pic>
        <p:nvPicPr>
          <p:cNvPr id="6" name="Content Placeholder 3">
            <a:extLst>
              <a:ext uri="{FF2B5EF4-FFF2-40B4-BE49-F238E27FC236}">
                <a16:creationId xmlns:a16="http://schemas.microsoft.com/office/drawing/2014/main" id="{69A7D7F5-5EE5-475C-8467-6D59CED0D96E}"/>
              </a:ext>
            </a:extLst>
          </p:cNvPr>
          <p:cNvPicPr>
            <a:picLocks noChangeAspect="1"/>
          </p:cNvPicPr>
          <p:nvPr/>
        </p:nvPicPr>
        <p:blipFill>
          <a:blip r:embed="rId3"/>
          <a:stretch>
            <a:fillRect/>
          </a:stretch>
        </p:blipFill>
        <p:spPr>
          <a:xfrm>
            <a:off x="8386011" y="86511"/>
            <a:ext cx="3369433" cy="2272157"/>
          </a:xfrm>
          <a:prstGeom prst="rect">
            <a:avLst/>
          </a:prstGeom>
          <a:gradFill>
            <a:gsLst>
              <a:gs pos="84000">
                <a:srgbClr val="92D050"/>
              </a:gs>
              <a:gs pos="99000">
                <a:schemeClr val="accent1">
                  <a:lumMod val="5000"/>
                  <a:lumOff val="95000"/>
                </a:schemeClr>
              </a:gs>
              <a:gs pos="15000">
                <a:schemeClr val="accent1">
                  <a:lumMod val="45000"/>
                  <a:lumOff val="55000"/>
                </a:schemeClr>
              </a:gs>
              <a:gs pos="43000">
                <a:schemeClr val="accent3">
                  <a:lumMod val="60000"/>
                  <a:lumOff val="40000"/>
                </a:schemeClr>
              </a:gs>
              <a:gs pos="96500">
                <a:schemeClr val="accent6">
                  <a:lumMod val="60000"/>
                  <a:lumOff val="40000"/>
                </a:schemeClr>
              </a:gs>
              <a:gs pos="67000">
                <a:schemeClr val="accent1">
                  <a:lumMod val="30000"/>
                  <a:lumOff val="70000"/>
                </a:schemeClr>
              </a:gs>
            </a:gsLst>
            <a:lin ang="5400000" scaled="1"/>
          </a:gra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834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ECD70A3-8F6F-4A0C-82B7-605C2D25CF9C}"/>
              </a:ext>
            </a:extLst>
          </p:cNvPr>
          <p:cNvPicPr>
            <a:picLocks noGrp="1" noChangeAspect="1"/>
          </p:cNvPicPr>
          <p:nvPr>
            <p:ph idx="1"/>
          </p:nvPr>
        </p:nvPicPr>
        <p:blipFill rotWithShape="1">
          <a:blip r:embed="rId2"/>
          <a:stretch/>
        </p:blipFill>
        <p:spPr>
          <a:xfrm>
            <a:off x="600580" y="1981383"/>
            <a:ext cx="10990840" cy="4736241"/>
          </a:xfrm>
          <a:prstGeom prst="rect">
            <a:avLst/>
          </a:prstGeom>
        </p:spPr>
      </p:pic>
      <p:pic>
        <p:nvPicPr>
          <p:cNvPr id="6" name="Picture 5">
            <a:extLst>
              <a:ext uri="{FF2B5EF4-FFF2-40B4-BE49-F238E27FC236}">
                <a16:creationId xmlns:a16="http://schemas.microsoft.com/office/drawing/2014/main" id="{7335A954-9886-4F73-B4DB-E94571197410}"/>
              </a:ext>
            </a:extLst>
          </p:cNvPr>
          <p:cNvPicPr>
            <a:picLocks noChangeAspect="1"/>
          </p:cNvPicPr>
          <p:nvPr/>
        </p:nvPicPr>
        <p:blipFill>
          <a:blip r:embed="rId3"/>
          <a:stretch>
            <a:fillRect/>
          </a:stretch>
        </p:blipFill>
        <p:spPr>
          <a:xfrm>
            <a:off x="278957" y="254833"/>
            <a:ext cx="3419475" cy="1371600"/>
          </a:xfrm>
          <a:prstGeom prst="rect">
            <a:avLst/>
          </a:prstGeom>
        </p:spPr>
      </p:pic>
      <p:pic>
        <p:nvPicPr>
          <p:cNvPr id="7" name="Picture 6">
            <a:extLst>
              <a:ext uri="{FF2B5EF4-FFF2-40B4-BE49-F238E27FC236}">
                <a16:creationId xmlns:a16="http://schemas.microsoft.com/office/drawing/2014/main" id="{32A360EB-095E-45EE-BDA9-B1A73CD79A54}"/>
              </a:ext>
            </a:extLst>
          </p:cNvPr>
          <p:cNvPicPr>
            <a:picLocks noChangeAspect="1"/>
          </p:cNvPicPr>
          <p:nvPr/>
        </p:nvPicPr>
        <p:blipFill>
          <a:blip r:embed="rId4"/>
          <a:stretch>
            <a:fillRect/>
          </a:stretch>
        </p:blipFill>
        <p:spPr>
          <a:xfrm>
            <a:off x="3935541" y="245308"/>
            <a:ext cx="8094327" cy="851972"/>
          </a:xfrm>
          <a:prstGeom prst="rect">
            <a:avLst/>
          </a:prstGeom>
        </p:spPr>
      </p:pic>
    </p:spTree>
    <p:extLst>
      <p:ext uri="{BB962C8B-B14F-4D97-AF65-F5344CB8AC3E}">
        <p14:creationId xmlns:p14="http://schemas.microsoft.com/office/powerpoint/2010/main" val="163640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CEC7-D286-4A87-A578-319F2FE2E6B8}"/>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3939E5B8-8AA2-4A9F-BB50-5AB0FAC17303}"/>
              </a:ext>
            </a:extLst>
          </p:cNvPr>
          <p:cNvPicPr>
            <a:picLocks noGrp="1" noChangeAspect="1"/>
          </p:cNvPicPr>
          <p:nvPr>
            <p:ph idx="1"/>
          </p:nvPr>
        </p:nvPicPr>
        <p:blipFill>
          <a:blip r:embed="rId3"/>
          <a:stretch>
            <a:fillRect/>
          </a:stretch>
        </p:blipFill>
        <p:spPr>
          <a:xfrm>
            <a:off x="0" y="0"/>
            <a:ext cx="11655973" cy="7118134"/>
          </a:xfrm>
          <a:prstGeom prst="rect">
            <a:avLst/>
          </a:prstGeom>
          <a:gradFill>
            <a:gsLst>
              <a:gs pos="84000">
                <a:srgbClr val="92D050"/>
              </a:gs>
              <a:gs pos="99000">
                <a:schemeClr val="accent1">
                  <a:lumMod val="5000"/>
                  <a:lumOff val="95000"/>
                </a:schemeClr>
              </a:gs>
              <a:gs pos="15000">
                <a:schemeClr val="accent1">
                  <a:lumMod val="45000"/>
                  <a:lumOff val="55000"/>
                </a:schemeClr>
              </a:gs>
              <a:gs pos="43000">
                <a:schemeClr val="accent3">
                  <a:lumMod val="60000"/>
                  <a:lumOff val="40000"/>
                </a:schemeClr>
              </a:gs>
              <a:gs pos="96500">
                <a:schemeClr val="accent6">
                  <a:lumMod val="60000"/>
                  <a:lumOff val="40000"/>
                </a:schemeClr>
              </a:gs>
              <a:gs pos="67000">
                <a:schemeClr val="accent1">
                  <a:lumMod val="30000"/>
                  <a:lumOff val="70000"/>
                </a:schemeClr>
              </a:gs>
            </a:gsLst>
            <a:lin ang="5400000" scaled="1"/>
          </a:gra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010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358171" y="2579168"/>
            <a:ext cx="10515600" cy="4351338"/>
          </a:xfrm>
        </p:spPr>
        <p:txBody>
          <a:bodyPr/>
          <a:lstStyle/>
          <a:p>
            <a:pPr marL="0" indent="0">
              <a:buNone/>
            </a:pPr>
            <a:r>
              <a:rPr lang="en-US" dirty="0"/>
              <a:t>Schools are considered a “controlled environment” by Public health</a:t>
            </a:r>
          </a:p>
          <a:p>
            <a:r>
              <a:rPr lang="en-US" dirty="0"/>
              <a:t>Schools have a consistent grouping of people</a:t>
            </a:r>
          </a:p>
          <a:p>
            <a:r>
              <a:rPr lang="en-US" dirty="0"/>
              <a:t>Schools can have robust illness policies for staff and students</a:t>
            </a:r>
          </a:p>
          <a:p>
            <a:r>
              <a:rPr lang="en-US" dirty="0"/>
              <a:t>Schools can implement systems for personal practices, like hand washing, sanitizing and respiratory etiquette</a:t>
            </a:r>
          </a:p>
          <a:p>
            <a:r>
              <a:rPr lang="en-US" dirty="0"/>
              <a:t>Schools can implement many health and safety features like extra cleaning, use of outdoor space, and limits on personal interactions</a:t>
            </a:r>
          </a:p>
          <a:p>
            <a:endParaRPr lang="en-CA" dirty="0"/>
          </a:p>
        </p:txBody>
      </p:sp>
      <p:pic>
        <p:nvPicPr>
          <p:cNvPr id="4" name="Picture 3">
            <a:extLst>
              <a:ext uri="{FF2B5EF4-FFF2-40B4-BE49-F238E27FC236}">
                <a16:creationId xmlns:a16="http://schemas.microsoft.com/office/drawing/2014/main" id="{0145217D-7669-482B-BCD8-044BF8A131E1}"/>
              </a:ext>
            </a:extLst>
          </p:cNvPr>
          <p:cNvPicPr>
            <a:picLocks noChangeAspect="1"/>
          </p:cNvPicPr>
          <p:nvPr/>
        </p:nvPicPr>
        <p:blipFill>
          <a:blip r:embed="rId2"/>
          <a:stretch>
            <a:fillRect/>
          </a:stretch>
        </p:blipFill>
        <p:spPr>
          <a:xfrm>
            <a:off x="358171" y="0"/>
            <a:ext cx="11833829" cy="2579168"/>
          </a:xfrm>
          <a:prstGeom prst="rect">
            <a:avLst/>
          </a:prstGeom>
        </p:spPr>
      </p:pic>
    </p:spTree>
    <p:extLst>
      <p:ext uri="{BB962C8B-B14F-4D97-AF65-F5344CB8AC3E}">
        <p14:creationId xmlns:p14="http://schemas.microsoft.com/office/powerpoint/2010/main" val="82189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45217D-7669-482B-BCD8-044BF8A131E1}"/>
              </a:ext>
            </a:extLst>
          </p:cNvPr>
          <p:cNvPicPr>
            <a:picLocks noChangeAspect="1"/>
          </p:cNvPicPr>
          <p:nvPr/>
        </p:nvPicPr>
        <p:blipFill>
          <a:blip r:embed="rId2"/>
          <a:stretch>
            <a:fillRect/>
          </a:stretch>
        </p:blipFill>
        <p:spPr>
          <a:xfrm>
            <a:off x="122885" y="134052"/>
            <a:ext cx="11833829" cy="2579168"/>
          </a:xfrm>
          <a:prstGeom prst="rect">
            <a:avLst/>
          </a:prstGeom>
        </p:spPr>
      </p:pic>
      <p:sp>
        <p:nvSpPr>
          <p:cNvPr id="4" name="TextBox 3">
            <a:extLst>
              <a:ext uri="{FF2B5EF4-FFF2-40B4-BE49-F238E27FC236}">
                <a16:creationId xmlns:a16="http://schemas.microsoft.com/office/drawing/2014/main" id="{0B042937-9108-47AB-AD21-5AF7AAE723E2}"/>
              </a:ext>
            </a:extLst>
          </p:cNvPr>
          <p:cNvSpPr txBox="1"/>
          <p:nvPr/>
        </p:nvSpPr>
        <p:spPr>
          <a:xfrm>
            <a:off x="369756" y="2975230"/>
            <a:ext cx="11586957" cy="2339102"/>
          </a:xfrm>
          <a:prstGeom prst="rect">
            <a:avLst/>
          </a:prstGeom>
          <a:noFill/>
        </p:spPr>
        <p:txBody>
          <a:bodyPr wrap="square" rtlCol="0">
            <a:spAutoFit/>
          </a:bodyPr>
          <a:lstStyle/>
          <a:p>
            <a:r>
              <a:rPr lang="en-US" sz="3200" dirty="0"/>
              <a:t>Most effective method of infection prevention</a:t>
            </a:r>
          </a:p>
          <a:p>
            <a:pPr marL="285750" indent="-285750">
              <a:buFont typeface="Arial" panose="020B0604020202020204" pitchFamily="34" charset="0"/>
              <a:buChar char="•"/>
            </a:pPr>
            <a:r>
              <a:rPr lang="en-US" sz="3200" dirty="0"/>
              <a:t>Schools have an important role in contact tracing</a:t>
            </a:r>
          </a:p>
          <a:p>
            <a:pPr marL="285750" indent="-285750">
              <a:buFont typeface="Arial" panose="020B0604020202020204" pitchFamily="34" charset="0"/>
              <a:buChar char="•"/>
            </a:pPr>
            <a:r>
              <a:rPr lang="en-US" sz="3200" dirty="0"/>
              <a:t>Tracking what staff have worked with cohorts</a:t>
            </a:r>
          </a:p>
          <a:p>
            <a:pPr marL="285750" indent="-285750">
              <a:buFont typeface="Arial" panose="020B0604020202020204" pitchFamily="34" charset="0"/>
              <a:buChar char="•"/>
            </a:pPr>
            <a:r>
              <a:rPr lang="en-US" sz="3200" dirty="0"/>
              <a:t>Tracking School visitors, including TTOCS and changes in schedules</a:t>
            </a:r>
          </a:p>
          <a:p>
            <a:endParaRPr lang="en-CA" dirty="0"/>
          </a:p>
        </p:txBody>
      </p:sp>
      <p:pic>
        <p:nvPicPr>
          <p:cNvPr id="5" name="Picture 4">
            <a:extLst>
              <a:ext uri="{FF2B5EF4-FFF2-40B4-BE49-F238E27FC236}">
                <a16:creationId xmlns:a16="http://schemas.microsoft.com/office/drawing/2014/main" id="{0F5A1535-4087-479F-A5C5-5AE130A4122A}"/>
              </a:ext>
            </a:extLst>
          </p:cNvPr>
          <p:cNvPicPr>
            <a:picLocks noChangeAspect="1"/>
          </p:cNvPicPr>
          <p:nvPr/>
        </p:nvPicPr>
        <p:blipFill>
          <a:blip r:embed="rId3"/>
          <a:stretch>
            <a:fillRect/>
          </a:stretch>
        </p:blipFill>
        <p:spPr>
          <a:xfrm>
            <a:off x="231648" y="5650680"/>
            <a:ext cx="11725065" cy="981767"/>
          </a:xfrm>
          <a:prstGeom prst="rect">
            <a:avLst/>
          </a:prstGeom>
        </p:spPr>
      </p:pic>
    </p:spTree>
    <p:extLst>
      <p:ext uri="{BB962C8B-B14F-4D97-AF65-F5344CB8AC3E}">
        <p14:creationId xmlns:p14="http://schemas.microsoft.com/office/powerpoint/2010/main" val="426727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5CFCE6-00ED-45A8-812C-DC5281B4D812}"/>
              </a:ext>
            </a:extLst>
          </p:cNvPr>
          <p:cNvPicPr>
            <a:picLocks noChangeAspect="1"/>
          </p:cNvPicPr>
          <p:nvPr/>
        </p:nvPicPr>
        <p:blipFill>
          <a:blip r:embed="rId2"/>
          <a:stretch>
            <a:fillRect/>
          </a:stretch>
        </p:blipFill>
        <p:spPr>
          <a:xfrm>
            <a:off x="0" y="185058"/>
            <a:ext cx="9557779" cy="2042884"/>
          </a:xfrm>
          <a:prstGeom prst="rect">
            <a:avLst/>
          </a:prstGeom>
        </p:spPr>
      </p:pic>
      <p:sp>
        <p:nvSpPr>
          <p:cNvPr id="4" name="TextBox 3">
            <a:extLst>
              <a:ext uri="{FF2B5EF4-FFF2-40B4-BE49-F238E27FC236}">
                <a16:creationId xmlns:a16="http://schemas.microsoft.com/office/drawing/2014/main" id="{486AB575-6A94-4030-A12A-82D723CBE489}"/>
              </a:ext>
            </a:extLst>
          </p:cNvPr>
          <p:cNvSpPr txBox="1"/>
          <p:nvPr/>
        </p:nvSpPr>
        <p:spPr>
          <a:xfrm>
            <a:off x="74608" y="1994738"/>
            <a:ext cx="11812592" cy="4985980"/>
          </a:xfrm>
          <a:prstGeom prst="rect">
            <a:avLst/>
          </a:prstGeom>
          <a:noFill/>
        </p:spPr>
        <p:txBody>
          <a:bodyPr wrap="square" rtlCol="0">
            <a:sp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sz="2800" dirty="0"/>
              <a:t>We will try and be outdoors more</a:t>
            </a:r>
          </a:p>
          <a:p>
            <a:pPr marL="285750" indent="-285750">
              <a:buFont typeface="Arial" panose="020B0604020202020204" pitchFamily="34" charset="0"/>
              <a:buChar char="•"/>
            </a:pPr>
            <a:r>
              <a:rPr lang="en-US" sz="2800" dirty="0"/>
              <a:t>Be aware of, and follow all signage</a:t>
            </a:r>
          </a:p>
          <a:p>
            <a:pPr marL="285750" indent="-285750">
              <a:buFont typeface="Arial" panose="020B0604020202020204" pitchFamily="34" charset="0"/>
              <a:buChar char="•"/>
            </a:pPr>
            <a:r>
              <a:rPr lang="en-US" sz="2800" dirty="0"/>
              <a:t>Pay attention to traffic flow arrows and markings</a:t>
            </a:r>
          </a:p>
          <a:p>
            <a:pPr marL="742950" lvl="1" indent="-285750">
              <a:buFont typeface="Arial" panose="020B0604020202020204" pitchFamily="34" charset="0"/>
              <a:buChar char="•"/>
            </a:pPr>
            <a:r>
              <a:rPr lang="en-US" sz="2800" dirty="0"/>
              <a:t>Stairs, hallways, doors (entrance/ exit)</a:t>
            </a:r>
          </a:p>
          <a:p>
            <a:pPr marL="742950" lvl="1" indent="-285750">
              <a:buFont typeface="Arial" panose="020B0604020202020204" pitchFamily="34" charset="0"/>
              <a:buChar char="•"/>
            </a:pPr>
            <a:r>
              <a:rPr lang="en-US" sz="2800" dirty="0"/>
              <a:t>Bathroom assignments</a:t>
            </a:r>
          </a:p>
          <a:p>
            <a:pPr marL="285750" indent="-285750">
              <a:buFont typeface="Arial" panose="020B0604020202020204" pitchFamily="34" charset="0"/>
              <a:buChar char="•"/>
            </a:pPr>
            <a:r>
              <a:rPr lang="en-US" sz="2800" dirty="0"/>
              <a:t>Keep our areas clean</a:t>
            </a:r>
          </a:p>
          <a:p>
            <a:pPr marL="742950" lvl="1" indent="-285750">
              <a:buFont typeface="Arial" panose="020B0604020202020204" pitchFamily="34" charset="0"/>
              <a:buChar char="•"/>
            </a:pPr>
            <a:r>
              <a:rPr lang="en-US" sz="2800" dirty="0"/>
              <a:t>Caretakers, teachers, admin and students all have a role-desks, toys  equipment </a:t>
            </a:r>
            <a:r>
              <a:rPr lang="en-US" sz="2800" dirty="0" err="1"/>
              <a:t>etc</a:t>
            </a:r>
            <a:endParaRPr lang="en-US" sz="2800" dirty="0"/>
          </a:p>
          <a:p>
            <a:pPr marL="742950" lvl="1" indent="-285750">
              <a:buFont typeface="Arial" panose="020B0604020202020204" pitchFamily="34" charset="0"/>
              <a:buChar char="•"/>
            </a:pPr>
            <a:r>
              <a:rPr lang="en-US" sz="2800" dirty="0"/>
              <a:t>Soap dispensers have been added over the summer</a:t>
            </a:r>
          </a:p>
          <a:p>
            <a:pPr marL="742950" lvl="1" indent="-285750">
              <a:buFont typeface="Arial" panose="020B0604020202020204" pitchFamily="34" charset="0"/>
              <a:buChar char="•"/>
            </a:pPr>
            <a:endParaRPr lang="en-US" sz="2800" b="1" dirty="0"/>
          </a:p>
          <a:p>
            <a:pPr marL="742950" lvl="1" indent="-285750">
              <a:buFont typeface="Arial" panose="020B0604020202020204" pitchFamily="34" charset="0"/>
              <a:buChar char="•"/>
            </a:pPr>
            <a:endParaRPr lang="en-US" sz="2000" b="1" dirty="0"/>
          </a:p>
        </p:txBody>
      </p:sp>
    </p:spTree>
    <p:extLst>
      <p:ext uri="{BB962C8B-B14F-4D97-AF65-F5344CB8AC3E}">
        <p14:creationId xmlns:p14="http://schemas.microsoft.com/office/powerpoint/2010/main" val="214790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5CFCE6-00ED-45A8-812C-DC5281B4D812}"/>
              </a:ext>
            </a:extLst>
          </p:cNvPr>
          <p:cNvPicPr>
            <a:picLocks noChangeAspect="1"/>
          </p:cNvPicPr>
          <p:nvPr/>
        </p:nvPicPr>
        <p:blipFill>
          <a:blip r:embed="rId2"/>
          <a:stretch>
            <a:fillRect/>
          </a:stretch>
        </p:blipFill>
        <p:spPr>
          <a:xfrm>
            <a:off x="0" y="185058"/>
            <a:ext cx="9557779" cy="2042884"/>
          </a:xfrm>
          <a:prstGeom prst="rect">
            <a:avLst/>
          </a:prstGeom>
        </p:spPr>
      </p:pic>
      <p:sp>
        <p:nvSpPr>
          <p:cNvPr id="4" name="TextBox 3">
            <a:extLst>
              <a:ext uri="{FF2B5EF4-FFF2-40B4-BE49-F238E27FC236}">
                <a16:creationId xmlns:a16="http://schemas.microsoft.com/office/drawing/2014/main" id="{486AB575-6A94-4030-A12A-82D723CBE489}"/>
              </a:ext>
            </a:extLst>
          </p:cNvPr>
          <p:cNvSpPr txBox="1"/>
          <p:nvPr/>
        </p:nvSpPr>
        <p:spPr>
          <a:xfrm>
            <a:off x="111184" y="2628722"/>
            <a:ext cx="11386236" cy="523220"/>
          </a:xfrm>
          <a:prstGeom prst="rect">
            <a:avLst/>
          </a:prstGeom>
          <a:noFill/>
        </p:spPr>
        <p:txBody>
          <a:bodyPr wrap="square" rtlCol="0">
            <a:spAutoFit/>
          </a:bodyPr>
          <a:lstStyle/>
          <a:p>
            <a:r>
              <a:rPr lang="en-US" sz="2800" b="1" dirty="0">
                <a:solidFill>
                  <a:srgbClr val="00B050"/>
                </a:solidFill>
              </a:rPr>
              <a:t>Refer to student handbook</a:t>
            </a:r>
          </a:p>
        </p:txBody>
      </p:sp>
    </p:spTree>
    <p:extLst>
      <p:ext uri="{BB962C8B-B14F-4D97-AF65-F5344CB8AC3E}">
        <p14:creationId xmlns:p14="http://schemas.microsoft.com/office/powerpoint/2010/main" val="322207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815DBD-ACDE-48BE-906C-72FD35931754}"/>
              </a:ext>
            </a:extLst>
          </p:cNvPr>
          <p:cNvPicPr>
            <a:picLocks noChangeAspect="1"/>
          </p:cNvPicPr>
          <p:nvPr/>
        </p:nvPicPr>
        <p:blipFill>
          <a:blip r:embed="rId2"/>
          <a:stretch>
            <a:fillRect/>
          </a:stretch>
        </p:blipFill>
        <p:spPr>
          <a:xfrm>
            <a:off x="108284" y="0"/>
            <a:ext cx="11984314" cy="2225842"/>
          </a:xfrm>
          <a:prstGeom prst="rect">
            <a:avLst/>
          </a:prstGeom>
        </p:spPr>
      </p:pic>
      <p:sp>
        <p:nvSpPr>
          <p:cNvPr id="2" name="TextBox 1"/>
          <p:cNvSpPr txBox="1"/>
          <p:nvPr/>
        </p:nvSpPr>
        <p:spPr>
          <a:xfrm>
            <a:off x="377952" y="2609088"/>
            <a:ext cx="10741152" cy="1077218"/>
          </a:xfrm>
          <a:prstGeom prst="rect">
            <a:avLst/>
          </a:prstGeom>
          <a:noFill/>
        </p:spPr>
        <p:txBody>
          <a:bodyPr wrap="square" rtlCol="0">
            <a:spAutoFit/>
          </a:bodyPr>
          <a:lstStyle/>
          <a:p>
            <a:r>
              <a:rPr lang="en-US" sz="3200" dirty="0"/>
              <a:t>Examples:  Adjusted start and end times, Lunch/recess in shifts,      		Learning Groups, visitor limitation and check-in</a:t>
            </a:r>
          </a:p>
        </p:txBody>
      </p:sp>
      <p:sp>
        <p:nvSpPr>
          <p:cNvPr id="4" name="TextBox 3"/>
          <p:cNvSpPr txBox="1"/>
          <p:nvPr/>
        </p:nvSpPr>
        <p:spPr>
          <a:xfrm>
            <a:off x="260473" y="4069552"/>
            <a:ext cx="5839968" cy="523220"/>
          </a:xfrm>
          <a:prstGeom prst="rect">
            <a:avLst/>
          </a:prstGeom>
          <a:noFill/>
        </p:spPr>
        <p:txBody>
          <a:bodyPr wrap="square" rtlCol="0">
            <a:spAutoFit/>
          </a:bodyPr>
          <a:lstStyle/>
          <a:p>
            <a:r>
              <a:rPr lang="en-US" sz="2800" b="1" dirty="0">
                <a:solidFill>
                  <a:srgbClr val="00B050"/>
                </a:solidFill>
              </a:rPr>
              <a:t>Refer to student handbook</a:t>
            </a:r>
            <a:endParaRPr lang="en-CA" sz="2800" b="1" dirty="0">
              <a:solidFill>
                <a:srgbClr val="00B050"/>
              </a:solidFill>
            </a:endParaRPr>
          </a:p>
        </p:txBody>
      </p:sp>
    </p:spTree>
    <p:extLst>
      <p:ext uri="{BB962C8B-B14F-4D97-AF65-F5344CB8AC3E}">
        <p14:creationId xmlns:p14="http://schemas.microsoft.com/office/powerpoint/2010/main" val="24104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4EBD65-D79F-4596-8410-31305882C2EF}"/>
              </a:ext>
            </a:extLst>
          </p:cNvPr>
          <p:cNvPicPr>
            <a:picLocks noChangeAspect="1"/>
          </p:cNvPicPr>
          <p:nvPr/>
        </p:nvPicPr>
        <p:blipFill>
          <a:blip r:embed="rId2"/>
          <a:stretch>
            <a:fillRect/>
          </a:stretch>
        </p:blipFill>
        <p:spPr>
          <a:xfrm>
            <a:off x="0" y="3318529"/>
            <a:ext cx="4369213" cy="2911880"/>
          </a:xfrm>
          <a:prstGeom prst="rect">
            <a:avLst/>
          </a:prstGeom>
        </p:spPr>
      </p:pic>
      <p:sp>
        <p:nvSpPr>
          <p:cNvPr id="8" name="Rectangle 7">
            <a:extLst>
              <a:ext uri="{FF2B5EF4-FFF2-40B4-BE49-F238E27FC236}">
                <a16:creationId xmlns:a16="http://schemas.microsoft.com/office/drawing/2014/main" id="{F605DB2D-5B77-4762-A788-E2EA6BDB81FA}"/>
              </a:ext>
            </a:extLst>
          </p:cNvPr>
          <p:cNvSpPr/>
          <p:nvPr/>
        </p:nvSpPr>
        <p:spPr>
          <a:xfrm>
            <a:off x="4905340" y="3318529"/>
            <a:ext cx="7286660" cy="3539430"/>
          </a:xfrm>
          <a:prstGeom prst="rect">
            <a:avLst/>
          </a:prstGeom>
        </p:spPr>
        <p:txBody>
          <a:bodyPr wrap="square">
            <a:spAutoFit/>
          </a:bodyPr>
          <a:lstStyle/>
          <a:p>
            <a:r>
              <a:rPr lang="en-US" sz="2800" dirty="0"/>
              <a:t>A learning group  or cohort is a group of students and staff who remain together throughout the school quarter, semester or year and who primarily interact with each other. In SD43 this will mean the Learning Group will be a student’s or teacher’s main class in elementary and middle schools, and one  school dedicated class per quarter at secondary</a:t>
            </a:r>
            <a:endParaRPr lang="en-CA" sz="2800" dirty="0"/>
          </a:p>
        </p:txBody>
      </p:sp>
      <p:pic>
        <p:nvPicPr>
          <p:cNvPr id="11" name="Picture 10">
            <a:extLst>
              <a:ext uri="{FF2B5EF4-FFF2-40B4-BE49-F238E27FC236}">
                <a16:creationId xmlns:a16="http://schemas.microsoft.com/office/drawing/2014/main" id="{210397C3-3880-48F1-B600-20B86D342478}"/>
              </a:ext>
            </a:extLst>
          </p:cNvPr>
          <p:cNvPicPr>
            <a:picLocks noChangeAspect="1"/>
          </p:cNvPicPr>
          <p:nvPr/>
        </p:nvPicPr>
        <p:blipFill>
          <a:blip r:embed="rId3"/>
          <a:stretch>
            <a:fillRect/>
          </a:stretch>
        </p:blipFill>
        <p:spPr>
          <a:xfrm>
            <a:off x="231928" y="2047481"/>
            <a:ext cx="8274570" cy="910953"/>
          </a:xfrm>
          <a:prstGeom prst="rect">
            <a:avLst/>
          </a:prstGeom>
        </p:spPr>
      </p:pic>
      <p:pic>
        <p:nvPicPr>
          <p:cNvPr id="4" name="Picture 3">
            <a:extLst>
              <a:ext uri="{FF2B5EF4-FFF2-40B4-BE49-F238E27FC236}">
                <a16:creationId xmlns:a16="http://schemas.microsoft.com/office/drawing/2014/main" id="{906D6967-F179-4B01-A949-BE0CD333A73A}"/>
              </a:ext>
            </a:extLst>
          </p:cNvPr>
          <p:cNvPicPr>
            <a:picLocks noChangeAspect="1"/>
          </p:cNvPicPr>
          <p:nvPr/>
        </p:nvPicPr>
        <p:blipFill>
          <a:blip r:embed="rId4"/>
          <a:stretch>
            <a:fillRect/>
          </a:stretch>
        </p:blipFill>
        <p:spPr>
          <a:xfrm>
            <a:off x="0" y="0"/>
            <a:ext cx="11509248" cy="1988698"/>
          </a:xfrm>
          <a:prstGeom prst="rect">
            <a:avLst/>
          </a:prstGeom>
        </p:spPr>
      </p:pic>
    </p:spTree>
    <p:extLst>
      <p:ext uri="{BB962C8B-B14F-4D97-AF65-F5344CB8AC3E}">
        <p14:creationId xmlns:p14="http://schemas.microsoft.com/office/powerpoint/2010/main" val="2818244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A332F837E37A409EEE8C945168ACF0" ma:contentTypeVersion="1" ma:contentTypeDescription="Create a new document." ma:contentTypeScope="" ma:versionID="69824790fde2c6458e62e817806ecf36">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FE6E0B0-3DB1-461C-9B8A-B9B798CA0F73}"/>
</file>

<file path=customXml/itemProps2.xml><?xml version="1.0" encoding="utf-8"?>
<ds:datastoreItem xmlns:ds="http://schemas.openxmlformats.org/officeDocument/2006/customXml" ds:itemID="{889E22B5-1DA0-4D97-9C9B-4D4065AC4139}"/>
</file>

<file path=customXml/itemProps3.xml><?xml version="1.0" encoding="utf-8"?>
<ds:datastoreItem xmlns:ds="http://schemas.openxmlformats.org/officeDocument/2006/customXml" ds:itemID="{10A376E9-06CB-408A-9ED3-0AC0AD94F454}"/>
</file>

<file path=docProps/app.xml><?xml version="1.0" encoding="utf-8"?>
<Properties xmlns="http://schemas.openxmlformats.org/officeDocument/2006/extended-properties" xmlns:vt="http://schemas.openxmlformats.org/officeDocument/2006/docPropsVTypes">
  <TotalTime>57</TotalTime>
  <Words>721</Words>
  <Application>Microsoft Office PowerPoint</Application>
  <PresentationFormat>Widescreen</PresentationFormat>
  <Paragraphs>65</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BC Sans</vt:lpstr>
      <vt:lpstr>Calibri</vt:lpstr>
      <vt:lpstr>Calibri Light</vt:lpstr>
      <vt:lpstr>Comic Sans MS</vt:lpstr>
      <vt:lpstr>Tahoma</vt:lpstr>
      <vt:lpstr>Office Theme</vt:lpstr>
      <vt:lpstr>September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Basics</vt:lpstr>
      <vt:lpstr>PowerPoint Presentation</vt:lpstr>
      <vt:lpstr>If you become sick at school…</vt:lpstr>
      <vt:lpstr>PowerPoint Presentation</vt:lpstr>
    </vt:vector>
  </TitlesOfParts>
  <Company>School District 43 (Coquitlam)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2020</dc:title>
  <dc:creator>Zambrano, Rob</dc:creator>
  <cp:lastModifiedBy>Breden, Morgan</cp:lastModifiedBy>
  <cp:revision>8</cp:revision>
  <dcterms:created xsi:type="dcterms:W3CDTF">2020-09-02T16:57:11Z</dcterms:created>
  <dcterms:modified xsi:type="dcterms:W3CDTF">2020-09-07T04:14:57Z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0x010100CAA332F837E37A409EEE8C945168ACF0</vt:lpwstr>
  </property>
</Properties>
</file>