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4" r:id="rId4"/>
    <p:sldId id="256" r:id="rId5"/>
    <p:sldId id="257" r:id="rId6"/>
    <p:sldId id="259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313F4-C056-4677-95BB-9CB9D4CED2B8}" v="4" dt="2024-02-28T23:46:5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d43.bc.ca/school/heritagewoods/ProgramsServices/career/Pages/FinancialAid.aspx#/=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E391-122A-4A82-BD57-F15EEA32D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5300"/>
            <a:ext cx="8689976" cy="2509213"/>
          </a:xfrm>
        </p:spPr>
        <p:txBody>
          <a:bodyPr>
            <a:normAutofit/>
          </a:bodyPr>
          <a:lstStyle/>
          <a:p>
            <a:r>
              <a:rPr lang="en-US" sz="7200" b="1" dirty="0"/>
              <a:t>SCHOLARSHIPS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DDB3D-150C-4707-AAFC-74D9B8770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195" y="3018934"/>
            <a:ext cx="8689976" cy="13715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/ SCHOOL BASED SCHOLARSHIPS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/ AUTHORITY AWARD</a:t>
            </a:r>
          </a:p>
        </p:txBody>
      </p:sp>
      <p:pic>
        <p:nvPicPr>
          <p:cNvPr id="1026" name="Picture 2" descr="Scholarship Clip Art Free">
            <a:extLst>
              <a:ext uri="{FF2B5EF4-FFF2-40B4-BE49-F238E27FC236}">
                <a16:creationId xmlns:a16="http://schemas.microsoft.com/office/drawing/2014/main" id="{D993767F-D0B4-D836-E7F6-20EE7FD4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58" y="355664"/>
            <a:ext cx="2446060" cy="2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1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4F74-F5DE-F6BC-A404-A369081B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scholarships on my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665F5-99BC-B8A7-C09B-A3704BB728B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Financial Aid - Heritage Woods Secondary School (sd43.bc.ca)</a:t>
            </a:r>
            <a:endParaRPr lang="en-US" dirty="0"/>
          </a:p>
          <a:p>
            <a:r>
              <a:rPr lang="en-US" dirty="0"/>
              <a:t>Scholarships are listed by due date</a:t>
            </a:r>
          </a:p>
          <a:p>
            <a:r>
              <a:rPr lang="en-US" dirty="0"/>
              <a:t>Click on each scholarship to see criteria. Most applications will be attached or in the link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794CDF-EA3B-CE29-DEE1-767A6BF0A742}"/>
              </a:ext>
            </a:extLst>
          </p:cNvPr>
          <p:cNvSpPr/>
          <p:nvPr/>
        </p:nvSpPr>
        <p:spPr>
          <a:xfrm>
            <a:off x="74537" y="33089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0EA452-BB97-7E7F-E38A-94D03E8600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52945" y="1902691"/>
            <a:ext cx="5011135" cy="4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5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E2A2-B866-4544-B2D6-B5AF416B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24" y="0"/>
            <a:ext cx="10364451" cy="1596177"/>
          </a:xfrm>
        </p:spPr>
        <p:txBody>
          <a:bodyPr/>
          <a:lstStyle/>
          <a:p>
            <a:r>
              <a:rPr lang="en-US" dirty="0"/>
              <a:t>Things you must have to complete </a:t>
            </a:r>
            <a:br>
              <a:rPr lang="en-US" dirty="0"/>
            </a:br>
            <a:r>
              <a:rPr lang="en-US" dirty="0"/>
              <a:t>your scholarship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B50E8-A30A-4FB9-976C-DF3B7E8783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462" y="1867600"/>
            <a:ext cx="10363826" cy="44209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PEN – located on your report cards (not your school student number – 9 digit pen)</a:t>
            </a:r>
          </a:p>
          <a:p>
            <a:r>
              <a:rPr lang="en-US" dirty="0">
                <a:solidFill>
                  <a:srgbClr val="00B0F0"/>
                </a:solidFill>
              </a:rPr>
              <a:t>Photo of yourself – nothing formal, just a quick snap, can be B&amp;W, printed on regular paper</a:t>
            </a:r>
          </a:p>
          <a:p>
            <a:r>
              <a:rPr lang="en-US" dirty="0"/>
              <a:t>Social insurance Number (required by some district scholarships)</a:t>
            </a:r>
          </a:p>
          <a:p>
            <a:r>
              <a:rPr lang="en-US" dirty="0">
                <a:solidFill>
                  <a:srgbClr val="00B0F0"/>
                </a:solidFill>
              </a:rPr>
              <a:t>A teacher nominator – you just require their signature verifying they support your application</a:t>
            </a:r>
          </a:p>
          <a:p>
            <a:r>
              <a:rPr lang="en-US" dirty="0"/>
              <a:t>A reference letter </a:t>
            </a:r>
            <a:r>
              <a:rPr lang="en-US" b="1" u="sng" dirty="0"/>
              <a:t>from anyone except a </a:t>
            </a:r>
            <a:r>
              <a:rPr lang="en-US" b="1" u="sng" dirty="0" err="1"/>
              <a:t>hwss</a:t>
            </a:r>
            <a:r>
              <a:rPr lang="en-US" b="1" u="sng" dirty="0"/>
              <a:t> teacher or family member</a:t>
            </a:r>
          </a:p>
          <a:p>
            <a:r>
              <a:rPr lang="en-US" dirty="0">
                <a:solidFill>
                  <a:srgbClr val="00B0F0"/>
                </a:solidFill>
              </a:rPr>
              <a:t>Personal statement – tell us about yourself and your goals</a:t>
            </a:r>
          </a:p>
          <a:p>
            <a:r>
              <a:rPr lang="en-US" dirty="0"/>
              <a:t>Copy of your </a:t>
            </a:r>
            <a:r>
              <a:rPr lang="en-US" dirty="0" err="1"/>
              <a:t>bceid</a:t>
            </a:r>
            <a:r>
              <a:rPr lang="en-US" dirty="0"/>
              <a:t> transcript</a:t>
            </a:r>
          </a:p>
          <a:p>
            <a:r>
              <a:rPr lang="en-US" dirty="0">
                <a:solidFill>
                  <a:srgbClr val="00B0F0"/>
                </a:solidFill>
              </a:rPr>
              <a:t>Financial need form if you are applying for any that require it – must be completed correctly or will not be eligible (do not declare family income as $0) </a:t>
            </a:r>
          </a:p>
          <a:p>
            <a:r>
              <a:rPr lang="en-US" dirty="0"/>
              <a:t>print legibly and put your name on the bottom of </a:t>
            </a:r>
            <a:r>
              <a:rPr lang="en-US" b="1" u="sng" dirty="0"/>
              <a:t>each page</a:t>
            </a:r>
          </a:p>
          <a:p>
            <a:r>
              <a:rPr lang="en-US" dirty="0">
                <a:solidFill>
                  <a:srgbClr val="00B0F0"/>
                </a:solidFill>
              </a:rPr>
              <a:t>HAND IN ELECTRONICALLY OR IN PERSON TO MS. BUTLER dbutler@sd43.bc.ca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BCDDA-1A0A-4B87-E1E1-5205F32B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275" y="381700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4E7EC6-9A4D-1C1C-FDBB-CDDBF648EBE3}"/>
              </a:ext>
            </a:extLst>
          </p:cNvPr>
          <p:cNvSpPr txBox="1"/>
          <p:nvPr/>
        </p:nvSpPr>
        <p:spPr>
          <a:xfrm>
            <a:off x="517236" y="2115127"/>
            <a:ext cx="1773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each scholarship has a number beside it? Apply for them in numerical order. If not applying for some, begin with the first number you are applying for.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35DE-F350-F9E6-D282-6AEBCD7F7CC5}"/>
              </a:ext>
            </a:extLst>
          </p:cNvPr>
          <p:cNvSpPr txBox="1"/>
          <p:nvPr/>
        </p:nvSpPr>
        <p:spPr>
          <a:xfrm>
            <a:off x="10344727" y="2272145"/>
            <a:ext cx="1330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each scholarship has criteria?</a:t>
            </a:r>
          </a:p>
          <a:p>
            <a:r>
              <a:rPr lang="en-US" dirty="0"/>
              <a:t>Indicate how you meet that criteria.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E3CC72-11E1-7F9A-37C5-85CAAFAF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74" y="-26515"/>
            <a:ext cx="6431840" cy="68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F3A6-B99D-4BB8-AB23-E6721389A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CA514-9B3E-40D0-AACF-4B2B13832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2759-4667-43EB-A975-6F245CE3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675"/>
            <a:ext cx="10271760" cy="5129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7C83AB-E82A-4E15-A7A8-2AA4CDF34189}"/>
              </a:ext>
            </a:extLst>
          </p:cNvPr>
          <p:cNvSpPr/>
          <p:nvPr/>
        </p:nvSpPr>
        <p:spPr>
          <a:xfrm>
            <a:off x="6007042" y="81545"/>
            <a:ext cx="5595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DO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19DA993-C091-4576-B855-D0AF539CB746}"/>
              </a:ext>
            </a:extLst>
          </p:cNvPr>
          <p:cNvSpPr/>
          <p:nvPr/>
        </p:nvSpPr>
        <p:spPr>
          <a:xfrm>
            <a:off x="4556501" y="174422"/>
            <a:ext cx="133860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AABD76-7B1B-4893-BC9E-93484446637D}"/>
              </a:ext>
            </a:extLst>
          </p:cNvPr>
          <p:cNvSpPr/>
          <p:nvPr/>
        </p:nvSpPr>
        <p:spPr>
          <a:xfrm>
            <a:off x="6506175" y="-2055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DO THIS!!!!!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4948F62-A301-4FD6-80CD-B0CFE28BCD66}"/>
              </a:ext>
            </a:extLst>
          </p:cNvPr>
          <p:cNvSpPr/>
          <p:nvPr/>
        </p:nvSpPr>
        <p:spPr>
          <a:xfrm>
            <a:off x="4553146" y="96383"/>
            <a:ext cx="1368567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5AB7B-7801-3B3F-93B5-2B3C74D7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28" y="1074790"/>
            <a:ext cx="8503364" cy="57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908CF-A8B1-45E6-A3E0-BC4747B7CD84}"/>
              </a:ext>
            </a:extLst>
          </p:cNvPr>
          <p:cNvSpPr/>
          <p:nvPr/>
        </p:nvSpPr>
        <p:spPr>
          <a:xfrm>
            <a:off x="912674" y="843677"/>
            <a:ext cx="10574049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dirty="0">
                <a:ln w="0"/>
              </a:rPr>
              <a:t>APPLICATION ARE DUE</a:t>
            </a:r>
            <a:r>
              <a:rPr lang="en-US" sz="5400" dirty="0">
                <a:ln w="0"/>
              </a:rPr>
              <a:t>:</a:t>
            </a:r>
          </a:p>
          <a:p>
            <a:pPr algn="ctr"/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en-US" sz="5400" dirty="0">
                <a:ln w="0"/>
                <a:solidFill>
                  <a:srgbClr val="C00000"/>
                </a:solidFill>
              </a:rPr>
              <a:t>FRIDAY, APRIL 12, 2024</a:t>
            </a:r>
          </a:p>
          <a:p>
            <a:pPr algn="ctr"/>
            <a:r>
              <a:rPr lang="en-US" sz="5400" b="0" u="sng" cap="none" spc="0" dirty="0">
                <a:ln w="0"/>
                <a:effectLst/>
              </a:rPr>
              <a:t>NO LATER THAN 12:00 PM</a:t>
            </a:r>
          </a:p>
          <a:p>
            <a:pPr algn="ctr"/>
            <a:endParaRPr lang="en-US" sz="5400" b="0" cap="none" spc="0" dirty="0">
              <a:ln w="0"/>
              <a:effectLst/>
            </a:endParaRPr>
          </a:p>
          <a:p>
            <a:pPr algn="ctr"/>
            <a:r>
              <a:rPr lang="en-US" sz="4000" b="1" u="sng" dirty="0">
                <a:ln w="0"/>
              </a:rPr>
              <a:t>Late</a:t>
            </a:r>
            <a:r>
              <a:rPr lang="en-US" sz="4000" dirty="0">
                <a:ln w="0"/>
              </a:rPr>
              <a:t> or </a:t>
            </a:r>
            <a:r>
              <a:rPr lang="en-US" sz="4000" b="1" u="sng" dirty="0">
                <a:ln w="0"/>
              </a:rPr>
              <a:t>Incomplete</a:t>
            </a:r>
            <a:r>
              <a:rPr lang="en-US" sz="4000" dirty="0">
                <a:ln w="0"/>
              </a:rPr>
              <a:t> Packages will </a:t>
            </a:r>
            <a:r>
              <a:rPr lang="en-US" sz="4000" dirty="0">
                <a:ln w="0"/>
                <a:solidFill>
                  <a:srgbClr val="C00000"/>
                </a:solidFill>
              </a:rPr>
              <a:t>not be accepted</a:t>
            </a:r>
            <a:r>
              <a:rPr lang="en-US" sz="4000" dirty="0">
                <a:ln w="0"/>
              </a:rPr>
              <a:t>!</a:t>
            </a:r>
          </a:p>
          <a:p>
            <a:pPr algn="ctr"/>
            <a:endParaRPr lang="en-US" sz="4400" b="0" cap="none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63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hand with illuminated lights">
            <a:extLst>
              <a:ext uri="{FF2B5EF4-FFF2-40B4-BE49-F238E27FC236}">
                <a16:creationId xmlns:a16="http://schemas.microsoft.com/office/drawing/2014/main" id="{5304597D-9998-47A1-977C-C442A3E6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01" b="1062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4DF18-59B7-428F-B73B-6CA169AA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051"/>
            <a:ext cx="10777355" cy="406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DE5505-1DE6-40A1-9B02-4FEFB55980B9}"/>
              </a:ext>
            </a:extLst>
          </p:cNvPr>
          <p:cNvSpPr/>
          <p:nvPr/>
        </p:nvSpPr>
        <p:spPr>
          <a:xfrm>
            <a:off x="7098894" y="4871162"/>
            <a:ext cx="218521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0AFF62C4-1E2D-49FD-B72F-E808DBD5EE68}"/>
              </a:ext>
            </a:extLst>
          </p:cNvPr>
          <p:cNvSpPr/>
          <p:nvPr/>
        </p:nvSpPr>
        <p:spPr>
          <a:xfrm>
            <a:off x="7949185" y="3962402"/>
            <a:ext cx="484632" cy="987931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hand with illuminated lights">
            <a:extLst>
              <a:ext uri="{FF2B5EF4-FFF2-40B4-BE49-F238E27FC236}">
                <a16:creationId xmlns:a16="http://schemas.microsoft.com/office/drawing/2014/main" id="{5304597D-9998-47A1-977C-C442A3E6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01" b="1062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7367AB-0800-4934-8201-EDFB10D7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0" y="797594"/>
            <a:ext cx="10986335" cy="47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hand with illuminated lights">
            <a:extLst>
              <a:ext uri="{FF2B5EF4-FFF2-40B4-BE49-F238E27FC236}">
                <a16:creationId xmlns:a16="http://schemas.microsoft.com/office/drawing/2014/main" id="{5304597D-9998-47A1-977C-C442A3E6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01" b="1062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8D72D-06F8-4673-A5A0-C443D69F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797594"/>
            <a:ext cx="10155165" cy="534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3377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039FFBA3B9D4183067EC2E80067F6" ma:contentTypeVersion="1" ma:contentTypeDescription="Create a new document." ma:contentTypeScope="" ma:versionID="8c67c2ecf95c48c2e6f75880487aa6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895DBE-629B-4A6C-8060-2DCD9C06DF61}"/>
</file>

<file path=customXml/itemProps2.xml><?xml version="1.0" encoding="utf-8"?>
<ds:datastoreItem xmlns:ds="http://schemas.openxmlformats.org/officeDocument/2006/customXml" ds:itemID="{DD3BD6E8-96C5-498C-BDF4-D5FAE84E66FA}"/>
</file>

<file path=customXml/itemProps3.xml><?xml version="1.0" encoding="utf-8"?>
<ds:datastoreItem xmlns:ds="http://schemas.openxmlformats.org/officeDocument/2006/customXml" ds:itemID="{EBB6014E-48F9-4662-8197-3A58BEC36219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1787</TotalTime>
  <Words>298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SCHOLARSHIPS </vt:lpstr>
      <vt:lpstr>Things you must have to complete  your scholarship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find scholarships on my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Shaunna</dc:creator>
  <cp:lastModifiedBy>Butler, Darilynn</cp:lastModifiedBy>
  <cp:revision>18</cp:revision>
  <dcterms:created xsi:type="dcterms:W3CDTF">2019-03-12T18:15:20Z</dcterms:created>
  <dcterms:modified xsi:type="dcterms:W3CDTF">2024-02-28T23:53:44Z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0x010100505039FFBA3B9D4183067EC2E80067F6</vt:lpwstr>
  </property>
</Properties>
</file>