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19"/>
  </p:notesMasterIdLst>
  <p:handoutMasterIdLst>
    <p:handoutMasterId r:id="rId20"/>
  </p:handoutMasterIdLst>
  <p:sldIdLst>
    <p:sldId id="265" r:id="rId3"/>
    <p:sldId id="266" r:id="rId4"/>
    <p:sldId id="268" r:id="rId5"/>
    <p:sldId id="276" r:id="rId6"/>
    <p:sldId id="269" r:id="rId7"/>
    <p:sldId id="273" r:id="rId8"/>
    <p:sldId id="271" r:id="rId9"/>
    <p:sldId id="275" r:id="rId10"/>
    <p:sldId id="277" r:id="rId11"/>
    <p:sldId id="281" r:id="rId12"/>
    <p:sldId id="278" r:id="rId13"/>
    <p:sldId id="279" r:id="rId14"/>
    <p:sldId id="280" r:id="rId15"/>
    <p:sldId id="274" r:id="rId16"/>
    <p:sldId id="272" r:id="rId17"/>
    <p:sldId id="283" r:id="rId18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77" y="6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1950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en-US"/>
              <a:t>4/19/2019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5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3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3F41C87-7AD9-4845-A077-840E4A0F3F0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3F41C87-7AD9-4845-A077-840E4A0F3F0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4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3F41C87-7AD9-4845-A077-840E4A0F3F0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t>Click to 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t>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2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4/19/2019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3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4/19/2019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2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4/19/2019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5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03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1" r:id="rId20"/>
    <p:sldLayoutId id="2147483703" r:id="rId21"/>
    <p:sldLayoutId id="214748370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y6avxn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1.etsystatic.com/125/1/6806823/il_340x270.901247409_44od.jpg" TargetMode="External"/><Relationship Id="rId3" Type="http://schemas.openxmlformats.org/officeDocument/2006/relationships/hyperlink" Target="https://classroom.synonym.com/the-significance-of-graduation-tassels-12250129.html" TargetMode="External"/><Relationship Id="rId7" Type="http://schemas.openxmlformats.org/officeDocument/2006/relationships/hyperlink" Target="https://img.youtube.com/vi/y6Bz6Typ0wA/2.jpg" TargetMode="External"/><Relationship Id="rId2" Type="http://schemas.openxmlformats.org/officeDocument/2006/relationships/hyperlink" Target="http://www.linkconnector.com/ta.php?lc=148800000012005851&amp;url=https%3A%2F%2Fwww.mediabakery.com%2FBXP0068971graduate-and-mother-embracing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hurch.trinitydowntown.com/wp-content/uploads/2016/06/lead1-18-400x250.jpg" TargetMode="External"/><Relationship Id="rId5" Type="http://schemas.openxmlformats.org/officeDocument/2006/relationships/hyperlink" Target="http://cni.pmgnews.com/images/artimg/00003578991285.jpg" TargetMode="External"/><Relationship Id="rId4" Type="http://schemas.openxmlformats.org/officeDocument/2006/relationships/hyperlink" Target="https://www.zippia.com/advice/smartest-states-in-america/" TargetMode="External"/><Relationship Id="rId9" Type="http://schemas.openxmlformats.org/officeDocument/2006/relationships/hyperlink" Target="https://s2.51offer.com/school/2016-03-09/img201603081735430.jpg?imageView/2/w/200/h/1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Graduate in cap and gown hugging another person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Gleneagle Grad</a:t>
            </a:r>
            <a:br>
              <a:rPr lang="en-US" sz="5400" dirty="0"/>
            </a:br>
            <a:r>
              <a:rPr lang="en-US" sz="5400" dirty="0"/>
              <a:t>2019!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Oh, the places you’ll go… ~Dr. </a:t>
            </a:r>
            <a:r>
              <a:rPr lang="en-US" dirty="0" err="1"/>
              <a:t>Suess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237410" y="533400"/>
            <a:ext cx="4689649" cy="838200"/>
          </a:xfrm>
        </p:spPr>
        <p:txBody>
          <a:bodyPr/>
          <a:lstStyle/>
          <a:p>
            <a:r>
              <a:rPr lang="en-US" dirty="0"/>
              <a:t>Congrats</a:t>
            </a:r>
            <a:r>
              <a:rPr lang="en-US" sz="4000" dirty="0"/>
              <a:t>…</a:t>
            </a:r>
            <a:r>
              <a:rPr lang="en-US" sz="2400" dirty="0"/>
              <a:t>almost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16D8-99B8-4A23-A54C-3DC8E9C4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932" y="-8429"/>
            <a:ext cx="3537664" cy="1224136"/>
          </a:xfrm>
        </p:spPr>
        <p:txBody>
          <a:bodyPr/>
          <a:lstStyle/>
          <a:p>
            <a:r>
              <a:rPr lang="en-US" u="sng" dirty="0"/>
              <a:t>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8A11B-F265-4318-8DC5-438C8576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484785"/>
            <a:ext cx="10081120" cy="525658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ONLY way to reserve a seat</a:t>
            </a:r>
            <a:r>
              <a:rPr lang="en-US" dirty="0"/>
              <a:t> for Dinner Dance is by </a:t>
            </a:r>
            <a:r>
              <a:rPr lang="en-US" b="1" dirty="0"/>
              <a:t>buying a ticket and reserving a seat online</a:t>
            </a:r>
            <a:r>
              <a:rPr lang="en-US" dirty="0"/>
              <a:t> at the gleneagle.inviteright.com site that will be on posters and the school website.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All CLC12 assignments &amp; Capstone Project complete + ALL FEES paid </a:t>
            </a:r>
            <a:r>
              <a:rPr lang="en-US" b="1" dirty="0"/>
              <a:t>before Wed, May 22</a:t>
            </a:r>
            <a:r>
              <a:rPr lang="en-US" b="1" baseline="30000" dirty="0"/>
              <a:t>nd</a:t>
            </a:r>
            <a:r>
              <a:rPr lang="en-US" dirty="0"/>
              <a:t> = eligible to buy tickets </a:t>
            </a:r>
            <a:r>
              <a:rPr lang="en-US" b="1" dirty="0"/>
              <a:t>Wed, May 29</a:t>
            </a:r>
            <a:r>
              <a:rPr lang="en-US" b="1" baseline="30000" dirty="0"/>
              <a:t>th</a:t>
            </a:r>
            <a:r>
              <a:rPr lang="en-US" b="1" dirty="0"/>
              <a:t> at 3:45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All CLC12 assignments &amp; Capstone Project complete + ALL FEES paid </a:t>
            </a:r>
            <a:r>
              <a:rPr lang="en-US" b="1" dirty="0"/>
              <a:t>Wed, May 22</a:t>
            </a:r>
            <a:r>
              <a:rPr lang="en-US" b="1" baseline="30000" dirty="0"/>
              <a:t>nd</a:t>
            </a:r>
            <a:r>
              <a:rPr lang="en-US" dirty="0"/>
              <a:t> </a:t>
            </a:r>
            <a:r>
              <a:rPr lang="en-US" b="1" dirty="0"/>
              <a:t>– Wed, May 29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= eligible to buy tickets </a:t>
            </a:r>
            <a:r>
              <a:rPr lang="en-US" b="1" dirty="0"/>
              <a:t>Mon, June 3</a:t>
            </a:r>
            <a:r>
              <a:rPr lang="en-US" b="1" baseline="30000" dirty="0"/>
              <a:t>rd</a:t>
            </a:r>
            <a:r>
              <a:rPr lang="en-US" b="1" dirty="0"/>
              <a:t> at 3:45.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 CLC12 assignments &amp; Capstone Project complete + ALL FEES paid </a:t>
            </a:r>
            <a:r>
              <a:rPr lang="en-US" b="1" dirty="0"/>
              <a:t>after Wed, May 29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= eligible to buy tickets </a:t>
            </a:r>
            <a:r>
              <a:rPr lang="en-US" b="1" dirty="0"/>
              <a:t>2-3 school days after completion</a:t>
            </a:r>
            <a:r>
              <a:rPr lang="en-US" dirty="0"/>
              <a:t> due to processing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Dinner and 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52" y="557993"/>
            <a:ext cx="7136984" cy="57420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a fully sponsored school function.  This means school and school district rules and expectations apply</a:t>
            </a:r>
          </a:p>
          <a:p>
            <a:endParaRPr lang="en-US" dirty="0"/>
          </a:p>
          <a:p>
            <a:r>
              <a:rPr lang="en-US" dirty="0"/>
              <a:t>Guest forms are required for any guest that is NOT a member of the current grad class of Gleneagle 2019 (including younger Gleneagle students and past grads)</a:t>
            </a:r>
          </a:p>
          <a:p>
            <a:endParaRPr lang="en-US" dirty="0"/>
          </a:p>
          <a:p>
            <a:r>
              <a:rPr lang="en-US" dirty="0"/>
              <a:t>If a guest (who is a Gleneagle student) has outstanding fees, they will not be eligible to have a ticket purchased until fees are paid.</a:t>
            </a:r>
          </a:p>
          <a:p>
            <a:endParaRPr lang="en-US" dirty="0"/>
          </a:p>
          <a:p>
            <a:r>
              <a:rPr lang="en-US" dirty="0"/>
              <a:t>Reminders</a:t>
            </a:r>
          </a:p>
          <a:p>
            <a:pPr lvl="1"/>
            <a:r>
              <a:rPr lang="en-US" dirty="0"/>
              <a:t>completed guest forms due May 2</a:t>
            </a:r>
            <a:r>
              <a:rPr lang="en-US" baseline="30000" dirty="0"/>
              <a:t>nd</a:t>
            </a:r>
            <a:r>
              <a:rPr lang="en-US" dirty="0"/>
              <a:t> to the office</a:t>
            </a:r>
          </a:p>
          <a:p>
            <a:pPr lvl="1"/>
            <a:r>
              <a:rPr lang="en-US" dirty="0"/>
              <a:t>Ticket sales </a:t>
            </a:r>
            <a:r>
              <a:rPr lang="en-US" u="sng" dirty="0">
                <a:solidFill>
                  <a:srgbClr val="FFC000"/>
                </a:solidFill>
              </a:rPr>
              <a:t>May 29</a:t>
            </a:r>
            <a:r>
              <a:rPr lang="en-US" u="sng" baseline="30000" dirty="0">
                <a:solidFill>
                  <a:srgbClr val="FFC000"/>
                </a:solidFill>
              </a:rPr>
              <a:t>th</a:t>
            </a:r>
            <a:r>
              <a:rPr lang="en-US" u="sng" dirty="0">
                <a:solidFill>
                  <a:srgbClr val="FFC000"/>
                </a:solidFill>
              </a:rPr>
              <a:t> beginning at 3:45 p.m. </a:t>
            </a:r>
          </a:p>
          <a:p>
            <a:pPr marL="457063" lvl="1" indent="0">
              <a:buNone/>
            </a:pPr>
            <a:r>
              <a:rPr lang="en-US" u="sng" dirty="0">
                <a:solidFill>
                  <a:srgbClr val="FFC000"/>
                </a:solidFill>
              </a:rPr>
              <a:t>to June 12</a:t>
            </a:r>
            <a:r>
              <a:rPr lang="en-US" u="sng" baseline="30000" dirty="0">
                <a:solidFill>
                  <a:srgbClr val="FFC000"/>
                </a:solidFill>
              </a:rPr>
              <a:t>th</a:t>
            </a:r>
            <a:r>
              <a:rPr lang="en-US" u="sng" dirty="0">
                <a:solidFill>
                  <a:srgbClr val="FFC000"/>
                </a:solidFill>
              </a:rPr>
              <a:t> closing at 11:59 p.m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2780928"/>
            <a:ext cx="4308659" cy="108012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rgbClr val="FFC000"/>
                </a:solidFill>
              </a:rPr>
              <a:t>Ticket costs $140.00 gr 12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	         $150.00 guests</a:t>
            </a:r>
          </a:p>
        </p:txBody>
      </p:sp>
      <p:pic>
        <p:nvPicPr>
          <p:cNvPr id="5" name="Picture 4" descr="&lt;strong&gt;GRADUATION&lt;/strong&gt; PARTY &lt;strong&gt;TICKET&lt;/strong&gt; Invitations or Announcement Class o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3933055"/>
            <a:ext cx="3024336" cy="24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2124" y="332656"/>
            <a:ext cx="4536504" cy="1252736"/>
          </a:xfrm>
        </p:spPr>
        <p:txBody>
          <a:bodyPr/>
          <a:lstStyle/>
          <a:p>
            <a:r>
              <a:rPr lang="en-US" dirty="0"/>
              <a:t>Dinner and Dance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772" y="1700809"/>
            <a:ext cx="11377264" cy="4547592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Online purchasing system for tickets.  Table selection is done through the on-line system as well; students will get to choose their seating plan on a first-come first-serve basis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Tickets are $140.00 for gr 12s, $150 for guests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Transportation is available for $5.00 to and from Gleneagle on a decorated school bus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No table-switching at the event – there is a master list that will be checked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Event Friday June 21</a:t>
            </a:r>
            <a:r>
              <a:rPr lang="en-US" sz="2400" baseline="30000" dirty="0"/>
              <a:t>st</a:t>
            </a:r>
            <a:r>
              <a:rPr lang="en-US" sz="2400" dirty="0"/>
              <a:t> at </a:t>
            </a:r>
            <a:r>
              <a:rPr lang="en-US" sz="2400" b="1" u="sng" dirty="0"/>
              <a:t>Fairmont Hotel Vancouver</a:t>
            </a:r>
            <a:r>
              <a:rPr lang="en-US" sz="2400" dirty="0"/>
              <a:t>, 6p.m. to 11p.m.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Dismissal restriction of 11 p.m.  - no leaving prior to this time</a:t>
            </a:r>
          </a:p>
        </p:txBody>
      </p:sp>
    </p:spTree>
    <p:extLst>
      <p:ext uri="{BB962C8B-B14F-4D97-AF65-F5344CB8AC3E}">
        <p14:creationId xmlns:p14="http://schemas.microsoft.com/office/powerpoint/2010/main" val="31656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81" y="836712"/>
            <a:ext cx="4113728" cy="1112912"/>
          </a:xfrm>
        </p:spPr>
        <p:txBody>
          <a:bodyPr/>
          <a:lstStyle/>
          <a:p>
            <a:r>
              <a:rPr lang="en-US" dirty="0"/>
              <a:t>After 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197" y="746760"/>
            <a:ext cx="7353008" cy="5922600"/>
          </a:xfrm>
        </p:spPr>
        <p:txBody>
          <a:bodyPr>
            <a:normAutofit/>
          </a:bodyPr>
          <a:lstStyle/>
          <a:p>
            <a:r>
              <a:rPr lang="en-US" sz="2800" dirty="0"/>
              <a:t>Entry to event will be </a:t>
            </a:r>
            <a:r>
              <a:rPr lang="en-US" sz="2800" u="sng" dirty="0"/>
              <a:t>closed at 1 a.m.</a:t>
            </a:r>
          </a:p>
          <a:p>
            <a:r>
              <a:rPr lang="en-US" sz="2800" dirty="0"/>
              <a:t>Ticket sales are online only:</a:t>
            </a:r>
          </a:p>
          <a:p>
            <a:pPr marL="457063" lvl="1" indent="0">
              <a:buNone/>
            </a:pPr>
            <a:r>
              <a:rPr lang="en-US" sz="2400" u="sng" dirty="0">
                <a:solidFill>
                  <a:srgbClr val="FFC000"/>
                </a:solidFill>
              </a:rPr>
              <a:t>May 29</a:t>
            </a:r>
            <a:r>
              <a:rPr lang="en-US" sz="2400" u="sng" baseline="30000" dirty="0">
                <a:solidFill>
                  <a:srgbClr val="FFC000"/>
                </a:solidFill>
              </a:rPr>
              <a:t>th </a:t>
            </a:r>
            <a:r>
              <a:rPr lang="en-US" sz="2400" u="sng" dirty="0">
                <a:solidFill>
                  <a:srgbClr val="FFC000"/>
                </a:solidFill>
              </a:rPr>
              <a:t>to June 12</a:t>
            </a:r>
            <a:r>
              <a:rPr lang="en-US" sz="2400" u="sng" baseline="30000" dirty="0">
                <a:solidFill>
                  <a:srgbClr val="FFC000"/>
                </a:solidFill>
              </a:rPr>
              <a:t>th</a:t>
            </a:r>
          </a:p>
          <a:p>
            <a:pPr marL="457063" lvl="1" indent="0">
              <a:buNone/>
            </a:pPr>
            <a:r>
              <a:rPr lang="en-US" sz="2400" dirty="0"/>
              <a:t>NO tickets will be sold at the door</a:t>
            </a:r>
          </a:p>
          <a:p>
            <a:r>
              <a:rPr lang="en-US" sz="2800" dirty="0"/>
              <a:t>$40.00</a:t>
            </a:r>
          </a:p>
          <a:p>
            <a:r>
              <a:rPr lang="en-US" sz="2800" dirty="0"/>
              <a:t>Approved guests only</a:t>
            </a:r>
          </a:p>
          <a:p>
            <a:r>
              <a:rPr lang="en-US" sz="2800" dirty="0"/>
              <a:t>NO in-out privileges</a:t>
            </a:r>
          </a:p>
          <a:p>
            <a:r>
              <a:rPr lang="en-US" sz="2800" dirty="0"/>
              <a:t>Ends at 5a.m.</a:t>
            </a:r>
          </a:p>
          <a:p>
            <a:r>
              <a:rPr lang="en-US" sz="2800" dirty="0"/>
              <a:t>Once you leave – you CANNOT return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124744"/>
            <a:ext cx="6871450" cy="104090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Scholarships</a:t>
            </a:r>
          </a:p>
        </p:txBody>
      </p:sp>
      <p:pic>
        <p:nvPicPr>
          <p:cNvPr id="5" name="Picture Placeholder 4" descr="11th Grade English | Mr. Nittl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66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748" y="2060848"/>
            <a:ext cx="7439323" cy="460851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200" dirty="0"/>
              <a:t>Have you applied for a scholarship somewhere?  Best of luck to you!</a:t>
            </a:r>
          </a:p>
          <a:p>
            <a:endParaRPr lang="en-US" sz="2200" dirty="0"/>
          </a:p>
          <a:p>
            <a:r>
              <a:rPr lang="en-US" sz="2200" dirty="0"/>
              <a:t>Should you be awarded a scholarship from outside the school, please let us know by submitting your scholarship/award/bursary information to Ms. </a:t>
            </a:r>
            <a:r>
              <a:rPr lang="en-US" sz="2200" dirty="0" err="1"/>
              <a:t>Austman</a:t>
            </a:r>
            <a:r>
              <a:rPr lang="en-US" sz="2200" dirty="0"/>
              <a:t> with the details, </a:t>
            </a:r>
            <a:r>
              <a:rPr lang="en-US" sz="2200" u="sng" dirty="0"/>
              <a:t>before the end of MAY</a:t>
            </a:r>
            <a:r>
              <a:rPr lang="en-US" sz="2200" dirty="0"/>
              <a:t>:</a:t>
            </a:r>
          </a:p>
          <a:p>
            <a:r>
              <a:rPr lang="en-CA" sz="2200" b="1" u="sng" dirty="0">
                <a:hlinkClick r:id="rId3"/>
              </a:rPr>
              <a:t>https://tinyurl.com/yy6avxna</a:t>
            </a:r>
            <a:endParaRPr lang="en-US" sz="2200" dirty="0"/>
          </a:p>
          <a:p>
            <a:r>
              <a:rPr lang="en-CA" sz="2200" b="1" dirty="0"/>
              <a:t> Please include: </a:t>
            </a:r>
            <a:r>
              <a:rPr lang="en-US" sz="2400" dirty="0"/>
              <a:t>Your </a:t>
            </a:r>
            <a:r>
              <a:rPr lang="en-US" sz="2400" u="sng" dirty="0"/>
              <a:t>full name </a:t>
            </a:r>
            <a:r>
              <a:rPr lang="en-US" sz="2400" dirty="0"/>
              <a:t>(as you would like it to appear in Commencement program), the </a:t>
            </a:r>
            <a:r>
              <a:rPr lang="en-US" sz="2400" u="sng" dirty="0"/>
              <a:t>scholarship name</a:t>
            </a:r>
            <a:r>
              <a:rPr lang="en-US" sz="2400" dirty="0"/>
              <a:t>, and the </a:t>
            </a:r>
            <a:r>
              <a:rPr lang="en-US" sz="2400" u="sng" dirty="0"/>
              <a:t>monetary award</a:t>
            </a:r>
          </a:p>
        </p:txBody>
      </p:sp>
    </p:spTree>
    <p:extLst>
      <p:ext uri="{BB962C8B-B14F-4D97-AF65-F5344CB8AC3E}">
        <p14:creationId xmlns:p14="http://schemas.microsoft.com/office/powerpoint/2010/main" val="22235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11300" y="1982688"/>
            <a:ext cx="11327728" cy="3318520"/>
          </a:xfrm>
        </p:spPr>
        <p:txBody>
          <a:bodyPr>
            <a:normAutofit/>
          </a:bodyPr>
          <a:lstStyle/>
          <a:p>
            <a:r>
              <a:rPr lang="en-US" sz="4000" dirty="0"/>
              <a:t>Now it’s up to you…</a:t>
            </a:r>
          </a:p>
          <a:p>
            <a:r>
              <a:rPr lang="en-US" sz="4000" dirty="0"/>
              <a:t>2 months left…</a:t>
            </a:r>
          </a:p>
          <a:p>
            <a:r>
              <a:rPr lang="en-US" sz="4000" dirty="0"/>
              <a:t>Stay Golden Gleneagle!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76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51" y="548680"/>
            <a:ext cx="8608358" cy="1293028"/>
          </a:xfrm>
        </p:spPr>
        <p:txBody>
          <a:bodyPr/>
          <a:lstStyle/>
          <a:p>
            <a:pPr algn="l"/>
            <a:r>
              <a:rPr lang="en-US" dirty="0" smtClean="0"/>
              <a:t>Images cited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33772" y="2040630"/>
            <a:ext cx="9445625" cy="35486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Slide One: 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www.linkconnector.com/ta.php?lc=148800000012005851&amp;url=https%3A%2F%2Fwww.mediabakery.com%2FBXP0068971graduate-and-mother-embracing.html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Slide Two: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classroom.synonym.com/the-significance-of-graduation-tassels-12250129.html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Slide Three: https</a:t>
            </a:r>
            <a:r>
              <a:rPr lang="en-US" dirty="0">
                <a:hlinkClick r:id="rId4"/>
              </a:rPr>
              <a:t>://www.zippia.com/advice/smartest-states-in-america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Slide Five: 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cni.pmgnews.com/images/artimg/00003578991285.jpg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Slide Five: 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church.trinitydowntown.com/wp-content/uploads/2016/06/lead1-18-400x250.jpg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7"/>
              </a:rPr>
              <a:t>Slide Eight: 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img.youtube.com/vi/y6Bz6Typ0wA/2.jpg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Slide Eleven: 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img1.etsystatic.com/125/1/6806823/il_340x270.901247409_44od.jpg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Slide Fourteen: https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s2.51offer.com/school/2016-03-09/img201603081735430.jpg?imageView/2/w/200/h/130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le:&lt;strong&gt;Graduation&lt;/strong&gt; Girl.jpg - Wikimedia Common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786"/>
          <a:stretch>
            <a:fillRect/>
          </a:stretch>
        </p:blipFill>
        <p:spPr>
          <a:xfrm>
            <a:off x="117748" y="3501008"/>
            <a:ext cx="3950559" cy="2758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772" y="908720"/>
            <a:ext cx="3124200" cy="2438400"/>
          </a:xfrm>
        </p:spPr>
        <p:txBody>
          <a:bodyPr/>
          <a:lstStyle/>
          <a:p>
            <a:r>
              <a:rPr lang="en-US" dirty="0"/>
              <a:t>Overview</a:t>
            </a:r>
            <a:br>
              <a:rPr lang="en-US" dirty="0"/>
            </a:br>
            <a:r>
              <a:rPr lang="en-US" b="1" dirty="0"/>
              <a:t>Today we will talk about: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8308" y="332656"/>
            <a:ext cx="7512506" cy="6264696"/>
          </a:xfrm>
        </p:spPr>
        <p:txBody>
          <a:bodyPr>
            <a:normAutofit fontScale="70000" lnSpcReduction="20000"/>
          </a:bodyPr>
          <a:lstStyle/>
          <a:p>
            <a:endParaRPr lang="en-US" sz="2000" b="1" dirty="0"/>
          </a:p>
          <a:p>
            <a:r>
              <a:rPr lang="en-US" sz="2000" b="1" dirty="0"/>
              <a:t>Upcoming important dates – get your phones ready to snap a pic</a:t>
            </a:r>
          </a:p>
          <a:p>
            <a:endParaRPr lang="en-US" sz="2000" b="1" dirty="0"/>
          </a:p>
          <a:p>
            <a:r>
              <a:rPr lang="en-US" sz="2000" b="1" dirty="0"/>
              <a:t>Eligibility to walk the stage at commencement </a:t>
            </a:r>
          </a:p>
          <a:p>
            <a:endParaRPr lang="en-US" sz="2000" b="1" dirty="0"/>
          </a:p>
          <a:p>
            <a:r>
              <a:rPr lang="en-US" sz="2000" b="1" dirty="0"/>
              <a:t>Gown order and delivery</a:t>
            </a:r>
          </a:p>
          <a:p>
            <a:endParaRPr lang="en-US" sz="2000" b="1" dirty="0"/>
          </a:p>
          <a:p>
            <a:r>
              <a:rPr lang="en-US" sz="2000" b="1" dirty="0"/>
              <a:t>Program name and presentation name</a:t>
            </a:r>
          </a:p>
          <a:p>
            <a:endParaRPr lang="en-US" sz="2000" b="1" dirty="0"/>
          </a:p>
          <a:p>
            <a:r>
              <a:rPr lang="en-US" sz="2000" b="1" dirty="0"/>
              <a:t>Parameters around read aloud statement – no changes</a:t>
            </a:r>
          </a:p>
          <a:p>
            <a:endParaRPr lang="en-US" sz="2000" b="1" dirty="0"/>
          </a:p>
          <a:p>
            <a:r>
              <a:rPr lang="en-US" sz="2000" b="1" dirty="0"/>
              <a:t>Commencement ticket sales</a:t>
            </a:r>
          </a:p>
          <a:p>
            <a:endParaRPr lang="en-US" sz="2000" b="1" dirty="0"/>
          </a:p>
          <a:p>
            <a:r>
              <a:rPr lang="en-US" sz="2000" b="1" dirty="0"/>
              <a:t>Valedictorian </a:t>
            </a:r>
          </a:p>
          <a:p>
            <a:endParaRPr lang="en-US" sz="2000" b="1" dirty="0"/>
          </a:p>
          <a:p>
            <a:r>
              <a:rPr lang="en-US" sz="2000" b="1" dirty="0"/>
              <a:t>Dinner and Dance</a:t>
            </a:r>
          </a:p>
          <a:p>
            <a:endParaRPr lang="en-US" sz="2000" b="1" dirty="0"/>
          </a:p>
          <a:p>
            <a:r>
              <a:rPr lang="en-US" sz="2000" b="1" dirty="0"/>
              <a:t>After Grad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aduation | Free Stock Photo | Illustration of a 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6220" y="116632"/>
            <a:ext cx="7136984" cy="864096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6220" y="980728"/>
            <a:ext cx="7704856" cy="525656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Guest forms for dinner and dance	</a:t>
            </a:r>
            <a:r>
              <a:rPr lang="en-US" b="1" dirty="0"/>
              <a:t>	</a:t>
            </a:r>
            <a:r>
              <a:rPr lang="en-US" b="1" u="sng" dirty="0"/>
              <a:t>Out now…. </a:t>
            </a:r>
          </a:p>
          <a:p>
            <a:r>
              <a:rPr lang="en-US" b="1" dirty="0"/>
              <a:t>						</a:t>
            </a:r>
            <a:r>
              <a:rPr lang="en-US" b="1" u="sng" dirty="0"/>
              <a:t>due May 2</a:t>
            </a:r>
            <a:r>
              <a:rPr lang="en-US" b="1" u="sng" baseline="30000" dirty="0"/>
              <a:t>nd</a:t>
            </a:r>
            <a:r>
              <a:rPr lang="en-US" b="1" u="sng" dirty="0"/>
              <a:t> </a:t>
            </a:r>
          </a:p>
          <a:p>
            <a:r>
              <a:rPr lang="en-US" b="1" u="sng" dirty="0"/>
              <a:t>Valedictorian </a:t>
            </a:r>
            <a:r>
              <a:rPr lang="en-US" b="1" dirty="0"/>
              <a:t>	          			Out now and due May 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  <a:endParaRPr lang="en-US" b="1" u="sng" dirty="0"/>
          </a:p>
          <a:p>
            <a:endParaRPr lang="en-US" b="1" dirty="0"/>
          </a:p>
          <a:p>
            <a:r>
              <a:rPr lang="en-US" b="1" dirty="0"/>
              <a:t>Gown Pick up 		              		(block 5)  June  11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/>
              <a:t>Commencement ticket sales			May  27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/>
              <a:t>Commencement event				June 15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/>
              <a:t>Dinner and Dance				June  21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/>
              <a:t>After Grad					June 22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</a:p>
        </p:txBody>
      </p:sp>
      <p:pic>
        <p:nvPicPr>
          <p:cNvPr id="6" name="Picture Placeholder 5" descr="File:Governor Delivers &lt;strong&gt;Commencement&lt;/strong&gt; Address at the ...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1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1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commencement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916832"/>
            <a:ext cx="5612452" cy="4301853"/>
          </a:xfrm>
        </p:spPr>
        <p:txBody>
          <a:bodyPr/>
          <a:lstStyle/>
          <a:p>
            <a:r>
              <a:rPr lang="en-US" sz="2400" b="1" dirty="0"/>
              <a:t>Gown Pick up 		              (Block 5)	June  11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Commencement ticket sales			May  27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Commencement event				June 15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  <a:p>
            <a:pPr marL="1828252" lvl="4" indent="0">
              <a:buNone/>
            </a:pPr>
            <a:r>
              <a:rPr lang="en-US" sz="1800" b="1" dirty="0"/>
              <a:t>11 a.m. </a:t>
            </a:r>
          </a:p>
          <a:p>
            <a:pPr marL="1828252" lvl="4" indent="0">
              <a:buNone/>
            </a:pPr>
            <a:r>
              <a:rPr lang="en-US" sz="1800" b="1" dirty="0"/>
              <a:t>	Queen Elizabeth Theatre</a:t>
            </a:r>
          </a:p>
          <a:p>
            <a:pPr marL="1828252" lvl="4" indent="0">
              <a:buNone/>
            </a:pPr>
            <a:r>
              <a:rPr lang="en-US" sz="1800" b="1" dirty="0"/>
              <a:t>Arrive 10 a.m. in gown</a:t>
            </a:r>
          </a:p>
          <a:p>
            <a:endParaRPr lang="en-US" dirty="0"/>
          </a:p>
        </p:txBody>
      </p:sp>
      <p:pic>
        <p:nvPicPr>
          <p:cNvPr id="7" name="Picture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19912"/>
          <a:stretch>
            <a:fillRect/>
          </a:stretch>
        </p:blipFill>
        <p:spPr>
          <a:xfrm>
            <a:off x="405780" y="1452959"/>
            <a:ext cx="5099515" cy="4765279"/>
          </a:xfrm>
        </p:spPr>
      </p:pic>
    </p:spTree>
    <p:extLst>
      <p:ext uri="{BB962C8B-B14F-4D97-AF65-F5344CB8AC3E}">
        <p14:creationId xmlns:p14="http://schemas.microsoft.com/office/powerpoint/2010/main" val="23419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&lt;strong&gt;Graduation&lt;/strong&gt; Day | the perfect line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 b="15642"/>
          <a:stretch>
            <a:fillRect/>
          </a:stretch>
        </p:blipFill>
        <p:spPr>
          <a:xfrm>
            <a:off x="8038628" y="898377"/>
            <a:ext cx="3977640" cy="274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67" y="764704"/>
            <a:ext cx="7281000" cy="1293028"/>
          </a:xfrm>
        </p:spPr>
        <p:txBody>
          <a:bodyPr>
            <a:normAutofit/>
          </a:bodyPr>
          <a:lstStyle/>
          <a:p>
            <a:r>
              <a:rPr lang="en-US" b="1" dirty="0"/>
              <a:t>Eligibility to walk the stage at commencement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367" y="2276872"/>
            <a:ext cx="7352248" cy="4339465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Have fulfilled </a:t>
            </a:r>
            <a:r>
              <a:rPr lang="en-US" sz="2000" b="1" u="sng" dirty="0"/>
              <a:t>all your requirements </a:t>
            </a:r>
            <a:r>
              <a:rPr lang="en-US" sz="2000" b="1" dirty="0"/>
              <a:t>for graduation – there are only a few exceptions and those students have talked with their counsellor AND they have a </a:t>
            </a:r>
            <a:r>
              <a:rPr lang="en-US" sz="2000" b="1" u="sng" dirty="0"/>
              <a:t>GRAD PLAN </a:t>
            </a:r>
            <a:r>
              <a:rPr lang="en-US" sz="2000" b="1" dirty="0"/>
              <a:t>in place.</a:t>
            </a:r>
          </a:p>
          <a:p>
            <a:endParaRPr lang="en-US" sz="2000" b="1" dirty="0"/>
          </a:p>
          <a:p>
            <a:r>
              <a:rPr lang="en-US" sz="2000" b="1" dirty="0"/>
              <a:t>Complete all the requirements of your </a:t>
            </a:r>
            <a:r>
              <a:rPr lang="en-US" sz="2000" b="1" u="sng" dirty="0"/>
              <a:t>CLC 12 course </a:t>
            </a:r>
            <a:r>
              <a:rPr lang="en-US" sz="2000" b="1" dirty="0"/>
              <a:t>– including the </a:t>
            </a:r>
            <a:r>
              <a:rPr lang="en-US" sz="2000" b="1" u="sng" dirty="0"/>
              <a:t>Capstone Project on April 15</a:t>
            </a:r>
          </a:p>
          <a:p>
            <a:endParaRPr lang="en-US" sz="2000" b="1" dirty="0"/>
          </a:p>
          <a:p>
            <a:r>
              <a:rPr lang="en-US" sz="2000" b="1" dirty="0"/>
              <a:t>Ensure you do not have any </a:t>
            </a:r>
            <a:r>
              <a:rPr lang="en-US" sz="2000" b="1" u="sng" dirty="0"/>
              <a:t>outstanding fees </a:t>
            </a:r>
            <a:r>
              <a:rPr lang="en-US" sz="2000" b="1" dirty="0"/>
              <a:t>and/or any </a:t>
            </a:r>
            <a:r>
              <a:rPr lang="en-US" sz="2000" b="1" u="sng" dirty="0"/>
              <a:t>missing textbooks – find them!</a:t>
            </a:r>
          </a:p>
          <a:p>
            <a:pPr algn="ctr"/>
            <a:r>
              <a:rPr lang="en-US" sz="2000" b="1" dirty="0"/>
              <a:t>Fees due – May 22</a:t>
            </a:r>
            <a:r>
              <a:rPr lang="en-US" sz="2000" b="1" baseline="30000" dirty="0"/>
              <a:t>nd</a:t>
            </a:r>
            <a:r>
              <a:rPr lang="en-US" sz="2000" b="1" dirty="0"/>
              <a:t>  3pm.</a:t>
            </a:r>
          </a:p>
        </p:txBody>
      </p:sp>
      <p:pic>
        <p:nvPicPr>
          <p:cNvPr id="6" name="Picture Placeholder 5" descr="Kelly's Korner: All things &lt;strong&gt;Graduation&lt;/strong&gt;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/>
          <a:stretch>
            <a:fillRect/>
          </a:stretch>
        </p:blipFill>
        <p:spPr>
          <a:xfrm>
            <a:off x="8038628" y="3697133"/>
            <a:ext cx="3977640" cy="2743200"/>
          </a:xfrm>
        </p:spPr>
      </p:pic>
    </p:spTree>
    <p:extLst>
      <p:ext uri="{BB962C8B-B14F-4D97-AF65-F5344CB8AC3E}">
        <p14:creationId xmlns:p14="http://schemas.microsoft.com/office/powerpoint/2010/main" val="36451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Valedictorian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764" y="2194560"/>
            <a:ext cx="6264695" cy="4330784"/>
          </a:xfrm>
        </p:spPr>
        <p:txBody>
          <a:bodyPr/>
          <a:lstStyle/>
          <a:p>
            <a:r>
              <a:rPr lang="en-US" dirty="0"/>
              <a:t>Nomination forms available: </a:t>
            </a:r>
            <a:r>
              <a:rPr lang="en-US" b="1" dirty="0"/>
              <a:t>April 16</a:t>
            </a:r>
          </a:p>
          <a:p>
            <a:r>
              <a:rPr lang="en-US" dirty="0"/>
              <a:t>Completed nominations in: </a:t>
            </a:r>
            <a:r>
              <a:rPr lang="en-US" b="1" dirty="0"/>
              <a:t>May 2 </a:t>
            </a:r>
          </a:p>
          <a:p>
            <a:r>
              <a:rPr lang="en-US" dirty="0"/>
              <a:t>Semi-final process starts with candidate speeches on </a:t>
            </a:r>
            <a:r>
              <a:rPr lang="en-US" b="1" dirty="0"/>
              <a:t>May 16 </a:t>
            </a:r>
            <a:r>
              <a:rPr lang="en-US" dirty="0"/>
              <a:t>during CL time</a:t>
            </a:r>
          </a:p>
          <a:p>
            <a:r>
              <a:rPr lang="en-US" dirty="0"/>
              <a:t>Audience votes using a rubric so bring a pen/pencil</a:t>
            </a:r>
          </a:p>
          <a:p>
            <a:r>
              <a:rPr lang="en-US" dirty="0"/>
              <a:t>Finalists identified from your votes</a:t>
            </a:r>
          </a:p>
          <a:p>
            <a:r>
              <a:rPr lang="en-US" dirty="0"/>
              <a:t>Final voting by Grade 12 students only (ID required) at lunch in the foyer Friday, </a:t>
            </a:r>
            <a:r>
              <a:rPr lang="en-US" b="1" dirty="0"/>
              <a:t>May 17</a:t>
            </a:r>
          </a:p>
          <a:p>
            <a:endParaRPr lang="en-US" dirty="0"/>
          </a:p>
        </p:txBody>
      </p:sp>
      <p:pic>
        <p:nvPicPr>
          <p:cNvPr id="5" name="Content Placeholder 4" descr="Convocation 2011 - Ceremony D | Brady Nelson, Respiratory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87" y="2427743"/>
            <a:ext cx="4786237" cy="3233505"/>
          </a:xfrm>
        </p:spPr>
      </p:pic>
    </p:spTree>
    <p:extLst>
      <p:ext uri="{BB962C8B-B14F-4D97-AF65-F5344CB8AC3E}">
        <p14:creationId xmlns:p14="http://schemas.microsoft.com/office/powerpoint/2010/main" val="502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30316" y="404664"/>
            <a:ext cx="6624736" cy="63367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Valedictorian process…</a:t>
            </a:r>
          </a:p>
          <a:p>
            <a:r>
              <a:rPr lang="en-US" b="1" dirty="0">
                <a:solidFill>
                  <a:schemeClr val="tx1"/>
                </a:solidFill>
              </a:rPr>
              <a:t>Nomination forms due </a:t>
            </a:r>
            <a:r>
              <a:rPr lang="en-US" dirty="0"/>
              <a:t>Completed nominations in to </a:t>
            </a:r>
            <a:r>
              <a:rPr lang="en-US" u="sng" dirty="0"/>
              <a:t>Ms. Butterfield </a:t>
            </a:r>
            <a:r>
              <a:rPr lang="en-US" dirty="0"/>
              <a:t>by: </a:t>
            </a:r>
            <a:r>
              <a:rPr lang="en-US" b="1" dirty="0"/>
              <a:t>May 2</a:t>
            </a:r>
            <a:r>
              <a:rPr lang="en-US" b="1" baseline="30000" dirty="0"/>
              <a:t>nd</a:t>
            </a:r>
            <a:r>
              <a:rPr lang="en-US" b="1" dirty="0"/>
              <a:t> by 4:00 p.m.</a:t>
            </a:r>
          </a:p>
          <a:p>
            <a:r>
              <a:rPr lang="en-US" dirty="0"/>
              <a:t>Completed forms must include 10 student signatures and 2 teacher signatures (including one English teacher)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Criteria for participating in the running for Valedictorian:</a:t>
            </a:r>
          </a:p>
          <a:p>
            <a:pPr marL="457200" indent="-45720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Be an honor roll student</a:t>
            </a:r>
          </a:p>
          <a:p>
            <a:pPr marL="457200" indent="-45720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Be in good standing and a graduating position with respect to work habits, achievement, and school citizenship</a:t>
            </a:r>
          </a:p>
          <a:p>
            <a:pPr marL="457200" indent="-45720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Receive TWO teacher signatures to participate in the valedictorian speeches</a:t>
            </a:r>
          </a:p>
          <a:p>
            <a:pPr marL="457200" indent="-45720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Demonstrate outstanding attendance</a:t>
            </a:r>
          </a:p>
          <a:p>
            <a:pPr marL="0" indent="0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C0D32-3312-4AD3-8B99-B60D292B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8" y="202332"/>
            <a:ext cx="505965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269" y="640296"/>
            <a:ext cx="4997841" cy="111291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Dinner and Dance</a:t>
            </a:r>
          </a:p>
        </p:txBody>
      </p:sp>
      <p:pic>
        <p:nvPicPr>
          <p:cNvPr id="5" name="Content Placeholder 4" descr="jadenrhea4 - My Sisters Keeper visual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9" y="1196752"/>
            <a:ext cx="3648406" cy="27363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764" y="1844824"/>
            <a:ext cx="7592855" cy="4752528"/>
          </a:xfrm>
        </p:spPr>
        <p:txBody>
          <a:bodyPr>
            <a:noAutofit/>
          </a:bodyPr>
          <a:lstStyle/>
          <a:p>
            <a:r>
              <a:rPr lang="en-US" sz="2000" dirty="0"/>
              <a:t>Event is </a:t>
            </a:r>
            <a:r>
              <a:rPr lang="en-US" sz="2000" u="sng" dirty="0"/>
              <a:t>June 21</a:t>
            </a:r>
            <a:r>
              <a:rPr lang="en-US" sz="2000" u="sng" baseline="30000" dirty="0"/>
              <a:t>2t</a:t>
            </a:r>
            <a:r>
              <a:rPr lang="en-US" sz="2000" u="sng" dirty="0"/>
              <a:t> 6 p.m. – 11 p.m.</a:t>
            </a:r>
            <a:r>
              <a:rPr lang="en-US" sz="2000" dirty="0"/>
              <a:t> Fairmont Hotel Vancouver  – 11p.m. Dismissal restriction</a:t>
            </a:r>
          </a:p>
          <a:p>
            <a:endParaRPr lang="en-US" sz="900" dirty="0"/>
          </a:p>
          <a:p>
            <a:r>
              <a:rPr lang="en-US" sz="2000" dirty="0"/>
              <a:t>Ticket sales START at 3:45pm on </a:t>
            </a:r>
            <a:r>
              <a:rPr lang="en-US" sz="2000" u="sng" dirty="0"/>
              <a:t>Wednesday May 29th </a:t>
            </a:r>
          </a:p>
          <a:p>
            <a:r>
              <a:rPr lang="en-US" sz="2000" dirty="0"/>
              <a:t>Ticket sales </a:t>
            </a:r>
            <a:r>
              <a:rPr lang="en-US" sz="2000" u="sng" dirty="0"/>
              <a:t>CLOSE on Wednesday June 12 at Midnight</a:t>
            </a:r>
          </a:p>
          <a:p>
            <a:r>
              <a:rPr lang="en-US" sz="2000" dirty="0"/>
              <a:t>This is an online process</a:t>
            </a:r>
          </a:p>
          <a:p>
            <a:endParaRPr lang="en-US" sz="900" dirty="0"/>
          </a:p>
          <a:p>
            <a:r>
              <a:rPr lang="en-US" sz="2000" dirty="0"/>
              <a:t>Guest forms </a:t>
            </a:r>
          </a:p>
          <a:p>
            <a:r>
              <a:rPr lang="en-US" sz="2000" dirty="0"/>
              <a:t>Available April 16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r>
              <a:rPr lang="en-US" sz="2000" dirty="0"/>
              <a:t>Due May 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</a:p>
          <a:p>
            <a:endParaRPr lang="en-US" sz="1000" dirty="0"/>
          </a:p>
          <a:p>
            <a:r>
              <a:rPr lang="en-US" sz="2000" dirty="0"/>
              <a:t>After Grad: Saturday June 22</a:t>
            </a:r>
            <a:r>
              <a:rPr lang="en-US" sz="2000" baseline="30000" dirty="0"/>
              <a:t>nd</a:t>
            </a:r>
            <a:r>
              <a:rPr lang="en-US" sz="2000" dirty="0"/>
              <a:t> MIDNIGHT at Gleneagle – doors close at 1 a.m.</a:t>
            </a:r>
          </a:p>
        </p:txBody>
      </p:sp>
    </p:spTree>
    <p:extLst>
      <p:ext uri="{BB962C8B-B14F-4D97-AF65-F5344CB8AC3E}">
        <p14:creationId xmlns:p14="http://schemas.microsoft.com/office/powerpoint/2010/main" val="41652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" y="836712"/>
            <a:ext cx="4393570" cy="111291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Dinner and Dance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" y="2060848"/>
            <a:ext cx="5201974" cy="4464496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Fees must be paid in full by </a:t>
            </a:r>
          </a:p>
          <a:p>
            <a:r>
              <a:rPr lang="en-US" sz="2900" dirty="0"/>
              <a:t>WEDNESDAY, MAY 22</a:t>
            </a:r>
            <a:r>
              <a:rPr lang="en-US" sz="2900" baseline="30000" dirty="0"/>
              <a:t>nd</a:t>
            </a:r>
            <a:r>
              <a:rPr lang="en-US" sz="2900" dirty="0"/>
              <a:t> </a:t>
            </a:r>
          </a:p>
          <a:p>
            <a:endParaRPr lang="en-US" sz="2900" dirty="0"/>
          </a:p>
          <a:p>
            <a:r>
              <a:rPr lang="en-US" sz="2900" dirty="0"/>
              <a:t>Costs for Dinner &amp; Dance/ After grad</a:t>
            </a:r>
          </a:p>
          <a:p>
            <a:r>
              <a:rPr lang="en-US" sz="2900" dirty="0"/>
              <a:t>$ 140.00 – dinner/dance for Gr 12s</a:t>
            </a:r>
          </a:p>
          <a:p>
            <a:r>
              <a:rPr lang="en-US" sz="2900" dirty="0"/>
              <a:t>$ 145.00 – dinner/dance with bus</a:t>
            </a:r>
          </a:p>
          <a:p>
            <a:endParaRPr lang="en-US" sz="2900" dirty="0"/>
          </a:p>
          <a:p>
            <a:r>
              <a:rPr lang="en-US" sz="2900" dirty="0"/>
              <a:t>$150.00 – dinner/dance for all guests</a:t>
            </a:r>
          </a:p>
          <a:p>
            <a:r>
              <a:rPr lang="en-US" sz="2900" dirty="0"/>
              <a:t>$155.00 – dinner/dance with bus</a:t>
            </a:r>
          </a:p>
          <a:p>
            <a:endParaRPr lang="en-US" sz="2900" dirty="0"/>
          </a:p>
          <a:p>
            <a:r>
              <a:rPr lang="en-US" sz="2900" dirty="0"/>
              <a:t>$ 40.00 – After Grad festivities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67" y="1067885"/>
            <a:ext cx="5852665" cy="3292123"/>
          </a:xfrm>
        </p:spPr>
      </p:pic>
    </p:spTree>
    <p:extLst>
      <p:ext uri="{BB962C8B-B14F-4D97-AF65-F5344CB8AC3E}">
        <p14:creationId xmlns:p14="http://schemas.microsoft.com/office/powerpoint/2010/main" val="42857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EE578F3793234EA230F99BBF7AB3E9" ma:contentTypeVersion="1" ma:contentTypeDescription="Create a new document." ma:contentTypeScope="" ma:versionID="999fb2e15b955b4f53ca94e7b146702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D2FAFBC-42C1-4F05-86B6-0EBD3F3656C3}"/>
</file>

<file path=customXml/itemProps2.xml><?xml version="1.0" encoding="utf-8"?>
<ds:datastoreItem xmlns:ds="http://schemas.openxmlformats.org/officeDocument/2006/customXml" ds:itemID="{BFF4B310-DB19-4691-9D7E-7510F8EEF4A1}"/>
</file>

<file path=customXml/itemProps3.xml><?xml version="1.0" encoding="utf-8"?>
<ds:datastoreItem xmlns:ds="http://schemas.openxmlformats.org/officeDocument/2006/customXml" ds:itemID="{27407839-B4DF-475D-9F17-09FF1F36B960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840</Words>
  <Application>Microsoft Office PowerPoint</Application>
  <PresentationFormat>Custom</PresentationFormat>
  <Paragraphs>158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</vt:lpstr>
      <vt:lpstr>Century Gothic</vt:lpstr>
      <vt:lpstr>Vapor Trail</vt:lpstr>
      <vt:lpstr>Gleneagle Grad 2019!</vt:lpstr>
      <vt:lpstr>Overview Today we will talk about: </vt:lpstr>
      <vt:lpstr>Important Dates</vt:lpstr>
      <vt:lpstr>commencement</vt:lpstr>
      <vt:lpstr>Eligibility to walk the stage at commencement </vt:lpstr>
      <vt:lpstr>Valedictorian Process</vt:lpstr>
      <vt:lpstr>PowerPoint Presentation</vt:lpstr>
      <vt:lpstr>Dinner and Dance</vt:lpstr>
      <vt:lpstr>Dinner and Dance</vt:lpstr>
      <vt:lpstr>FEES</vt:lpstr>
      <vt:lpstr>Dinner and Dance</vt:lpstr>
      <vt:lpstr>Dinner and Dance</vt:lpstr>
      <vt:lpstr>After Grad</vt:lpstr>
      <vt:lpstr>Scholarships</vt:lpstr>
      <vt:lpstr>PowerPoint Presentation</vt:lpstr>
      <vt:lpstr>Images cited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2018-02-22T23:28:42Z</dcterms:created>
  <dcterms:modified xsi:type="dcterms:W3CDTF">2019-04-19T22:44:32Z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  <property fmtid="{D5CDD505-2E9C-101B-9397-08002B2CF9AE}" pid="3" name="ContentTypeId">
    <vt:lpwstr>0x0101005BEE578F3793234EA230F99BBF7AB3E9</vt:lpwstr>
  </property>
</Properties>
</file>