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9" r:id="rId5"/>
    <p:sldId id="280" r:id="rId6"/>
    <p:sldId id="271" r:id="rId7"/>
    <p:sldId id="274" r:id="rId8"/>
    <p:sldId id="279" r:id="rId9"/>
    <p:sldId id="270" r:id="rId10"/>
    <p:sldId id="267" r:id="rId11"/>
    <p:sldId id="275" r:id="rId12"/>
    <p:sldId id="27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C010E-61F3-4C84-A059-5396A2335FBE}" v="11" dt="2019-11-29T16:58:44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4" autoAdjust="0"/>
    <p:restoredTop sz="85696" autoAdjust="0"/>
  </p:normalViewPr>
  <p:slideViewPr>
    <p:cSldViewPr snapToGrid="0">
      <p:cViewPr>
        <p:scale>
          <a:sx n="68" d="100"/>
          <a:sy n="68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4044B-0D87-4B04-8B06-303795A9A395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EDE4A2-E9C8-4CD1-882D-03B6C9EE0E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Windows and Mirrors</a:t>
          </a:r>
          <a:endParaRPr lang="en-US" dirty="0"/>
        </a:p>
      </dgm:t>
    </dgm:pt>
    <dgm:pt modelId="{08B3E6E7-33BF-45E1-B1A6-057A6740340F}" type="parTrans" cxnId="{B5C0C27F-28EC-4192-B8EC-51849B42E50A}">
      <dgm:prSet/>
      <dgm:spPr/>
      <dgm:t>
        <a:bodyPr/>
        <a:lstStyle/>
        <a:p>
          <a:endParaRPr lang="en-US"/>
        </a:p>
      </dgm:t>
    </dgm:pt>
    <dgm:pt modelId="{0BF7644D-D10D-47C7-B577-391970A9A21D}" type="sibTrans" cxnId="{B5C0C27F-28EC-4192-B8EC-51849B42E50A}">
      <dgm:prSet/>
      <dgm:spPr/>
      <dgm:t>
        <a:bodyPr/>
        <a:lstStyle/>
        <a:p>
          <a:endParaRPr lang="en-US"/>
        </a:p>
      </dgm:t>
    </dgm:pt>
    <dgm:pt modelId="{BE3567DE-8E46-4A5C-AA71-AB16798E69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Middle School Favorites from Summit Students</a:t>
          </a:r>
          <a:endParaRPr lang="en-US" dirty="0"/>
        </a:p>
      </dgm:t>
    </dgm:pt>
    <dgm:pt modelId="{D0E029A9-8325-462C-8635-1DA45241B4CF}" type="parTrans" cxnId="{DBEE50DD-0022-4D5F-8B61-B77C9447991F}">
      <dgm:prSet/>
      <dgm:spPr/>
      <dgm:t>
        <a:bodyPr/>
        <a:lstStyle/>
        <a:p>
          <a:endParaRPr lang="en-US"/>
        </a:p>
      </dgm:t>
    </dgm:pt>
    <dgm:pt modelId="{094ABB99-5874-4290-B769-3CE8196816B4}" type="sibTrans" cxnId="{DBEE50DD-0022-4D5F-8B61-B77C9447991F}">
      <dgm:prSet/>
      <dgm:spPr/>
      <dgm:t>
        <a:bodyPr/>
        <a:lstStyle/>
        <a:p>
          <a:endParaRPr lang="en-US"/>
        </a:p>
      </dgm:t>
    </dgm:pt>
    <dgm:pt modelId="{709B9742-E793-4180-B103-B6ECDA465A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Links to websites</a:t>
          </a:r>
          <a:endParaRPr lang="en-US" dirty="0"/>
        </a:p>
      </dgm:t>
    </dgm:pt>
    <dgm:pt modelId="{C4E717A2-8CA0-4285-90E5-47D0C7812C48}" type="parTrans" cxnId="{63730022-7F31-40A2-BADD-11124A7E308E}">
      <dgm:prSet/>
      <dgm:spPr/>
      <dgm:t>
        <a:bodyPr/>
        <a:lstStyle/>
        <a:p>
          <a:endParaRPr lang="en-US"/>
        </a:p>
      </dgm:t>
    </dgm:pt>
    <dgm:pt modelId="{BE45A835-46E0-4576-819F-2F444C9FA37F}" type="sibTrans" cxnId="{63730022-7F31-40A2-BADD-11124A7E308E}">
      <dgm:prSet/>
      <dgm:spPr/>
      <dgm:t>
        <a:bodyPr/>
        <a:lstStyle/>
        <a:p>
          <a:endParaRPr lang="en-US"/>
        </a:p>
      </dgm:t>
    </dgm:pt>
    <dgm:pt modelId="{A520E5DD-BCA3-48D5-BD05-B83E4B6B9F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New reads to consider</a:t>
          </a:r>
          <a:endParaRPr lang="en-US" dirty="0"/>
        </a:p>
      </dgm:t>
    </dgm:pt>
    <dgm:pt modelId="{18AB091E-7AAC-422B-B9B9-4C9C19D834A8}" type="sibTrans" cxnId="{8221F265-8A47-4B21-87DB-49A04B581AAD}">
      <dgm:prSet/>
      <dgm:spPr/>
      <dgm:t>
        <a:bodyPr/>
        <a:lstStyle/>
        <a:p>
          <a:endParaRPr lang="en-US"/>
        </a:p>
      </dgm:t>
    </dgm:pt>
    <dgm:pt modelId="{5BEF2DE8-BD82-4565-8918-45B2F5812514}" type="parTrans" cxnId="{8221F265-8A47-4B21-87DB-49A04B581AAD}">
      <dgm:prSet/>
      <dgm:spPr/>
      <dgm:t>
        <a:bodyPr/>
        <a:lstStyle/>
        <a:p>
          <a:endParaRPr lang="en-US"/>
        </a:p>
      </dgm:t>
    </dgm:pt>
    <dgm:pt modelId="{E1E96D32-F841-40E9-9E0C-90E972FE57D4}" type="pres">
      <dgm:prSet presAssocID="{5224044B-0D87-4B04-8B06-303795A9A395}" presName="root" presStyleCnt="0">
        <dgm:presLayoutVars>
          <dgm:dir/>
          <dgm:resizeHandles val="exact"/>
        </dgm:presLayoutVars>
      </dgm:prSet>
      <dgm:spPr/>
    </dgm:pt>
    <dgm:pt modelId="{7244BE7F-425F-45EB-8D2E-6778BFEFBDE9}" type="pres">
      <dgm:prSet presAssocID="{90EDE4A2-E9C8-4CD1-882D-03B6C9EE0EC9}" presName="compNode" presStyleCnt="0"/>
      <dgm:spPr/>
    </dgm:pt>
    <dgm:pt modelId="{E96FC9EC-0961-4596-96C9-5985FAE8A428}" type="pres">
      <dgm:prSet presAssocID="{90EDE4A2-E9C8-4CD1-882D-03B6C9EE0EC9}" presName="bgRect" presStyleLbl="bgShp" presStyleIdx="0" presStyleCnt="4"/>
      <dgm:spPr/>
    </dgm:pt>
    <dgm:pt modelId="{C341A93B-2266-40D1-8619-0C5D033C8AEC}" type="pres">
      <dgm:prSet presAssocID="{90EDE4A2-E9C8-4CD1-882D-03B6C9EE0E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9E127F6-7BA7-46ED-A04D-425D4A40801C}" type="pres">
      <dgm:prSet presAssocID="{90EDE4A2-E9C8-4CD1-882D-03B6C9EE0EC9}" presName="spaceRect" presStyleCnt="0"/>
      <dgm:spPr/>
    </dgm:pt>
    <dgm:pt modelId="{C709EA33-740E-449C-9B20-127A0E728650}" type="pres">
      <dgm:prSet presAssocID="{90EDE4A2-E9C8-4CD1-882D-03B6C9EE0EC9}" presName="parTx" presStyleLbl="revTx" presStyleIdx="0" presStyleCnt="4">
        <dgm:presLayoutVars>
          <dgm:chMax val="0"/>
          <dgm:chPref val="0"/>
        </dgm:presLayoutVars>
      </dgm:prSet>
      <dgm:spPr/>
    </dgm:pt>
    <dgm:pt modelId="{9A791656-35A7-4251-B150-7D863312B8AF}" type="pres">
      <dgm:prSet presAssocID="{0BF7644D-D10D-47C7-B577-391970A9A21D}" presName="sibTrans" presStyleCnt="0"/>
      <dgm:spPr/>
    </dgm:pt>
    <dgm:pt modelId="{B32DB780-1868-42F4-B018-318379561005}" type="pres">
      <dgm:prSet presAssocID="{BE3567DE-8E46-4A5C-AA71-AB16798E69A6}" presName="compNode" presStyleCnt="0"/>
      <dgm:spPr/>
    </dgm:pt>
    <dgm:pt modelId="{B5E4C25B-756D-4C96-9906-3359D4C1E75A}" type="pres">
      <dgm:prSet presAssocID="{BE3567DE-8E46-4A5C-AA71-AB16798E69A6}" presName="bgRect" presStyleLbl="bgShp" presStyleIdx="1" presStyleCnt="4"/>
      <dgm:spPr/>
    </dgm:pt>
    <dgm:pt modelId="{995CB58B-6463-4EBE-BFB7-A56E09F0C4EF}" type="pres">
      <dgm:prSet presAssocID="{BE3567DE-8E46-4A5C-AA71-AB16798E69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CF8823DE-C63C-40EE-B6E6-CCCF57DD8CB0}" type="pres">
      <dgm:prSet presAssocID="{BE3567DE-8E46-4A5C-AA71-AB16798E69A6}" presName="spaceRect" presStyleCnt="0"/>
      <dgm:spPr/>
    </dgm:pt>
    <dgm:pt modelId="{B1C51619-7D45-4828-B3F7-A4F3EFFF5871}" type="pres">
      <dgm:prSet presAssocID="{BE3567DE-8E46-4A5C-AA71-AB16798E69A6}" presName="parTx" presStyleLbl="revTx" presStyleIdx="1" presStyleCnt="4">
        <dgm:presLayoutVars>
          <dgm:chMax val="0"/>
          <dgm:chPref val="0"/>
        </dgm:presLayoutVars>
      </dgm:prSet>
      <dgm:spPr/>
    </dgm:pt>
    <dgm:pt modelId="{B093019B-95CC-4D4B-A7C3-116C800C5388}" type="pres">
      <dgm:prSet presAssocID="{094ABB99-5874-4290-B769-3CE8196816B4}" presName="sibTrans" presStyleCnt="0"/>
      <dgm:spPr/>
    </dgm:pt>
    <dgm:pt modelId="{EDC24B79-B756-43CE-AC99-8F0A55A12600}" type="pres">
      <dgm:prSet presAssocID="{A520E5DD-BCA3-48D5-BD05-B83E4B6B9FDB}" presName="compNode" presStyleCnt="0"/>
      <dgm:spPr/>
    </dgm:pt>
    <dgm:pt modelId="{2AC4DDCE-EAC2-40ED-9F5E-E0AD6FF3D206}" type="pres">
      <dgm:prSet presAssocID="{A520E5DD-BCA3-48D5-BD05-B83E4B6B9FDB}" presName="bgRect" presStyleLbl="bgShp" presStyleIdx="2" presStyleCnt="4"/>
      <dgm:spPr/>
    </dgm:pt>
    <dgm:pt modelId="{F6FE4B96-0F5B-4B14-9D23-9C3FD817815E}" type="pres">
      <dgm:prSet presAssocID="{A520E5DD-BCA3-48D5-BD05-B83E4B6B9F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4DE06C1-0D26-4AC3-B139-F79D3E8E566D}" type="pres">
      <dgm:prSet presAssocID="{A520E5DD-BCA3-48D5-BD05-B83E4B6B9FDB}" presName="spaceRect" presStyleCnt="0"/>
      <dgm:spPr/>
    </dgm:pt>
    <dgm:pt modelId="{EEC89B7D-50ED-4640-84E1-EE3B8A8CD76D}" type="pres">
      <dgm:prSet presAssocID="{A520E5DD-BCA3-48D5-BD05-B83E4B6B9FDB}" presName="parTx" presStyleLbl="revTx" presStyleIdx="2" presStyleCnt="4">
        <dgm:presLayoutVars>
          <dgm:chMax val="0"/>
          <dgm:chPref val="0"/>
        </dgm:presLayoutVars>
      </dgm:prSet>
      <dgm:spPr/>
    </dgm:pt>
    <dgm:pt modelId="{6FD79FC1-FF45-4614-954C-C583B4567B3E}" type="pres">
      <dgm:prSet presAssocID="{18AB091E-7AAC-422B-B9B9-4C9C19D834A8}" presName="sibTrans" presStyleCnt="0"/>
      <dgm:spPr/>
    </dgm:pt>
    <dgm:pt modelId="{7DBB6127-B9CF-40D4-9BFB-06BAD3BA4764}" type="pres">
      <dgm:prSet presAssocID="{709B9742-E793-4180-B103-B6ECDA465A2E}" presName="compNode" presStyleCnt="0"/>
      <dgm:spPr/>
    </dgm:pt>
    <dgm:pt modelId="{A274C3D0-D485-47F7-BA0D-4DCFBC587BBC}" type="pres">
      <dgm:prSet presAssocID="{709B9742-E793-4180-B103-B6ECDA465A2E}" presName="bgRect" presStyleLbl="bgShp" presStyleIdx="3" presStyleCnt="4"/>
      <dgm:spPr/>
    </dgm:pt>
    <dgm:pt modelId="{0828936B-CE46-4596-8825-833D0CA4C2AF}" type="pres">
      <dgm:prSet presAssocID="{709B9742-E793-4180-B103-B6ECDA465A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4A3B2FB2-F759-497D-94FB-1D0F9CE8035A}" type="pres">
      <dgm:prSet presAssocID="{709B9742-E793-4180-B103-B6ECDA465A2E}" presName="spaceRect" presStyleCnt="0"/>
      <dgm:spPr/>
    </dgm:pt>
    <dgm:pt modelId="{5159E9E8-8753-464D-B9A8-6FEA94AFC42C}" type="pres">
      <dgm:prSet presAssocID="{709B9742-E793-4180-B103-B6ECDA465A2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3730022-7F31-40A2-BADD-11124A7E308E}" srcId="{5224044B-0D87-4B04-8B06-303795A9A395}" destId="{709B9742-E793-4180-B103-B6ECDA465A2E}" srcOrd="3" destOrd="0" parTransId="{C4E717A2-8CA0-4285-90E5-47D0C7812C48}" sibTransId="{BE45A835-46E0-4576-819F-2F444C9FA37F}"/>
    <dgm:cxn modelId="{8221F265-8A47-4B21-87DB-49A04B581AAD}" srcId="{5224044B-0D87-4B04-8B06-303795A9A395}" destId="{A520E5DD-BCA3-48D5-BD05-B83E4B6B9FDB}" srcOrd="2" destOrd="0" parTransId="{5BEF2DE8-BD82-4565-8918-45B2F5812514}" sibTransId="{18AB091E-7AAC-422B-B9B9-4C9C19D834A8}"/>
    <dgm:cxn modelId="{C1802351-123F-4133-85E2-375BFB32F1AD}" type="presOf" srcId="{BE3567DE-8E46-4A5C-AA71-AB16798E69A6}" destId="{B1C51619-7D45-4828-B3F7-A4F3EFFF5871}" srcOrd="0" destOrd="0" presId="urn:microsoft.com/office/officeart/2018/2/layout/IconVerticalSolidList"/>
    <dgm:cxn modelId="{B5C0C27F-28EC-4192-B8EC-51849B42E50A}" srcId="{5224044B-0D87-4B04-8B06-303795A9A395}" destId="{90EDE4A2-E9C8-4CD1-882D-03B6C9EE0EC9}" srcOrd="0" destOrd="0" parTransId="{08B3E6E7-33BF-45E1-B1A6-057A6740340F}" sibTransId="{0BF7644D-D10D-47C7-B577-391970A9A21D}"/>
    <dgm:cxn modelId="{95282687-1776-4369-83BD-BF517E3A475A}" type="presOf" srcId="{90EDE4A2-E9C8-4CD1-882D-03B6C9EE0EC9}" destId="{C709EA33-740E-449C-9B20-127A0E728650}" srcOrd="0" destOrd="0" presId="urn:microsoft.com/office/officeart/2018/2/layout/IconVerticalSolidList"/>
    <dgm:cxn modelId="{2E264FB9-B2A4-484F-BA83-CBFD0EB87D78}" type="presOf" srcId="{709B9742-E793-4180-B103-B6ECDA465A2E}" destId="{5159E9E8-8753-464D-B9A8-6FEA94AFC42C}" srcOrd="0" destOrd="0" presId="urn:microsoft.com/office/officeart/2018/2/layout/IconVerticalSolidList"/>
    <dgm:cxn modelId="{5B6DC1CA-8EFC-4714-982A-09DD4136731D}" type="presOf" srcId="{A520E5DD-BCA3-48D5-BD05-B83E4B6B9FDB}" destId="{EEC89B7D-50ED-4640-84E1-EE3B8A8CD76D}" srcOrd="0" destOrd="0" presId="urn:microsoft.com/office/officeart/2018/2/layout/IconVerticalSolidList"/>
    <dgm:cxn modelId="{5FBA4BCC-C4E9-4E9A-B2C9-D32780C54D58}" type="presOf" srcId="{5224044B-0D87-4B04-8B06-303795A9A395}" destId="{E1E96D32-F841-40E9-9E0C-90E972FE57D4}" srcOrd="0" destOrd="0" presId="urn:microsoft.com/office/officeart/2018/2/layout/IconVerticalSolidList"/>
    <dgm:cxn modelId="{DBEE50DD-0022-4D5F-8B61-B77C9447991F}" srcId="{5224044B-0D87-4B04-8B06-303795A9A395}" destId="{BE3567DE-8E46-4A5C-AA71-AB16798E69A6}" srcOrd="1" destOrd="0" parTransId="{D0E029A9-8325-462C-8635-1DA45241B4CF}" sibTransId="{094ABB99-5874-4290-B769-3CE8196816B4}"/>
    <dgm:cxn modelId="{A3123723-18AB-4E55-9129-A3108C38E1D8}" type="presParOf" srcId="{E1E96D32-F841-40E9-9E0C-90E972FE57D4}" destId="{7244BE7F-425F-45EB-8D2E-6778BFEFBDE9}" srcOrd="0" destOrd="0" presId="urn:microsoft.com/office/officeart/2018/2/layout/IconVerticalSolidList"/>
    <dgm:cxn modelId="{F48E910F-6BC1-4BA5-8AEB-AB08C874A8B7}" type="presParOf" srcId="{7244BE7F-425F-45EB-8D2E-6778BFEFBDE9}" destId="{E96FC9EC-0961-4596-96C9-5985FAE8A428}" srcOrd="0" destOrd="0" presId="urn:microsoft.com/office/officeart/2018/2/layout/IconVerticalSolidList"/>
    <dgm:cxn modelId="{A5EA9624-AA3A-498F-A159-5A2A53719A21}" type="presParOf" srcId="{7244BE7F-425F-45EB-8D2E-6778BFEFBDE9}" destId="{C341A93B-2266-40D1-8619-0C5D033C8AEC}" srcOrd="1" destOrd="0" presId="urn:microsoft.com/office/officeart/2018/2/layout/IconVerticalSolidList"/>
    <dgm:cxn modelId="{B90995EB-E20E-4E0B-89DE-2B0A874ED022}" type="presParOf" srcId="{7244BE7F-425F-45EB-8D2E-6778BFEFBDE9}" destId="{A9E127F6-7BA7-46ED-A04D-425D4A40801C}" srcOrd="2" destOrd="0" presId="urn:microsoft.com/office/officeart/2018/2/layout/IconVerticalSolidList"/>
    <dgm:cxn modelId="{E5C356D5-AB87-4505-AEAC-253153FC8758}" type="presParOf" srcId="{7244BE7F-425F-45EB-8D2E-6778BFEFBDE9}" destId="{C709EA33-740E-449C-9B20-127A0E728650}" srcOrd="3" destOrd="0" presId="urn:microsoft.com/office/officeart/2018/2/layout/IconVerticalSolidList"/>
    <dgm:cxn modelId="{F1A93A8A-E3E8-41CF-9B3A-373ABD36B59F}" type="presParOf" srcId="{E1E96D32-F841-40E9-9E0C-90E972FE57D4}" destId="{9A791656-35A7-4251-B150-7D863312B8AF}" srcOrd="1" destOrd="0" presId="urn:microsoft.com/office/officeart/2018/2/layout/IconVerticalSolidList"/>
    <dgm:cxn modelId="{8F3F5EA8-9556-40CF-BC05-05524127459F}" type="presParOf" srcId="{E1E96D32-F841-40E9-9E0C-90E972FE57D4}" destId="{B32DB780-1868-42F4-B018-318379561005}" srcOrd="2" destOrd="0" presId="urn:microsoft.com/office/officeart/2018/2/layout/IconVerticalSolidList"/>
    <dgm:cxn modelId="{105D0276-0CB2-4294-85B1-684FFBFC0EFE}" type="presParOf" srcId="{B32DB780-1868-42F4-B018-318379561005}" destId="{B5E4C25B-756D-4C96-9906-3359D4C1E75A}" srcOrd="0" destOrd="0" presId="urn:microsoft.com/office/officeart/2018/2/layout/IconVerticalSolidList"/>
    <dgm:cxn modelId="{559ACEED-6CC1-4B2D-9890-5D46DFB14583}" type="presParOf" srcId="{B32DB780-1868-42F4-B018-318379561005}" destId="{995CB58B-6463-4EBE-BFB7-A56E09F0C4EF}" srcOrd="1" destOrd="0" presId="urn:microsoft.com/office/officeart/2018/2/layout/IconVerticalSolidList"/>
    <dgm:cxn modelId="{3F525C0A-9A15-483C-9332-92EABAC1865D}" type="presParOf" srcId="{B32DB780-1868-42F4-B018-318379561005}" destId="{CF8823DE-C63C-40EE-B6E6-CCCF57DD8CB0}" srcOrd="2" destOrd="0" presId="urn:microsoft.com/office/officeart/2018/2/layout/IconVerticalSolidList"/>
    <dgm:cxn modelId="{816F61C1-2E1E-47C7-8405-6961E1D84620}" type="presParOf" srcId="{B32DB780-1868-42F4-B018-318379561005}" destId="{B1C51619-7D45-4828-B3F7-A4F3EFFF5871}" srcOrd="3" destOrd="0" presId="urn:microsoft.com/office/officeart/2018/2/layout/IconVerticalSolidList"/>
    <dgm:cxn modelId="{60C2F8D6-5361-4AD9-A5A9-EC227EC7D40C}" type="presParOf" srcId="{E1E96D32-F841-40E9-9E0C-90E972FE57D4}" destId="{B093019B-95CC-4D4B-A7C3-116C800C5388}" srcOrd="3" destOrd="0" presId="urn:microsoft.com/office/officeart/2018/2/layout/IconVerticalSolidList"/>
    <dgm:cxn modelId="{EEA64180-70AB-4A87-A33C-A77DD2F19233}" type="presParOf" srcId="{E1E96D32-F841-40E9-9E0C-90E972FE57D4}" destId="{EDC24B79-B756-43CE-AC99-8F0A55A12600}" srcOrd="4" destOrd="0" presId="urn:microsoft.com/office/officeart/2018/2/layout/IconVerticalSolidList"/>
    <dgm:cxn modelId="{08EF1DAD-3B52-497B-9F1C-02C4AF4BD3A9}" type="presParOf" srcId="{EDC24B79-B756-43CE-AC99-8F0A55A12600}" destId="{2AC4DDCE-EAC2-40ED-9F5E-E0AD6FF3D206}" srcOrd="0" destOrd="0" presId="urn:microsoft.com/office/officeart/2018/2/layout/IconVerticalSolidList"/>
    <dgm:cxn modelId="{2B3B6EA8-1DBF-4DCF-9B70-AF5706660823}" type="presParOf" srcId="{EDC24B79-B756-43CE-AC99-8F0A55A12600}" destId="{F6FE4B96-0F5B-4B14-9D23-9C3FD817815E}" srcOrd="1" destOrd="0" presId="urn:microsoft.com/office/officeart/2018/2/layout/IconVerticalSolidList"/>
    <dgm:cxn modelId="{E58A0907-8DC4-49C3-8667-0EF8668E7098}" type="presParOf" srcId="{EDC24B79-B756-43CE-AC99-8F0A55A12600}" destId="{14DE06C1-0D26-4AC3-B139-F79D3E8E566D}" srcOrd="2" destOrd="0" presId="urn:microsoft.com/office/officeart/2018/2/layout/IconVerticalSolidList"/>
    <dgm:cxn modelId="{B5E825AF-58C7-4DAC-86C7-90596569753C}" type="presParOf" srcId="{EDC24B79-B756-43CE-AC99-8F0A55A12600}" destId="{EEC89B7D-50ED-4640-84E1-EE3B8A8CD76D}" srcOrd="3" destOrd="0" presId="urn:microsoft.com/office/officeart/2018/2/layout/IconVerticalSolidList"/>
    <dgm:cxn modelId="{7B910776-3D95-4224-B2F4-7F8BBF47F694}" type="presParOf" srcId="{E1E96D32-F841-40E9-9E0C-90E972FE57D4}" destId="{6FD79FC1-FF45-4614-954C-C583B4567B3E}" srcOrd="5" destOrd="0" presId="urn:microsoft.com/office/officeart/2018/2/layout/IconVerticalSolidList"/>
    <dgm:cxn modelId="{888CC8DF-C734-44D9-B86A-797AF24FB7B7}" type="presParOf" srcId="{E1E96D32-F841-40E9-9E0C-90E972FE57D4}" destId="{7DBB6127-B9CF-40D4-9BFB-06BAD3BA4764}" srcOrd="6" destOrd="0" presId="urn:microsoft.com/office/officeart/2018/2/layout/IconVerticalSolidList"/>
    <dgm:cxn modelId="{5CAF06AA-FBDE-41A8-BA8D-4D772B841A9F}" type="presParOf" srcId="{7DBB6127-B9CF-40D4-9BFB-06BAD3BA4764}" destId="{A274C3D0-D485-47F7-BA0D-4DCFBC587BBC}" srcOrd="0" destOrd="0" presId="urn:microsoft.com/office/officeart/2018/2/layout/IconVerticalSolidList"/>
    <dgm:cxn modelId="{CAAFF32D-FA9F-46A9-97E1-19773987ACD4}" type="presParOf" srcId="{7DBB6127-B9CF-40D4-9BFB-06BAD3BA4764}" destId="{0828936B-CE46-4596-8825-833D0CA4C2AF}" srcOrd="1" destOrd="0" presId="urn:microsoft.com/office/officeart/2018/2/layout/IconVerticalSolidList"/>
    <dgm:cxn modelId="{B2C5B328-2AB8-497D-B7DE-B5B232859BDC}" type="presParOf" srcId="{7DBB6127-B9CF-40D4-9BFB-06BAD3BA4764}" destId="{4A3B2FB2-F759-497D-94FB-1D0F9CE8035A}" srcOrd="2" destOrd="0" presId="urn:microsoft.com/office/officeart/2018/2/layout/IconVerticalSolidList"/>
    <dgm:cxn modelId="{66224DA5-6744-4F26-81C0-DA4E3937EFFC}" type="presParOf" srcId="{7DBB6127-B9CF-40D4-9BFB-06BAD3BA4764}" destId="{5159E9E8-8753-464D-B9A8-6FEA94AFC4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FC9EC-0961-4596-96C9-5985FAE8A428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41A93B-2266-40D1-8619-0C5D033C8AEC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09EA33-740E-449C-9B20-127A0E728650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Windows and Mirrors</a:t>
          </a:r>
          <a:endParaRPr lang="en-US" sz="2200" kern="1200" dirty="0"/>
        </a:p>
      </dsp:txBody>
      <dsp:txXfrm>
        <a:off x="1374223" y="2347"/>
        <a:ext cx="4874176" cy="1189803"/>
      </dsp:txXfrm>
    </dsp:sp>
    <dsp:sp modelId="{B5E4C25B-756D-4C96-9906-3359D4C1E75A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5CB58B-6463-4EBE-BFB7-A56E09F0C4EF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C51619-7D45-4828-B3F7-A4F3EFFF5871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Middle School Favorites from Summit Students</a:t>
          </a:r>
          <a:endParaRPr lang="en-US" sz="2200" kern="1200" dirty="0"/>
        </a:p>
      </dsp:txBody>
      <dsp:txXfrm>
        <a:off x="1374223" y="1489602"/>
        <a:ext cx="4874176" cy="1189803"/>
      </dsp:txXfrm>
    </dsp:sp>
    <dsp:sp modelId="{2AC4DDCE-EAC2-40ED-9F5E-E0AD6FF3D206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FE4B96-0F5B-4B14-9D23-9C3FD817815E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C89B7D-50ED-4640-84E1-EE3B8A8CD76D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New reads to consider</a:t>
          </a:r>
          <a:endParaRPr lang="en-US" sz="2200" kern="1200" dirty="0"/>
        </a:p>
      </dsp:txBody>
      <dsp:txXfrm>
        <a:off x="1374223" y="2976856"/>
        <a:ext cx="4874176" cy="1189803"/>
      </dsp:txXfrm>
    </dsp:sp>
    <dsp:sp modelId="{A274C3D0-D485-47F7-BA0D-4DCFBC587BBC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28936B-CE46-4596-8825-833D0CA4C2AF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9E9E8-8753-464D-B9A8-6FEA94AFC42C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Links to websites</a:t>
          </a:r>
          <a:endParaRPr lang="en-US" sz="2200" kern="1200" dirty="0"/>
        </a:p>
      </dsp:txBody>
      <dsp:txXfrm>
        <a:off x="1374223" y="4464111"/>
        <a:ext cx="4874176" cy="118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https://www.youtube.com/watch?v=_wQ8wiV3FVo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0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9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78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9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9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bc.ca/books/no-fixed-address-1.4726678" TargetMode="External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opladigital.com/" TargetMode="External"/><Relationship Id="rId2" Type="http://schemas.openxmlformats.org/officeDocument/2006/relationships/hyperlink" Target="http://web.b.ebscohost.com/novpk8/search/novbasic?vid=0&amp;sid=f5f83ad5-5f17-4c74-b79e-d385214a20f4%40sessionmgr10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hyperlink" Target="https://www.sd43.bc.ca/LibraryServices/Pages/BookoftheYear.aspx#/=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stic.com/bookfairs/readerleader/windows-and-mirrors-why-we-need-diverse-books" TargetMode="External"/><Relationship Id="rId7" Type="http://schemas.openxmlformats.org/officeDocument/2006/relationships/hyperlink" Target="https://scenicregional.org/wp-content/uploads/2017/08/Mirrors-Windows-and-Sliding-Glass-Door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lerance.org/classroom-resources/teaching-strategies/close-and-critical-reading/window-or-mirror" TargetMode="External"/><Relationship Id="rId5" Type="http://schemas.openxmlformats.org/officeDocument/2006/relationships/hyperlink" Target="https://crawlingoutoftheclassroom.wordpress.com/2017/09/26/stories-as-mirrors-and-windows-part-1-stories-as-mirrors/" TargetMode="External"/><Relationship Id="rId4" Type="http://schemas.openxmlformats.org/officeDocument/2006/relationships/hyperlink" Target="https://www.weareteachers.com/mirrors-and-window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wQ8wiV3FV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ifeboundbybooks.blogspot.com/2013/10/review-selection-by-kiera-cass.html" TargetMode="Externa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cclick.com/The-Land-of-Stories-Complete-Chris-Colfer-Illustrated-362119254082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he_House_of_the_Scorpion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www.feelingfictional.com/2018/04/book-trailer-scythe-neal-shusterma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lleyms.blogspot.com/2011/01/touching-spirit-bea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5BA332-743B-47CA-A26A-612B441C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305" y="643467"/>
            <a:ext cx="6231263" cy="5560026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/>
              <a:t>Books that middle school students love to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856387" y="643468"/>
            <a:ext cx="3689098" cy="5560026"/>
          </a:xfrm>
        </p:spPr>
        <p:txBody>
          <a:bodyPr anchor="ctr"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1800" dirty="0"/>
              <a:t>With  Anjali, Marianne, Amy, Amanda, Daniel, Dylan and Sydney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11EBC8E-474B-4959-BDBE-ED4FA1730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3093BA-D7C0-401B-9B54-E2965B149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205983" y="3558171"/>
            <a:ext cx="4657344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617A8F1-7D10-48DF-AD9F-04AB1B26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 dirty="0">
                <a:solidFill>
                  <a:schemeClr val="tx2"/>
                </a:solidFill>
              </a:rPr>
              <a:t>Sydney's pick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74C778C-1794-4E20-8579-39E57C966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"/>
          <a:stretch/>
        </p:blipFill>
        <p:spPr>
          <a:xfrm>
            <a:off x="20" y="10"/>
            <a:ext cx="4595888" cy="6857990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B6DE439D-7D1B-4F08-8790-5C19411B8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394305"/>
            <a:ext cx="6248398" cy="29319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 List of Cages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A0A8D2D9-6EB6-4B53-B77C-3B07A2BC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88D78C-8BD3-45E2-A562-101603FF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90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0AC3BF-0792-45B4-8EC5-EBF942D09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DE5E7D-B74F-4560-B451-69EB8BEB9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3842710"/>
            <a:ext cx="6138237" cy="219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cap="all"/>
              <a:t>Ms. Dziwak’s Picks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468A308A-350B-4289-B870-1F6593346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50AB1-8C22-401E-BAB8-A40C07A9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5" y="342900"/>
            <a:ext cx="1678495" cy="25146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B1E5F3-C9F3-493A-B012-AD479430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5144" y="3840900"/>
            <a:ext cx="0" cy="219456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656" y="3842710"/>
            <a:ext cx="4013878" cy="219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i="1"/>
          </a:p>
          <a:p>
            <a:pPr marL="283210" indent="-28321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</a:pPr>
            <a:endParaRPr lang="en-US" sz="1800" i="1" dirty="0"/>
          </a:p>
          <a:p>
            <a:pPr marL="0" indent="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i="1"/>
          </a:p>
        </p:txBody>
      </p:sp>
      <p:pic>
        <p:nvPicPr>
          <p:cNvPr id="4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77C2CE55-2210-47BA-9495-09D4CBB5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68" y="359143"/>
            <a:ext cx="2743200" cy="2743200"/>
          </a:xfrm>
          <a:prstGeom prst="rect">
            <a:avLst/>
          </a:prstGeom>
        </p:spPr>
      </p:pic>
      <p:pic>
        <p:nvPicPr>
          <p:cNvPr id="7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E41063B-361E-47B7-8804-9A14BC081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703" y="282353"/>
            <a:ext cx="2743200" cy="2743200"/>
          </a:xfrm>
          <a:prstGeom prst="rect">
            <a:avLst/>
          </a:prstGeom>
        </p:spPr>
      </p:pic>
      <p:pic>
        <p:nvPicPr>
          <p:cNvPr id="13" name="Picture 14" descr="A picture containing photo, bedroom, room, table&#10;&#10;Description generated with very high confidence">
            <a:extLst>
              <a:ext uri="{FF2B5EF4-FFF2-40B4-BE49-F238E27FC236}">
                <a16:creationId xmlns:a16="http://schemas.microsoft.com/office/drawing/2014/main" id="{1A342966-EED3-4FD9-A2E1-9CEA4D14A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777" y="282353"/>
            <a:ext cx="1851803" cy="2698954"/>
          </a:xfrm>
          <a:prstGeom prst="rect">
            <a:avLst/>
          </a:prstGeom>
        </p:spPr>
      </p:pic>
      <p:pic>
        <p:nvPicPr>
          <p:cNvPr id="6" name="Picture 5" descr="A picture containing building, street, train, riding&#10;&#10;Description automatically generated">
            <a:extLst>
              <a:ext uri="{FF2B5EF4-FFF2-40B4-BE49-F238E27FC236}">
                <a16:creationId xmlns:a16="http://schemas.microsoft.com/office/drawing/2014/main" id="{E445888E-9B7F-4BAF-B412-4BEB1F878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03603" y="48730"/>
            <a:ext cx="2248965" cy="33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2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43BF41-73F3-4C9C-9AC8-405B5D3CD4B3}"/>
              </a:ext>
            </a:extLst>
          </p:cNvPr>
          <p:cNvSpPr txBox="1"/>
          <p:nvPr/>
        </p:nvSpPr>
        <p:spPr>
          <a:xfrm>
            <a:off x="4321834" y="497457"/>
            <a:ext cx="7070784" cy="6049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1600" dirty="0">
                <a:solidFill>
                  <a:srgbClr val="262626"/>
                </a:solidFill>
                <a:latin typeface="Abadi" panose="020B0604020104020204" pitchFamily="34" charset="0"/>
                <a:cs typeface="Arial"/>
              </a:rPr>
              <a:t>Novelist</a:t>
            </a:r>
            <a:r>
              <a:rPr lang="en-US" sz="1600" dirty="0">
                <a:latin typeface="Abadi" panose="020B0604020104020204" pitchFamily="34" charset="0"/>
                <a:cs typeface="Arial"/>
              </a:rPr>
              <a:t>​</a:t>
            </a:r>
            <a:endParaRPr lang="en-US" sz="1600" dirty="0">
              <a:solidFill>
                <a:srgbClr val="000000"/>
              </a:solidFill>
              <a:latin typeface="Abadi" panose="020B0604020104020204" pitchFamily="34" charset="0"/>
              <a:cs typeface="Arial"/>
            </a:endParaRPr>
          </a:p>
          <a:p>
            <a:pPr lvl="1"/>
            <a:endParaRPr lang="en-US" sz="1600" dirty="0">
              <a:solidFill>
                <a:srgbClr val="262626"/>
              </a:solidFill>
              <a:latin typeface="Abadi" panose="020B0604020104020204" pitchFamily="34" charset="0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262626"/>
                </a:solidFill>
                <a:latin typeface="Abadi" panose="020B0604020104020204" pitchFamily="34" charset="0"/>
                <a:cs typeface="Arial"/>
              </a:rPr>
              <a:t>Website that allows you to find more books that your child may enjoy based on what they have read and like</a:t>
            </a:r>
            <a:endParaRPr lang="en-US" sz="1600" dirty="0">
              <a:solidFill>
                <a:srgbClr val="000000"/>
              </a:solidFill>
              <a:latin typeface="Abadi" panose="020B0604020104020204" pitchFamily="34" charset="0"/>
              <a:cs typeface="Arial"/>
            </a:endParaRPr>
          </a:p>
          <a:p>
            <a:pPr marL="1200150" lvl="2" indent="-285750">
              <a:buFont typeface="Arial"/>
              <a:buChar char="•"/>
            </a:pPr>
            <a:r>
              <a:rPr lang="en-US" sz="1600" u="sng" dirty="0">
                <a:solidFill>
                  <a:srgbClr val="000000"/>
                </a:solidFill>
                <a:latin typeface="Abadi" panose="020B0604020104020204" pitchFamily="34" charset="0"/>
                <a:cs typeface="Arial"/>
                <a:hlinkClick r:id="rId2"/>
              </a:rPr>
              <a:t>http</a:t>
            </a:r>
            <a:r>
              <a:rPr lang="en-US" sz="1600" u="sng" dirty="0">
                <a:latin typeface="Abadi" panose="020B0604020104020204" pitchFamily="34" charset="0"/>
                <a:cs typeface="Arial"/>
                <a:hlinkClick r:id="rId2"/>
              </a:rPr>
              <a:t>://web.b.ebscohost.com/novpk8/search/novbasic?vid=0&amp;sid=f5f83ad5-5f17-4c74-b79e-d385214a20f4%40sessionmgr101</a:t>
            </a:r>
            <a:endParaRPr lang="en-US" sz="1600" dirty="0">
              <a:latin typeface="Abadi" panose="020B0604020104020204" pitchFamily="34" charset="0"/>
            </a:endParaRPr>
          </a:p>
          <a:p>
            <a:pPr lvl="1"/>
            <a:endParaRPr lang="en-US" sz="1600" u="sng" dirty="0">
              <a:latin typeface="Abadi" panose="020B0604020104020204" pitchFamily="34" charset="0"/>
              <a:cs typeface="Arial"/>
            </a:endParaRPr>
          </a:p>
          <a:p>
            <a:pPr lvl="1">
              <a:lnSpc>
                <a:spcPct val="112000"/>
              </a:lnSpc>
              <a:spcBef>
                <a:spcPts val="900"/>
              </a:spcBef>
            </a:pPr>
            <a:r>
              <a:rPr lang="en-US" sz="1600" dirty="0">
                <a:latin typeface="Abadi" panose="020B0604020104020204" pitchFamily="34" charset="0"/>
                <a:ea typeface="+mn-lt"/>
                <a:cs typeface="+mn-lt"/>
              </a:rPr>
              <a:t>Hoopla</a:t>
            </a:r>
          </a:p>
          <a:p>
            <a:pPr marL="740410" lvl="1" indent="-283210">
              <a:lnSpc>
                <a:spcPct val="112000"/>
              </a:lnSpc>
              <a:spcBef>
                <a:spcPts val="900"/>
              </a:spcBef>
              <a:buFont typeface="Arial"/>
              <a:buChar char="•"/>
            </a:pPr>
            <a:r>
              <a:rPr lang="en-US" sz="1600" dirty="0">
                <a:latin typeface="Abadi" panose="020B0604020104020204" pitchFamily="34" charset="0"/>
                <a:ea typeface="+mn-lt"/>
                <a:cs typeface="+mn-lt"/>
              </a:rPr>
              <a:t>App from Coquitlam Public Library</a:t>
            </a:r>
          </a:p>
          <a:p>
            <a:pPr marL="1200150" lvl="2" indent="-283210">
              <a:lnSpc>
                <a:spcPct val="112000"/>
              </a:lnSpc>
              <a:spcBef>
                <a:spcPts val="900"/>
              </a:spcBef>
              <a:buFont typeface="Arial"/>
              <a:buChar char="•"/>
            </a:pPr>
            <a:r>
              <a:rPr lang="en-US" sz="1600" dirty="0">
                <a:latin typeface="Abadi" panose="020B0604020104020204" pitchFamily="34" charset="0"/>
                <a:ea typeface="+mn-lt"/>
                <a:cs typeface="+mn-lt"/>
              </a:rPr>
              <a:t>Great for </a:t>
            </a:r>
            <a:r>
              <a:rPr lang="en-US" sz="1600" dirty="0" err="1">
                <a:latin typeface="Abadi" panose="020B0604020104020204" pitchFamily="34" charset="0"/>
                <a:ea typeface="+mn-lt"/>
                <a:cs typeface="+mn-lt"/>
              </a:rPr>
              <a:t>ebooks</a:t>
            </a:r>
            <a:r>
              <a:rPr lang="en-US" sz="1600" dirty="0">
                <a:latin typeface="Abadi" panose="020B0604020104020204" pitchFamily="34" charset="0"/>
                <a:ea typeface="+mn-lt"/>
                <a:cs typeface="+mn-lt"/>
              </a:rPr>
              <a:t> and </a:t>
            </a:r>
            <a:r>
              <a:rPr lang="en-US" sz="1600" dirty="0" err="1">
                <a:latin typeface="Abadi" panose="020B0604020104020204" pitchFamily="34" charset="0"/>
                <a:ea typeface="+mn-lt"/>
                <a:cs typeface="+mn-lt"/>
              </a:rPr>
              <a:t>audiobbook</a:t>
            </a:r>
            <a:endParaRPr lang="en-US" sz="1600" dirty="0">
              <a:latin typeface="Abadi" panose="020B0604020104020204" pitchFamily="34" charset="0"/>
              <a:ea typeface="+mn-lt"/>
              <a:cs typeface="+mn-lt"/>
            </a:endParaRPr>
          </a:p>
          <a:p>
            <a:pPr marL="1200150" lvl="2" indent="-283210">
              <a:lnSpc>
                <a:spcPct val="112000"/>
              </a:lnSpc>
              <a:spcBef>
                <a:spcPts val="900"/>
              </a:spcBef>
              <a:buFont typeface="Arial"/>
              <a:buChar char="•"/>
            </a:pPr>
            <a:r>
              <a:rPr lang="en-US" sz="1600" dirty="0">
                <a:latin typeface="Abadi" panose="020B0604020104020204" pitchFamily="34" charset="0"/>
                <a:ea typeface="+mn-lt"/>
                <a:cs typeface="+mn-lt"/>
              </a:rPr>
              <a:t>Free with a Coquitlam Public Library Card</a:t>
            </a:r>
          </a:p>
          <a:p>
            <a:pPr marL="1200150" lvl="2" indent="-283210">
              <a:lnSpc>
                <a:spcPct val="112000"/>
              </a:lnSpc>
              <a:spcBef>
                <a:spcPts val="900"/>
              </a:spcBef>
              <a:buFont typeface="Arial"/>
              <a:buChar char="•"/>
            </a:pPr>
            <a:r>
              <a:rPr lang="en-US" sz="1600" dirty="0">
                <a:latin typeface="Abadi" panose="020B0604020104020204" pitchFamily="34" charset="0"/>
                <a:cs typeface="Arial"/>
                <a:hlinkClick r:id="rId3"/>
              </a:rPr>
              <a:t>https://www.hoopladigital.com/</a:t>
            </a:r>
            <a:endParaRPr lang="en-US" sz="1600" dirty="0">
              <a:latin typeface="Abadi" panose="020B0604020104020204" pitchFamily="34" charset="0"/>
            </a:endParaRPr>
          </a:p>
          <a:p>
            <a:endParaRPr lang="en-US" sz="1600" dirty="0">
              <a:latin typeface="Abadi" panose="020B0604020104020204" pitchFamily="34" charset="0"/>
              <a:cs typeface="Arial"/>
            </a:endParaRPr>
          </a:p>
          <a:p>
            <a:pPr lvl="1"/>
            <a:r>
              <a:rPr lang="en-US" sz="1600" dirty="0">
                <a:latin typeface="Abadi" panose="020B0604020104020204" pitchFamily="34" charset="0"/>
                <a:cs typeface="Arial"/>
              </a:rPr>
              <a:t>Book of the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  <a:cs typeface="Arial"/>
              </a:rPr>
              <a:t>Books that middle school in Coquitlam have selected for students to read and vote for their favorite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badi" panose="020B0604020104020204" pitchFamily="34" charset="0"/>
                <a:cs typeface="Arial"/>
                <a:hlinkClick r:id="rId4"/>
              </a:rPr>
              <a:t>https://www.sd43.bc.ca/LibraryServices/Pages/BookoftheYear.aspx#/=</a:t>
            </a:r>
            <a:endParaRPr lang="en-US" sz="1600" dirty="0">
              <a:latin typeface="Abadi" panose="020B0604020104020204" pitchFamily="34" charset="0"/>
              <a:cs typeface="Arial"/>
            </a:endParaRPr>
          </a:p>
          <a:p>
            <a:pPr lvl="2"/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A579A1B-E653-4FBE-AF00-E97E09B5B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784" y="2731749"/>
            <a:ext cx="1823050" cy="1823050"/>
          </a:xfrm>
          <a:prstGeom prst="rect">
            <a:avLst/>
          </a:prstGeom>
        </p:spPr>
      </p:pic>
      <p:pic>
        <p:nvPicPr>
          <p:cNvPr id="6" name="Picture 5" descr="A picture containing book, text&#10;&#10;Description generated with very high confidence">
            <a:extLst>
              <a:ext uri="{FF2B5EF4-FFF2-40B4-BE49-F238E27FC236}">
                <a16:creationId xmlns:a16="http://schemas.microsoft.com/office/drawing/2014/main" id="{9EE3AC8D-B6C1-4100-9179-88106FA49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44" y="429702"/>
            <a:ext cx="1259456" cy="18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05" y="643467"/>
            <a:ext cx="6231263" cy="55600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400" cap="all" dirty="0">
                <a:solidFill>
                  <a:schemeClr val="tx2"/>
                </a:solidFill>
              </a:rPr>
              <a:t>Websites with more information on Literature as Mirrors and Windows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7" y="643468"/>
            <a:ext cx="3689098" cy="5560026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tx2"/>
                </a:solidFill>
                <a:hlinkClick r:id="rId3"/>
              </a:rPr>
              <a:t>http://www.scholastic.com/bookfairs/readerleader/windows-and-mirrors-why-we-need-diverse-books</a:t>
            </a:r>
            <a:endParaRPr lang="en-US" sz="2800" i="1" dirty="0">
              <a:solidFill>
                <a:schemeClr val="tx2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tx2"/>
                </a:solidFill>
                <a:hlinkClick r:id="rId4"/>
              </a:rPr>
              <a:t>https://www.weareteachers.com/mirrors-and-windows/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tx2"/>
                </a:solidFill>
                <a:hlinkClick r:id="rId5"/>
              </a:rPr>
              <a:t>https://crawlingoutoftheclassroom.wordpress.com/2017/09/26/stories-as-mirrors-and-windows-part-1-stories-as-mirrors/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tx2"/>
                </a:solidFill>
                <a:hlinkClick r:id="rId6"/>
              </a:rPr>
              <a:t>https://www.tolerance.org/classroom-resources/teaching-strategies/close-and-critical-reading/window-or-mirror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tx2"/>
                </a:solidFill>
                <a:hlinkClick r:id="rId7"/>
              </a:rPr>
              <a:t>https://scenicregional.org/wp-content/uploads/2017/08/Mirrors-Windows-and-Sliding-Glass-Doors.pdf</a:t>
            </a:r>
            <a:endParaRPr lang="en-US" sz="2800" i="1" dirty="0">
              <a:solidFill>
                <a:schemeClr val="tx2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1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Today’s Presentation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CCA8155-AC1E-4CB3-A880-FF5768B59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17814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29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454" y="1143293"/>
            <a:ext cx="5946953" cy="4268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5000"/>
              </a:lnSpc>
            </a:pPr>
            <a:br>
              <a:rPr lang="en-US" sz="4400" cap="all" dirty="0">
                <a:solidFill>
                  <a:schemeClr val="tx2"/>
                </a:solidFill>
              </a:rPr>
            </a:br>
            <a:br>
              <a:rPr lang="en-US" sz="4400" cap="all" dirty="0">
                <a:solidFill>
                  <a:schemeClr val="tx2"/>
                </a:solidFill>
              </a:rPr>
            </a:br>
            <a:br>
              <a:rPr lang="en-US" sz="4400" cap="all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  <a:hlinkClick r:id="rId3"/>
              </a:rPr>
              <a:t>https://www.youtube.com/watch?v=_wQ8wiV3FVo</a:t>
            </a:r>
            <a:br>
              <a:rPr lang="en-US" sz="4400" dirty="0">
                <a:solidFill>
                  <a:schemeClr val="tx2"/>
                </a:solidFill>
              </a:rPr>
            </a:br>
            <a:endParaRPr lang="en-US" sz="4400" cap="all" dirty="0">
              <a:solidFill>
                <a:schemeClr val="tx2"/>
              </a:solidFill>
            </a:endParaRPr>
          </a:p>
        </p:txBody>
      </p:sp>
      <p:pic>
        <p:nvPicPr>
          <p:cNvPr id="18" name="Content Placeholder 4" descr="A picture containing book&#10;&#10;Description automatically generated">
            <a:extLst>
              <a:ext uri="{FF2B5EF4-FFF2-40B4-BE49-F238E27FC236}">
                <a16:creationId xmlns:a16="http://schemas.microsoft.com/office/drawing/2014/main" id="{FAC165D1-CFD3-4060-B2A0-785C31B07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838"/>
          <a:stretch/>
        </p:blipFill>
        <p:spPr>
          <a:xfrm>
            <a:off x="20" y="10"/>
            <a:ext cx="4663420" cy="685799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83F158-FB88-46ED-BB2B-811301070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69584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6">
            <a:extLst>
              <a:ext uri="{FF2B5EF4-FFF2-40B4-BE49-F238E27FC236}">
                <a16:creationId xmlns:a16="http://schemas.microsoft.com/office/drawing/2014/main" id="{8DDE25B3-A491-4903-922B-A24E5BD77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765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212883E-84C3-42AD-B34A-4D2498251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2618" y="663373"/>
            <a:ext cx="3684644" cy="160848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 dirty="0"/>
              <a:t>Anjali's Picks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28D78-0305-4DA2-A78C-EF9ADD366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543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618" y="2422689"/>
            <a:ext cx="3684644" cy="3791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Breadwinner Series</a:t>
            </a:r>
          </a:p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The Selection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i="1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C5B7347-E281-4E2C-A95E-6A4A2631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5" descr="A picture containing text, photo, many, covered&#10;&#10;Description generated with very high confidence">
            <a:extLst>
              <a:ext uri="{FF2B5EF4-FFF2-40B4-BE49-F238E27FC236}">
                <a16:creationId xmlns:a16="http://schemas.microsoft.com/office/drawing/2014/main" id="{C653292A-0B29-4B34-9024-A6C9B10F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04" y="1127185"/>
            <a:ext cx="2699859" cy="4114799"/>
          </a:xfrm>
          <a:prstGeom prst="rect">
            <a:avLst/>
          </a:prstGeom>
        </p:spPr>
      </p:pic>
      <p:pic>
        <p:nvPicPr>
          <p:cNvPr id="6" name="Picture 5" descr="A picture containing photo, wearing, dress, man&#10;&#10;Description automatically generated">
            <a:extLst>
              <a:ext uri="{FF2B5EF4-FFF2-40B4-BE49-F238E27FC236}">
                <a16:creationId xmlns:a16="http://schemas.microsoft.com/office/drawing/2014/main" id="{35C332F5-9E9F-4690-BC4E-F81D26705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02018" y="856205"/>
            <a:ext cx="29813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7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212883E-84C3-42AD-B34A-4D2498251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169" y="663373"/>
            <a:ext cx="4664093" cy="160848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 dirty="0"/>
              <a:t>Amanda’s</a:t>
            </a:r>
            <a:br>
              <a:rPr lang="en-US" cap="all" dirty="0"/>
            </a:br>
            <a:r>
              <a:rPr lang="en-US" cap="all" dirty="0"/>
              <a:t>Pick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28D78-0305-4DA2-A78C-EF9ADD366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543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618" y="2422689"/>
            <a:ext cx="3684644" cy="37918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Land of Stories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i="1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C5B7347-E281-4E2C-A95E-6A4A2631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 descr="A picture containing photo, text, newspaper, many&#10;&#10;Description automatically generated">
            <a:extLst>
              <a:ext uri="{FF2B5EF4-FFF2-40B4-BE49-F238E27FC236}">
                <a16:creationId xmlns:a16="http://schemas.microsoft.com/office/drawing/2014/main" id="{1E733986-D8DC-45FC-BAC1-01CE9DDB9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63394" y="107383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7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3D778970-E5BC-49A7-B297-CFBE03166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 dirty="0">
                <a:solidFill>
                  <a:schemeClr val="tx2"/>
                </a:solidFill>
              </a:rPr>
              <a:t>Marianne's Pick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4D135610-CD35-459B-B1A0-8FE2C2105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157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394305"/>
            <a:ext cx="6248398" cy="2931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2"/>
                </a:solidFill>
              </a:rPr>
              <a:t>Uglies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5ED3B36-0461-41BB-B026-BA49F93D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145535-A3AD-4122-8A03-021ED9F3D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AD3B6088-685F-4BFF-808F-578F20EE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33" y="834966"/>
            <a:ext cx="3601707" cy="50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19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0AC3BF-0792-45B4-8EC5-EBF942D09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DE5E7D-B74F-4560-B451-69EB8BEB9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3842710"/>
            <a:ext cx="6138237" cy="219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cap="all" dirty="0"/>
              <a:t>Amy's Picks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468A308A-350B-4289-B870-1F6593346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B1E5F3-C9F3-493A-B012-AD479430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5144" y="3840900"/>
            <a:ext cx="0" cy="219456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656" y="3842710"/>
            <a:ext cx="4013878" cy="21909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sz="1800" i="1" dirty="0"/>
              <a:t>Refugee</a:t>
            </a:r>
            <a:endParaRPr lang="en-US" sz="1800" i="1"/>
          </a:p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Ungifted</a:t>
            </a:r>
          </a:p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sz="1800" i="1"/>
              <a:t>Projekt</a:t>
            </a:r>
            <a:r>
              <a:rPr lang="en-US" sz="1800" i="1" dirty="0"/>
              <a:t> 1065</a:t>
            </a:r>
          </a:p>
        </p:txBody>
      </p:sp>
      <p:pic>
        <p:nvPicPr>
          <p:cNvPr id="11" name="Picture 12" descr="A person riding a wave on a surfboard in the water&#10;&#10;Description generated with high confidence">
            <a:extLst>
              <a:ext uri="{FF2B5EF4-FFF2-40B4-BE49-F238E27FC236}">
                <a16:creationId xmlns:a16="http://schemas.microsoft.com/office/drawing/2014/main" id="{70F1A750-24DC-413F-99F9-C751A8DD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279" y="235789"/>
            <a:ext cx="1937555" cy="2935857"/>
          </a:xfrm>
          <a:prstGeom prst="rect">
            <a:avLst/>
          </a:prstGeom>
        </p:spPr>
      </p:pic>
      <p:pic>
        <p:nvPicPr>
          <p:cNvPr id="16" name="Picture 17" descr="A person in a field&#10;&#10;Description generated with high confidence">
            <a:extLst>
              <a:ext uri="{FF2B5EF4-FFF2-40B4-BE49-F238E27FC236}">
                <a16:creationId xmlns:a16="http://schemas.microsoft.com/office/drawing/2014/main" id="{CAE49D82-D9C4-4267-99A1-E8DA6B0D4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789" y="235185"/>
            <a:ext cx="1828800" cy="276453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C800D5B-1DE4-4890-A618-14797E6AA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939" y="263375"/>
            <a:ext cx="1915784" cy="2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331" y="633779"/>
            <a:ext cx="5443665" cy="206847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>
                <a:solidFill>
                  <a:schemeClr val="tx1"/>
                </a:solidFill>
              </a:rPr>
              <a:t>Daniel’s Picks</a:t>
            </a:r>
          </a:p>
        </p:txBody>
      </p:sp>
      <p:sp>
        <p:nvSpPr>
          <p:cNvPr id="26" name="Freeform: Shape 29">
            <a:extLst>
              <a:ext uri="{FF2B5EF4-FFF2-40B4-BE49-F238E27FC236}">
                <a16:creationId xmlns:a16="http://schemas.microsoft.com/office/drawing/2014/main" id="{5D44B584-65A7-4029-A075-505AA5EA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43666" cy="6858000"/>
          </a:xfrm>
          <a:custGeom>
            <a:avLst/>
            <a:gdLst>
              <a:gd name="connsiteX0" fmla="*/ 0 w 5443666"/>
              <a:gd name="connsiteY0" fmla="*/ 0 h 6845983"/>
              <a:gd name="connsiteX1" fmla="*/ 3595564 w 5443666"/>
              <a:gd name="connsiteY1" fmla="*/ 0 h 6845983"/>
              <a:gd name="connsiteX2" fmla="*/ 3746607 w 5443666"/>
              <a:gd name="connsiteY2" fmla="*/ 118697 h 6845983"/>
              <a:gd name="connsiteX3" fmla="*/ 5443666 w 5443666"/>
              <a:gd name="connsiteY3" fmla="*/ 3717234 h 6845983"/>
              <a:gd name="connsiteX4" fmla="*/ 4378763 w 5443666"/>
              <a:gd name="connsiteY4" fmla="*/ 6683615 h 6845983"/>
              <a:gd name="connsiteX5" fmla="*/ 4238117 w 5443666"/>
              <a:gd name="connsiteY5" fmla="*/ 6845983 h 6845983"/>
              <a:gd name="connsiteX6" fmla="*/ 0 w 5443666"/>
              <a:gd name="connsiteY6" fmla="*/ 6845983 h 68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3666" h="6845983">
                <a:moveTo>
                  <a:pt x="0" y="0"/>
                </a:moveTo>
                <a:lnTo>
                  <a:pt x="3595564" y="0"/>
                </a:lnTo>
                <a:lnTo>
                  <a:pt x="3746607" y="118697"/>
                </a:lnTo>
                <a:cubicBezTo>
                  <a:pt x="4783044" y="974041"/>
                  <a:pt x="5443666" y="2268489"/>
                  <a:pt x="5443666" y="3717234"/>
                </a:cubicBezTo>
                <a:cubicBezTo>
                  <a:pt x="5443666" y="4844036"/>
                  <a:pt x="5044030" y="5877498"/>
                  <a:pt x="4378763" y="6683615"/>
                </a:cubicBezTo>
                <a:lnTo>
                  <a:pt x="4238117" y="6845983"/>
                </a:lnTo>
                <a:lnTo>
                  <a:pt x="0" y="6845983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31">
            <a:extLst>
              <a:ext uri="{FF2B5EF4-FFF2-40B4-BE49-F238E27FC236}">
                <a16:creationId xmlns:a16="http://schemas.microsoft.com/office/drawing/2014/main" id="{4C0564E4-2C5C-4A0A-B1B2-827AF0E9E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FDDD32F-4C30-4796-A94B-8962A969F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65113" y="890694"/>
            <a:ext cx="1551279" cy="2377440"/>
          </a:xfrm>
          <a:prstGeom prst="rect">
            <a:avLst/>
          </a:prstGeom>
        </p:spPr>
      </p:pic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9C4EAB3-3926-4384-A443-639FDBF19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47281" y="3589866"/>
            <a:ext cx="1586941" cy="2377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332" y="2886500"/>
            <a:ext cx="5443666" cy="3337721"/>
          </a:xfrm>
        </p:spPr>
        <p:txBody>
          <a:bodyPr vert="horz" lIns="91440" tIns="45720" rIns="91440" bIns="45720" rtlCol="0">
            <a:normAutofit/>
          </a:bodyPr>
          <a:lstStyle/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i="1">
                <a:solidFill>
                  <a:schemeClr val="tx1"/>
                </a:solidFill>
              </a:rPr>
              <a:t>House of the Scorpion</a:t>
            </a:r>
          </a:p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i="1">
                <a:solidFill>
                  <a:schemeClr val="tx1"/>
                </a:solidFill>
              </a:rPr>
              <a:t>Scythe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D3686B33-4E07-4542-8F02-1876C8359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635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617A8F1-7D10-48DF-AD9F-04AB1B26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cap="all" dirty="0">
                <a:solidFill>
                  <a:schemeClr val="tx2"/>
                </a:solidFill>
              </a:rPr>
              <a:t>Dylan's Pick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394305"/>
            <a:ext cx="6248398" cy="29319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 marL="283210" indent="-283210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tx2"/>
                </a:solidFill>
              </a:rPr>
              <a:t>Touching Spirit Bear</a:t>
            </a:r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A0A8D2D9-6EB6-4B53-B77C-3B07A2BC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88D78C-8BD3-45E2-A562-101603FF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water, man, standing, large&#10;&#10;Description automatically generated">
            <a:extLst>
              <a:ext uri="{FF2B5EF4-FFF2-40B4-BE49-F238E27FC236}">
                <a16:creationId xmlns:a16="http://schemas.microsoft.com/office/drawing/2014/main" id="{36EC4180-D568-497E-8C9C-F05D2E6CC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3994" y="95250"/>
            <a:ext cx="44386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8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798804B86EB489B17BBFCE9A28EB6" ma:contentTypeVersion="1" ma:contentTypeDescription="Create a new document." ma:contentTypeScope="" ma:versionID="5032ff57fa00ee89cc1763b2a9bea6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7567418-88B3-481D-97C1-D9095E27EFEB}"/>
</file>

<file path=customXml/itemProps2.xml><?xml version="1.0" encoding="utf-8"?>
<ds:datastoreItem xmlns:ds="http://schemas.openxmlformats.org/officeDocument/2006/customXml" ds:itemID="{4B218443-7EB6-42E1-B83B-63129E7E47C3}"/>
</file>

<file path=customXml/itemProps3.xml><?xml version="1.0" encoding="utf-8"?>
<ds:datastoreItem xmlns:ds="http://schemas.openxmlformats.org/officeDocument/2006/customXml" ds:itemID="{3B4C3C78-6989-421D-B814-DA4FFD648511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350</Words>
  <Application>Microsoft Office PowerPoint</Application>
  <PresentationFormat>Widescreen</PresentationFormat>
  <Paragraphs>83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Abadi</vt:lpstr>
      <vt:lpstr>Arial</vt:lpstr>
      <vt:lpstr>Calibri</vt:lpstr>
      <vt:lpstr>Century Schoolbook</vt:lpstr>
      <vt:lpstr>Corbel</vt:lpstr>
      <vt:lpstr>Headlines</vt:lpstr>
      <vt:lpstr>Books that middle school students love to read</vt:lpstr>
      <vt:lpstr>Today’s Presentation</vt:lpstr>
      <vt:lpstr>   https://www.youtube.com/watch?v=_wQ8wiV3FVo </vt:lpstr>
      <vt:lpstr>Anjali's Picks</vt:lpstr>
      <vt:lpstr>Amanda’s Pick </vt:lpstr>
      <vt:lpstr>Marianne's Pick</vt:lpstr>
      <vt:lpstr>Amy's Picks</vt:lpstr>
      <vt:lpstr>Daniel’s Picks</vt:lpstr>
      <vt:lpstr>Dylan's Pick</vt:lpstr>
      <vt:lpstr>Sydney's pick</vt:lpstr>
      <vt:lpstr>Ms. Dziwak’s Picks</vt:lpstr>
      <vt:lpstr>PowerPoint Presentation</vt:lpstr>
      <vt:lpstr>Websites with more information on Literature as Mirrors and Windows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that middle school students love to read</dc:title>
  <dc:creator>Dziwak, Jennifer</dc:creator>
  <cp:lastModifiedBy>Dziwak, Jennifer</cp:lastModifiedBy>
  <cp:revision>1</cp:revision>
  <dcterms:created xsi:type="dcterms:W3CDTF">2019-11-29T16:38:26Z</dcterms:created>
  <dcterms:modified xsi:type="dcterms:W3CDTF">2019-11-29T18:00:46Z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0x01010012F798804B86EB489B17BBFCE9A28EB6</vt:lpwstr>
  </property>
</Properties>
</file>