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6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19D7DB6D-4BB5-4868-AC9E-89F4B711480A}" type="datetimeFigureOut">
              <a:rPr lang="en-US"/>
              <a:pPr>
                <a:defRPr/>
              </a:pPr>
              <a:t>1/13/2010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36E113E-B4FF-4986-9E62-82F57F28F757}" type="slidenum">
              <a:rPr lang="en-US"/>
              <a:pPr>
                <a:defRPr/>
              </a:pPr>
              <a:t>‹#›</a:t>
            </a:fld>
            <a:endParaRPr lang="en-US"/>
          </a:p>
        </p:txBody>
      </p:sp>
    </p:spTree>
  </p:cSld>
  <p:clrMapOvr>
    <a:masterClrMapping/>
  </p:clrMapOvr>
  <p:transition spd="med">
    <p:strip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BF14D93-1B40-47B1-8049-642CF21A5A3D}" type="datetimeFigureOut">
              <a:rPr lang="en-US"/>
              <a:pPr>
                <a:defRPr/>
              </a:pPr>
              <a:t>1/13/2010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BE93C9D-E977-4957-874B-7E1CA2BC32DC}" type="slidenum">
              <a:rPr lang="en-US"/>
              <a:pPr>
                <a:defRPr/>
              </a:pPr>
              <a:t>‹#›</a:t>
            </a:fld>
            <a:endParaRPr lang="en-US"/>
          </a:p>
        </p:txBody>
      </p:sp>
    </p:spTree>
  </p:cSld>
  <p:clrMapOvr>
    <a:masterClrMapping/>
  </p:clrMapOvr>
  <p:transition spd="med">
    <p:strip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1CE3171-63BC-4923-9B50-EAD2CC3DEF28}" type="datetimeFigureOut">
              <a:rPr lang="en-US"/>
              <a:pPr>
                <a:defRPr/>
              </a:pPr>
              <a:t>1/13/2010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DA25623-04EB-4208-A9CC-BC6B05AB7D14}" type="slidenum">
              <a:rPr lang="en-US"/>
              <a:pPr>
                <a:defRPr/>
              </a:pPr>
              <a:t>‹#›</a:t>
            </a:fld>
            <a:endParaRPr lang="en-US"/>
          </a:p>
        </p:txBody>
      </p:sp>
    </p:spTree>
  </p:cSld>
  <p:clrMapOvr>
    <a:masterClrMapping/>
  </p:clrMapOvr>
  <p:transition spd="med">
    <p:strip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B5D2C5C-F865-4944-A357-E850B3F959E4}" type="datetimeFigureOut">
              <a:rPr lang="en-US"/>
              <a:pPr>
                <a:defRPr/>
              </a:pPr>
              <a:t>1/13/2010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CE5330C-06BB-48D8-8C49-77443AAEC18F}" type="slidenum">
              <a:rPr lang="en-US"/>
              <a:pPr>
                <a:defRPr/>
              </a:pPr>
              <a:t>‹#›</a:t>
            </a:fld>
            <a:endParaRPr lang="en-US"/>
          </a:p>
        </p:txBody>
      </p:sp>
    </p:spTree>
  </p:cSld>
  <p:clrMapOvr>
    <a:masterClrMapping/>
  </p:clrMapOvr>
  <p:transition spd="med">
    <p:strip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3C018E8-85AE-442D-86CF-8FE0CDFDCE3E}" type="datetimeFigureOut">
              <a:rPr lang="en-US"/>
              <a:pPr>
                <a:defRPr/>
              </a:pPr>
              <a:t>1/13/2010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AE002A-4764-418E-8838-FAEFAA28C0D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med">
    <p:strip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D39EBFD-926F-40C8-93EE-EC2F20BDB3B3}" type="datetimeFigureOut">
              <a:rPr lang="en-US"/>
              <a:pPr>
                <a:defRPr/>
              </a:pPr>
              <a:t>1/13/2010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9FF7913F-815E-45D3-B23B-FD4D229133D1}" type="slidenum">
              <a:rPr lang="en-US"/>
              <a:pPr>
                <a:defRPr/>
              </a:pPr>
              <a:t>‹#›</a:t>
            </a:fld>
            <a:endParaRPr lang="en-US"/>
          </a:p>
        </p:txBody>
      </p:sp>
    </p:spTree>
  </p:cSld>
  <p:clrMapOvr>
    <a:masterClrMapping/>
  </p:clrMapOvr>
  <p:transition spd="med">
    <p:strip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15FB606B-2AB2-4CC2-BF80-315A958EB851}" type="datetimeFigureOut">
              <a:rPr lang="en-US"/>
              <a:pPr>
                <a:defRPr/>
              </a:pPr>
              <a:t>1/13/2010</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CC798DED-038C-4CB2-ACB4-1DA5237409FD}" type="slidenum">
              <a:rPr lang="en-US"/>
              <a:pPr>
                <a:defRPr/>
              </a:pPr>
              <a:t>‹#›</a:t>
            </a:fld>
            <a:endParaRPr lang="en-US"/>
          </a:p>
        </p:txBody>
      </p:sp>
    </p:spTree>
  </p:cSld>
  <p:clrMapOvr>
    <a:masterClrMapping/>
  </p:clrMapOvr>
  <p:transition spd="med">
    <p:strip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1E528693-92F2-4021-B497-3D3C0C3A34EA}" type="datetimeFigureOut">
              <a:rPr lang="en-US"/>
              <a:pPr>
                <a:defRPr/>
              </a:pPr>
              <a:t>1/13/2010</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A05F5968-9C5E-4C14-A2A9-1DE7102EEDDB}" type="slidenum">
              <a:rPr lang="en-US"/>
              <a:pPr>
                <a:defRPr/>
              </a:pPr>
              <a:t>‹#›</a:t>
            </a:fld>
            <a:endParaRPr lang="en-US"/>
          </a:p>
        </p:txBody>
      </p:sp>
    </p:spTree>
  </p:cSld>
  <p:clrMapOvr>
    <a:masterClrMapping/>
  </p:clrMapOvr>
  <p:transition spd="med">
    <p:strip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00D80306-AD68-4F0D-938F-0F8766CCDC2A}" type="datetimeFigureOut">
              <a:rPr lang="en-US"/>
              <a:pPr>
                <a:defRPr/>
              </a:pPr>
              <a:t>1/13/2010</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272BA213-8719-4E2E-8C3E-DE006C3D2E91}" type="slidenum">
              <a:rPr lang="en-US"/>
              <a:pPr>
                <a:defRPr/>
              </a:pPr>
              <a:t>‹#›</a:t>
            </a:fld>
            <a:endParaRPr lang="en-US"/>
          </a:p>
        </p:txBody>
      </p:sp>
    </p:spTree>
  </p:cSld>
  <p:clrMapOvr>
    <a:masterClrMapping/>
  </p:clrMapOvr>
  <p:transition spd="med">
    <p:strip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EB4B08FF-E7AE-4AB0-AB8C-D94FE2686CC0}" type="datetimeFigureOut">
              <a:rPr lang="en-US"/>
              <a:pPr>
                <a:defRPr/>
              </a:pPr>
              <a:t>1/13/2010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EA97BF99-B2D1-432A-AAA6-5703295979BA}" type="slidenum">
              <a:rPr lang="en-US"/>
              <a:pPr>
                <a:defRPr/>
              </a:pPr>
              <a:t>‹#›</a:t>
            </a:fld>
            <a:endParaRPr lang="en-US"/>
          </a:p>
        </p:txBody>
      </p:sp>
    </p:spTree>
  </p:cSld>
  <p:clrMapOvr>
    <a:masterClrMapping/>
  </p:clrMapOvr>
  <p:transition spd="med">
    <p:strip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E03A11A0-25A4-4A32-875A-8F673DAACE1B}" type="datetimeFigureOut">
              <a:rPr lang="en-US"/>
              <a:pPr>
                <a:defRPr/>
              </a:pPr>
              <a:t>1/13/2010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0B6DDF22-D011-4E60-8A48-5A3B9B372874}" type="slidenum">
              <a:rPr lang="en-US"/>
              <a:pPr>
                <a:defRPr/>
              </a:pPr>
              <a:t>‹#›</a:t>
            </a:fld>
            <a:endParaRPr lang="en-US"/>
          </a:p>
        </p:txBody>
      </p:sp>
    </p:spTree>
  </p:cSld>
  <p:clrMapOvr>
    <a:masterClrMapping/>
  </p:clrMapOvr>
  <p:transition spd="med">
    <p:strip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543A2CA6-0602-4550-AEF8-81DC98E48292}" type="datetimeFigureOut">
              <a:rPr lang="en-US"/>
              <a:pPr>
                <a:defRPr/>
              </a:pPr>
              <a:t>1/13/2010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111E7A77-B527-4646-ACCB-C0F708562ECB}"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72"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strips/>
  </p:transition>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itchFamily="34" charset="0"/>
        </a:defRPr>
      </a:lvl2pPr>
      <a:lvl3pPr algn="ctr" rtl="0" fontAlgn="base">
        <a:spcBef>
          <a:spcPct val="0"/>
        </a:spcBef>
        <a:spcAft>
          <a:spcPct val="0"/>
        </a:spcAft>
        <a:defRPr sz="4100" b="1">
          <a:solidFill>
            <a:schemeClr val="tx1"/>
          </a:solidFill>
          <a:latin typeface="Lucida Sans" pitchFamily="34" charset="0"/>
        </a:defRPr>
      </a:lvl3pPr>
      <a:lvl4pPr algn="ctr" rtl="0" fontAlgn="base">
        <a:spcBef>
          <a:spcPct val="0"/>
        </a:spcBef>
        <a:spcAft>
          <a:spcPct val="0"/>
        </a:spcAft>
        <a:defRPr sz="4100" b="1">
          <a:solidFill>
            <a:schemeClr val="tx1"/>
          </a:solidFill>
          <a:latin typeface="Lucida Sans" pitchFamily="34" charset="0"/>
        </a:defRPr>
      </a:lvl4pPr>
      <a:lvl5pPr algn="ctr" rtl="0" fontAlgn="base">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fontAlgn="auto">
              <a:spcAft>
                <a:spcPts val="0"/>
              </a:spcAft>
              <a:defRPr/>
            </a:pPr>
            <a:r>
              <a:rPr lang="en-US" sz="5400" dirty="0" smtClean="0">
                <a:latin typeface="Broadway" pitchFamily="82" charset="0"/>
              </a:rPr>
              <a:t>Tourism and Recreation in BC</a:t>
            </a:r>
            <a:endParaRPr lang="en-US" sz="5400" dirty="0">
              <a:latin typeface="Broadway" pitchFamily="82" charset="0"/>
            </a:endParaRPr>
          </a:p>
        </p:txBody>
      </p:sp>
      <p:pic>
        <p:nvPicPr>
          <p:cNvPr id="13314" name="Picture 1" descr="\\132-V02-M01\Students\10\132-MKOBELEV\Temporary Internet Files\Content.IE5\5U647UOW\MCBL00662_0000[1].wmf"/>
          <p:cNvPicPr>
            <a:picLocks noChangeAspect="1" noChangeArrowheads="1"/>
          </p:cNvPicPr>
          <p:nvPr/>
        </p:nvPicPr>
        <p:blipFill>
          <a:blip r:embed="rId2" cstate="print"/>
          <a:srcRect/>
          <a:stretch>
            <a:fillRect/>
          </a:stretch>
        </p:blipFill>
        <p:spPr bwMode="auto">
          <a:xfrm>
            <a:off x="838200" y="1981200"/>
            <a:ext cx="7696200" cy="4116388"/>
          </a:xfrm>
          <a:prstGeom prst="rect">
            <a:avLst/>
          </a:prstGeom>
          <a:noFill/>
          <a:ln w="9525">
            <a:noFill/>
            <a:miter lim="800000"/>
            <a:headEnd/>
            <a:tailEnd/>
          </a:ln>
        </p:spPr>
      </p:pic>
    </p:spTree>
  </p:cSld>
  <p:clrMapOvr>
    <a:masterClrMapping/>
  </p:clrMapOvr>
  <p:transition spd="med">
    <p:strip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5400" dirty="0" smtClean="0">
                <a:latin typeface="Broadway" pitchFamily="82" charset="0"/>
              </a:rPr>
              <a:t>History</a:t>
            </a:r>
            <a:endParaRPr lang="en-US" sz="5400" dirty="0">
              <a:latin typeface="Broadway" pitchFamily="82" charset="0"/>
            </a:endParaRPr>
          </a:p>
        </p:txBody>
      </p:sp>
      <p:sp>
        <p:nvSpPr>
          <p:cNvPr id="4" name="Content Placeholder 3"/>
          <p:cNvSpPr>
            <a:spLocks noGrp="1"/>
          </p:cNvSpPr>
          <p:nvPr>
            <p:ph idx="1"/>
          </p:nvPr>
        </p:nvSpPr>
        <p:spPr/>
        <p:txBody>
          <a:bodyPr/>
          <a:lstStyle/>
          <a:p>
            <a:pPr>
              <a:buFont typeface="Wingdings 2" pitchFamily="18" charset="2"/>
              <a:buNone/>
            </a:pPr>
            <a:r>
              <a:rPr lang="en-US" smtClean="0"/>
              <a:t>     Tourism started around the late 1800’s. People were amazed by the beautiful scenery of the rocky mountains. The province developed substantially during the 1900’s with the development of other cities and roads. </a:t>
            </a:r>
          </a:p>
          <a:p>
            <a:pPr>
              <a:buFont typeface="Wingdings 2" pitchFamily="18" charset="2"/>
              <a:buNone/>
            </a:pPr>
            <a:endParaRPr lang="en-US" smtClean="0"/>
          </a:p>
          <a:p>
            <a:pPr>
              <a:buFont typeface="Wingdings 2" pitchFamily="18" charset="2"/>
              <a:buNone/>
            </a:pPr>
            <a:endParaRPr lang="en-US" smtClean="0"/>
          </a:p>
        </p:txBody>
      </p:sp>
      <p:pic>
        <p:nvPicPr>
          <p:cNvPr id="14339" name="Picture 2" descr="\\132-V02-M01\Students\10\132-MKOBELEV\Temporary Internet Files\Content.IE5\EW6ATOOQ\MCj04077100000[1].wmf"/>
          <p:cNvPicPr>
            <a:picLocks noChangeAspect="1" noChangeArrowheads="1"/>
          </p:cNvPicPr>
          <p:nvPr/>
        </p:nvPicPr>
        <p:blipFill>
          <a:blip r:embed="rId2" cstate="print"/>
          <a:srcRect/>
          <a:stretch>
            <a:fillRect/>
          </a:stretch>
        </p:blipFill>
        <p:spPr bwMode="auto">
          <a:xfrm>
            <a:off x="1066800" y="4038600"/>
            <a:ext cx="2438400" cy="2522538"/>
          </a:xfrm>
          <a:prstGeom prst="rect">
            <a:avLst/>
          </a:prstGeom>
          <a:noFill/>
          <a:ln w="9525">
            <a:noFill/>
            <a:miter lim="800000"/>
            <a:headEnd/>
            <a:tailEnd/>
          </a:ln>
        </p:spPr>
      </p:pic>
    </p:spTree>
  </p:cSld>
  <p:clrMapOvr>
    <a:masterClrMapping/>
  </p:clrMapOvr>
  <p:transition spd="med">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800" decel="100000"/>
                                        <p:tgtEl>
                                          <p:spTgt spid="4">
                                            <p:txEl>
                                              <p:pRg st="0" end="0"/>
                                            </p:txEl>
                                          </p:spTgt>
                                        </p:tgtEl>
                                      </p:cBhvr>
                                    </p:animEffect>
                                    <p:anim calcmode="lin" valueType="num">
                                      <p:cBhvr>
                                        <p:cTn id="8" dur="800" decel="100000" fill="hold"/>
                                        <p:tgtEl>
                                          <p:spTgt spid="4">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4">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4">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339"/>
                                        </p:tgtEl>
                                        <p:attrNameLst>
                                          <p:attrName>style.visibility</p:attrName>
                                        </p:attrNameLst>
                                      </p:cBhvr>
                                      <p:to>
                                        <p:strVal val="visible"/>
                                      </p:to>
                                    </p:set>
                                    <p:animEffect transition="in" filter="fade">
                                      <p:cBhvr>
                                        <p:cTn id="17" dur="2000"/>
                                        <p:tgtEl>
                                          <p:spTgt spid="14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latin typeface="Broadway" pitchFamily="82" charset="0"/>
              </a:rPr>
              <a:t>The Present</a:t>
            </a:r>
            <a:endParaRPr lang="en-US" dirty="0">
              <a:latin typeface="Broadway" pitchFamily="82" charset="0"/>
            </a:endParaRPr>
          </a:p>
        </p:txBody>
      </p:sp>
      <p:sp>
        <p:nvSpPr>
          <p:cNvPr id="15362" name="Content Placeholder 2"/>
          <p:cNvSpPr>
            <a:spLocks noGrp="1"/>
          </p:cNvSpPr>
          <p:nvPr>
            <p:ph idx="1"/>
          </p:nvPr>
        </p:nvSpPr>
        <p:spPr/>
        <p:txBody>
          <a:bodyPr/>
          <a:lstStyle/>
          <a:p>
            <a:pPr>
              <a:buFont typeface="Wingdings 2" pitchFamily="18" charset="2"/>
              <a:buNone/>
            </a:pPr>
            <a:r>
              <a:rPr lang="en-US" sz="2000" b="1" smtClean="0"/>
              <a:t>       In British Columbia, the question is not “what can we do?”; the question is, “how are we going to find the time to do it all?”. It all depends on what you want to see in B.C. because if you like parks and nature, we’ve got it and if you like buildings and statues, we’ve got it. Anything you want to do, anything you want to see, we’ve got it in B.C.</a:t>
            </a:r>
            <a:r>
              <a:rPr lang="en-US" b="1" smtClean="0"/>
              <a:t> </a:t>
            </a:r>
            <a:br>
              <a:rPr lang="en-US" b="1" smtClean="0"/>
            </a:br>
            <a:r>
              <a:rPr lang="en-US" b="1" smtClean="0"/>
              <a:t/>
            </a:r>
            <a:br>
              <a:rPr lang="en-US" b="1" smtClean="0"/>
            </a:br>
            <a:endParaRPr lang="en-US" b="1" smtClean="0"/>
          </a:p>
        </p:txBody>
      </p:sp>
      <p:pic>
        <p:nvPicPr>
          <p:cNvPr id="15364" name="Picture 4" descr="MCj01569210000[1]"/>
          <p:cNvPicPr>
            <a:picLocks noChangeAspect="1" noChangeArrowheads="1"/>
          </p:cNvPicPr>
          <p:nvPr/>
        </p:nvPicPr>
        <p:blipFill>
          <a:blip r:embed="rId2" cstate="print"/>
          <a:srcRect/>
          <a:stretch>
            <a:fillRect/>
          </a:stretch>
        </p:blipFill>
        <p:spPr bwMode="auto">
          <a:xfrm>
            <a:off x="5105400" y="3505200"/>
            <a:ext cx="2701925" cy="2895600"/>
          </a:xfrm>
          <a:prstGeom prst="rect">
            <a:avLst/>
          </a:prstGeom>
          <a:noFill/>
        </p:spPr>
      </p:pic>
    </p:spTree>
  </p:cSld>
  <p:clrMapOvr>
    <a:masterClrMapping/>
  </p:clrMapOvr>
  <p:transition spd="med">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fade">
                                      <p:cBhvr>
                                        <p:cTn id="7" dur="800" decel="100000"/>
                                        <p:tgtEl>
                                          <p:spTgt spid="15362">
                                            <p:txEl>
                                              <p:pRg st="0" end="0"/>
                                            </p:txEl>
                                          </p:spTgt>
                                        </p:tgtEl>
                                      </p:cBhvr>
                                    </p:animEffect>
                                    <p:anim calcmode="lin" valueType="num">
                                      <p:cBhvr>
                                        <p:cTn id="8" dur="800" decel="100000" fill="hold"/>
                                        <p:tgtEl>
                                          <p:spTgt spid="15362">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5362">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5362">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5362">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536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364"/>
                                        </p:tgtEl>
                                        <p:attrNameLst>
                                          <p:attrName>style.visibility</p:attrName>
                                        </p:attrNameLst>
                                      </p:cBhvr>
                                      <p:to>
                                        <p:strVal val="visible"/>
                                      </p:to>
                                    </p:set>
                                    <p:animEffect transition="in" filter="fade">
                                      <p:cBhvr>
                                        <p:cTn id="17" dur="20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latin typeface="Broadway" pitchFamily="82" charset="0"/>
              </a:rPr>
              <a:t>Impact on the Environment</a:t>
            </a:r>
            <a:endParaRPr lang="en-US" dirty="0">
              <a:latin typeface="Broadway" pitchFamily="82" charset="0"/>
            </a:endParaRPr>
          </a:p>
        </p:txBody>
      </p:sp>
      <p:sp>
        <p:nvSpPr>
          <p:cNvPr id="16386" name="Content Placeholder 2"/>
          <p:cNvSpPr>
            <a:spLocks noGrp="1"/>
          </p:cNvSpPr>
          <p:nvPr>
            <p:ph idx="1"/>
          </p:nvPr>
        </p:nvSpPr>
        <p:spPr/>
        <p:txBody>
          <a:bodyPr/>
          <a:lstStyle/>
          <a:p>
            <a:pPr>
              <a:buFont typeface="Wingdings 2" pitchFamily="18" charset="2"/>
              <a:buNone/>
            </a:pPr>
            <a:r>
              <a:rPr lang="en-CA" sz="2400" i="1" smtClean="0"/>
              <a:t> </a:t>
            </a:r>
            <a:endParaRPr lang="en-US" sz="2400" i="1" smtClean="0"/>
          </a:p>
          <a:p>
            <a:pPr>
              <a:buFont typeface="Wingdings 2" pitchFamily="18" charset="2"/>
              <a:buNone/>
            </a:pPr>
            <a:r>
              <a:rPr lang="en-CA" sz="2000" smtClean="0"/>
              <a:t>      Tourism and Recreation in British Colombia has taken a great toll on the environment. Many years ago, when there were not as many tourist attractions, British Colombia’s environmental impact  was much lower than it is today. Having more people here means there are a lot of people using motor transport  which will create a lot of carbon dioxide emissions which will contribute to global warming.</a:t>
            </a:r>
            <a:endParaRPr lang="en-US" sz="2000" smtClean="0"/>
          </a:p>
        </p:txBody>
      </p:sp>
      <p:pic>
        <p:nvPicPr>
          <p:cNvPr id="16387" name="Picture 2" descr="\\132-V02-M01\Students\10\132-MKOBELEV\Temporary Internet Files\Content.IE5\T08539T2\MCj03197900000[1].wmf"/>
          <p:cNvPicPr>
            <a:picLocks noChangeAspect="1" noChangeArrowheads="1"/>
          </p:cNvPicPr>
          <p:nvPr/>
        </p:nvPicPr>
        <p:blipFill>
          <a:blip r:embed="rId2" cstate="print"/>
          <a:srcRect/>
          <a:stretch>
            <a:fillRect/>
          </a:stretch>
        </p:blipFill>
        <p:spPr bwMode="auto">
          <a:xfrm>
            <a:off x="1905000" y="4191000"/>
            <a:ext cx="2667000" cy="2503488"/>
          </a:xfrm>
          <a:prstGeom prst="rect">
            <a:avLst/>
          </a:prstGeom>
          <a:noFill/>
          <a:ln w="9525">
            <a:noFill/>
            <a:miter lim="800000"/>
            <a:headEnd/>
            <a:tailEnd/>
          </a:ln>
        </p:spPr>
      </p:pic>
    </p:spTree>
  </p:cSld>
  <p:clrMapOvr>
    <a:masterClrMapping/>
  </p:clrMapOvr>
  <p:transition spd="med">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Effect transition="in" filter="fade">
                                      <p:cBhvr>
                                        <p:cTn id="7" dur="800" decel="100000"/>
                                        <p:tgtEl>
                                          <p:spTgt spid="16386">
                                            <p:txEl>
                                              <p:pRg st="0" end="0"/>
                                            </p:txEl>
                                          </p:spTgt>
                                        </p:tgtEl>
                                      </p:cBhvr>
                                    </p:animEffect>
                                    <p:anim calcmode="lin" valueType="num">
                                      <p:cBhvr>
                                        <p:cTn id="8" dur="800" decel="100000" fill="hold"/>
                                        <p:tgtEl>
                                          <p:spTgt spid="16386">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6386">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6386">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6386">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6386">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16386">
                                            <p:txEl>
                                              <p:pRg st="1" end="1"/>
                                            </p:txEl>
                                          </p:spTgt>
                                        </p:tgtEl>
                                        <p:attrNameLst>
                                          <p:attrName>style.visibility</p:attrName>
                                        </p:attrNameLst>
                                      </p:cBhvr>
                                      <p:to>
                                        <p:strVal val="visible"/>
                                      </p:to>
                                    </p:set>
                                    <p:animEffect transition="in" filter="fade">
                                      <p:cBhvr>
                                        <p:cTn id="15" dur="800" decel="100000"/>
                                        <p:tgtEl>
                                          <p:spTgt spid="16386">
                                            <p:txEl>
                                              <p:pRg st="1" end="1"/>
                                            </p:txEl>
                                          </p:spTgt>
                                        </p:tgtEl>
                                      </p:cBhvr>
                                    </p:animEffect>
                                    <p:anim calcmode="lin" valueType="num">
                                      <p:cBhvr>
                                        <p:cTn id="16" dur="800" decel="100000" fill="hold"/>
                                        <p:tgtEl>
                                          <p:spTgt spid="16386">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16386">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16386">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16386">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16386">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6387"/>
                                        </p:tgtEl>
                                        <p:attrNameLst>
                                          <p:attrName>style.visibility</p:attrName>
                                        </p:attrNameLst>
                                      </p:cBhvr>
                                      <p:to>
                                        <p:strVal val="visible"/>
                                      </p:to>
                                    </p:set>
                                    <p:animEffect transition="in" filter="fade">
                                      <p:cBhvr>
                                        <p:cTn id="25" dur="2000"/>
                                        <p:tgtEl>
                                          <p:spTgt spid="16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latin typeface="Broadway" pitchFamily="82" charset="0"/>
              </a:rPr>
              <a:t>Economic Value</a:t>
            </a:r>
            <a:endParaRPr lang="en-US" dirty="0">
              <a:latin typeface="Broadway" pitchFamily="82" charset="0"/>
            </a:endParaRPr>
          </a:p>
        </p:txBody>
      </p:sp>
      <p:sp>
        <p:nvSpPr>
          <p:cNvPr id="17410" name="Content Placeholder 2"/>
          <p:cNvSpPr>
            <a:spLocks noGrp="1"/>
          </p:cNvSpPr>
          <p:nvPr>
            <p:ph idx="1"/>
          </p:nvPr>
        </p:nvSpPr>
        <p:spPr/>
        <p:txBody>
          <a:bodyPr/>
          <a:lstStyle/>
          <a:p>
            <a:pPr>
              <a:buFont typeface="Wingdings 2" pitchFamily="18" charset="2"/>
              <a:buNone/>
            </a:pPr>
            <a:r>
              <a:rPr lang="en-US" smtClean="0"/>
              <a:t> </a:t>
            </a:r>
            <a:r>
              <a:rPr lang="en-US" sz="2400" smtClean="0"/>
              <a:t>    The economic value of British Columbia’s tourism and recreation brings in millions of thousands of dollars to the province. The tourism business of 1997 brought in $4 billion and would continue to rise by an average of $100-$500 dollars all the way until 2008 which was $7 billion. </a:t>
            </a:r>
          </a:p>
          <a:p>
            <a:pPr>
              <a:buFont typeface="Wingdings 2" pitchFamily="18" charset="2"/>
              <a:buNone/>
            </a:pPr>
            <a:endParaRPr lang="en-US" smtClean="0"/>
          </a:p>
        </p:txBody>
      </p:sp>
      <p:pic>
        <p:nvPicPr>
          <p:cNvPr id="17411" name="Picture 2" descr="\\132-V02-M01\Students\10\132-MKOBELEV\Temporary Internet Files\Content.IE5\0KHNAYV9\MCj04403910000[1].png"/>
          <p:cNvPicPr>
            <a:picLocks noChangeAspect="1" noChangeArrowheads="1"/>
          </p:cNvPicPr>
          <p:nvPr/>
        </p:nvPicPr>
        <p:blipFill>
          <a:blip r:embed="rId2" cstate="print"/>
          <a:srcRect/>
          <a:stretch>
            <a:fillRect/>
          </a:stretch>
        </p:blipFill>
        <p:spPr bwMode="auto">
          <a:xfrm>
            <a:off x="2971800" y="3962400"/>
            <a:ext cx="2743200" cy="2743200"/>
          </a:xfrm>
          <a:prstGeom prst="rect">
            <a:avLst/>
          </a:prstGeom>
          <a:noFill/>
          <a:ln w="9525">
            <a:noFill/>
            <a:miter lim="800000"/>
            <a:headEnd/>
            <a:tailEnd/>
          </a:ln>
        </p:spPr>
      </p:pic>
    </p:spTree>
  </p:cSld>
  <p:clrMapOvr>
    <a:masterClrMapping/>
  </p:clrMapOvr>
  <p:transition spd="med">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fade">
                                      <p:cBhvr>
                                        <p:cTn id="7" dur="800" decel="100000"/>
                                        <p:tgtEl>
                                          <p:spTgt spid="17410">
                                            <p:txEl>
                                              <p:pRg st="0" end="0"/>
                                            </p:txEl>
                                          </p:spTgt>
                                        </p:tgtEl>
                                      </p:cBhvr>
                                    </p:animEffect>
                                    <p:anim calcmode="lin" valueType="num">
                                      <p:cBhvr>
                                        <p:cTn id="8" dur="800" decel="100000" fill="hold"/>
                                        <p:tgtEl>
                                          <p:spTgt spid="17410">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7410">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7410">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7410">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7410">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411"/>
                                        </p:tgtEl>
                                        <p:attrNameLst>
                                          <p:attrName>style.visibility</p:attrName>
                                        </p:attrNameLst>
                                      </p:cBhvr>
                                      <p:to>
                                        <p:strVal val="visible"/>
                                      </p:to>
                                    </p:set>
                                    <p:animEffect transition="in" filter="fade">
                                      <p:cBhvr>
                                        <p:cTn id="17" dur="2000"/>
                                        <p:tgtEl>
                                          <p:spTgt spid="17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latin typeface="Broadway" pitchFamily="82" charset="0"/>
              </a:rPr>
              <a:t>Current Hotspots</a:t>
            </a:r>
            <a:endParaRPr lang="en-US" dirty="0">
              <a:latin typeface="Broadway" pitchFamily="82" charset="0"/>
            </a:endParaRPr>
          </a:p>
        </p:txBody>
      </p:sp>
      <p:sp>
        <p:nvSpPr>
          <p:cNvPr id="18434" name="Content Placeholder 2"/>
          <p:cNvSpPr>
            <a:spLocks noGrp="1"/>
          </p:cNvSpPr>
          <p:nvPr>
            <p:ph idx="1"/>
          </p:nvPr>
        </p:nvSpPr>
        <p:spPr/>
        <p:txBody>
          <a:bodyPr/>
          <a:lstStyle/>
          <a:p>
            <a:pPr>
              <a:buFont typeface="Courier New" pitchFamily="49" charset="0"/>
              <a:buChar char="o"/>
            </a:pPr>
            <a:r>
              <a:rPr lang="en-CA" sz="2000" smtClean="0"/>
              <a:t>Vancouver Aquarium</a:t>
            </a:r>
          </a:p>
          <a:p>
            <a:pPr>
              <a:buFont typeface="Courier New" pitchFamily="49" charset="0"/>
              <a:buChar char="o"/>
            </a:pPr>
            <a:r>
              <a:rPr lang="en-CA" sz="2000" smtClean="0"/>
              <a:t>Whistler</a:t>
            </a:r>
          </a:p>
          <a:p>
            <a:pPr>
              <a:buFont typeface="Courier New" pitchFamily="49" charset="0"/>
              <a:buChar char="o"/>
            </a:pPr>
            <a:r>
              <a:rPr lang="en-CA" sz="2000" smtClean="0"/>
              <a:t>Science World</a:t>
            </a:r>
          </a:p>
          <a:p>
            <a:pPr>
              <a:buFont typeface="Courier New" pitchFamily="49" charset="0"/>
              <a:buChar char="o"/>
            </a:pPr>
            <a:r>
              <a:rPr lang="en-CA" sz="2000" smtClean="0"/>
              <a:t>Down town Vancouver</a:t>
            </a:r>
          </a:p>
          <a:p>
            <a:pPr>
              <a:buFont typeface="Courier New" pitchFamily="49" charset="0"/>
              <a:buChar char="o"/>
            </a:pPr>
            <a:r>
              <a:rPr lang="en-CA" sz="2000" smtClean="0"/>
              <a:t>GM place</a:t>
            </a:r>
          </a:p>
          <a:p>
            <a:pPr>
              <a:buFont typeface="Courier New" pitchFamily="49" charset="0"/>
              <a:buChar char="o"/>
            </a:pPr>
            <a:r>
              <a:rPr lang="en-CA" sz="2000" smtClean="0"/>
              <a:t>Harrison hot springs</a:t>
            </a:r>
          </a:p>
          <a:p>
            <a:pPr>
              <a:buFont typeface="Courier New" pitchFamily="49" charset="0"/>
              <a:buChar char="o"/>
            </a:pPr>
            <a:r>
              <a:rPr lang="en-CA" sz="2000" smtClean="0"/>
              <a:t>Ski resorts</a:t>
            </a:r>
          </a:p>
          <a:p>
            <a:pPr>
              <a:buFont typeface="Courier New" pitchFamily="49" charset="0"/>
              <a:buChar char="o"/>
            </a:pPr>
            <a:r>
              <a:rPr lang="en-CA" sz="2000" smtClean="0"/>
              <a:t>PNE</a:t>
            </a:r>
          </a:p>
          <a:p>
            <a:pPr>
              <a:buFont typeface="Courier New" pitchFamily="49" charset="0"/>
              <a:buChar char="o"/>
            </a:pPr>
            <a:r>
              <a:rPr lang="en-CA" sz="2000" smtClean="0"/>
              <a:t>Okanagan Valley</a:t>
            </a:r>
          </a:p>
          <a:p>
            <a:pPr>
              <a:buFont typeface="Courier New" pitchFamily="49" charset="0"/>
              <a:buChar char="o"/>
            </a:pPr>
            <a:r>
              <a:rPr lang="en-CA" sz="2000" smtClean="0"/>
              <a:t>Stanley Park</a:t>
            </a:r>
          </a:p>
          <a:p>
            <a:pPr>
              <a:buFont typeface="Courier New" pitchFamily="49" charset="0"/>
              <a:buChar char="o"/>
            </a:pPr>
            <a:r>
              <a:rPr lang="en-CA" sz="2000" smtClean="0"/>
              <a:t>Vancouver Island</a:t>
            </a:r>
            <a:endParaRPr lang="en-US" sz="2000" smtClean="0"/>
          </a:p>
        </p:txBody>
      </p:sp>
      <p:pic>
        <p:nvPicPr>
          <p:cNvPr id="18435" name="Picture 3" descr="\\132-V02-M01\Students\10\132-MKOBELEV\Temporary Internet Files\Content.IE5\7QIQSEUZ\MCj03317030000[1].wmf"/>
          <p:cNvPicPr>
            <a:picLocks noChangeAspect="1" noChangeArrowheads="1"/>
          </p:cNvPicPr>
          <p:nvPr/>
        </p:nvPicPr>
        <p:blipFill>
          <a:blip r:embed="rId2" cstate="print"/>
          <a:srcRect/>
          <a:stretch>
            <a:fillRect/>
          </a:stretch>
        </p:blipFill>
        <p:spPr bwMode="auto">
          <a:xfrm>
            <a:off x="6324600" y="1219200"/>
            <a:ext cx="2590800" cy="2444750"/>
          </a:xfrm>
          <a:prstGeom prst="rect">
            <a:avLst/>
          </a:prstGeom>
          <a:noFill/>
          <a:ln w="9525">
            <a:noFill/>
            <a:miter lim="800000"/>
            <a:headEnd/>
            <a:tailEnd/>
          </a:ln>
        </p:spPr>
      </p:pic>
      <p:pic>
        <p:nvPicPr>
          <p:cNvPr id="18436" name="Picture 4" descr="\\132-V02-M01\Students\10\132-MKOBELEV\Temporary Internet Files\Content.IE5\5U647UOW\MCBS02090_0000[1].wmf"/>
          <p:cNvPicPr>
            <a:picLocks noChangeAspect="1" noChangeArrowheads="1"/>
          </p:cNvPicPr>
          <p:nvPr/>
        </p:nvPicPr>
        <p:blipFill>
          <a:blip r:embed="rId3" cstate="print"/>
          <a:srcRect/>
          <a:stretch>
            <a:fillRect/>
          </a:stretch>
        </p:blipFill>
        <p:spPr bwMode="auto">
          <a:xfrm>
            <a:off x="4038600" y="3810000"/>
            <a:ext cx="2392363" cy="2743200"/>
          </a:xfrm>
          <a:prstGeom prst="rect">
            <a:avLst/>
          </a:prstGeom>
          <a:noFill/>
          <a:ln w="9525">
            <a:noFill/>
            <a:miter lim="800000"/>
            <a:headEnd/>
            <a:tailEnd/>
          </a:ln>
        </p:spPr>
      </p:pic>
    </p:spTree>
  </p:cSld>
  <p:clrMapOvr>
    <a:masterClrMapping/>
  </p:clrMapOvr>
  <p:transition spd="med">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fade">
                                      <p:cBhvr>
                                        <p:cTn id="7" dur="1000"/>
                                        <p:tgtEl>
                                          <p:spTgt spid="18434">
                                            <p:txEl>
                                              <p:pRg st="0" end="0"/>
                                            </p:txEl>
                                          </p:spTgt>
                                        </p:tgtEl>
                                      </p:cBhvr>
                                    </p:animEffect>
                                    <p:anim calcmode="lin" valueType="num">
                                      <p:cBhvr>
                                        <p:cTn id="8" dur="1000" fill="hold"/>
                                        <p:tgtEl>
                                          <p:spTgt spid="1843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4">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8434">
                                            <p:txEl>
                                              <p:pRg st="1" end="1"/>
                                            </p:txEl>
                                          </p:spTgt>
                                        </p:tgtEl>
                                        <p:attrNameLst>
                                          <p:attrName>style.visibility</p:attrName>
                                        </p:attrNameLst>
                                      </p:cBhvr>
                                      <p:to>
                                        <p:strVal val="visible"/>
                                      </p:to>
                                    </p:set>
                                    <p:animEffect transition="in" filter="fade">
                                      <p:cBhvr>
                                        <p:cTn id="12" dur="1000"/>
                                        <p:tgtEl>
                                          <p:spTgt spid="18434">
                                            <p:txEl>
                                              <p:pRg st="1" end="1"/>
                                            </p:txEl>
                                          </p:spTgt>
                                        </p:tgtEl>
                                      </p:cBhvr>
                                    </p:animEffect>
                                    <p:anim calcmode="lin" valueType="num">
                                      <p:cBhvr>
                                        <p:cTn id="13" dur="1000" fill="hold"/>
                                        <p:tgtEl>
                                          <p:spTgt spid="1843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8434">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18434">
                                            <p:txEl>
                                              <p:pRg st="2" end="2"/>
                                            </p:txEl>
                                          </p:spTgt>
                                        </p:tgtEl>
                                        <p:attrNameLst>
                                          <p:attrName>style.visibility</p:attrName>
                                        </p:attrNameLst>
                                      </p:cBhvr>
                                      <p:to>
                                        <p:strVal val="visible"/>
                                      </p:to>
                                    </p:set>
                                    <p:animEffect transition="in" filter="fade">
                                      <p:cBhvr>
                                        <p:cTn id="17" dur="1000"/>
                                        <p:tgtEl>
                                          <p:spTgt spid="18434">
                                            <p:txEl>
                                              <p:pRg st="2" end="2"/>
                                            </p:txEl>
                                          </p:spTgt>
                                        </p:tgtEl>
                                      </p:cBhvr>
                                    </p:animEffect>
                                    <p:anim calcmode="lin" valueType="num">
                                      <p:cBhvr>
                                        <p:cTn id="18" dur="1000" fill="hold"/>
                                        <p:tgtEl>
                                          <p:spTgt spid="1843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8434">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18434">
                                            <p:txEl>
                                              <p:pRg st="3" end="3"/>
                                            </p:txEl>
                                          </p:spTgt>
                                        </p:tgtEl>
                                        <p:attrNameLst>
                                          <p:attrName>style.visibility</p:attrName>
                                        </p:attrNameLst>
                                      </p:cBhvr>
                                      <p:to>
                                        <p:strVal val="visible"/>
                                      </p:to>
                                    </p:set>
                                    <p:animEffect transition="in" filter="fade">
                                      <p:cBhvr>
                                        <p:cTn id="22" dur="1000"/>
                                        <p:tgtEl>
                                          <p:spTgt spid="18434">
                                            <p:txEl>
                                              <p:pRg st="3" end="3"/>
                                            </p:txEl>
                                          </p:spTgt>
                                        </p:tgtEl>
                                      </p:cBhvr>
                                    </p:animEffect>
                                    <p:anim calcmode="lin" valueType="num">
                                      <p:cBhvr>
                                        <p:cTn id="23" dur="1000" fill="hold"/>
                                        <p:tgtEl>
                                          <p:spTgt spid="1843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18434">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18434">
                                            <p:txEl>
                                              <p:pRg st="4" end="4"/>
                                            </p:txEl>
                                          </p:spTgt>
                                        </p:tgtEl>
                                        <p:attrNameLst>
                                          <p:attrName>style.visibility</p:attrName>
                                        </p:attrNameLst>
                                      </p:cBhvr>
                                      <p:to>
                                        <p:strVal val="visible"/>
                                      </p:to>
                                    </p:set>
                                    <p:animEffect transition="in" filter="fade">
                                      <p:cBhvr>
                                        <p:cTn id="27" dur="1000"/>
                                        <p:tgtEl>
                                          <p:spTgt spid="18434">
                                            <p:txEl>
                                              <p:pRg st="4" end="4"/>
                                            </p:txEl>
                                          </p:spTgt>
                                        </p:tgtEl>
                                      </p:cBhvr>
                                    </p:animEffect>
                                    <p:anim calcmode="lin" valueType="num">
                                      <p:cBhvr>
                                        <p:cTn id="28" dur="1000" fill="hold"/>
                                        <p:tgtEl>
                                          <p:spTgt spid="18434">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18434">
                                            <p:txEl>
                                              <p:pRg st="4" end="4"/>
                                            </p:txEl>
                                          </p:spTgt>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18434">
                                            <p:txEl>
                                              <p:pRg st="5" end="5"/>
                                            </p:txEl>
                                          </p:spTgt>
                                        </p:tgtEl>
                                        <p:attrNameLst>
                                          <p:attrName>style.visibility</p:attrName>
                                        </p:attrNameLst>
                                      </p:cBhvr>
                                      <p:to>
                                        <p:strVal val="visible"/>
                                      </p:to>
                                    </p:set>
                                    <p:animEffect transition="in" filter="fade">
                                      <p:cBhvr>
                                        <p:cTn id="32" dur="1000"/>
                                        <p:tgtEl>
                                          <p:spTgt spid="18434">
                                            <p:txEl>
                                              <p:pRg st="5" end="5"/>
                                            </p:txEl>
                                          </p:spTgt>
                                        </p:tgtEl>
                                      </p:cBhvr>
                                    </p:animEffect>
                                    <p:anim calcmode="lin" valueType="num">
                                      <p:cBhvr>
                                        <p:cTn id="33" dur="1000" fill="hold"/>
                                        <p:tgtEl>
                                          <p:spTgt spid="18434">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18434">
                                            <p:txEl>
                                              <p:pRg st="5" end="5"/>
                                            </p:txEl>
                                          </p:spTgt>
                                        </p:tgtEl>
                                        <p:attrNameLst>
                                          <p:attrName>ppt_y</p:attrName>
                                        </p:attrNameLst>
                                      </p:cBhvr>
                                      <p:tavLst>
                                        <p:tav tm="0">
                                          <p:val>
                                            <p:strVal val="#ppt_y-.1"/>
                                          </p:val>
                                        </p:tav>
                                        <p:tav tm="100000">
                                          <p:val>
                                            <p:strVal val="#ppt_y"/>
                                          </p:val>
                                        </p:tav>
                                      </p:tavLst>
                                    </p:anim>
                                  </p:childTnLst>
                                </p:cTn>
                              </p:par>
                              <p:par>
                                <p:cTn id="35" presetID="47" presetClass="entr" presetSubtype="0" fill="hold" nodeType="withEffect">
                                  <p:stCondLst>
                                    <p:cond delay="0"/>
                                  </p:stCondLst>
                                  <p:childTnLst>
                                    <p:set>
                                      <p:cBhvr>
                                        <p:cTn id="36" dur="1" fill="hold">
                                          <p:stCondLst>
                                            <p:cond delay="0"/>
                                          </p:stCondLst>
                                        </p:cTn>
                                        <p:tgtEl>
                                          <p:spTgt spid="18434">
                                            <p:txEl>
                                              <p:pRg st="6" end="6"/>
                                            </p:txEl>
                                          </p:spTgt>
                                        </p:tgtEl>
                                        <p:attrNameLst>
                                          <p:attrName>style.visibility</p:attrName>
                                        </p:attrNameLst>
                                      </p:cBhvr>
                                      <p:to>
                                        <p:strVal val="visible"/>
                                      </p:to>
                                    </p:set>
                                    <p:animEffect transition="in" filter="fade">
                                      <p:cBhvr>
                                        <p:cTn id="37" dur="1000"/>
                                        <p:tgtEl>
                                          <p:spTgt spid="18434">
                                            <p:txEl>
                                              <p:pRg st="6" end="6"/>
                                            </p:txEl>
                                          </p:spTgt>
                                        </p:tgtEl>
                                      </p:cBhvr>
                                    </p:animEffect>
                                    <p:anim calcmode="lin" valueType="num">
                                      <p:cBhvr>
                                        <p:cTn id="38" dur="1000" fill="hold"/>
                                        <p:tgtEl>
                                          <p:spTgt spid="18434">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18434">
                                            <p:txEl>
                                              <p:pRg st="6" end="6"/>
                                            </p:txEl>
                                          </p:spTgt>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0"/>
                                  </p:stCondLst>
                                  <p:childTnLst>
                                    <p:set>
                                      <p:cBhvr>
                                        <p:cTn id="41" dur="1" fill="hold">
                                          <p:stCondLst>
                                            <p:cond delay="0"/>
                                          </p:stCondLst>
                                        </p:cTn>
                                        <p:tgtEl>
                                          <p:spTgt spid="18434">
                                            <p:txEl>
                                              <p:pRg st="7" end="7"/>
                                            </p:txEl>
                                          </p:spTgt>
                                        </p:tgtEl>
                                        <p:attrNameLst>
                                          <p:attrName>style.visibility</p:attrName>
                                        </p:attrNameLst>
                                      </p:cBhvr>
                                      <p:to>
                                        <p:strVal val="visible"/>
                                      </p:to>
                                    </p:set>
                                    <p:animEffect transition="in" filter="fade">
                                      <p:cBhvr>
                                        <p:cTn id="42" dur="1000"/>
                                        <p:tgtEl>
                                          <p:spTgt spid="18434">
                                            <p:txEl>
                                              <p:pRg st="7" end="7"/>
                                            </p:txEl>
                                          </p:spTgt>
                                        </p:tgtEl>
                                      </p:cBhvr>
                                    </p:animEffect>
                                    <p:anim calcmode="lin" valueType="num">
                                      <p:cBhvr>
                                        <p:cTn id="43" dur="1000" fill="hold"/>
                                        <p:tgtEl>
                                          <p:spTgt spid="18434">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18434">
                                            <p:txEl>
                                              <p:pRg st="7" end="7"/>
                                            </p:txEl>
                                          </p:spTgt>
                                        </p:tgtEl>
                                        <p:attrNameLst>
                                          <p:attrName>ppt_y</p:attrName>
                                        </p:attrNameLst>
                                      </p:cBhvr>
                                      <p:tavLst>
                                        <p:tav tm="0">
                                          <p:val>
                                            <p:strVal val="#ppt_y-.1"/>
                                          </p:val>
                                        </p:tav>
                                        <p:tav tm="100000">
                                          <p:val>
                                            <p:strVal val="#ppt_y"/>
                                          </p:val>
                                        </p:tav>
                                      </p:tavLst>
                                    </p:anim>
                                  </p:childTnLst>
                                </p:cTn>
                              </p:par>
                              <p:par>
                                <p:cTn id="45" presetID="47" presetClass="entr" presetSubtype="0" fill="hold" nodeType="withEffect">
                                  <p:stCondLst>
                                    <p:cond delay="0"/>
                                  </p:stCondLst>
                                  <p:childTnLst>
                                    <p:set>
                                      <p:cBhvr>
                                        <p:cTn id="46" dur="1" fill="hold">
                                          <p:stCondLst>
                                            <p:cond delay="0"/>
                                          </p:stCondLst>
                                        </p:cTn>
                                        <p:tgtEl>
                                          <p:spTgt spid="18434">
                                            <p:txEl>
                                              <p:pRg st="8" end="8"/>
                                            </p:txEl>
                                          </p:spTgt>
                                        </p:tgtEl>
                                        <p:attrNameLst>
                                          <p:attrName>style.visibility</p:attrName>
                                        </p:attrNameLst>
                                      </p:cBhvr>
                                      <p:to>
                                        <p:strVal val="visible"/>
                                      </p:to>
                                    </p:set>
                                    <p:animEffect transition="in" filter="fade">
                                      <p:cBhvr>
                                        <p:cTn id="47" dur="1000"/>
                                        <p:tgtEl>
                                          <p:spTgt spid="18434">
                                            <p:txEl>
                                              <p:pRg st="8" end="8"/>
                                            </p:txEl>
                                          </p:spTgt>
                                        </p:tgtEl>
                                      </p:cBhvr>
                                    </p:animEffect>
                                    <p:anim calcmode="lin" valueType="num">
                                      <p:cBhvr>
                                        <p:cTn id="48" dur="1000" fill="hold"/>
                                        <p:tgtEl>
                                          <p:spTgt spid="18434">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18434">
                                            <p:txEl>
                                              <p:pRg st="8" end="8"/>
                                            </p:txEl>
                                          </p:spTgt>
                                        </p:tgtEl>
                                        <p:attrNameLst>
                                          <p:attrName>ppt_y</p:attrName>
                                        </p:attrNameLst>
                                      </p:cBhvr>
                                      <p:tavLst>
                                        <p:tav tm="0">
                                          <p:val>
                                            <p:strVal val="#ppt_y-.1"/>
                                          </p:val>
                                        </p:tav>
                                        <p:tav tm="100000">
                                          <p:val>
                                            <p:strVal val="#ppt_y"/>
                                          </p:val>
                                        </p:tav>
                                      </p:tavLst>
                                    </p:anim>
                                  </p:childTnLst>
                                </p:cTn>
                              </p:par>
                              <p:par>
                                <p:cTn id="50" presetID="47" presetClass="entr" presetSubtype="0" fill="hold" nodeType="withEffect">
                                  <p:stCondLst>
                                    <p:cond delay="0"/>
                                  </p:stCondLst>
                                  <p:childTnLst>
                                    <p:set>
                                      <p:cBhvr>
                                        <p:cTn id="51" dur="1" fill="hold">
                                          <p:stCondLst>
                                            <p:cond delay="0"/>
                                          </p:stCondLst>
                                        </p:cTn>
                                        <p:tgtEl>
                                          <p:spTgt spid="18434">
                                            <p:txEl>
                                              <p:pRg st="9" end="9"/>
                                            </p:txEl>
                                          </p:spTgt>
                                        </p:tgtEl>
                                        <p:attrNameLst>
                                          <p:attrName>style.visibility</p:attrName>
                                        </p:attrNameLst>
                                      </p:cBhvr>
                                      <p:to>
                                        <p:strVal val="visible"/>
                                      </p:to>
                                    </p:set>
                                    <p:animEffect transition="in" filter="fade">
                                      <p:cBhvr>
                                        <p:cTn id="52" dur="1000"/>
                                        <p:tgtEl>
                                          <p:spTgt spid="18434">
                                            <p:txEl>
                                              <p:pRg st="9" end="9"/>
                                            </p:txEl>
                                          </p:spTgt>
                                        </p:tgtEl>
                                      </p:cBhvr>
                                    </p:animEffect>
                                    <p:anim calcmode="lin" valueType="num">
                                      <p:cBhvr>
                                        <p:cTn id="53" dur="1000" fill="hold"/>
                                        <p:tgtEl>
                                          <p:spTgt spid="18434">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18434">
                                            <p:txEl>
                                              <p:pRg st="9" end="9"/>
                                            </p:txEl>
                                          </p:spTgt>
                                        </p:tgtEl>
                                        <p:attrNameLst>
                                          <p:attrName>ppt_y</p:attrName>
                                        </p:attrNameLst>
                                      </p:cBhvr>
                                      <p:tavLst>
                                        <p:tav tm="0">
                                          <p:val>
                                            <p:strVal val="#ppt_y-.1"/>
                                          </p:val>
                                        </p:tav>
                                        <p:tav tm="100000">
                                          <p:val>
                                            <p:strVal val="#ppt_y"/>
                                          </p:val>
                                        </p:tav>
                                      </p:tavLst>
                                    </p:anim>
                                  </p:childTnLst>
                                </p:cTn>
                              </p:par>
                              <p:par>
                                <p:cTn id="55" presetID="47" presetClass="entr" presetSubtype="0" fill="hold" nodeType="withEffect">
                                  <p:stCondLst>
                                    <p:cond delay="0"/>
                                  </p:stCondLst>
                                  <p:childTnLst>
                                    <p:set>
                                      <p:cBhvr>
                                        <p:cTn id="56" dur="1" fill="hold">
                                          <p:stCondLst>
                                            <p:cond delay="0"/>
                                          </p:stCondLst>
                                        </p:cTn>
                                        <p:tgtEl>
                                          <p:spTgt spid="18434">
                                            <p:txEl>
                                              <p:pRg st="10" end="10"/>
                                            </p:txEl>
                                          </p:spTgt>
                                        </p:tgtEl>
                                        <p:attrNameLst>
                                          <p:attrName>style.visibility</p:attrName>
                                        </p:attrNameLst>
                                      </p:cBhvr>
                                      <p:to>
                                        <p:strVal val="visible"/>
                                      </p:to>
                                    </p:set>
                                    <p:animEffect transition="in" filter="fade">
                                      <p:cBhvr>
                                        <p:cTn id="57" dur="1000"/>
                                        <p:tgtEl>
                                          <p:spTgt spid="18434">
                                            <p:txEl>
                                              <p:pRg st="10" end="10"/>
                                            </p:txEl>
                                          </p:spTgt>
                                        </p:tgtEl>
                                      </p:cBhvr>
                                    </p:animEffect>
                                    <p:anim calcmode="lin" valueType="num">
                                      <p:cBhvr>
                                        <p:cTn id="58" dur="1000" fill="hold"/>
                                        <p:tgtEl>
                                          <p:spTgt spid="18434">
                                            <p:txEl>
                                              <p:pRg st="10" end="10"/>
                                            </p:txEl>
                                          </p:spTgt>
                                        </p:tgtEl>
                                        <p:attrNameLst>
                                          <p:attrName>ppt_x</p:attrName>
                                        </p:attrNameLst>
                                      </p:cBhvr>
                                      <p:tavLst>
                                        <p:tav tm="0">
                                          <p:val>
                                            <p:strVal val="#ppt_x"/>
                                          </p:val>
                                        </p:tav>
                                        <p:tav tm="100000">
                                          <p:val>
                                            <p:strVal val="#ppt_x"/>
                                          </p:val>
                                        </p:tav>
                                      </p:tavLst>
                                    </p:anim>
                                    <p:anim calcmode="lin" valueType="num">
                                      <p:cBhvr>
                                        <p:cTn id="59" dur="1000" fill="hold"/>
                                        <p:tgtEl>
                                          <p:spTgt spid="1843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18435"/>
                                        </p:tgtEl>
                                        <p:attrNameLst>
                                          <p:attrName>style.visibility</p:attrName>
                                        </p:attrNameLst>
                                      </p:cBhvr>
                                      <p:to>
                                        <p:strVal val="visible"/>
                                      </p:to>
                                    </p:set>
                                    <p:animEffect transition="in" filter="fade">
                                      <p:cBhvr>
                                        <p:cTn id="64" dur="2000"/>
                                        <p:tgtEl>
                                          <p:spTgt spid="18435"/>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18436"/>
                                        </p:tgtEl>
                                        <p:attrNameLst>
                                          <p:attrName>style.visibility</p:attrName>
                                        </p:attrNameLst>
                                      </p:cBhvr>
                                      <p:to>
                                        <p:strVal val="visible"/>
                                      </p:to>
                                    </p:set>
                                    <p:animEffect transition="in" filter="fade">
                                      <p:cBhvr>
                                        <p:cTn id="69" dur="20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22EA6C5C3C22449A14FFE9DDF4E5635" ma:contentTypeVersion="0" ma:contentTypeDescription="Create a new document." ma:contentTypeScope="" ma:versionID="de4a5d221cf72bb35351691da622669b">
  <xsd:schema xmlns:xsd="http://www.w3.org/2001/XMLSchema" xmlns:xs="http://www.w3.org/2001/XMLSchema" xmlns:p="http://schemas.microsoft.com/office/2006/metadata/properties" targetNamespace="http://schemas.microsoft.com/office/2006/metadata/properties" ma:root="true" ma:fieldsID="553f2d8843fd2aa64b81f9e8c63a661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490BDCB-141E-4184-B558-486CDCCAFE41}"/>
</file>

<file path=customXml/itemProps2.xml><?xml version="1.0" encoding="utf-8"?>
<ds:datastoreItem xmlns:ds="http://schemas.openxmlformats.org/officeDocument/2006/customXml" ds:itemID="{BB6391BE-FAE6-42AA-AEFF-284904A988EA}"/>
</file>

<file path=customXml/itemProps3.xml><?xml version="1.0" encoding="utf-8"?>
<ds:datastoreItem xmlns:ds="http://schemas.openxmlformats.org/officeDocument/2006/customXml" ds:itemID="{8E5A5884-C255-451F-AD03-CCD54562D32B}"/>
</file>

<file path=docProps/app.xml><?xml version="1.0" encoding="utf-8"?>
<Properties xmlns="http://schemas.openxmlformats.org/officeDocument/2006/extended-properties" xmlns:vt="http://schemas.openxmlformats.org/officeDocument/2006/docPropsVTypes">
  <Template>Apex</Template>
  <TotalTime>86</TotalTime>
  <Words>180</Words>
  <Application>Microsoft Office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Apex</vt:lpstr>
      <vt:lpstr>Tourism and Recreation in BC</vt:lpstr>
      <vt:lpstr>History</vt:lpstr>
      <vt:lpstr>The Present</vt:lpstr>
      <vt:lpstr>Impact on the Environment</vt:lpstr>
      <vt:lpstr>Economic Value</vt:lpstr>
      <vt:lpstr>Current Hotspots</vt:lpstr>
    </vt:vector>
  </TitlesOfParts>
  <Company>School District #43</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Tourism and Recreation in BC</dc:title>
  <dc:creator>132-mkobelev</dc:creator>
  <cp:lastModifiedBy>pbarrington</cp:lastModifiedBy>
  <cp:revision>16</cp:revision>
  <dcterms:created xsi:type="dcterms:W3CDTF">2010-01-11T22:06:01Z</dcterms:created>
  <dcterms:modified xsi:type="dcterms:W3CDTF">2010-01-13T23:02:21Z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0x010100222EA6C5C3C22449A14FFE9DDF4E5635</vt:lpwstr>
  </property>
</Properties>
</file>