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67" d="100"/>
          <a:sy n="67" d="100"/>
        </p:scale>
        <p:origin x="-12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DFA9-105E-4542-AAB8-C68D778CE145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B803-4EB9-4040-AFC7-EDAF60993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DFA9-105E-4542-AAB8-C68D778CE145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B803-4EB9-4040-AFC7-EDAF60993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DFA9-105E-4542-AAB8-C68D778CE145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B803-4EB9-4040-AFC7-EDAF60993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DFA9-105E-4542-AAB8-C68D778CE145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B803-4EB9-4040-AFC7-EDAF60993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DFA9-105E-4542-AAB8-C68D778CE145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B803-4EB9-4040-AFC7-EDAF60993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DFA9-105E-4542-AAB8-C68D778CE145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B803-4EB9-4040-AFC7-EDAF60993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DFA9-105E-4542-AAB8-C68D778CE145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B803-4EB9-4040-AFC7-EDAF60993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DFA9-105E-4542-AAB8-C68D778CE145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B803-4EB9-4040-AFC7-EDAF60993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DFA9-105E-4542-AAB8-C68D778CE145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B803-4EB9-4040-AFC7-EDAF60993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DFA9-105E-4542-AAB8-C68D778CE145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B803-4EB9-4040-AFC7-EDAF609934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DFA9-105E-4542-AAB8-C68D778CE145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76B803-4EB9-4040-AFC7-EDAF609934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1FDFA9-105E-4542-AAB8-C68D778CE145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76B803-4EB9-4040-AFC7-EDAF6099348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Agriculture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By: Kristen, </a:t>
            </a:r>
            <a:r>
              <a:rPr lang="en-CA" dirty="0" err="1" smtClean="0"/>
              <a:t>Farnaz</a:t>
            </a:r>
            <a:r>
              <a:rPr lang="en-CA" dirty="0" smtClean="0"/>
              <a:t>, &amp; David</a:t>
            </a:r>
          </a:p>
        </p:txBody>
      </p:sp>
      <p:pic>
        <p:nvPicPr>
          <p:cNvPr id="1026" name="Picture 2" descr="C:\Program Files\Microsoft Office\MEDIA\CAGCAT10\j02333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71600"/>
            <a:ext cx="41148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848600" cy="1162050"/>
          </a:xfrm>
        </p:spPr>
        <p:txBody>
          <a:bodyPr/>
          <a:lstStyle/>
          <a:p>
            <a:r>
              <a:rPr lang="en-CA" sz="5400" dirty="0" smtClean="0">
                <a:latin typeface="Verdana" pitchFamily="34" charset="0"/>
              </a:rPr>
              <a:t> </a:t>
            </a:r>
            <a:r>
              <a:rPr lang="en-CA" sz="4800" b="1" dirty="0" smtClean="0">
                <a:latin typeface="Verdana" pitchFamily="34" charset="0"/>
              </a:rPr>
              <a:t>History of Agriculture</a:t>
            </a:r>
            <a:r>
              <a:rPr lang="en-CA" sz="4800" b="1" dirty="0" smtClean="0"/>
              <a:t> </a:t>
            </a:r>
            <a:endParaRPr lang="en-US" sz="480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3962400" cy="4572000"/>
          </a:xfrm>
        </p:spPr>
        <p:txBody>
          <a:bodyPr>
            <a:normAutofit/>
          </a:bodyPr>
          <a:lstStyle/>
          <a:p>
            <a:endParaRPr lang="en-US" sz="1600" dirty="0" smtClean="0">
              <a:latin typeface="Calisto MT" pitchFamily="18" charset="0"/>
            </a:endParaRPr>
          </a:p>
          <a:p>
            <a:r>
              <a:rPr lang="en-US" sz="1600" dirty="0" smtClean="0"/>
              <a:t>Agriculture today came with the influx of Europeans who came in search of furs and later gold</a:t>
            </a:r>
          </a:p>
          <a:p>
            <a:endParaRPr lang="en-US" sz="1600" dirty="0" smtClean="0"/>
          </a:p>
          <a:p>
            <a:pPr lvl="0"/>
            <a:r>
              <a:rPr lang="en-US" sz="1600" dirty="0" smtClean="0"/>
              <a:t>Aboriginal peoples hunted, gathered, and processed natural products much earlier</a:t>
            </a:r>
          </a:p>
          <a:p>
            <a:pPr lvl="0"/>
            <a:endParaRPr lang="en-US" sz="1600" dirty="0" smtClean="0"/>
          </a:p>
          <a:p>
            <a:r>
              <a:rPr lang="en-US" sz="1600" dirty="0" smtClean="0"/>
              <a:t>1981: 22% of the population were located on 6,500 farms, mostly on Vancouver Island, the lower mainland, and the Okanagan and Kootenay valleys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pPr lvl="0"/>
            <a:endParaRPr lang="en-US" sz="1600" dirty="0" smtClean="0"/>
          </a:p>
          <a:p>
            <a:endParaRPr lang="en-US" sz="1600" dirty="0">
              <a:latin typeface="Calisto MT" pitchFamily="18" charset="0"/>
            </a:endParaRPr>
          </a:p>
        </p:txBody>
      </p:sp>
      <p:pic>
        <p:nvPicPr>
          <p:cNvPr id="10" name="Content Placeholder 9" descr="8-tenanted-farms-lg--gt_full_width_landscape[1]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724400" y="1905000"/>
            <a:ext cx="4267200" cy="4038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14352"/>
            <a:ext cx="7772400" cy="1162050"/>
          </a:xfrm>
        </p:spPr>
        <p:txBody>
          <a:bodyPr/>
          <a:lstStyle/>
          <a:p>
            <a:r>
              <a:rPr lang="en-US" sz="4400" dirty="0" smtClean="0"/>
              <a:t>                       </a:t>
            </a:r>
            <a:r>
              <a:rPr lang="en-US" sz="4400" b="1" dirty="0" smtClean="0"/>
              <a:t>History </a:t>
            </a:r>
            <a:endParaRPr lang="en-US" sz="44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685800" y="1752600"/>
            <a:ext cx="4038600" cy="4495800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sz="1600" dirty="0" smtClean="0"/>
              <a:t>Tractors first appeared in the early 20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century (numbered at 332 by 1922)</a:t>
            </a:r>
          </a:p>
          <a:p>
            <a:pPr lvl="0"/>
            <a:endParaRPr lang="en-US" sz="1600" dirty="0" smtClean="0"/>
          </a:p>
          <a:p>
            <a:pPr lvl="0"/>
            <a:r>
              <a:rPr lang="en-US" sz="1600" dirty="0" smtClean="0"/>
              <a:t>To produce 1 acre (20 bushels) of wheat in 1890 with a gang plow, a seeder, a harrow, a binder, a thresher, and wagons and horses, took 8 to 10 man hours of labor</a:t>
            </a:r>
          </a:p>
          <a:p>
            <a:endParaRPr lang="en-US" sz="1600" dirty="0" smtClean="0"/>
          </a:p>
          <a:p>
            <a:pPr lvl="0"/>
            <a:r>
              <a:rPr lang="en-US" sz="1600" dirty="0" smtClean="0"/>
              <a:t>The total number of farms increased to 19,225 in 1991</a:t>
            </a:r>
          </a:p>
          <a:p>
            <a:endParaRPr lang="en-US" sz="1600" dirty="0"/>
          </a:p>
        </p:txBody>
      </p:sp>
      <p:pic>
        <p:nvPicPr>
          <p:cNvPr id="9" name="Content Placeholder 8" descr="west-field-greens[1]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724400" y="1828800"/>
            <a:ext cx="4267201" cy="42159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14352"/>
            <a:ext cx="8001000" cy="1162050"/>
          </a:xfrm>
        </p:spPr>
        <p:txBody>
          <a:bodyPr/>
          <a:lstStyle/>
          <a:p>
            <a:r>
              <a:rPr lang="en-US" sz="5400" b="1" dirty="0" smtClean="0"/>
              <a:t>The Present  of Agriculture</a:t>
            </a:r>
            <a:endParaRPr lang="en-US" sz="54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228600" y="1752600"/>
            <a:ext cx="4267200" cy="4495800"/>
          </a:xfrm>
        </p:spPr>
        <p:txBody>
          <a:bodyPr>
            <a:normAutofit/>
          </a:bodyPr>
          <a:lstStyle/>
          <a:p>
            <a:pPr lvl="0"/>
            <a:r>
              <a:rPr lang="en-US" sz="1600" dirty="0" smtClean="0"/>
              <a:t>- June 2009: Canadian Food Inspection Agency confirmed Canada achieved a national disease-free status for avian influenza</a:t>
            </a:r>
          </a:p>
          <a:p>
            <a:pPr lvl="0"/>
            <a:endParaRPr lang="en-US" sz="1600" dirty="0" smtClean="0"/>
          </a:p>
          <a:p>
            <a:pPr lvl="0"/>
            <a:r>
              <a:rPr lang="en-US" sz="1600" dirty="0" smtClean="0"/>
              <a:t>- Average farmer is now more dependent upon the manufactures of fertilizers, chemical sprays, and feeding, compared to 30 years ago</a:t>
            </a:r>
          </a:p>
          <a:p>
            <a:pPr lvl="0"/>
            <a:endParaRPr lang="en-US" sz="1600" dirty="0" smtClean="0"/>
          </a:p>
          <a:p>
            <a:pPr lvl="0"/>
            <a:r>
              <a:rPr lang="en-US" sz="1600" dirty="0" smtClean="0"/>
              <a:t>- Environmental Farm Planning and Beneficial Management Practices received $3.23 million and $6.7 million, giving B.C.’s farmers the opportunity to assess their operational strengths and risks, determine their environmental footprint, and develop an action plan</a:t>
            </a:r>
          </a:p>
          <a:p>
            <a:pPr lvl="0"/>
            <a:r>
              <a:rPr lang="en-US" sz="1600" dirty="0" smtClean="0"/>
              <a:t>- Farming has been improved in many ways from new farming machinery to new farming  techniques </a:t>
            </a:r>
          </a:p>
          <a:p>
            <a:pPr lvl="0"/>
            <a:endParaRPr lang="en-US" sz="1600" dirty="0" smtClean="0"/>
          </a:p>
          <a:p>
            <a:endParaRPr lang="en-US" dirty="0"/>
          </a:p>
        </p:txBody>
      </p:sp>
      <p:pic>
        <p:nvPicPr>
          <p:cNvPr id="7" name="Content Placeholder 6" descr="r148105_523455[1]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905000"/>
            <a:ext cx="4361688" cy="4038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848600" cy="11620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Good Impacts of Agriculture on the Environment </a:t>
            </a:r>
            <a:endParaRPr lang="en-US" sz="40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685800" y="1828800"/>
            <a:ext cx="3429000" cy="4419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-</a:t>
            </a:r>
          </a:p>
          <a:p>
            <a:r>
              <a:rPr lang="en-US" sz="1700" dirty="0" smtClean="0"/>
              <a:t>Agriculture is the key success to the rise of human civilization  </a:t>
            </a:r>
            <a:br>
              <a:rPr lang="en-US" sz="1700" dirty="0" smtClean="0"/>
            </a:br>
            <a:endParaRPr lang="en-US" sz="1700" dirty="0" smtClean="0"/>
          </a:p>
          <a:p>
            <a:r>
              <a:rPr lang="en-US" sz="1700" dirty="0" smtClean="0"/>
              <a:t>-The majority of human population labored in Agriculture</a:t>
            </a:r>
            <a:br>
              <a:rPr lang="en-US" sz="1700" dirty="0" smtClean="0"/>
            </a:br>
            <a:r>
              <a:rPr lang="en-US" sz="1700" dirty="0" smtClean="0"/>
              <a:t>-</a:t>
            </a:r>
          </a:p>
          <a:p>
            <a:r>
              <a:rPr lang="en-US" sz="1700" dirty="0" smtClean="0"/>
              <a:t>Agriculture also provided jobs and people had a chance to make money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　</a:t>
            </a:r>
          </a:p>
          <a:p>
            <a:endParaRPr lang="en-US" dirty="0"/>
          </a:p>
        </p:txBody>
      </p:sp>
      <p:pic>
        <p:nvPicPr>
          <p:cNvPr id="7" name="Content Placeholder 6" descr="unripepeaches[1]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267200" y="1524001"/>
            <a:ext cx="4419600" cy="43553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01000" cy="1676400"/>
          </a:xfrm>
        </p:spPr>
        <p:txBody>
          <a:bodyPr/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600" b="1" dirty="0" smtClean="0"/>
              <a:t>Bad Impacts of Agriculture on the </a:t>
            </a:r>
            <a:br>
              <a:rPr lang="en-US" sz="3600" b="1" dirty="0" smtClean="0"/>
            </a:br>
            <a:r>
              <a:rPr lang="en-US" sz="3600" b="1" dirty="0" smtClean="0"/>
              <a:t>Environment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28600" y="1752600"/>
            <a:ext cx="44196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</a:p>
          <a:p>
            <a:r>
              <a:rPr lang="en-US" dirty="0" smtClean="0"/>
              <a:t>-</a:t>
            </a:r>
            <a:r>
              <a:rPr lang="en-US" sz="1600" dirty="0" smtClean="0"/>
              <a:t>There are three environmental challenges with Agriculture </a:t>
            </a:r>
          </a:p>
          <a:p>
            <a:r>
              <a:rPr lang="en-US" sz="1600" dirty="0" smtClean="0"/>
              <a:t> 1. Biodiversity:</a:t>
            </a:r>
            <a:br>
              <a:rPr lang="en-US" sz="1600" dirty="0" smtClean="0"/>
            </a:br>
            <a:r>
              <a:rPr lang="en-US" sz="1600" dirty="0" smtClean="0"/>
              <a:t>Agriculture expansion and over use has destroyed biodiversity and habitants.</a:t>
            </a:r>
          </a:p>
          <a:p>
            <a:r>
              <a:rPr lang="en-US" sz="1600" dirty="0" smtClean="0"/>
              <a:t>Wild species are going extinct slowly.</a:t>
            </a:r>
          </a:p>
          <a:p>
            <a:endParaRPr lang="en-US" sz="1600" dirty="0" smtClean="0"/>
          </a:p>
          <a:p>
            <a:r>
              <a:rPr lang="en-US" sz="1600" dirty="0" smtClean="0"/>
              <a:t>2. Climate Change </a:t>
            </a:r>
            <a:br>
              <a:rPr lang="en-US" sz="1600" dirty="0" smtClean="0"/>
            </a:br>
            <a:endParaRPr lang="en-US" sz="1600" dirty="0" smtClean="0"/>
          </a:p>
          <a:p>
            <a:r>
              <a:rPr lang="en-US" sz="1600" dirty="0" smtClean="0"/>
              <a:t>Global temps will rise if green house gas emissions are not reduced climate change will take place. </a:t>
            </a:r>
          </a:p>
          <a:p>
            <a:r>
              <a:rPr lang="en-US" sz="1600" dirty="0" smtClean="0"/>
              <a:t> Climate change will impact food production, health and the environment.</a:t>
            </a:r>
            <a:br>
              <a:rPr lang="en-US" sz="1600" dirty="0" smtClean="0"/>
            </a:br>
            <a:endParaRPr lang="en-US" sz="1600" dirty="0" smtClean="0"/>
          </a:p>
          <a:p>
            <a:r>
              <a:rPr lang="en-US" sz="1600" dirty="0" smtClean="0"/>
              <a:t>Food will be hard to produce with change in farming seasons leading to more disease and pests.</a:t>
            </a:r>
            <a:br>
              <a:rPr lang="en-US" sz="1600" dirty="0" smtClean="0"/>
            </a:br>
            <a:endParaRPr lang="en-US" sz="1600" dirty="0"/>
          </a:p>
        </p:txBody>
      </p:sp>
      <p:pic>
        <p:nvPicPr>
          <p:cNvPr id="6" name="Content Placeholder 5" descr="agriculture-impact-climate-change-photo[1]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905000"/>
            <a:ext cx="4415125" cy="3657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667000" cy="1714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2400" y="685800"/>
            <a:ext cx="4572000" cy="5562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3</a:t>
            </a:r>
            <a:r>
              <a:rPr lang="en-US" sz="1600" dirty="0" smtClean="0"/>
              <a:t>. Bioenergy </a:t>
            </a:r>
            <a:br>
              <a:rPr lang="en-US" sz="1600" dirty="0" smtClean="0"/>
            </a:br>
            <a:r>
              <a:rPr lang="en-US" sz="1600" dirty="0" smtClean="0"/>
              <a:t>-intensified biofuel operations could have significant negative impacts on water and soil, natural habitats and biodiversity. </a:t>
            </a:r>
          </a:p>
          <a:p>
            <a:endParaRPr lang="en-US" sz="1600" dirty="0" smtClean="0"/>
          </a:p>
          <a:p>
            <a:pPr>
              <a:buFontTx/>
              <a:buChar char="-"/>
            </a:pPr>
            <a:r>
              <a:rPr lang="en-US" sz="1600" dirty="0" smtClean="0"/>
              <a:t>Also farmers today  are growing crops that are making them the most money</a:t>
            </a:r>
            <a:br>
              <a:rPr lang="en-US" sz="1600" dirty="0" smtClean="0"/>
            </a:br>
            <a:endParaRPr lang="en-US" sz="1600" dirty="0" smtClean="0"/>
          </a:p>
          <a:p>
            <a:pPr>
              <a:buFontTx/>
              <a:buChar char="-"/>
            </a:pPr>
            <a:r>
              <a:rPr lang="en-US" sz="1600" dirty="0" smtClean="0"/>
              <a:t>for example in the Okanagan their are many  wine factories which grapes </a:t>
            </a:r>
          </a:p>
          <a:p>
            <a:pPr>
              <a:buFontTx/>
              <a:buChar char="-"/>
            </a:pPr>
            <a:r>
              <a:rPr lang="en-US" sz="1600" dirty="0" smtClean="0"/>
              <a:t>Majority of farmers are growing grapes so they could make money from them and leaving other crops out.</a:t>
            </a:r>
            <a:br>
              <a:rPr lang="en-US" sz="1600" dirty="0" smtClean="0"/>
            </a:br>
            <a:endParaRPr lang="en-US" sz="1600" dirty="0" smtClean="0"/>
          </a:p>
          <a:p>
            <a:pPr>
              <a:buFontTx/>
              <a:buChar char="-"/>
            </a:pPr>
            <a:r>
              <a:rPr lang="en-US" sz="1600" dirty="0" smtClean="0"/>
              <a:t>http://www.okanaganwines.ca/wineries</a:t>
            </a:r>
            <a:r>
              <a:rPr lang="en-US" dirty="0" smtClean="0"/>
              <a:t>/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 descr="179228-main_Full[1]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3600" y="1828800"/>
            <a:ext cx="43180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924800" cy="1162050"/>
          </a:xfrm>
        </p:spPr>
        <p:txBody>
          <a:bodyPr/>
          <a:lstStyle/>
          <a:p>
            <a:r>
              <a:rPr lang="en-US" sz="4400" b="1" dirty="0" smtClean="0"/>
              <a:t>Economic value of Agriculture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752600"/>
            <a:ext cx="3505200" cy="4495800"/>
          </a:xfrm>
        </p:spPr>
        <p:txBody>
          <a:bodyPr/>
          <a:lstStyle/>
          <a:p>
            <a:endParaRPr lang="en-US" dirty="0" smtClean="0"/>
          </a:p>
          <a:p>
            <a:pPr>
              <a:buFontTx/>
              <a:buChar char="-"/>
            </a:pPr>
            <a:r>
              <a:rPr lang="en-US" sz="1700" dirty="0" smtClean="0"/>
              <a:t>Agriculture  is still  the main point of making money</a:t>
            </a:r>
          </a:p>
          <a:p>
            <a:pPr>
              <a:buFontTx/>
              <a:buChar char="-"/>
            </a:pPr>
            <a:endParaRPr lang="en-US" sz="1700" dirty="0" smtClean="0"/>
          </a:p>
          <a:p>
            <a:pPr>
              <a:buFontTx/>
              <a:buChar char="-"/>
            </a:pPr>
            <a:r>
              <a:rPr lang="en-US" sz="1700" dirty="0" smtClean="0"/>
              <a:t>- but now we have fish farms and greenhouses that are catching up with Agriculture </a:t>
            </a:r>
          </a:p>
          <a:p>
            <a:pPr>
              <a:buFontTx/>
              <a:buChar char="-"/>
            </a:pPr>
            <a:endParaRPr lang="en-US" sz="1700" dirty="0" smtClean="0"/>
          </a:p>
          <a:p>
            <a:pPr>
              <a:buFontTx/>
              <a:buChar char="-"/>
            </a:pPr>
            <a:r>
              <a:rPr lang="en-US" sz="1700" dirty="0" smtClean="0"/>
              <a:t>- Fish farms for example are making good money for the economy because there is still a high demand for fish.</a:t>
            </a:r>
          </a:p>
          <a:p>
            <a:pPr>
              <a:buFontTx/>
              <a:buChar char="-"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Content Placeholder 4" descr="Fish-Farm[1]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343399" y="1905000"/>
            <a:ext cx="4709979" cy="4038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2EA6C5C3C22449A14FFE9DDF4E5635" ma:contentTypeVersion="0" ma:contentTypeDescription="Create a new document." ma:contentTypeScope="" ma:versionID="de4a5d221cf72bb35351691da622669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F766F962-B8F6-4F60-BB05-BC9F5C5615EF}"/>
</file>

<file path=customXml/itemProps2.xml><?xml version="1.0" encoding="utf-8"?>
<ds:datastoreItem xmlns:ds="http://schemas.openxmlformats.org/officeDocument/2006/customXml" ds:itemID="{39842BD1-175B-447D-B020-25E058061076}"/>
</file>

<file path=customXml/itemProps3.xml><?xml version="1.0" encoding="utf-8"?>
<ds:datastoreItem xmlns:ds="http://schemas.openxmlformats.org/officeDocument/2006/customXml" ds:itemID="{5BCF3060-98CC-435F-A0BD-F59680B1889C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</TotalTime>
  <Words>280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Agriculture </vt:lpstr>
      <vt:lpstr> History of Agriculture </vt:lpstr>
      <vt:lpstr>                       History </vt:lpstr>
      <vt:lpstr>The Present  of Agriculture</vt:lpstr>
      <vt:lpstr>Good Impacts of Agriculture on the Environment </vt:lpstr>
      <vt:lpstr>      Bad Impacts of Agriculture on the  Environment   </vt:lpstr>
      <vt:lpstr>Slide 7</vt:lpstr>
      <vt:lpstr>Economic value of Agriculture</vt:lpstr>
    </vt:vector>
  </TitlesOfParts>
  <Company>School District #43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Shen, Randie</dc:creator>
  <cp:lastModifiedBy>pbarrington</cp:lastModifiedBy>
  <cp:revision>15</cp:revision>
  <dcterms:created xsi:type="dcterms:W3CDTF">2010-01-12T21:55:48Z</dcterms:created>
  <dcterms:modified xsi:type="dcterms:W3CDTF">2010-01-13T23:15:27Z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0x010100222EA6C5C3C22449A14FFE9DDF4E5635</vt:lpwstr>
  </property>
</Properties>
</file>