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9" r:id="rId3"/>
    <p:sldId id="260" r:id="rId4"/>
    <p:sldId id="284" r:id="rId5"/>
    <p:sldId id="257" r:id="rId6"/>
    <p:sldId id="287" r:id="rId7"/>
    <p:sldId id="288" r:id="rId8"/>
    <p:sldId id="289" r:id="rId9"/>
    <p:sldId id="291" r:id="rId10"/>
    <p:sldId id="290" r:id="rId11"/>
    <p:sldId id="296" r:id="rId12"/>
    <p:sldId id="266" r:id="rId13"/>
    <p:sldId id="261" r:id="rId14"/>
    <p:sldId id="285" r:id="rId15"/>
    <p:sldId id="301" r:id="rId16"/>
    <p:sldId id="281" r:id="rId17"/>
    <p:sldId id="286" r:id="rId18"/>
    <p:sldId id="273" r:id="rId19"/>
    <p:sldId id="277" r:id="rId20"/>
    <p:sldId id="299" r:id="rId21"/>
    <p:sldId id="292" r:id="rId22"/>
    <p:sldId id="265" r:id="rId23"/>
    <p:sldId id="263" r:id="rId24"/>
    <p:sldId id="298" r:id="rId25"/>
    <p:sldId id="295" r:id="rId26"/>
    <p:sldId id="300" r:id="rId27"/>
    <p:sldId id="297" r:id="rId28"/>
    <p:sldId id="294" r:id="rId29"/>
    <p:sldId id="293"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2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153224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181670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1170239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2680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2638985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935143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441488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1433759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2478858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27758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263105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8906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9909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207091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154803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17526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12138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C11BC-28C9-4965-BD0F-F5E7B82139F2}" type="datetimeFigureOut">
              <a:rPr lang="en-US" smtClean="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36749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18C11BC-28C9-4965-BD0F-F5E7B82139F2}" type="datetimeFigureOut">
              <a:rPr lang="en-US" smtClean="0"/>
              <a:pPr/>
              <a:t>10/10/2023</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26E7144F-79A8-4880-AEE3-32D10B4CBD32}" type="slidenum">
              <a:rPr lang="en-US" smtClean="0"/>
              <a:pPr/>
              <a:t>‹#›</a:t>
            </a:fld>
            <a:endParaRPr lang="en-US" dirty="0"/>
          </a:p>
        </p:txBody>
      </p:sp>
    </p:spTree>
    <p:extLst>
      <p:ext uri="{BB962C8B-B14F-4D97-AF65-F5344CB8AC3E}">
        <p14:creationId xmlns:p14="http://schemas.microsoft.com/office/powerpoint/2010/main" val="24701074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2.gov.bc.ca/gov/content/education-training/k-12/support/scholarships/provincial-scholarshi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v.bc.ca/bcservicescard" TargetMode="External"/><Relationship Id="rId2" Type="http://schemas.openxmlformats.org/officeDocument/2006/relationships/hyperlink" Target="https://studentaidbc.ca/explore/grants-scholarships/bc-access-grant-full-time#What_is_available?" TargetMode="External"/><Relationship Id="rId1" Type="http://schemas.openxmlformats.org/officeDocument/2006/relationships/slideLayout" Target="../slideLayouts/slideLayout2.xml"/><Relationship Id="rId5" Type="http://schemas.openxmlformats.org/officeDocument/2006/relationships/hyperlink" Target="http://www.studentaidbc.ca/" TargetMode="External"/><Relationship Id="rId4" Type="http://schemas.openxmlformats.org/officeDocument/2006/relationships/hyperlink" Target="https://studentaidbc.ca/apply/designat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hyperlink" Target="https://www.sd43.bc.ca/school/pinetree/ProgramsServices/career/HELPFUL%20DOCUMENTS/Pinetree%20Fillable%20Brag%20Sheet.pdf"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s://future.utoronto.ca/national-scholarship/about/"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s://future.utoronto.ca/pearson/about/"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s://www.queensu.ca/registrar/financial-aid/application-required/future-students/major-awards"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you.ubc.ca/financial-planning/scholarships-awards-canadian-students/entrance-award/" TargetMode="External"/><Relationship Id="rId2" Type="http://schemas.openxmlformats.org/officeDocument/2006/relationships/hyperlink" Target="https://you.ubc.ca/financial-planning/scholarships-awards-canadian-students/" TargetMode="External"/><Relationship Id="rId1" Type="http://schemas.openxmlformats.org/officeDocument/2006/relationships/slideLayout" Target="../slideLayouts/slideLayout18.xml"/><Relationship Id="rId6" Type="http://schemas.openxmlformats.org/officeDocument/2006/relationships/hyperlink" Target="https://you.ubc.ca/financial-planning/scholarships-awards-international-students/" TargetMode="External"/><Relationship Id="rId5" Type="http://schemas.openxmlformats.org/officeDocument/2006/relationships/hyperlink" Target="https://you.ubc.ca/financial-planning/scholarships-awards-canadian-students/beyond-tomorrow/" TargetMode="External"/><Relationship Id="rId4" Type="http://schemas.openxmlformats.org/officeDocument/2006/relationships/hyperlink" Target="https://you.ubc.ca/financial-planning/scholarships-awards-canadian-students/indigenous-students/"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sfu.ca/students/financialaid/entrance/HS_Scholarships.html"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www.studentaidbc.ca/"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www.sfu.ca/students/financialaid/entrance/HS_Awards_Bursaries.html" TargetMode="External"/><Relationship Id="rId2" Type="http://schemas.openxmlformats.org/officeDocument/2006/relationships/hyperlink" Target="https://www.sfu.ca/students/admission/fees-scholarships/uggla.html#uggl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d43.bc.ca/school/pinetree/ProgramsServices/career/HELPFUL%20DOCUMENTS/Pinetree%20Fillable%20Brag%20Sheet.pdf" TargetMode="Externa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ouac.on.ca/guide/undergrad-guide" TargetMode="External"/><Relationship Id="rId2" Type="http://schemas.openxmlformats.org/officeDocument/2006/relationships/hyperlink" Target="https://www.educationplannerbc.ca/" TargetMode="External"/><Relationship Id="rId1" Type="http://schemas.openxmlformats.org/officeDocument/2006/relationships/slideLayout" Target="../slideLayouts/slideLayout18.xml"/><Relationship Id="rId4" Type="http://schemas.openxmlformats.org/officeDocument/2006/relationships/hyperlink" Target="https://applyalberta.ca/"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2.gov.bc.ca/gov/content/education-training/k-12/support/transcripts-and-certificates/order-a-high-school-transcript-or-certificat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https://www.sd43.bc.ca/school/pinetree/ProgramsServices/career/Pages/FinancialAid.aspx#/="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www.sd43.bc.ca/school/pinetree/ProgramsServices/career/Pages/FinancialAid.asp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905000"/>
            <a:ext cx="8153400" cy="1524000"/>
          </a:xfrm>
        </p:spPr>
        <p:txBody>
          <a:bodyPr>
            <a:noAutofit/>
          </a:bodyPr>
          <a:lstStyle/>
          <a:p>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br>
              <a:rPr lang="en-US" sz="3200" b="1" dirty="0">
                <a:solidFill>
                  <a:srgbClr val="0070C0"/>
                </a:solidFill>
              </a:rPr>
            </a:br>
            <a:r>
              <a:rPr lang="en-US" sz="3200" b="1" dirty="0">
                <a:solidFill>
                  <a:srgbClr val="0070C0"/>
                </a:solidFill>
              </a:rPr>
              <a:t>Scholarship &amp; post secondary Update</a:t>
            </a:r>
            <a:br>
              <a:rPr lang="en-US" sz="3200" b="1" dirty="0"/>
            </a:br>
            <a:r>
              <a:rPr lang="en-US" sz="3200" b="1" dirty="0">
                <a:solidFill>
                  <a:srgbClr val="0070C0"/>
                </a:solidFill>
              </a:rPr>
              <a:t>2023/2024</a:t>
            </a:r>
            <a:br>
              <a:rPr lang="en-US" sz="3200" b="1" dirty="0"/>
            </a:br>
            <a:br>
              <a:rPr lang="en-US" sz="3200" b="1" dirty="0"/>
            </a:br>
            <a:r>
              <a:rPr lang="en-US" sz="2800" b="1" dirty="0"/>
              <a:t>Tuesday, Oct. 10</a:t>
            </a:r>
            <a:br>
              <a:rPr lang="en-US" sz="2800" b="1" dirty="0"/>
            </a:br>
            <a:r>
              <a:rPr lang="en-US" sz="2800" b="1" dirty="0"/>
              <a:t>Ms. Ririe &amp; Ms. Moorhouse</a:t>
            </a:r>
            <a:br>
              <a:rPr lang="en-US" b="1" dirty="0"/>
            </a:br>
            <a:endParaRPr lang="en-US" b="1" dirty="0"/>
          </a:p>
        </p:txBody>
      </p:sp>
      <p:pic>
        <p:nvPicPr>
          <p:cNvPr id="1029" name="Picture 5" descr="M:\Desktop\images.jpg"/>
          <p:cNvPicPr>
            <a:picLocks noChangeAspect="1" noChangeArrowheads="1"/>
          </p:cNvPicPr>
          <p:nvPr/>
        </p:nvPicPr>
        <p:blipFill>
          <a:blip r:embed="rId2" cstate="print"/>
          <a:srcRect/>
          <a:stretch>
            <a:fillRect/>
          </a:stretch>
        </p:blipFill>
        <p:spPr bwMode="auto">
          <a:xfrm>
            <a:off x="3352800" y="3809999"/>
            <a:ext cx="2636767" cy="24923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DF142-3D0E-4823-8A46-88BF0D508446}"/>
              </a:ext>
            </a:extLst>
          </p:cNvPr>
          <p:cNvSpPr>
            <a:spLocks noGrp="1"/>
          </p:cNvSpPr>
          <p:nvPr>
            <p:ph type="title"/>
          </p:nvPr>
        </p:nvSpPr>
        <p:spPr/>
        <p:txBody>
          <a:bodyPr/>
          <a:lstStyle/>
          <a:p>
            <a:r>
              <a:rPr lang="en-US" b="1" dirty="0">
                <a:solidFill>
                  <a:srgbClr val="00B050"/>
                </a:solidFill>
              </a:rPr>
              <a:t>BC Government scholarships</a:t>
            </a:r>
            <a:br>
              <a:rPr lang="en-US" b="1" dirty="0">
                <a:solidFill>
                  <a:srgbClr val="00B050"/>
                </a:solidFill>
              </a:rPr>
            </a:br>
            <a:r>
              <a:rPr lang="en-US" sz="2000" b="1" dirty="0">
                <a:solidFill>
                  <a:srgbClr val="00B050"/>
                </a:solidFill>
              </a:rPr>
              <a:t>(must be a Canadian citizen or permanent resident)</a:t>
            </a:r>
            <a:endParaRPr lang="en-CA" sz="2000" b="1" dirty="0">
              <a:solidFill>
                <a:srgbClr val="00B050"/>
              </a:solidFill>
            </a:endParaRPr>
          </a:p>
        </p:txBody>
      </p:sp>
      <p:sp>
        <p:nvSpPr>
          <p:cNvPr id="3" name="Content Placeholder 2">
            <a:extLst>
              <a:ext uri="{FF2B5EF4-FFF2-40B4-BE49-F238E27FC236}">
                <a16:creationId xmlns:a16="http://schemas.microsoft.com/office/drawing/2014/main" id="{1116E5C3-AF8C-4572-9A0A-7D0446B17EDB}"/>
              </a:ext>
            </a:extLst>
          </p:cNvPr>
          <p:cNvSpPr>
            <a:spLocks noGrp="1"/>
          </p:cNvSpPr>
          <p:nvPr>
            <p:ph sz="quarter" idx="13"/>
          </p:nvPr>
        </p:nvSpPr>
        <p:spPr/>
        <p:txBody>
          <a:bodyPr>
            <a:normAutofit/>
          </a:bodyPr>
          <a:lstStyle/>
          <a:p>
            <a:r>
              <a:rPr lang="en-US" dirty="0"/>
              <a:t>$1,250 BC achievement scholarships – </a:t>
            </a:r>
            <a:r>
              <a:rPr lang="en-US" sz="1800" b="1" dirty="0"/>
              <a:t>no application required</a:t>
            </a:r>
          </a:p>
          <a:p>
            <a:r>
              <a:rPr lang="en-US" dirty="0"/>
              <a:t>$1,250 District Authority Scholarships – </a:t>
            </a:r>
            <a:r>
              <a:rPr lang="en-US" sz="1800" dirty="0"/>
              <a:t>apply in the spring at Pinetree</a:t>
            </a:r>
          </a:p>
          <a:p>
            <a:r>
              <a:rPr lang="en-US" dirty="0"/>
              <a:t>$5,000 BC excellence Scholarships – </a:t>
            </a:r>
            <a:r>
              <a:rPr lang="en-US" sz="1800" dirty="0"/>
              <a:t>Pinetree can nominate one student – Apply by Feb. 15</a:t>
            </a:r>
          </a:p>
          <a:p>
            <a:r>
              <a:rPr lang="en-US" dirty="0"/>
              <a:t>$5,000 Pathway to teacher education scholarships – </a:t>
            </a:r>
            <a:r>
              <a:rPr lang="en-US" sz="1800" dirty="0"/>
              <a:t>apply by Feb. 15</a:t>
            </a:r>
          </a:p>
          <a:p>
            <a:pPr marL="0" indent="0">
              <a:buNone/>
            </a:pPr>
            <a:r>
              <a:rPr lang="en-US" dirty="0"/>
              <a:t>* For application details visit: </a:t>
            </a:r>
            <a:r>
              <a:rPr lang="en-CA" sz="1600" dirty="0">
                <a:solidFill>
                  <a:srgbClr val="00B050"/>
                </a:solidFill>
                <a:hlinkClick r:id="rId2">
                  <a:extLst>
                    <a:ext uri="{A12FA001-AC4F-418D-AE19-62706E023703}">
                      <ahyp:hlinkClr xmlns:ahyp="http://schemas.microsoft.com/office/drawing/2018/hyperlinkcolor" val="tx"/>
                    </a:ext>
                  </a:extLst>
                </a:hlinkClick>
              </a:rPr>
              <a:t>BC Government Scholarships</a:t>
            </a:r>
            <a:endParaRPr lang="en-US" sz="1600" dirty="0">
              <a:solidFill>
                <a:srgbClr val="00B050"/>
              </a:solidFill>
            </a:endParaRPr>
          </a:p>
          <a:p>
            <a:endParaRPr lang="en-CA" dirty="0"/>
          </a:p>
        </p:txBody>
      </p:sp>
    </p:spTree>
    <p:extLst>
      <p:ext uri="{BB962C8B-B14F-4D97-AF65-F5344CB8AC3E}">
        <p14:creationId xmlns:p14="http://schemas.microsoft.com/office/powerpoint/2010/main" val="101164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7E05-5ACE-496B-9C0E-EA3373287A83}"/>
              </a:ext>
            </a:extLst>
          </p:cNvPr>
          <p:cNvSpPr>
            <a:spLocks noGrp="1"/>
          </p:cNvSpPr>
          <p:nvPr>
            <p:ph type="title"/>
          </p:nvPr>
        </p:nvSpPr>
        <p:spPr>
          <a:xfrm>
            <a:off x="685332" y="618519"/>
            <a:ext cx="7773338" cy="1286482"/>
          </a:xfrm>
        </p:spPr>
        <p:txBody>
          <a:bodyPr/>
          <a:lstStyle/>
          <a:p>
            <a:r>
              <a:rPr lang="en-US" b="1" dirty="0">
                <a:solidFill>
                  <a:srgbClr val="00B050"/>
                </a:solidFill>
              </a:rPr>
              <a:t>BC/Canada Government Student loans &amp; grants</a:t>
            </a:r>
            <a:endParaRPr lang="en-CA" b="1" dirty="0">
              <a:solidFill>
                <a:srgbClr val="00B050"/>
              </a:solidFill>
            </a:endParaRPr>
          </a:p>
        </p:txBody>
      </p:sp>
      <p:sp>
        <p:nvSpPr>
          <p:cNvPr id="3" name="Content Placeholder 2">
            <a:extLst>
              <a:ext uri="{FF2B5EF4-FFF2-40B4-BE49-F238E27FC236}">
                <a16:creationId xmlns:a16="http://schemas.microsoft.com/office/drawing/2014/main" id="{5C37A243-AFDC-4207-A577-0E0E9D5A5079}"/>
              </a:ext>
            </a:extLst>
          </p:cNvPr>
          <p:cNvSpPr>
            <a:spLocks noGrp="1"/>
          </p:cNvSpPr>
          <p:nvPr>
            <p:ph sz="quarter" idx="13"/>
          </p:nvPr>
        </p:nvSpPr>
        <p:spPr>
          <a:xfrm>
            <a:off x="304800" y="2057401"/>
            <a:ext cx="8610600" cy="4267200"/>
          </a:xfrm>
        </p:spPr>
        <p:txBody>
          <a:bodyPr>
            <a:normAutofit fontScale="40000" lnSpcReduction="20000"/>
          </a:bodyPr>
          <a:lstStyle/>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Grants, Loans, targeted financial assistance (government care, low income and permanent disabilities) for Canadian Citizens/Permanent residents who are BC residents with financial need. </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latin typeface="Calibri" panose="020F0502020204030204" pitchFamily="34" charset="0"/>
                <a:ea typeface="Calibri" panose="020F0502020204030204" pitchFamily="34" charset="0"/>
                <a:cs typeface="Times New Roman" panose="02020603050405020304" pitchFamily="18" charset="0"/>
              </a:rPr>
              <a:t>BC Access Grant. </a:t>
            </a:r>
            <a:r>
              <a:rPr lang="en-US" sz="2400" b="1" dirty="0">
                <a:hlinkClick r:id="rId2"/>
              </a:rPr>
              <a:t>B.C. Access Grant (Full-Time) | StudentAidBC</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Step 1: Students should have a BC Services Card &amp; SIN#  </a:t>
            </a:r>
            <a:r>
              <a:rPr lang="en-US" sz="27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www.gov.bc.ca/bcservicescard</a:t>
            </a:r>
            <a:endParaRPr lang="en-US" sz="27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700" b="1" dirty="0">
                <a:effectLst/>
                <a:latin typeface="Calibri" panose="020F0502020204030204" pitchFamily="34" charset="0"/>
                <a:ea typeface="Calibri" panose="020F0502020204030204" pitchFamily="34" charset="0"/>
                <a:cs typeface="Times New Roman" panose="02020603050405020304" pitchFamily="18" charset="0"/>
              </a:rPr>
              <a:t>Check your school dEsignation: </a:t>
            </a:r>
            <a:r>
              <a:rPr lang="en-CA" sz="2800" b="1" dirty="0">
                <a:hlinkClick r:id="rId4"/>
              </a:rPr>
              <a:t>Apply | StudentAidBC</a:t>
            </a:r>
            <a:endParaRPr lang="en-CA"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Step 2: Apply for loan at </a:t>
            </a:r>
            <a:r>
              <a:rPr lang="en-US" sz="2700" b="1" dirty="0">
                <a:effectLst/>
                <a:latin typeface="Calibri" panose="020F0502020204030204" pitchFamily="34" charset="0"/>
                <a:ea typeface="Calibri" panose="020F0502020204030204" pitchFamily="34" charset="0"/>
                <a:cs typeface="Times New Roman" panose="02020603050405020304" pitchFamily="18" charset="0"/>
                <a:hlinkClick r:id="rId5"/>
              </a:rPr>
              <a:t>www.studentaidbc.ca</a:t>
            </a:r>
            <a:r>
              <a:rPr lang="en-US" sz="2700" b="1" dirty="0">
                <a:effectLst/>
                <a:latin typeface="Calibri" panose="020F0502020204030204" pitchFamily="34" charset="0"/>
                <a:ea typeface="Calibri" panose="020F0502020204030204" pitchFamily="34" charset="0"/>
                <a:cs typeface="Times New Roman" panose="02020603050405020304" pitchFamily="18" charset="0"/>
              </a:rPr>
              <a:t> (apply to see if you are eligible)</a:t>
            </a:r>
          </a:p>
          <a:p>
            <a:pPr marL="342900" indent="-342900">
              <a:lnSpc>
                <a:spcPct val="107000"/>
              </a:lnSpc>
              <a:buFont typeface="Symbol" panose="05050102010706020507" pitchFamily="18" charset="2"/>
              <a:buChar char=""/>
            </a:pPr>
            <a:r>
              <a:rPr lang="en-US" sz="2700" b="1" u="sng" dirty="0">
                <a:effectLst/>
                <a:latin typeface="Calibri" panose="020F0502020204030204" pitchFamily="34" charset="0"/>
                <a:ea typeface="Calibri" panose="020F0502020204030204" pitchFamily="34" charset="0"/>
                <a:cs typeface="Times New Roman" panose="02020603050405020304" pitchFamily="18" charset="0"/>
              </a:rPr>
              <a:t>Early June </a:t>
            </a:r>
            <a:r>
              <a:rPr lang="en-US" sz="2700" b="1" dirty="0">
                <a:effectLst/>
                <a:latin typeface="Calibri" panose="020F0502020204030204" pitchFamily="34" charset="0"/>
                <a:ea typeface="Calibri" panose="020F0502020204030204" pitchFamily="34" charset="0"/>
                <a:cs typeface="Times New Roman" panose="02020603050405020304" pitchFamily="18" charset="0"/>
              </a:rPr>
              <a:t>– application will become available and students should apply at that time.</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Can apply up to 6 weeks before program ends, receive notice of assessment, sign loan agreement and receive loans and grants. (takes 4 to 6 weeks to receive assistance)</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How much you get is Calculated on education and living costs, tuition, books, rent etc. and available financial resources, scholarships etc. </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Weekly/monthly/annual BC and Canada grant and loan limits.</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Loan to supplement, not replace funds available to students.</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700" b="1" dirty="0">
                <a:effectLst/>
                <a:latin typeface="Calibri" panose="020F0502020204030204" pitchFamily="34" charset="0"/>
                <a:ea typeface="Calibri" panose="020F0502020204030204" pitchFamily="34" charset="0"/>
                <a:cs typeface="Times New Roman" panose="02020603050405020304" pitchFamily="18" charset="0"/>
              </a:rPr>
              <a:t>Budget worksheet at studentaidbc.ca </a:t>
            </a:r>
          </a:p>
          <a:p>
            <a:pPr marL="342900" lvl="0" indent="-342900">
              <a:lnSpc>
                <a:spcPct val="107000"/>
              </a:lnSpc>
              <a:spcAft>
                <a:spcPts val="800"/>
              </a:spcAft>
              <a:buFont typeface="Symbol" panose="05050102010706020507" pitchFamily="18" charset="2"/>
              <a:buChar char=""/>
            </a:pPr>
            <a:r>
              <a:rPr lang="en-US" sz="2700" b="1" dirty="0">
                <a:latin typeface="Calibri" panose="020F0502020204030204" pitchFamily="34" charset="0"/>
                <a:ea typeface="Calibri" panose="020F0502020204030204" pitchFamily="34" charset="0"/>
                <a:cs typeface="Times New Roman" panose="02020603050405020304" pitchFamily="18" charset="0"/>
              </a:rPr>
              <a:t>Yearly application.</a:t>
            </a:r>
            <a:endParaRPr lang="en-CA" sz="27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238492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fontScale="90000"/>
          </a:bodyPr>
          <a:lstStyle/>
          <a:p>
            <a:pPr marL="0" indent="0"/>
            <a:br>
              <a:rPr lang="en-US" sz="3100" b="1" dirty="0"/>
            </a:br>
            <a:r>
              <a:rPr lang="en-US" sz="3600" b="1" dirty="0">
                <a:solidFill>
                  <a:schemeClr val="accent6">
                    <a:lumMod val="75000"/>
                  </a:schemeClr>
                </a:solidFill>
              </a:rPr>
              <a:t>Some scholarships require a student to be NOMINATED by their school.</a:t>
            </a:r>
            <a:br>
              <a:rPr lang="en-US" sz="3600" b="1" dirty="0">
                <a:solidFill>
                  <a:schemeClr val="accent6">
                    <a:lumMod val="75000"/>
                  </a:schemeClr>
                </a:solidFill>
              </a:rPr>
            </a:br>
            <a:endParaRPr lang="en-US" sz="3600" dirty="0">
              <a:solidFill>
                <a:schemeClr val="accent6">
                  <a:lumMod val="75000"/>
                </a:schemeClr>
              </a:solidFill>
            </a:endParaRPr>
          </a:p>
        </p:txBody>
      </p:sp>
      <p:sp>
        <p:nvSpPr>
          <p:cNvPr id="3" name="Content Placeholder 2"/>
          <p:cNvSpPr>
            <a:spLocks noGrp="1"/>
          </p:cNvSpPr>
          <p:nvPr>
            <p:ph idx="1"/>
          </p:nvPr>
        </p:nvSpPr>
        <p:spPr>
          <a:xfrm>
            <a:off x="685331" y="1752600"/>
            <a:ext cx="8077669" cy="4648200"/>
          </a:xfrm>
        </p:spPr>
        <p:txBody>
          <a:bodyPr>
            <a:normAutofit/>
          </a:bodyPr>
          <a:lstStyle/>
          <a:p>
            <a:pPr lvl="1">
              <a:buFont typeface="Wingdings" panose="05000000000000000000" pitchFamily="2" charset="2"/>
              <a:buChar char="§"/>
            </a:pPr>
            <a:r>
              <a:rPr lang="en-US" sz="1900" b="1" dirty="0"/>
              <a:t>U of T Lester B. Pearson Scholarship</a:t>
            </a:r>
            <a:r>
              <a:rPr lang="en-US" sz="1900" dirty="0"/>
              <a:t> (for international students) – </a:t>
            </a:r>
            <a:r>
              <a:rPr lang="en-US" sz="1900" b="1" u="sng" dirty="0">
                <a:solidFill>
                  <a:srgbClr val="FF0000"/>
                </a:solidFill>
              </a:rPr>
              <a:t>Brag Sheet</a:t>
            </a:r>
            <a:r>
              <a:rPr lang="en-US" sz="1900" b="1" dirty="0">
                <a:solidFill>
                  <a:srgbClr val="FF0000"/>
                </a:solidFill>
              </a:rPr>
              <a:t> </a:t>
            </a:r>
            <a:r>
              <a:rPr lang="en-US" sz="1900" dirty="0"/>
              <a:t>due to Ms. Ririe on </a:t>
            </a:r>
            <a:r>
              <a:rPr lang="en-US" sz="1900" b="1" dirty="0">
                <a:highlight>
                  <a:srgbClr val="FFFF00"/>
                </a:highlight>
              </a:rPr>
              <a:t>Fri, Nov.17.</a:t>
            </a:r>
          </a:p>
          <a:p>
            <a:pPr lvl="1">
              <a:buFont typeface="Wingdings" panose="05000000000000000000" pitchFamily="2" charset="2"/>
              <a:buChar char="§"/>
            </a:pPr>
            <a:r>
              <a:rPr lang="en-US" sz="1900" b="1" dirty="0"/>
              <a:t>Queen’s University Entrance – </a:t>
            </a:r>
            <a:r>
              <a:rPr lang="en-US" sz="1900" b="1" u="sng" dirty="0">
                <a:solidFill>
                  <a:srgbClr val="FF0000"/>
                </a:solidFill>
              </a:rPr>
              <a:t>Brag sheet </a:t>
            </a:r>
            <a:r>
              <a:rPr lang="en-US" sz="1900" dirty="0"/>
              <a:t>Due to Ms. Ririe on </a:t>
            </a:r>
            <a:r>
              <a:rPr lang="en-US" sz="1900" b="1" u="sng" dirty="0">
                <a:highlight>
                  <a:srgbClr val="FFFF00"/>
                </a:highlight>
              </a:rPr>
              <a:t>Fri., Nov. 17.</a:t>
            </a:r>
            <a:r>
              <a:rPr lang="en-US" sz="1200" b="1" u="sng" dirty="0">
                <a:highlight>
                  <a:srgbClr val="FFFF00"/>
                </a:highlight>
              </a:rPr>
              <a:t> </a:t>
            </a:r>
            <a:r>
              <a:rPr lang="en-US" sz="1200" dirty="0"/>
              <a:t>  can nominate </a:t>
            </a:r>
            <a:r>
              <a:rPr lang="en-US" sz="1200" u="sng" dirty="0"/>
              <a:t>two</a:t>
            </a:r>
            <a:r>
              <a:rPr lang="en-US" sz="1200" dirty="0"/>
              <a:t> students.</a:t>
            </a:r>
          </a:p>
          <a:p>
            <a:pPr lvl="1">
              <a:buFont typeface="Wingdings" panose="05000000000000000000" pitchFamily="2" charset="2"/>
              <a:buChar char="§"/>
            </a:pPr>
            <a:r>
              <a:rPr lang="en-US" sz="1900" b="1" dirty="0"/>
              <a:t>Schulich Leaders Scholarships </a:t>
            </a:r>
            <a:r>
              <a:rPr lang="en-US" sz="1900" dirty="0"/>
              <a:t>(January) </a:t>
            </a:r>
            <a:r>
              <a:rPr lang="en-US" sz="1200" dirty="0"/>
              <a:t>Can nominate </a:t>
            </a:r>
            <a:r>
              <a:rPr lang="en-US" sz="1200" u="sng" dirty="0"/>
              <a:t>one</a:t>
            </a:r>
            <a:r>
              <a:rPr lang="en-US" sz="1200" dirty="0"/>
              <a:t> student.</a:t>
            </a:r>
            <a:endParaRPr lang="en-US" sz="1900" dirty="0"/>
          </a:p>
          <a:p>
            <a:pPr lvl="1">
              <a:buFont typeface="Wingdings" panose="05000000000000000000" pitchFamily="2" charset="2"/>
              <a:buChar char="§"/>
            </a:pPr>
            <a:r>
              <a:rPr lang="en-US" sz="1900" b="1" dirty="0"/>
              <a:t>BC Excellence Awards </a:t>
            </a:r>
            <a:r>
              <a:rPr lang="en-US" sz="1900" dirty="0"/>
              <a:t>(January) </a:t>
            </a:r>
            <a:r>
              <a:rPr lang="en-US" sz="1200" dirty="0"/>
              <a:t>can nominate one student.</a:t>
            </a:r>
            <a:endParaRPr lang="en-US" sz="1900" b="1" dirty="0"/>
          </a:p>
          <a:p>
            <a:pPr lvl="1">
              <a:buFont typeface="Wingdings" panose="05000000000000000000" pitchFamily="2" charset="2"/>
              <a:buChar char="§"/>
            </a:pPr>
            <a:r>
              <a:rPr lang="en-US" sz="1900" b="1" dirty="0"/>
              <a:t>Western university national scholarship </a:t>
            </a:r>
            <a:r>
              <a:rPr lang="en-US" sz="1900" dirty="0"/>
              <a:t>(February) </a:t>
            </a:r>
            <a:r>
              <a:rPr lang="en-US" sz="1200" dirty="0"/>
              <a:t>can nominate </a:t>
            </a:r>
            <a:r>
              <a:rPr lang="en-US" sz="1200" u="sng" dirty="0"/>
              <a:t>four </a:t>
            </a:r>
            <a:r>
              <a:rPr lang="en-US" sz="1200" dirty="0"/>
              <a:t>students plus one if they are an international student</a:t>
            </a:r>
            <a:endParaRPr lang="en-US" sz="1900" dirty="0"/>
          </a:p>
          <a:p>
            <a:pPr marL="457200" lvl="1" indent="0">
              <a:buNone/>
            </a:pPr>
            <a:r>
              <a:rPr lang="en-US" dirty="0"/>
              <a:t>Details posted are on teams and Pinetree career resources site</a:t>
            </a:r>
          </a:p>
          <a:p>
            <a:endParaRPr lang="en-US" dirty="0"/>
          </a:p>
          <a:p>
            <a:pPr>
              <a:buNone/>
            </a:pPr>
            <a:endParaRPr lang="en-US" b="1" u="sng" dirty="0"/>
          </a:p>
          <a:p>
            <a:pPr>
              <a:buNone/>
            </a:pPr>
            <a:endParaRPr lang="en-US" b="1" u="sng" dirty="0"/>
          </a:p>
          <a:p>
            <a:pPr>
              <a:buNone/>
            </a:pPr>
            <a:endParaRPr lang="en-US"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Pinetree Student </a:t>
            </a:r>
            <a:br>
              <a:rPr lang="en-US" b="1" dirty="0"/>
            </a:br>
            <a:r>
              <a:rPr lang="en-US" b="1" dirty="0"/>
              <a:t>Information Brag Sheet</a:t>
            </a:r>
          </a:p>
        </p:txBody>
      </p:sp>
      <p:sp>
        <p:nvSpPr>
          <p:cNvPr id="3" name="Content Placeholder 2"/>
          <p:cNvSpPr>
            <a:spLocks noGrp="1"/>
          </p:cNvSpPr>
          <p:nvPr>
            <p:ph idx="1"/>
          </p:nvPr>
        </p:nvSpPr>
        <p:spPr>
          <a:xfrm>
            <a:off x="685331" y="2367094"/>
            <a:ext cx="7773339" cy="4414706"/>
          </a:xfrm>
        </p:spPr>
        <p:txBody>
          <a:bodyPr>
            <a:normAutofit/>
          </a:bodyPr>
          <a:lstStyle/>
          <a:p>
            <a:r>
              <a:rPr lang="en-US" b="1" dirty="0"/>
              <a:t>Student Information </a:t>
            </a:r>
            <a:r>
              <a:rPr lang="en-US" b="1" dirty="0">
                <a:solidFill>
                  <a:srgbClr val="FF0000"/>
                </a:solidFill>
              </a:rPr>
              <a:t>Brag Sheet </a:t>
            </a:r>
            <a:r>
              <a:rPr lang="en-US" b="1" dirty="0"/>
              <a:t>Fillable pdf </a:t>
            </a:r>
            <a:r>
              <a:rPr lang="en-US" dirty="0"/>
              <a:t>is available on Financial Aid webpage on the post secondary &amp; Career resources website. </a:t>
            </a:r>
            <a:r>
              <a:rPr lang="en-CA" dirty="0">
                <a:hlinkClick r:id="rId2"/>
              </a:rPr>
              <a:t>Pinetree Fillable Brag Sheet.pdf (sd43.bc.ca)</a:t>
            </a:r>
            <a:endParaRPr lang="en-US" dirty="0"/>
          </a:p>
          <a:p>
            <a:r>
              <a:rPr lang="en-US" dirty="0"/>
              <a:t>The purpose of the Brag Sheet is to procure a letter of reference from a teacher or for scholarship nomination consideration. </a:t>
            </a:r>
          </a:p>
          <a:p>
            <a:r>
              <a:rPr lang="en-US" dirty="0"/>
              <a:t>Please fill out the form and email it to your teacher referee or Ms. </a:t>
            </a:r>
            <a:r>
              <a:rPr lang="en-US" dirty="0" err="1"/>
              <a:t>ririe</a:t>
            </a:r>
            <a:r>
              <a:rPr lang="en-US" dirty="0"/>
              <a:t>. It should be updated throughout the year if volunteer information changes. </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057881"/>
          </a:xfrm>
        </p:spPr>
        <p:txBody>
          <a:bodyPr>
            <a:normAutofit fontScale="90000"/>
          </a:bodyPr>
          <a:lstStyle/>
          <a:p>
            <a:pPr marL="0" lvl="0" indent="0" fontAlgn="t"/>
            <a:br>
              <a:rPr lang="en-CA" sz="2700" b="1" dirty="0"/>
            </a:br>
            <a:r>
              <a:rPr lang="en-CA" sz="2700" b="1" dirty="0"/>
              <a:t>UNIVERSITY OF TORONTO</a:t>
            </a:r>
            <a:br>
              <a:rPr lang="en-US" sz="2700" dirty="0"/>
            </a:br>
            <a:r>
              <a:rPr lang="en-US" sz="2700" dirty="0"/>
              <a:t>National Scholarship program</a:t>
            </a:r>
            <a:endParaRPr lang="en-US" dirty="0"/>
          </a:p>
        </p:txBody>
      </p:sp>
      <p:sp>
        <p:nvSpPr>
          <p:cNvPr id="3" name="Content Placeholder 2"/>
          <p:cNvSpPr>
            <a:spLocks noGrp="1"/>
          </p:cNvSpPr>
          <p:nvPr>
            <p:ph idx="1"/>
          </p:nvPr>
        </p:nvSpPr>
        <p:spPr>
          <a:xfrm>
            <a:off x="457200" y="1752600"/>
            <a:ext cx="8229600" cy="4800600"/>
          </a:xfrm>
        </p:spPr>
        <p:txBody>
          <a:bodyPr>
            <a:normAutofit fontScale="40000" lnSpcReduction="20000"/>
          </a:bodyPr>
          <a:lstStyle/>
          <a:p>
            <a:pPr marL="0" indent="0" fontAlgn="t">
              <a:buNone/>
            </a:pPr>
            <a:r>
              <a:rPr lang="en-CA" sz="2600" b="1" dirty="0">
                <a:latin typeface="Arial" panose="020B0604020202020204" pitchFamily="34" charset="0"/>
                <a:cs typeface="Arial" panose="020B0604020202020204" pitchFamily="34" charset="0"/>
              </a:rPr>
              <a:t>Value: </a:t>
            </a:r>
            <a:r>
              <a:rPr lang="en-US" sz="2600" b="0" i="0" dirty="0">
                <a:solidFill>
                  <a:srgbClr val="333333"/>
                </a:solidFill>
                <a:effectLst/>
                <a:latin typeface="Liberation Sans"/>
              </a:rPr>
              <a:t>The National Scholarship covers tuition, incidental and residence fees for up to four years of study.</a:t>
            </a:r>
          </a:p>
          <a:p>
            <a:pPr marL="0" indent="0" algn="l">
              <a:buNone/>
            </a:pPr>
            <a:r>
              <a:rPr lang="en-CA" sz="2600" b="1" dirty="0">
                <a:latin typeface="Arial" panose="020B0604020202020204" pitchFamily="34" charset="0"/>
                <a:cs typeface="Arial" panose="020B0604020202020204" pitchFamily="34" charset="0"/>
              </a:rPr>
              <a:t>Eligibility: </a:t>
            </a:r>
            <a:r>
              <a:rPr lang="en-US" sz="2600" b="0" i="0" dirty="0">
                <a:solidFill>
                  <a:srgbClr val="333333"/>
                </a:solidFill>
                <a:effectLst/>
                <a:latin typeface="Liberation Sans"/>
              </a:rPr>
              <a:t>Students who have been nominated by their schools as National Book Award recipients may submit applications to the National Scholarship Program. In addition, students who identify themselves as meeting the scholarship criteria are invited to apply directly for the National Scholarship, without having been nominated for the Book Award.</a:t>
            </a:r>
          </a:p>
          <a:p>
            <a:pPr marL="0" indent="0" algn="l">
              <a:buNone/>
            </a:pPr>
            <a:r>
              <a:rPr lang="en-US" sz="2600" b="1" i="0" dirty="0">
                <a:solidFill>
                  <a:srgbClr val="333333"/>
                </a:solidFill>
                <a:effectLst/>
                <a:latin typeface="Arvo"/>
              </a:rPr>
              <a:t>Eligibility Criteria:</a:t>
            </a:r>
          </a:p>
          <a:p>
            <a:pPr algn="l">
              <a:buFont typeface="Arial" panose="020B0604020202020204" pitchFamily="34" charset="0"/>
              <a:buChar char="•"/>
            </a:pPr>
            <a:r>
              <a:rPr lang="en-US" sz="2600" b="0" i="0" dirty="0">
                <a:solidFill>
                  <a:srgbClr val="333333"/>
                </a:solidFill>
                <a:effectLst/>
                <a:latin typeface="Arvo"/>
              </a:rPr>
              <a:t>an original and creative thinker</a:t>
            </a:r>
          </a:p>
          <a:p>
            <a:pPr algn="l">
              <a:buFont typeface="Arial" panose="020B0604020202020204" pitchFamily="34" charset="0"/>
              <a:buChar char="•"/>
            </a:pPr>
            <a:r>
              <a:rPr lang="en-US" sz="2600" b="0" i="0" dirty="0">
                <a:solidFill>
                  <a:srgbClr val="333333"/>
                </a:solidFill>
                <a:effectLst/>
                <a:latin typeface="Arvo"/>
              </a:rPr>
              <a:t>committed to school and community</a:t>
            </a:r>
          </a:p>
          <a:p>
            <a:pPr algn="l">
              <a:buFont typeface="Arial" panose="020B0604020202020204" pitchFamily="34" charset="0"/>
              <a:buChar char="•"/>
            </a:pPr>
            <a:r>
              <a:rPr lang="en-US" sz="2600" b="0" i="0" dirty="0">
                <a:solidFill>
                  <a:srgbClr val="333333"/>
                </a:solidFill>
                <a:effectLst/>
                <a:latin typeface="Arvo"/>
              </a:rPr>
              <a:t>a high achiever in academic and creative pursuits</a:t>
            </a:r>
          </a:p>
          <a:p>
            <a:pPr algn="l">
              <a:buFont typeface="Arial" panose="020B0604020202020204" pitchFamily="34" charset="0"/>
              <a:buChar char="•"/>
            </a:pPr>
            <a:r>
              <a:rPr lang="en-US" sz="2600" b="0" i="0" dirty="0">
                <a:solidFill>
                  <a:srgbClr val="333333"/>
                </a:solidFill>
                <a:effectLst/>
                <a:latin typeface="Arvo"/>
              </a:rPr>
              <a:t>enthusiastic about learning and intellectual exploration</a:t>
            </a:r>
          </a:p>
          <a:p>
            <a:pPr algn="l">
              <a:buFont typeface="Arial" panose="020B0604020202020204" pitchFamily="34" charset="0"/>
              <a:buChar char="•"/>
            </a:pPr>
            <a:r>
              <a:rPr lang="en-US" sz="2600" b="0" i="0" dirty="0">
                <a:solidFill>
                  <a:srgbClr val="333333"/>
                </a:solidFill>
                <a:effectLst/>
                <a:latin typeface="Arvo"/>
              </a:rPr>
              <a:t>a Canadian citizen, permanent resident or protected person</a:t>
            </a:r>
          </a:p>
          <a:p>
            <a:pPr algn="l">
              <a:buFont typeface="Arial" panose="020B0604020202020204" pitchFamily="34" charset="0"/>
              <a:buChar char="•"/>
            </a:pPr>
            <a:r>
              <a:rPr lang="en-US" sz="2600" b="0" i="0" dirty="0">
                <a:solidFill>
                  <a:srgbClr val="333333"/>
                </a:solidFill>
                <a:effectLst/>
                <a:latin typeface="Arvo"/>
              </a:rPr>
              <a:t>currently in your final year of Canadian secondary school or first-year CEGEP</a:t>
            </a:r>
          </a:p>
          <a:p>
            <a:pPr algn="l">
              <a:buFont typeface="Arial" panose="020B0604020202020204" pitchFamily="34" charset="0"/>
              <a:buChar char="•"/>
            </a:pPr>
            <a:r>
              <a:rPr lang="en-US" sz="2600" b="0" i="0" dirty="0">
                <a:solidFill>
                  <a:srgbClr val="333333"/>
                </a:solidFill>
                <a:effectLst/>
                <a:latin typeface="Arvo"/>
              </a:rPr>
              <a:t>intending to begin university the following academic year</a:t>
            </a:r>
          </a:p>
          <a:p>
            <a:pPr algn="l">
              <a:buFont typeface="Arial" panose="020B0604020202020204" pitchFamily="34" charset="0"/>
              <a:buChar char="•"/>
            </a:pPr>
            <a:r>
              <a:rPr lang="en-US" sz="2600" b="0" i="0" dirty="0">
                <a:solidFill>
                  <a:srgbClr val="333333"/>
                </a:solidFill>
                <a:effectLst/>
                <a:latin typeface="Arvo"/>
              </a:rPr>
              <a:t>a National Book Award nominee or self-identify as meeting the criteria above</a:t>
            </a:r>
          </a:p>
          <a:p>
            <a:pPr marL="0" indent="0" algn="l">
              <a:buNone/>
            </a:pPr>
            <a:r>
              <a:rPr lang="en-US" sz="2600" b="1" i="0" dirty="0">
                <a:solidFill>
                  <a:srgbClr val="333333"/>
                </a:solidFill>
                <a:effectLst/>
                <a:latin typeface="Arial" panose="020B0604020202020204" pitchFamily="34" charset="0"/>
                <a:cs typeface="Arial" panose="020B0604020202020204" pitchFamily="34" charset="0"/>
              </a:rPr>
              <a:t>Scholarship Deadline:</a:t>
            </a:r>
          </a:p>
          <a:p>
            <a:pPr algn="l">
              <a:buFont typeface="Arial" panose="020B0604020202020204" pitchFamily="34" charset="0"/>
              <a:buChar char="•"/>
            </a:pPr>
            <a:r>
              <a:rPr lang="en-US" sz="2600" b="0" i="0" dirty="0">
                <a:effectLst/>
                <a:latin typeface="Arial" panose="020B0604020202020204" pitchFamily="34" charset="0"/>
                <a:cs typeface="Arial" panose="020B0604020202020204" pitchFamily="34" charset="0"/>
              </a:rPr>
              <a:t>Deadline to apply for the 2024 National Scholarship is Oct. 19, 2023 (11:59 EDT)</a:t>
            </a:r>
          </a:p>
          <a:p>
            <a:pPr fontAlgn="t"/>
            <a:r>
              <a:rPr lang="en-CA" sz="2600" dirty="0">
                <a:latin typeface="Arial" panose="020B0604020202020204" pitchFamily="34" charset="0"/>
                <a:cs typeface="Arial" panose="020B0604020202020204" pitchFamily="34" charset="0"/>
              </a:rPr>
              <a:t>For more information and to apply online visit: </a:t>
            </a:r>
            <a:r>
              <a:rPr lang="en-US" sz="2600" dirty="0">
                <a:latin typeface="Arial" panose="020B0604020202020204" pitchFamily="34" charset="0"/>
                <a:cs typeface="Arial" panose="020B0604020202020204" pitchFamily="34" charset="0"/>
                <a:hlinkClick r:id="rId2"/>
              </a:rPr>
              <a:t>About the National Scholarships - Future Students. University of Toronto | University of Toronto (utoronto.ca)</a:t>
            </a:r>
            <a:endParaRPr lang="en-CA" sz="2600" dirty="0">
              <a:latin typeface="Arial" panose="020B0604020202020204" pitchFamily="34" charset="0"/>
              <a:cs typeface="Arial" panose="020B0604020202020204" pitchFamily="34" charset="0"/>
            </a:endParaRPr>
          </a:p>
          <a:p>
            <a:pPr fontAlgn="t"/>
            <a:endParaRPr lang="en-CA" sz="2000" dirty="0">
              <a:latin typeface="Arial" panose="020B0604020202020204" pitchFamily="34" charset="0"/>
              <a:cs typeface="Arial" panose="020B0604020202020204" pitchFamily="34" charset="0"/>
            </a:endParaRPr>
          </a:p>
          <a:p>
            <a:pPr fontAlgn="t"/>
            <a:endParaRPr lang="en-CA" sz="2000" dirty="0">
              <a:latin typeface="Arial" panose="020B0604020202020204" pitchFamily="34" charset="0"/>
              <a:cs typeface="Arial" panose="020B0604020202020204" pitchFamily="34" charset="0"/>
            </a:endParaRPr>
          </a:p>
          <a:p>
            <a:pPr marL="0" indent="0" fontAlgn="t">
              <a:buNone/>
            </a:pPr>
            <a:endParaRPr lang="en-US" sz="1300"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11485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286482"/>
          </a:xfrm>
        </p:spPr>
        <p:txBody>
          <a:bodyPr>
            <a:normAutofit fontScale="90000"/>
          </a:bodyPr>
          <a:lstStyle/>
          <a:p>
            <a:pPr marL="0" lvl="0" indent="0" fontAlgn="t"/>
            <a:br>
              <a:rPr lang="en-CA" sz="2700" b="1" dirty="0"/>
            </a:br>
            <a:r>
              <a:rPr lang="en-CA" sz="2700" b="1" dirty="0"/>
              <a:t>UNIVERSITY OF TORONTO</a:t>
            </a:r>
            <a:br>
              <a:rPr lang="en-US" sz="2700" dirty="0"/>
            </a:br>
            <a:r>
              <a:rPr lang="en-CA" sz="2700" b="1" dirty="0"/>
              <a:t>Lester B. Pearson Scholarship </a:t>
            </a:r>
            <a:br>
              <a:rPr lang="en-CA" sz="2700" b="1" dirty="0"/>
            </a:br>
            <a:r>
              <a:rPr lang="en-CA" sz="2700" b="1" dirty="0"/>
              <a:t>for International Students</a:t>
            </a:r>
            <a:br>
              <a:rPr lang="en-CA" b="1" dirty="0"/>
            </a:br>
            <a:endParaRPr lang="en-US" dirty="0"/>
          </a:p>
        </p:txBody>
      </p:sp>
      <p:sp>
        <p:nvSpPr>
          <p:cNvPr id="3" name="Content Placeholder 2"/>
          <p:cNvSpPr>
            <a:spLocks noGrp="1"/>
          </p:cNvSpPr>
          <p:nvPr>
            <p:ph idx="1"/>
          </p:nvPr>
        </p:nvSpPr>
        <p:spPr>
          <a:xfrm>
            <a:off x="457200" y="2057400"/>
            <a:ext cx="8229600" cy="4114800"/>
          </a:xfrm>
        </p:spPr>
        <p:txBody>
          <a:bodyPr>
            <a:normAutofit fontScale="70000" lnSpcReduction="20000"/>
          </a:bodyPr>
          <a:lstStyle/>
          <a:p>
            <a:pPr marL="0" indent="0" fontAlgn="t">
              <a:buNone/>
            </a:pPr>
            <a:r>
              <a:rPr lang="en-CA" sz="2000" b="1" dirty="0"/>
              <a:t>Value: </a:t>
            </a:r>
            <a:r>
              <a:rPr lang="en-CA" sz="2000" dirty="0"/>
              <a:t>Aprox. 37 scholarships: full tuition, books, incidental fees and full residence support for four years.</a:t>
            </a:r>
          </a:p>
          <a:p>
            <a:pPr fontAlgn="t"/>
            <a:r>
              <a:rPr lang="en-CA" sz="2000" dirty="0"/>
              <a:t>Must demonstrate exceptional academic achievement and creativity and be recognized as a leader at school. Emphasis is placed on the impact a student has had on the life of their school and community, and their future potential to contribute positively to the global community.</a:t>
            </a:r>
          </a:p>
          <a:p>
            <a:pPr marL="0" indent="0" algn="l">
              <a:buNone/>
            </a:pPr>
            <a:r>
              <a:rPr lang="en-US" sz="2000" b="1" i="0" dirty="0">
                <a:solidFill>
                  <a:srgbClr val="333333"/>
                </a:solidFill>
                <a:effectLst/>
                <a:latin typeface="Arvo"/>
              </a:rPr>
              <a:t>Pearson Scholarship Deadlines:</a:t>
            </a:r>
          </a:p>
          <a:p>
            <a:pPr algn="l">
              <a:buFont typeface="Arial" panose="020B0604020202020204" pitchFamily="34" charset="0"/>
              <a:buChar char="•"/>
            </a:pPr>
            <a:r>
              <a:rPr lang="en-US" sz="2000" b="0" i="0" dirty="0">
                <a:effectLst/>
                <a:latin typeface="Arvo"/>
              </a:rPr>
              <a:t>Student OUAC application deadline: </a:t>
            </a:r>
            <a:r>
              <a:rPr lang="en-US" sz="2000" b="1" i="0" dirty="0">
                <a:effectLst/>
                <a:latin typeface="Arvo"/>
              </a:rPr>
              <a:t>December 15, 2023</a:t>
            </a:r>
            <a:r>
              <a:rPr lang="en-US" sz="2000" b="0" i="0" dirty="0">
                <a:effectLst/>
                <a:latin typeface="Arvo"/>
              </a:rPr>
              <a:t> (Please note this is the final date to submit an application to the OUAC; </a:t>
            </a:r>
            <a:r>
              <a:rPr lang="en-US" sz="2000" b="0" i="1" dirty="0">
                <a:effectLst/>
                <a:latin typeface="Arvo"/>
              </a:rPr>
              <a:t>however, it is recommended you apply for admission through the OUAC before </a:t>
            </a:r>
            <a:r>
              <a:rPr lang="en-US" sz="2000" b="1" i="1" dirty="0">
                <a:effectLst/>
                <a:latin typeface="Arvo"/>
              </a:rPr>
              <a:t>November 7, 2023</a:t>
            </a:r>
            <a:r>
              <a:rPr lang="en-US" sz="2000" b="0" i="1" dirty="0">
                <a:effectLst/>
                <a:latin typeface="Arvo"/>
              </a:rPr>
              <a:t> as spaces in programs fill-up quickly and popular programs may close early.)</a:t>
            </a:r>
            <a:endParaRPr lang="en-US" sz="2000" b="0" i="0" dirty="0">
              <a:effectLst/>
              <a:latin typeface="Arvo"/>
            </a:endParaRPr>
          </a:p>
          <a:p>
            <a:pPr algn="l">
              <a:buFont typeface="Arial" panose="020B0604020202020204" pitchFamily="34" charset="0"/>
              <a:buChar char="•"/>
            </a:pPr>
            <a:r>
              <a:rPr lang="en-US" sz="2000" b="0" i="0" dirty="0">
                <a:solidFill>
                  <a:srgbClr val="333333"/>
                </a:solidFill>
                <a:effectLst/>
                <a:latin typeface="Arvo"/>
              </a:rPr>
              <a:t>Student scholarship application deadline: </a:t>
            </a:r>
            <a:r>
              <a:rPr lang="en-US" sz="2000" b="1" i="0" dirty="0">
                <a:solidFill>
                  <a:srgbClr val="333333"/>
                </a:solidFill>
                <a:effectLst/>
                <a:latin typeface="Arvo"/>
              </a:rPr>
              <a:t>January 15, 2024 (if nominated)</a:t>
            </a:r>
            <a:endParaRPr lang="en-US" sz="2000" b="0" i="0" dirty="0">
              <a:solidFill>
                <a:srgbClr val="333333"/>
              </a:solidFill>
              <a:effectLst/>
              <a:latin typeface="Arvo"/>
            </a:endParaRPr>
          </a:p>
          <a:p>
            <a:pPr fontAlgn="t"/>
            <a:r>
              <a:rPr lang="en-CA" sz="2000" b="1" dirty="0"/>
              <a:t>Nomination process:  </a:t>
            </a:r>
            <a:r>
              <a:rPr lang="en-CA" sz="2000" b="1" dirty="0">
                <a:solidFill>
                  <a:srgbClr val="00B050"/>
                </a:solidFill>
              </a:rPr>
              <a:t>submit Brag Sheet </a:t>
            </a:r>
            <a:r>
              <a:rPr lang="en-CA" sz="2000" dirty="0"/>
              <a:t>to Ms. </a:t>
            </a:r>
            <a:r>
              <a:rPr lang="en-CA" dirty="0"/>
              <a:t>RIRIE AT LRIRIE@SD43.BC.CA</a:t>
            </a:r>
            <a:r>
              <a:rPr lang="en-CA" sz="2000" dirty="0"/>
              <a:t> by </a:t>
            </a:r>
            <a:r>
              <a:rPr lang="en-CA" b="1" u="sng" dirty="0"/>
              <a:t>Nov. 17, 2023.</a:t>
            </a:r>
            <a:endParaRPr lang="en-CA" sz="2000" b="1" u="sng" dirty="0"/>
          </a:p>
          <a:p>
            <a:pPr fontAlgn="t"/>
            <a:r>
              <a:rPr lang="en-CA" sz="2000" dirty="0"/>
              <a:t>For more information and to apply online visit: </a:t>
            </a:r>
            <a:r>
              <a:rPr lang="en-CA" sz="2000" dirty="0">
                <a:hlinkClick r:id="rId2"/>
              </a:rPr>
              <a:t>https://future.utoronto.ca/pearson/about/</a:t>
            </a:r>
            <a:endParaRPr lang="en-CA" sz="2000" dirty="0"/>
          </a:p>
          <a:p>
            <a:pPr fontAlgn="t"/>
            <a:endParaRPr lang="en-CA" sz="2000" dirty="0"/>
          </a:p>
          <a:p>
            <a:pPr fontAlgn="t"/>
            <a:endParaRPr lang="en-CA" sz="2000" dirty="0"/>
          </a:p>
          <a:p>
            <a:pPr marL="0" indent="0" fontAlgn="t">
              <a:buNone/>
            </a:pPr>
            <a:endParaRPr lang="en-US" sz="1300"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50932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CC02-50F9-4EBE-A14A-2E9E30AAC819}"/>
              </a:ext>
            </a:extLst>
          </p:cNvPr>
          <p:cNvSpPr>
            <a:spLocks noGrp="1"/>
          </p:cNvSpPr>
          <p:nvPr>
            <p:ph type="title"/>
          </p:nvPr>
        </p:nvSpPr>
        <p:spPr/>
        <p:txBody>
          <a:bodyPr>
            <a:normAutofit/>
          </a:bodyPr>
          <a:lstStyle/>
          <a:p>
            <a:r>
              <a:rPr lang="en-US" sz="3200" b="1" dirty="0"/>
              <a:t>Queen’s University</a:t>
            </a:r>
            <a:br>
              <a:rPr lang="en-US" sz="3200" b="1" dirty="0"/>
            </a:br>
            <a:r>
              <a:rPr lang="en-US" sz="3200" b="1" dirty="0"/>
              <a:t>Major Admission Awards</a:t>
            </a:r>
            <a:endParaRPr lang="en-CA" sz="3200" b="1" dirty="0"/>
          </a:p>
        </p:txBody>
      </p:sp>
      <p:sp>
        <p:nvSpPr>
          <p:cNvPr id="3" name="Content Placeholder 2">
            <a:extLst>
              <a:ext uri="{FF2B5EF4-FFF2-40B4-BE49-F238E27FC236}">
                <a16:creationId xmlns:a16="http://schemas.microsoft.com/office/drawing/2014/main" id="{62948AFF-A2A3-4596-AA88-FE04DE49F106}"/>
              </a:ext>
            </a:extLst>
          </p:cNvPr>
          <p:cNvSpPr>
            <a:spLocks noGrp="1"/>
          </p:cNvSpPr>
          <p:nvPr>
            <p:ph idx="1"/>
          </p:nvPr>
        </p:nvSpPr>
        <p:spPr/>
        <p:txBody>
          <a:bodyPr>
            <a:normAutofit fontScale="70000" lnSpcReduction="20000"/>
          </a:bodyPr>
          <a:lstStyle/>
          <a:p>
            <a:r>
              <a:rPr lang="en-US" sz="2400" dirty="0"/>
              <a:t>Pinetree can nominate up to two students</a:t>
            </a:r>
            <a:r>
              <a:rPr lang="en-US" sz="2400" dirty="0">
                <a:solidFill>
                  <a:srgbClr val="FF0000"/>
                </a:solidFill>
              </a:rPr>
              <a:t>.</a:t>
            </a:r>
          </a:p>
          <a:p>
            <a:r>
              <a:rPr lang="en-US" sz="2400" dirty="0"/>
              <a:t>Criteria: Superior academic ability, creative and original thinking, proven leadership qualities.</a:t>
            </a:r>
          </a:p>
          <a:p>
            <a:r>
              <a:rPr lang="en-US" sz="2400" dirty="0"/>
              <a:t>Deadline to apply for MAA: </a:t>
            </a:r>
            <a:r>
              <a:rPr lang="en-US" sz="2400" b="1" dirty="0"/>
              <a:t>Dec. 8, 2023 (if nominated)</a:t>
            </a:r>
          </a:p>
          <a:p>
            <a:r>
              <a:rPr lang="en-US" sz="2400" dirty="0"/>
              <a:t>Must apply to Queen’s Univ. VIA OUAC no later than </a:t>
            </a:r>
            <a:r>
              <a:rPr lang="en-US" sz="2400" b="1" dirty="0"/>
              <a:t>Nov. 20, 2023</a:t>
            </a:r>
          </a:p>
          <a:p>
            <a:r>
              <a:rPr lang="en-US" sz="2400" b="1" dirty="0"/>
              <a:t>Nomination process. </a:t>
            </a:r>
            <a:r>
              <a:rPr lang="en-US" sz="2400" dirty="0"/>
              <a:t>Please </a:t>
            </a:r>
            <a:r>
              <a:rPr lang="en-US" sz="2400" b="1" dirty="0"/>
              <a:t>submit brag sheet </a:t>
            </a:r>
            <a:r>
              <a:rPr lang="en-US" sz="2400" dirty="0"/>
              <a:t>to Ms. Ririe by </a:t>
            </a:r>
            <a:r>
              <a:rPr lang="en-US" sz="2400" b="1" u="sng" dirty="0"/>
              <a:t>Fri., Nov. 17, 2023</a:t>
            </a:r>
          </a:p>
          <a:p>
            <a:r>
              <a:rPr lang="en-US" sz="2400" dirty="0"/>
              <a:t>Go to </a:t>
            </a:r>
            <a:r>
              <a:rPr lang="en-US" sz="2000" dirty="0">
                <a:hlinkClick r:id="rId2"/>
              </a:rPr>
              <a:t>Future Students Major Admission Awards | Registrar &amp; Financial Aid Services (queensu.ca)</a:t>
            </a:r>
            <a:r>
              <a:rPr lang="en-US" sz="2000" dirty="0"/>
              <a:t> for more info.</a:t>
            </a:r>
            <a:endParaRPr lang="en-CA" sz="2400" dirty="0"/>
          </a:p>
        </p:txBody>
      </p:sp>
    </p:spTree>
    <p:extLst>
      <p:ext uri="{BB962C8B-B14F-4D97-AF65-F5344CB8AC3E}">
        <p14:creationId xmlns:p14="http://schemas.microsoft.com/office/powerpoint/2010/main" val="16654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EA0A-BFC4-4D52-862A-AA8C46E4EBAB}"/>
              </a:ext>
            </a:extLst>
          </p:cNvPr>
          <p:cNvSpPr>
            <a:spLocks noGrp="1"/>
          </p:cNvSpPr>
          <p:nvPr>
            <p:ph type="title"/>
          </p:nvPr>
        </p:nvSpPr>
        <p:spPr/>
        <p:txBody>
          <a:bodyPr>
            <a:normAutofit/>
          </a:bodyPr>
          <a:lstStyle/>
          <a:p>
            <a:r>
              <a:rPr lang="en-US" b="1" dirty="0"/>
              <a:t>Entrance Scholarships</a:t>
            </a:r>
            <a:br>
              <a:rPr lang="en-US" b="1" dirty="0"/>
            </a:br>
            <a:r>
              <a:rPr lang="en-US" b="1" dirty="0"/>
              <a:t>(not requiring nominations)</a:t>
            </a:r>
            <a:endParaRPr lang="en-CA" b="1" dirty="0"/>
          </a:p>
        </p:txBody>
      </p:sp>
      <p:sp>
        <p:nvSpPr>
          <p:cNvPr id="3" name="Content Placeholder 2">
            <a:extLst>
              <a:ext uri="{FF2B5EF4-FFF2-40B4-BE49-F238E27FC236}">
                <a16:creationId xmlns:a16="http://schemas.microsoft.com/office/drawing/2014/main" id="{CA8A9093-F132-4A01-9C51-DE27CFEF91EA}"/>
              </a:ext>
            </a:extLst>
          </p:cNvPr>
          <p:cNvSpPr>
            <a:spLocks noGrp="1"/>
          </p:cNvSpPr>
          <p:nvPr>
            <p:ph idx="1"/>
          </p:nvPr>
        </p:nvSpPr>
        <p:spPr/>
        <p:txBody>
          <a:bodyPr>
            <a:normAutofit lnSpcReduction="10000"/>
          </a:bodyPr>
          <a:lstStyle/>
          <a:p>
            <a:r>
              <a:rPr lang="en-US" dirty="0"/>
              <a:t>Colleges and Universities offer entrance scholarships and bursaries. </a:t>
            </a:r>
          </a:p>
          <a:p>
            <a:r>
              <a:rPr lang="en-US" dirty="0"/>
              <a:t>Based on courses used for admission.</a:t>
            </a:r>
          </a:p>
          <a:p>
            <a:r>
              <a:rPr lang="en-US" dirty="0"/>
              <a:t>Visit the Financial Aid page of college and university websites for information and deadlines.</a:t>
            </a:r>
          </a:p>
          <a:p>
            <a:r>
              <a:rPr lang="en-US" dirty="0"/>
              <a:t>Now is the time to do your research!</a:t>
            </a:r>
          </a:p>
          <a:p>
            <a:r>
              <a:rPr lang="en-US" dirty="0"/>
              <a:t>To apply for an entrance scholarship, you must first apply to the college or university. </a:t>
            </a:r>
          </a:p>
          <a:p>
            <a:endParaRPr lang="en-CA" dirty="0"/>
          </a:p>
        </p:txBody>
      </p:sp>
    </p:spTree>
    <p:extLst>
      <p:ext uri="{BB962C8B-B14F-4D97-AF65-F5344CB8AC3E}">
        <p14:creationId xmlns:p14="http://schemas.microsoft.com/office/powerpoint/2010/main" val="2465411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829282"/>
          </a:xfrm>
        </p:spPr>
        <p:txBody>
          <a:bodyPr>
            <a:normAutofit fontScale="90000"/>
          </a:bodyPr>
          <a:lstStyle/>
          <a:p>
            <a:r>
              <a:rPr lang="en-US" b="1" dirty="0">
                <a:solidFill>
                  <a:srgbClr val="0070C0"/>
                </a:solidFill>
              </a:rPr>
              <a:t>UBC Major Entrance Scholarships</a:t>
            </a:r>
          </a:p>
        </p:txBody>
      </p:sp>
      <p:sp>
        <p:nvSpPr>
          <p:cNvPr id="3" name="Content Placeholder 2"/>
          <p:cNvSpPr>
            <a:spLocks noGrp="1"/>
          </p:cNvSpPr>
          <p:nvPr>
            <p:ph idx="1"/>
          </p:nvPr>
        </p:nvSpPr>
        <p:spPr>
          <a:xfrm>
            <a:off x="457200" y="1676400"/>
            <a:ext cx="8229600" cy="4724400"/>
          </a:xfrm>
        </p:spPr>
        <p:txBody>
          <a:bodyPr>
            <a:normAutofit fontScale="92500" lnSpcReduction="20000"/>
          </a:bodyPr>
          <a:lstStyle/>
          <a:p>
            <a:pPr marL="0" indent="0">
              <a:buNone/>
            </a:pPr>
            <a:r>
              <a:rPr lang="en-US" sz="1200" b="1" dirty="0"/>
              <a:t>UBC Presidential Scholars Award (academic/leadership)</a:t>
            </a:r>
            <a:endParaRPr lang="en-US" sz="1200" dirty="0"/>
          </a:p>
          <a:p>
            <a:r>
              <a:rPr lang="en-CA" sz="1200" dirty="0"/>
              <a:t>Students will be considered for this award if they apply to UBC through the online application by </a:t>
            </a:r>
            <a:r>
              <a:rPr lang="en-CA" sz="1200" b="1" dirty="0"/>
              <a:t>December 1, 2023 and </a:t>
            </a:r>
            <a:r>
              <a:rPr lang="en-CA" sz="1200" b="1" u="sng" dirty="0"/>
              <a:t>check the box on the online UBC application.</a:t>
            </a:r>
          </a:p>
          <a:p>
            <a:pPr marL="0" indent="0">
              <a:buNone/>
            </a:pPr>
            <a:r>
              <a:rPr lang="en-US" sz="1200" dirty="0">
                <a:solidFill>
                  <a:srgbClr val="00B0F0"/>
                </a:solidFill>
                <a:hlinkClick r:id="rId2">
                  <a:extLst>
                    <a:ext uri="{A12FA001-AC4F-418D-AE19-62706E023703}">
                      <ahyp:hlinkClr xmlns:ahyp="http://schemas.microsoft.com/office/drawing/2018/hyperlinkcolor" val="tx"/>
                    </a:ext>
                  </a:extLst>
                </a:hlinkClick>
              </a:rPr>
              <a:t>Scholarships for Canadian UBC Students | UBC Undergraduate Programs and Admissions</a:t>
            </a:r>
            <a:endParaRPr lang="en-US" sz="1200" dirty="0">
              <a:solidFill>
                <a:srgbClr val="00B0F0"/>
              </a:solidFill>
            </a:endParaRPr>
          </a:p>
          <a:p>
            <a:pPr marL="0" indent="0">
              <a:buNone/>
            </a:pPr>
            <a:r>
              <a:rPr lang="en-US" sz="1200" b="1" dirty="0">
                <a:solidFill>
                  <a:srgbClr val="00B050"/>
                </a:solidFill>
              </a:rPr>
              <a:t>Awards that require a Separate application Require you to apply to UBC by Dec. 1, 2023!</a:t>
            </a:r>
          </a:p>
          <a:p>
            <a:pPr marL="0" indent="0">
              <a:buNone/>
            </a:pPr>
            <a:r>
              <a:rPr lang="en-US" sz="1200" b="1" dirty="0"/>
              <a:t>Centennial Scholars Entrance Award </a:t>
            </a:r>
            <a:r>
              <a:rPr lang="en-US" sz="1200" dirty="0"/>
              <a:t>(</a:t>
            </a:r>
            <a:r>
              <a:rPr lang="en-US" sz="1200" u="sng" dirty="0"/>
              <a:t>based on financial need </a:t>
            </a:r>
            <a:r>
              <a:rPr lang="en-US" sz="1200" dirty="0"/>
              <a:t>and still be a strong academic student and meet all of UBC’s admission requirements)</a:t>
            </a:r>
          </a:p>
          <a:p>
            <a:r>
              <a:rPr lang="en-US" sz="1200" u="sng" dirty="0"/>
              <a:t>Scholarship application is required </a:t>
            </a:r>
            <a:r>
              <a:rPr lang="en-US" sz="1200" dirty="0"/>
              <a:t>and due </a:t>
            </a:r>
            <a:r>
              <a:rPr lang="en-US" sz="1200" b="1" dirty="0"/>
              <a:t>December 1, 2023.</a:t>
            </a:r>
          </a:p>
          <a:p>
            <a:pPr marL="0" indent="0">
              <a:buNone/>
            </a:pPr>
            <a:r>
              <a:rPr lang="en-US" sz="1200" dirty="0">
                <a:hlinkClick r:id="rId3"/>
              </a:rPr>
              <a:t>UBC Centennial Scholars Entrance Awards | UBC Undergraduate Programs and Admissions</a:t>
            </a:r>
            <a:endParaRPr lang="en-US" sz="1400" dirty="0"/>
          </a:p>
          <a:p>
            <a:pPr marL="0" indent="0">
              <a:buNone/>
            </a:pPr>
            <a:r>
              <a:rPr lang="en-US" sz="1200" b="1" dirty="0"/>
              <a:t>Awards for indigenous students: </a:t>
            </a:r>
            <a:r>
              <a:rPr lang="en-US" sz="1200" dirty="0"/>
              <a:t>must self-identify on UBC application. Some awards require a separate application.</a:t>
            </a:r>
          </a:p>
          <a:p>
            <a:pPr marL="0" indent="0">
              <a:buNone/>
            </a:pPr>
            <a:r>
              <a:rPr lang="en-US" sz="1200" dirty="0">
                <a:solidFill>
                  <a:srgbClr val="00B0F0"/>
                </a:solidFill>
                <a:hlinkClick r:id="rId4">
                  <a:extLst>
                    <a:ext uri="{A12FA001-AC4F-418D-AE19-62706E023703}">
                      <ahyp:hlinkClr xmlns:ahyp="http://schemas.microsoft.com/office/drawing/2018/hyperlinkcolor" val="tx"/>
                    </a:ext>
                  </a:extLst>
                </a:hlinkClick>
              </a:rPr>
              <a:t>Awards for Indigenous Students at UBC | UBC Undergraduate Programs and Admissions</a:t>
            </a:r>
            <a:endParaRPr lang="en-US" sz="1200" dirty="0">
              <a:solidFill>
                <a:srgbClr val="00B0F0"/>
              </a:solidFill>
            </a:endParaRPr>
          </a:p>
          <a:p>
            <a:pPr marL="0" indent="0">
              <a:buNone/>
            </a:pPr>
            <a:r>
              <a:rPr lang="en-US" sz="1200" b="1" dirty="0"/>
              <a:t>Beyond tomorrow scholars program &amp; award for Black Canadian students: </a:t>
            </a:r>
            <a:r>
              <a:rPr lang="en-US" sz="1200" dirty="0"/>
              <a:t>Must Self-Identify on UBC application and complete a separate application.</a:t>
            </a:r>
            <a:endParaRPr lang="en-US" sz="1200" b="1" dirty="0"/>
          </a:p>
          <a:p>
            <a:pPr marL="0" indent="0">
              <a:buNone/>
            </a:pPr>
            <a:r>
              <a:rPr lang="en-US" sz="1100" dirty="0">
                <a:hlinkClick r:id="rId5"/>
              </a:rPr>
              <a:t>Beyond Tomorrow Scholars Program - UBC | Undergraduate Programs and Admissions</a:t>
            </a:r>
            <a:endParaRPr lang="en-US" sz="1100" dirty="0"/>
          </a:p>
          <a:p>
            <a:pPr marL="0" indent="0">
              <a:buNone/>
            </a:pPr>
            <a:r>
              <a:rPr lang="en-US" sz="1200" b="1" dirty="0"/>
              <a:t>Scholarships for international students</a:t>
            </a:r>
          </a:p>
          <a:p>
            <a:r>
              <a:rPr lang="en-US" sz="1200" dirty="0"/>
              <a:t>Apply to UBC by Jan. 15, 2024, but Scholarship Application is due </a:t>
            </a:r>
            <a:r>
              <a:rPr lang="en-US" sz="1200" b="1" dirty="0"/>
              <a:t>Nov. 15, 2023.</a:t>
            </a:r>
          </a:p>
          <a:p>
            <a:pPr marL="0" indent="0">
              <a:buNone/>
            </a:pPr>
            <a:r>
              <a:rPr lang="en-US" sz="1200" dirty="0">
                <a:solidFill>
                  <a:srgbClr val="00B0F0"/>
                </a:solidFill>
                <a:hlinkClick r:id="rId6">
                  <a:extLst>
                    <a:ext uri="{A12FA001-AC4F-418D-AE19-62706E023703}">
                      <ahyp:hlinkClr xmlns:ahyp="http://schemas.microsoft.com/office/drawing/2018/hyperlinkcolor" val="tx"/>
                    </a:ext>
                  </a:extLst>
                </a:hlinkClick>
              </a:rPr>
              <a:t>Scholarships and awards for international students - UBC | Undergraduate Programs and Admissions</a:t>
            </a:r>
            <a:endParaRPr lang="en-US" sz="1200" dirty="0">
              <a:solidFill>
                <a:srgbClr val="00B0F0"/>
              </a:solidFill>
            </a:endParaRPr>
          </a:p>
        </p:txBody>
      </p:sp>
    </p:spTree>
    <p:extLst>
      <p:ext uri="{BB962C8B-B14F-4D97-AF65-F5344CB8AC3E}">
        <p14:creationId xmlns:p14="http://schemas.microsoft.com/office/powerpoint/2010/main" val="3648770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8230068" cy="1057882"/>
          </a:xfrm>
        </p:spPr>
        <p:txBody>
          <a:bodyPr/>
          <a:lstStyle/>
          <a:p>
            <a:r>
              <a:rPr lang="en-US" b="1" dirty="0">
                <a:solidFill>
                  <a:srgbClr val="FF0000"/>
                </a:solidFill>
              </a:rPr>
              <a:t>SFU Major Entrance scholarships</a:t>
            </a:r>
          </a:p>
        </p:txBody>
      </p:sp>
      <p:sp>
        <p:nvSpPr>
          <p:cNvPr id="3" name="Content Placeholder 2"/>
          <p:cNvSpPr>
            <a:spLocks noGrp="1"/>
          </p:cNvSpPr>
          <p:nvPr>
            <p:ph idx="1"/>
          </p:nvPr>
        </p:nvSpPr>
        <p:spPr>
          <a:xfrm>
            <a:off x="685331" y="1905000"/>
            <a:ext cx="7773339" cy="4724400"/>
          </a:xfrm>
        </p:spPr>
        <p:txBody>
          <a:bodyPr>
            <a:normAutofit fontScale="40000" lnSpcReduction="20000"/>
          </a:bodyPr>
          <a:lstStyle/>
          <a:p>
            <a:r>
              <a:rPr lang="en-US" sz="4500" dirty="0"/>
              <a:t>You must have grades in the 90% range, excellence in extra-curricular. Very competitive.</a:t>
            </a:r>
          </a:p>
          <a:p>
            <a:r>
              <a:rPr lang="en-US" sz="4500" dirty="0"/>
              <a:t>Application is </a:t>
            </a:r>
            <a:r>
              <a:rPr lang="en-US" sz="4500" b="1" dirty="0"/>
              <a:t>now OPEN!</a:t>
            </a:r>
          </a:p>
          <a:p>
            <a:r>
              <a:rPr lang="en-US" sz="4500" dirty="0"/>
              <a:t>Deadline to apply for this scholarship is </a:t>
            </a:r>
            <a:r>
              <a:rPr lang="en-US" sz="4500" b="1" dirty="0"/>
              <a:t>Dec. 15, 2023.</a:t>
            </a:r>
          </a:p>
          <a:p>
            <a:r>
              <a:rPr lang="en-US" sz="4500" dirty="0"/>
              <a:t>Available for both domestic and international students.</a:t>
            </a:r>
          </a:p>
          <a:p>
            <a:r>
              <a:rPr lang="en-US" sz="4500" dirty="0"/>
              <a:t>References are VERY important. Must know you well and be able to speak about your extra-curricular. Leadership, involvement in community/service, over a long period of time. Be specific in describing involvement and what you accomplished/learned</a:t>
            </a:r>
          </a:p>
          <a:p>
            <a:r>
              <a:rPr lang="en-US" sz="4500" dirty="0"/>
              <a:t>Essay questions</a:t>
            </a:r>
          </a:p>
          <a:p>
            <a:r>
              <a:rPr lang="en-US" sz="4500" dirty="0"/>
              <a:t>References should be able to describe/speak to your involvement not just your academics.</a:t>
            </a:r>
          </a:p>
          <a:p>
            <a:pPr marL="0" indent="0">
              <a:buNone/>
            </a:pPr>
            <a:r>
              <a:rPr lang="en-US" sz="3500" b="1" dirty="0">
                <a:solidFill>
                  <a:srgbClr val="FF0000"/>
                </a:solidFill>
                <a:hlinkClick r:id="rId2">
                  <a:extLst>
                    <a:ext uri="{A12FA001-AC4F-418D-AE19-62706E023703}">
                      <ahyp:hlinkClr xmlns:ahyp="http://schemas.microsoft.com/office/drawing/2018/hyperlinkcolor" val="tx"/>
                    </a:ext>
                  </a:extLst>
                </a:hlinkClick>
              </a:rPr>
              <a:t>High School Applicants - Scholarships - Financial Aid and Awards - Simon Fraser University (sfu.ca)</a:t>
            </a:r>
            <a:endParaRPr lang="en-US" sz="3500" b="1" dirty="0">
              <a:solidFill>
                <a:srgbClr val="FF0000"/>
              </a:solidFill>
            </a:endParaRPr>
          </a:p>
        </p:txBody>
      </p:sp>
    </p:spTree>
    <p:extLst>
      <p:ext uri="{BB962C8B-B14F-4D97-AF65-F5344CB8AC3E}">
        <p14:creationId xmlns:p14="http://schemas.microsoft.com/office/powerpoint/2010/main" val="284965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304801"/>
            <a:ext cx="7773338" cy="685800"/>
          </a:xfrm>
        </p:spPr>
        <p:txBody>
          <a:bodyPr>
            <a:normAutofit fontScale="90000"/>
          </a:bodyPr>
          <a:lstStyle/>
          <a:p>
            <a:r>
              <a:rPr lang="en-US" sz="3200" b="1" dirty="0">
                <a:solidFill>
                  <a:srgbClr val="00B050"/>
                </a:solidFill>
              </a:rPr>
              <a:t>DIFFERENT SOURCES OF FINANCIAL AID</a:t>
            </a:r>
            <a:br>
              <a:rPr lang="en-US" sz="3200" dirty="0"/>
            </a:br>
            <a:endParaRPr lang="en-US" sz="3200" dirty="0"/>
          </a:p>
        </p:txBody>
      </p:sp>
      <p:sp>
        <p:nvSpPr>
          <p:cNvPr id="3" name="Content Placeholder 2"/>
          <p:cNvSpPr>
            <a:spLocks noGrp="1"/>
          </p:cNvSpPr>
          <p:nvPr>
            <p:ph idx="1"/>
          </p:nvPr>
        </p:nvSpPr>
        <p:spPr>
          <a:xfrm>
            <a:off x="457200" y="685800"/>
            <a:ext cx="8229600" cy="5867399"/>
          </a:xfrm>
        </p:spPr>
        <p:txBody>
          <a:bodyPr>
            <a:noAutofit/>
          </a:bodyPr>
          <a:lstStyle/>
          <a:p>
            <a:pPr marL="0" lvl="0" indent="0">
              <a:buNone/>
            </a:pPr>
            <a:r>
              <a:rPr lang="en-US" sz="1350" b="1" dirty="0"/>
              <a:t>SCHOLARSHIPS </a:t>
            </a:r>
            <a:endParaRPr lang="en-US" sz="1350" dirty="0"/>
          </a:p>
          <a:p>
            <a:r>
              <a:rPr lang="en-US" sz="1350" dirty="0"/>
              <a:t>Although many scholarships are based heavily on </a:t>
            </a:r>
            <a:r>
              <a:rPr lang="en-US" sz="1350" b="1" dirty="0"/>
              <a:t>academic achievement</a:t>
            </a:r>
            <a:r>
              <a:rPr lang="en-US" sz="1350" dirty="0"/>
              <a:t>, many have other criteria, which play a large role as well.  A combination of the following is also considered: community activities, leadership qualities, athletic ability, a commendable character, ethnic background, special needs, specific area of study, career plan, parents’ union affiliation.</a:t>
            </a:r>
          </a:p>
          <a:p>
            <a:pPr marL="0" lvl="0" indent="0">
              <a:buNone/>
            </a:pPr>
            <a:r>
              <a:rPr lang="en-US" sz="1350" b="1" dirty="0"/>
              <a:t>BURSARIES</a:t>
            </a:r>
            <a:endParaRPr lang="en-US" sz="1350" dirty="0"/>
          </a:p>
          <a:p>
            <a:r>
              <a:rPr lang="en-US" sz="1350" dirty="0"/>
              <a:t>Bursaries are a non-repayable sum of money that is given </a:t>
            </a:r>
            <a:r>
              <a:rPr lang="en-US" sz="1350" b="1" dirty="0"/>
              <a:t>based primarily on financial need,</a:t>
            </a:r>
            <a:r>
              <a:rPr lang="en-US" sz="1350" dirty="0"/>
              <a:t> but also considers academic achievement and other criteria.  Usually, official documentation affirming your financial situation is required.</a:t>
            </a:r>
          </a:p>
          <a:p>
            <a:pPr marL="0" lvl="0" indent="0">
              <a:buNone/>
            </a:pPr>
            <a:r>
              <a:rPr lang="en-US" sz="1350" b="1" dirty="0"/>
              <a:t>GRANTS</a:t>
            </a:r>
            <a:endParaRPr lang="en-US" sz="1350" dirty="0"/>
          </a:p>
          <a:p>
            <a:r>
              <a:rPr lang="en-US" sz="1350" dirty="0"/>
              <a:t>Grants are a non-repayable sum of money that is given based primarily on financial need. Government grants are available. </a:t>
            </a:r>
            <a:r>
              <a:rPr lang="en-US" sz="1350" dirty="0">
                <a:hlinkClick r:id="rId2"/>
              </a:rPr>
              <a:t>www.studentaidbc.ca</a:t>
            </a:r>
            <a:endParaRPr lang="en-US" sz="1350" dirty="0"/>
          </a:p>
          <a:p>
            <a:pPr marL="0" lvl="0" indent="0">
              <a:buNone/>
            </a:pPr>
            <a:r>
              <a:rPr lang="en-US" sz="1350" b="1" dirty="0"/>
              <a:t>LOANS</a:t>
            </a:r>
            <a:endParaRPr lang="en-US" sz="1350" dirty="0"/>
          </a:p>
          <a:p>
            <a:r>
              <a:rPr lang="en-US" sz="1350" dirty="0"/>
              <a:t>Money borrowed by student demonstrating financial need, </a:t>
            </a:r>
            <a:r>
              <a:rPr lang="en-US" sz="1350" b="1" dirty="0"/>
              <a:t>which must be repaid.  </a:t>
            </a:r>
            <a:r>
              <a:rPr lang="en-US" sz="1350" dirty="0"/>
              <a:t>A full financial statement is a necessary part of the application form. Student may get a loan from the government or a bank.  BC/Canada Student Loan: </a:t>
            </a:r>
            <a:r>
              <a:rPr lang="en-US" sz="1350" dirty="0">
                <a:hlinkClick r:id="rId2"/>
              </a:rPr>
              <a:t>www.studentaidbc.ca</a:t>
            </a:r>
            <a:endParaRPr lang="en-US" sz="1350" dirty="0"/>
          </a:p>
          <a:p>
            <a:pPr marL="0" lvl="0" indent="0">
              <a:buNone/>
            </a:pPr>
            <a:r>
              <a:rPr lang="en-US" sz="1350" b="1" dirty="0"/>
              <a:t>AWARDS</a:t>
            </a:r>
            <a:endParaRPr lang="en-US" sz="1350" dirty="0"/>
          </a:p>
          <a:p>
            <a:r>
              <a:rPr lang="en-US" sz="1350" dirty="0"/>
              <a:t>Monetary awards made in recognition of achievement and significant individual contributions to the school, cultural and athletic development of school/community.</a:t>
            </a:r>
          </a:p>
        </p:txBody>
      </p:sp>
    </p:spTree>
    <p:extLst>
      <p:ext uri="{BB962C8B-B14F-4D97-AF65-F5344CB8AC3E}">
        <p14:creationId xmlns:p14="http://schemas.microsoft.com/office/powerpoint/2010/main" val="1136926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A7CA-61F7-1B2A-3047-024405FFA6B9}"/>
              </a:ext>
            </a:extLst>
          </p:cNvPr>
          <p:cNvSpPr>
            <a:spLocks noGrp="1"/>
          </p:cNvSpPr>
          <p:nvPr>
            <p:ph type="title"/>
          </p:nvPr>
        </p:nvSpPr>
        <p:spPr/>
        <p:txBody>
          <a:bodyPr/>
          <a:lstStyle/>
          <a:p>
            <a:r>
              <a:rPr lang="en-US" dirty="0"/>
              <a:t>Other SFU Scholarships</a:t>
            </a:r>
            <a:endParaRPr lang="en-CA" dirty="0"/>
          </a:p>
        </p:txBody>
      </p:sp>
      <p:sp>
        <p:nvSpPr>
          <p:cNvPr id="3" name="Content Placeholder 2">
            <a:extLst>
              <a:ext uri="{FF2B5EF4-FFF2-40B4-BE49-F238E27FC236}">
                <a16:creationId xmlns:a16="http://schemas.microsoft.com/office/drawing/2014/main" id="{9CF400E1-86A8-D8F4-571C-CA0F3AAAEDD2}"/>
              </a:ext>
            </a:extLst>
          </p:cNvPr>
          <p:cNvSpPr>
            <a:spLocks noGrp="1"/>
          </p:cNvSpPr>
          <p:nvPr>
            <p:ph sz="quarter" idx="13"/>
          </p:nvPr>
        </p:nvSpPr>
        <p:spPr/>
        <p:txBody>
          <a:bodyPr/>
          <a:lstStyle/>
          <a:p>
            <a:r>
              <a:rPr lang="en-US" dirty="0" err="1"/>
              <a:t>UGGla</a:t>
            </a:r>
            <a:r>
              <a:rPr lang="en-US" dirty="0"/>
              <a:t> Family Entrance Scholarship</a:t>
            </a:r>
          </a:p>
          <a:p>
            <a:pPr marL="0" indent="0">
              <a:buNone/>
            </a:pPr>
            <a:r>
              <a:rPr lang="en-US" sz="1400" dirty="0"/>
              <a:t>                         (application period EARLY OCTOBER 2023 – Jan. 22, 2024)</a:t>
            </a:r>
          </a:p>
          <a:p>
            <a:pPr marL="0" indent="0">
              <a:buNone/>
            </a:pPr>
            <a:r>
              <a:rPr lang="en-US" sz="1400" dirty="0">
                <a:solidFill>
                  <a:schemeClr val="accent1"/>
                </a:solidFill>
                <a:hlinkClick r:id="rId2">
                  <a:extLst>
                    <a:ext uri="{A12FA001-AC4F-418D-AE19-62706E023703}">
                      <ahyp:hlinkClr xmlns:ahyp="http://schemas.microsoft.com/office/drawing/2018/hyperlinkcolor" val="tx"/>
                    </a:ext>
                  </a:extLst>
                </a:hlinkClick>
              </a:rPr>
              <a:t>Uggla Family Scholarship - Undergraduate Admission - Simon Fraser University (sfu.ca)</a:t>
            </a:r>
            <a:endParaRPr lang="en-US" sz="1400" dirty="0">
              <a:solidFill>
                <a:schemeClr val="accent1"/>
              </a:solidFill>
            </a:endParaRPr>
          </a:p>
          <a:p>
            <a:r>
              <a:rPr lang="en-US" dirty="0"/>
              <a:t>Awards &amp; Bursaries &amp; indigenous awards </a:t>
            </a:r>
          </a:p>
          <a:p>
            <a:pPr marL="0" indent="0">
              <a:buNone/>
            </a:pPr>
            <a:r>
              <a:rPr lang="en-US" sz="1400" dirty="0"/>
              <a:t>	       (application period Nov. 1 , 2023 – March 31, 2024)</a:t>
            </a:r>
          </a:p>
          <a:p>
            <a:pPr marL="0" indent="0">
              <a:buNone/>
            </a:pPr>
            <a:r>
              <a:rPr lang="en-US" sz="1400" dirty="0">
                <a:solidFill>
                  <a:schemeClr val="accent1"/>
                </a:solidFill>
                <a:hlinkClick r:id="rId3">
                  <a:extLst>
                    <a:ext uri="{A12FA001-AC4F-418D-AE19-62706E023703}">
                      <ahyp:hlinkClr xmlns:ahyp="http://schemas.microsoft.com/office/drawing/2018/hyperlinkcolor" val="tx"/>
                    </a:ext>
                  </a:extLst>
                </a:hlinkClick>
              </a:rPr>
              <a:t>High School Applicants - Awards &amp; Bursaries - Financial Aid and Awards - Simon Fraser University (sfu.ca)</a:t>
            </a:r>
            <a:endParaRPr lang="en-US" sz="1400" dirty="0">
              <a:solidFill>
                <a:schemeClr val="accent1"/>
              </a:solidFill>
            </a:endParaRPr>
          </a:p>
        </p:txBody>
      </p:sp>
    </p:spTree>
    <p:extLst>
      <p:ext uri="{BB962C8B-B14F-4D97-AF65-F5344CB8AC3E}">
        <p14:creationId xmlns:p14="http://schemas.microsoft.com/office/powerpoint/2010/main" val="320294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F69-341A-4024-AA68-8D2F782FAD3D}"/>
              </a:ext>
            </a:extLst>
          </p:cNvPr>
          <p:cNvSpPr>
            <a:spLocks noGrp="1"/>
          </p:cNvSpPr>
          <p:nvPr>
            <p:ph type="title"/>
          </p:nvPr>
        </p:nvSpPr>
        <p:spPr/>
        <p:txBody>
          <a:bodyPr/>
          <a:lstStyle/>
          <a:p>
            <a:r>
              <a:rPr lang="en-US" dirty="0"/>
              <a:t>Steps to apply for scholarships</a:t>
            </a:r>
            <a:endParaRPr lang="en-CA" dirty="0"/>
          </a:p>
        </p:txBody>
      </p:sp>
      <p:sp>
        <p:nvSpPr>
          <p:cNvPr id="3" name="Content Placeholder 2">
            <a:extLst>
              <a:ext uri="{FF2B5EF4-FFF2-40B4-BE49-F238E27FC236}">
                <a16:creationId xmlns:a16="http://schemas.microsoft.com/office/drawing/2014/main" id="{870286AF-9F4D-416F-B887-11E03EC11173}"/>
              </a:ext>
            </a:extLst>
          </p:cNvPr>
          <p:cNvSpPr>
            <a:spLocks noGrp="1"/>
          </p:cNvSpPr>
          <p:nvPr>
            <p:ph sz="quarter" idx="13"/>
          </p:nvPr>
        </p:nvSpPr>
        <p:spPr>
          <a:xfrm>
            <a:off x="685330" y="1828801"/>
            <a:ext cx="7772870" cy="3962400"/>
          </a:xfrm>
        </p:spPr>
        <p:txBody>
          <a:bodyPr>
            <a:normAutofit fontScale="85000" lnSpcReduction="10000"/>
          </a:bodyPr>
          <a:lstStyle/>
          <a:p>
            <a:pPr>
              <a:buFont typeface="Wingdings" panose="05000000000000000000" pitchFamily="2" charset="2"/>
              <a:buChar char="ü"/>
            </a:pPr>
            <a:r>
              <a:rPr lang="en-US" sz="1800" dirty="0"/>
              <a:t>Complete a Pinetree student information brag sheet</a:t>
            </a:r>
          </a:p>
          <a:p>
            <a:pPr>
              <a:buFont typeface="Wingdings" panose="05000000000000000000" pitchFamily="2" charset="2"/>
              <a:buChar char="ü"/>
            </a:pPr>
            <a:r>
              <a:rPr lang="en-US" sz="1800" dirty="0"/>
              <a:t>Research scholarships</a:t>
            </a:r>
          </a:p>
          <a:p>
            <a:pPr>
              <a:buFont typeface="Wingdings" panose="05000000000000000000" pitchFamily="2" charset="2"/>
              <a:buChar char="ü"/>
            </a:pPr>
            <a:r>
              <a:rPr lang="en-US" sz="1800" dirty="0"/>
              <a:t>Decide which scholarships you want to apply for where you fit the criteria and follow instructions carefully!</a:t>
            </a:r>
          </a:p>
          <a:p>
            <a:pPr>
              <a:buFont typeface="Wingdings" panose="05000000000000000000" pitchFamily="2" charset="2"/>
              <a:buChar char="ü"/>
            </a:pPr>
            <a:r>
              <a:rPr lang="en-US" sz="1800" dirty="0"/>
              <a:t>Make note of requirements: essay, transcript, letters of reference</a:t>
            </a:r>
          </a:p>
          <a:p>
            <a:pPr>
              <a:buFont typeface="Wingdings" panose="05000000000000000000" pitchFamily="2" charset="2"/>
              <a:buChar char="ü"/>
            </a:pPr>
            <a:r>
              <a:rPr lang="en-US" sz="1800" dirty="0"/>
              <a:t>Ask teachers, community members, counselors for reference letters</a:t>
            </a:r>
          </a:p>
          <a:p>
            <a:pPr lvl="0"/>
            <a:r>
              <a:rPr lang="en-US" sz="1800" dirty="0"/>
              <a:t>Most Pinetree scholarships require Canadian Citizenship or Permanent Residency.  </a:t>
            </a:r>
            <a:r>
              <a:rPr lang="en-US" sz="1800" b="1" dirty="0"/>
              <a:t>Know your status and check the requirements </a:t>
            </a:r>
            <a:r>
              <a:rPr lang="en-US" sz="1800" dirty="0"/>
              <a:t>of the specific scholarships.</a:t>
            </a:r>
          </a:p>
          <a:p>
            <a:pPr lvl="0"/>
            <a:r>
              <a:rPr lang="en-US" sz="1800" b="1" dirty="0"/>
              <a:t>Apply by due dates</a:t>
            </a:r>
            <a:r>
              <a:rPr lang="en-US" sz="1800" dirty="0"/>
              <a:t>. Check whether it is ‘apply by’ or ‘received by’ for the application date. </a:t>
            </a:r>
          </a:p>
          <a:p>
            <a:pPr lvl="0"/>
            <a:r>
              <a:rPr lang="en-US" dirty="0"/>
              <a:t>Submit scholarship application (most are online applications).</a:t>
            </a:r>
          </a:p>
          <a:p>
            <a:pPr>
              <a:buFont typeface="Wingdings" panose="05000000000000000000" pitchFamily="2" charset="2"/>
              <a:buChar char="ü"/>
            </a:pPr>
            <a:endParaRPr lang="en-CA" dirty="0"/>
          </a:p>
        </p:txBody>
      </p:sp>
    </p:spTree>
    <p:extLst>
      <p:ext uri="{BB962C8B-B14F-4D97-AF65-F5344CB8AC3E}">
        <p14:creationId xmlns:p14="http://schemas.microsoft.com/office/powerpoint/2010/main" val="599371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 letters</a:t>
            </a:r>
            <a:endParaRPr lang="en-US" dirty="0"/>
          </a:p>
        </p:txBody>
      </p:sp>
      <p:sp>
        <p:nvSpPr>
          <p:cNvPr id="3" name="Content Placeholder 2"/>
          <p:cNvSpPr>
            <a:spLocks noGrp="1"/>
          </p:cNvSpPr>
          <p:nvPr>
            <p:ph idx="1"/>
          </p:nvPr>
        </p:nvSpPr>
        <p:spPr>
          <a:xfrm>
            <a:off x="685331" y="1828800"/>
            <a:ext cx="7773339" cy="3962401"/>
          </a:xfrm>
        </p:spPr>
        <p:txBody>
          <a:bodyPr>
            <a:normAutofit fontScale="70000" lnSpcReduction="20000"/>
          </a:bodyPr>
          <a:lstStyle/>
          <a:p>
            <a:pPr marL="0" lvl="0" indent="0">
              <a:buNone/>
            </a:pPr>
            <a:r>
              <a:rPr lang="en-US" sz="2800" b="1" dirty="0"/>
              <a:t>If you are asking your teachers for a reference letter</a:t>
            </a:r>
            <a:r>
              <a:rPr lang="en-US" sz="2800" dirty="0"/>
              <a:t>:  </a:t>
            </a:r>
          </a:p>
          <a:p>
            <a:pPr marL="0" lvl="0" indent="0">
              <a:buNone/>
            </a:pPr>
            <a:endParaRPr lang="en-US" sz="1200" dirty="0"/>
          </a:p>
          <a:p>
            <a:pPr lvl="1">
              <a:buFont typeface="Wingdings" panose="05000000000000000000" pitchFamily="2" charset="2"/>
              <a:buChar char="§"/>
            </a:pPr>
            <a:r>
              <a:rPr lang="en-US" sz="2400" u="sng" dirty="0"/>
              <a:t>Give adequate time </a:t>
            </a:r>
            <a:r>
              <a:rPr lang="en-US" sz="2400" dirty="0"/>
              <a:t>(at least two weeks)</a:t>
            </a:r>
          </a:p>
          <a:p>
            <a:pPr marL="457200" lvl="1" indent="0">
              <a:buNone/>
            </a:pPr>
            <a:endParaRPr lang="en-US" sz="2400" dirty="0"/>
          </a:p>
          <a:p>
            <a:pPr lvl="1">
              <a:buFont typeface="Wingdings" panose="05000000000000000000" pitchFamily="2" charset="2"/>
              <a:buChar char="§"/>
            </a:pPr>
            <a:r>
              <a:rPr lang="en-US" sz="2400" dirty="0"/>
              <a:t>Choose someone who knows you well so you can receive the strongest letter</a:t>
            </a:r>
          </a:p>
          <a:p>
            <a:pPr marL="457200" lvl="1" indent="0">
              <a:buNone/>
            </a:pPr>
            <a:endParaRPr lang="en-US" sz="1200" dirty="0"/>
          </a:p>
          <a:p>
            <a:pPr lvl="1">
              <a:buFont typeface="Wingdings" panose="05000000000000000000" pitchFamily="2" charset="2"/>
              <a:buChar char="§"/>
            </a:pPr>
            <a:r>
              <a:rPr lang="en-US" sz="2400" dirty="0"/>
              <a:t>Make sure you give a copy of your </a:t>
            </a:r>
            <a:r>
              <a:rPr lang="en-US" sz="2400" b="1" dirty="0">
                <a:solidFill>
                  <a:srgbClr val="00B050"/>
                </a:solidFill>
              </a:rPr>
              <a:t>pinetree student information Brag Sheet </a:t>
            </a:r>
            <a:r>
              <a:rPr lang="en-CA" sz="2400" dirty="0">
                <a:hlinkClick r:id="rId2"/>
              </a:rPr>
              <a:t>Pinetree Fillable Brag Sheet.pdf (sd43.bc.ca)</a:t>
            </a:r>
            <a:endParaRPr lang="en-US" sz="2400" b="1" dirty="0">
              <a:solidFill>
                <a:srgbClr val="FF0000"/>
              </a:solidFill>
            </a:endParaRPr>
          </a:p>
          <a:p>
            <a:pPr marL="457200" lvl="1" indent="0">
              <a:buNone/>
            </a:pPr>
            <a:endParaRPr lang="en-US" sz="1200" dirty="0"/>
          </a:p>
          <a:p>
            <a:pPr lvl="1">
              <a:buFont typeface="Wingdings" panose="05000000000000000000" pitchFamily="2" charset="2"/>
              <a:buChar char="§"/>
            </a:pPr>
            <a:r>
              <a:rPr lang="en-US" sz="2400" dirty="0"/>
              <a:t>If possible, include a copy of your application</a:t>
            </a:r>
          </a:p>
          <a:p>
            <a:pPr marL="457200" lvl="1" indent="0">
              <a:buNone/>
            </a:pPr>
            <a:endParaRPr lang="en-US" sz="1200" dirty="0"/>
          </a:p>
          <a:p>
            <a:pPr lvl="1">
              <a:buFont typeface="Wingdings" panose="05000000000000000000" pitchFamily="2" charset="2"/>
              <a:buChar char="§"/>
            </a:pPr>
            <a:r>
              <a:rPr lang="en-US" sz="2400" dirty="0"/>
              <a:t>Some letters may be included in your application; some may need to be submitted directly by your teacher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ESSAYS</a:t>
            </a:r>
          </a:p>
        </p:txBody>
      </p:sp>
      <p:sp>
        <p:nvSpPr>
          <p:cNvPr id="3" name="Content Placeholder 2"/>
          <p:cNvSpPr>
            <a:spLocks noGrp="1"/>
          </p:cNvSpPr>
          <p:nvPr>
            <p:ph idx="1"/>
          </p:nvPr>
        </p:nvSpPr>
        <p:spPr>
          <a:xfrm>
            <a:off x="685331" y="2214696"/>
            <a:ext cx="7773339" cy="3576506"/>
          </a:xfrm>
        </p:spPr>
        <p:txBody>
          <a:bodyPr>
            <a:normAutofit fontScale="77500" lnSpcReduction="20000"/>
          </a:bodyPr>
          <a:lstStyle/>
          <a:p>
            <a:pPr lvl="0"/>
            <a:r>
              <a:rPr lang="en-US" sz="3000" dirty="0"/>
              <a:t>Edit! Edit! Edit!</a:t>
            </a:r>
          </a:p>
          <a:p>
            <a:pPr lvl="0"/>
            <a:r>
              <a:rPr lang="en-US" sz="3000" dirty="0"/>
              <a:t>Read the topic carefully</a:t>
            </a:r>
          </a:p>
          <a:p>
            <a:pPr lvl="0"/>
            <a:r>
              <a:rPr lang="en-US" sz="3000" dirty="0"/>
              <a:t>Scholarship providers get to know you through your essays so </a:t>
            </a:r>
            <a:r>
              <a:rPr lang="en-US" sz="3000" i="1" u="sng" dirty="0"/>
              <a:t>be specific</a:t>
            </a:r>
          </a:p>
          <a:p>
            <a:pPr lvl="0"/>
            <a:r>
              <a:rPr lang="en-US" sz="3000" dirty="0"/>
              <a:t>Use examples</a:t>
            </a:r>
          </a:p>
          <a:p>
            <a:pPr lvl="0"/>
            <a:r>
              <a:rPr lang="en-US" sz="3000" dirty="0"/>
              <a:t>Only provide information that you are comfortable being shared with others.  Many essays are published along with winner’s profiles.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CE0C6-D4EB-450F-BFD0-262DBA4802AD}"/>
              </a:ext>
            </a:extLst>
          </p:cNvPr>
          <p:cNvSpPr>
            <a:spLocks noGrp="1"/>
          </p:cNvSpPr>
          <p:nvPr>
            <p:ph type="title"/>
          </p:nvPr>
        </p:nvSpPr>
        <p:spPr>
          <a:xfrm>
            <a:off x="685332" y="618519"/>
            <a:ext cx="7773338" cy="829282"/>
          </a:xfrm>
        </p:spPr>
        <p:txBody>
          <a:bodyPr/>
          <a:lstStyle/>
          <a:p>
            <a:r>
              <a:rPr lang="en-US" b="1" dirty="0"/>
              <a:t>Post Secondary FAQ</a:t>
            </a:r>
            <a:endParaRPr lang="en-CA" b="1" dirty="0"/>
          </a:p>
        </p:txBody>
      </p:sp>
      <p:sp>
        <p:nvSpPr>
          <p:cNvPr id="3" name="Content Placeholder 2">
            <a:extLst>
              <a:ext uri="{FF2B5EF4-FFF2-40B4-BE49-F238E27FC236}">
                <a16:creationId xmlns:a16="http://schemas.microsoft.com/office/drawing/2014/main" id="{2DBE4147-AC35-4A82-B342-CDB03E845BE4}"/>
              </a:ext>
            </a:extLst>
          </p:cNvPr>
          <p:cNvSpPr>
            <a:spLocks noGrp="1"/>
          </p:cNvSpPr>
          <p:nvPr>
            <p:ph sz="quarter" idx="13"/>
          </p:nvPr>
        </p:nvSpPr>
        <p:spPr>
          <a:xfrm>
            <a:off x="685330" y="1447801"/>
            <a:ext cx="7772870" cy="4343399"/>
          </a:xfrm>
        </p:spPr>
        <p:txBody>
          <a:bodyPr>
            <a:normAutofit lnSpcReduction="10000"/>
          </a:bodyPr>
          <a:lstStyle/>
          <a:p>
            <a:pPr>
              <a:buFont typeface="Wingdings" panose="05000000000000000000" pitchFamily="2" charset="2"/>
              <a:buChar char="§"/>
            </a:pPr>
            <a:r>
              <a:rPr lang="en-US" dirty="0"/>
              <a:t>All applications are now open!</a:t>
            </a:r>
          </a:p>
          <a:p>
            <a:pPr>
              <a:buFont typeface="Wingdings" panose="05000000000000000000" pitchFamily="2" charset="2"/>
              <a:buChar char="§"/>
            </a:pPr>
            <a:r>
              <a:rPr lang="en-US" dirty="0"/>
              <a:t>Check deadlines for each post secondary</a:t>
            </a:r>
          </a:p>
          <a:p>
            <a:pPr>
              <a:buFont typeface="Wingdings" panose="05000000000000000000" pitchFamily="2" charset="2"/>
              <a:buChar char="§"/>
            </a:pPr>
            <a:r>
              <a:rPr lang="en-CA" dirty="0"/>
              <a:t>You will need your pEN# &amp; credit card</a:t>
            </a:r>
          </a:p>
          <a:p>
            <a:pPr>
              <a:buFont typeface="Wingdings" panose="05000000000000000000" pitchFamily="2" charset="2"/>
              <a:buChar char="§"/>
            </a:pPr>
            <a:r>
              <a:rPr lang="en-CA" dirty="0"/>
              <a:t>For most BC Post secondary apply at educationplannerbc.ca </a:t>
            </a:r>
          </a:p>
          <a:p>
            <a:pPr>
              <a:buFont typeface="Wingdings" panose="05000000000000000000" pitchFamily="2" charset="2"/>
              <a:buChar char="§"/>
            </a:pPr>
            <a:r>
              <a:rPr lang="en-CA" dirty="0"/>
              <a:t>You do not need to have completed courses to apply</a:t>
            </a:r>
          </a:p>
          <a:p>
            <a:pPr>
              <a:buFont typeface="Wingdings" panose="05000000000000000000" pitchFamily="2" charset="2"/>
              <a:buChar char="§"/>
            </a:pPr>
            <a:r>
              <a:rPr lang="en-CA" dirty="0"/>
              <a:t>It doesn’t matter which semester you are taking courses</a:t>
            </a:r>
          </a:p>
          <a:p>
            <a:pPr>
              <a:buFont typeface="Wingdings" panose="05000000000000000000" pitchFamily="2" charset="2"/>
              <a:buChar char="§"/>
            </a:pPr>
            <a:r>
              <a:rPr lang="en-CA" dirty="0"/>
              <a:t>After you apply, most institutions will require you to submit a transcript and some programs require supplementary applications</a:t>
            </a:r>
          </a:p>
          <a:p>
            <a:pPr marL="0" indent="0">
              <a:buNone/>
            </a:pPr>
            <a:endParaRPr lang="en-CA" dirty="0"/>
          </a:p>
          <a:p>
            <a:pPr>
              <a:buFont typeface="Wingdings" panose="05000000000000000000" pitchFamily="2" charset="2"/>
              <a:buChar char="§"/>
            </a:pPr>
            <a:endParaRPr lang="en-CA" dirty="0"/>
          </a:p>
        </p:txBody>
      </p:sp>
    </p:spTree>
    <p:extLst>
      <p:ext uri="{BB962C8B-B14F-4D97-AF65-F5344CB8AC3E}">
        <p14:creationId xmlns:p14="http://schemas.microsoft.com/office/powerpoint/2010/main" val="4028890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55C6-0DB2-40CD-A26A-B577E98348A4}"/>
              </a:ext>
            </a:extLst>
          </p:cNvPr>
          <p:cNvSpPr>
            <a:spLocks noGrp="1"/>
          </p:cNvSpPr>
          <p:nvPr>
            <p:ph type="title"/>
          </p:nvPr>
        </p:nvSpPr>
        <p:spPr>
          <a:xfrm>
            <a:off x="685332" y="618519"/>
            <a:ext cx="7773338" cy="448281"/>
          </a:xfrm>
        </p:spPr>
        <p:txBody>
          <a:bodyPr>
            <a:normAutofit fontScale="90000"/>
          </a:bodyPr>
          <a:lstStyle/>
          <a:p>
            <a:r>
              <a:rPr lang="en-US" dirty="0"/>
              <a:t>Post Secondary applications</a:t>
            </a:r>
            <a:endParaRPr lang="en-CA" dirty="0"/>
          </a:p>
        </p:txBody>
      </p:sp>
      <p:sp>
        <p:nvSpPr>
          <p:cNvPr id="3" name="Content Placeholder 2">
            <a:extLst>
              <a:ext uri="{FF2B5EF4-FFF2-40B4-BE49-F238E27FC236}">
                <a16:creationId xmlns:a16="http://schemas.microsoft.com/office/drawing/2014/main" id="{E7EF5572-C3D0-4AC7-AEB0-4911A424A330}"/>
              </a:ext>
            </a:extLst>
          </p:cNvPr>
          <p:cNvSpPr>
            <a:spLocks noGrp="1"/>
          </p:cNvSpPr>
          <p:nvPr>
            <p:ph idx="1"/>
          </p:nvPr>
        </p:nvSpPr>
        <p:spPr>
          <a:xfrm>
            <a:off x="685331" y="1219200"/>
            <a:ext cx="7773339" cy="5334000"/>
          </a:xfrm>
        </p:spPr>
        <p:txBody>
          <a:bodyPr>
            <a:normAutofit fontScale="32500" lnSpcReduction="20000"/>
          </a:bodyPr>
          <a:lstStyle/>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Douglas College: </a:t>
            </a:r>
            <a:r>
              <a:rPr lang="en-US" sz="3200" dirty="0">
                <a:effectLst/>
                <a:latin typeface="Calibri" panose="020F0502020204030204" pitchFamily="34" charset="0"/>
                <a:ea typeface="Calibri" panose="020F0502020204030204" pitchFamily="34" charset="0"/>
                <a:cs typeface="Times New Roman" panose="02020603050405020304" pitchFamily="18" charset="0"/>
              </a:rPr>
              <a:t>Application is now open. Apply early.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BCIT: </a:t>
            </a:r>
            <a:r>
              <a:rPr lang="en-US" sz="3200" dirty="0">
                <a:effectLst/>
                <a:latin typeface="Calibri" panose="020F0502020204030204" pitchFamily="34" charset="0"/>
                <a:ea typeface="Calibri" panose="020F0502020204030204" pitchFamily="34" charset="0"/>
                <a:cs typeface="Times New Roman" panose="02020603050405020304" pitchFamily="18" charset="0"/>
              </a:rPr>
              <a:t>Applications are open until program fills for most technology programs (check program). Some programs have competitive entry and are accepted until posted deadline. Applications accepted throughout the year for trades programs.</a:t>
            </a:r>
          </a:p>
          <a:p>
            <a:pPr>
              <a:lnSpc>
                <a:spcPct val="107000"/>
              </a:lnSpc>
              <a:spcBef>
                <a:spcPts val="600"/>
              </a:spcBef>
              <a:spcAft>
                <a:spcPts val="600"/>
              </a:spcAft>
            </a:pPr>
            <a:r>
              <a:rPr lang="en-CA" sz="3200" b="1" dirty="0">
                <a:effectLst/>
                <a:latin typeface="Calibri" panose="020F0502020204030204" pitchFamily="34" charset="0"/>
                <a:ea typeface="Calibri" panose="020F0502020204030204" pitchFamily="34" charset="0"/>
                <a:cs typeface="Times New Roman" panose="02020603050405020304" pitchFamily="18" charset="0"/>
              </a:rPr>
              <a:t>Capilano University: </a:t>
            </a:r>
            <a:r>
              <a:rPr lang="en-CA" sz="3200" dirty="0">
                <a:effectLst/>
                <a:latin typeface="Calibri" panose="020F0502020204030204" pitchFamily="34" charset="0"/>
                <a:ea typeface="Calibri" panose="020F0502020204030204" pitchFamily="34" charset="0"/>
                <a:cs typeface="Times New Roman" panose="02020603050405020304" pitchFamily="18" charset="0"/>
              </a:rPr>
              <a:t>Application is open. Apply early! Deadlines published on website for each program. </a:t>
            </a:r>
          </a:p>
          <a:p>
            <a:pPr>
              <a:lnSpc>
                <a:spcPct val="107000"/>
              </a:lnSpc>
              <a:spcBef>
                <a:spcPts val="600"/>
              </a:spcBef>
              <a:spcAft>
                <a:spcPts val="600"/>
              </a:spcAft>
            </a:pPr>
            <a:r>
              <a:rPr lang="en-CA" sz="3200" b="1" dirty="0">
                <a:latin typeface="Calibri" panose="020F0502020204030204" pitchFamily="34" charset="0"/>
                <a:ea typeface="Calibri" panose="020F0502020204030204" pitchFamily="34" charset="0"/>
                <a:cs typeface="Times New Roman" panose="02020603050405020304" pitchFamily="18" charset="0"/>
              </a:rPr>
              <a:t>Emily </a:t>
            </a:r>
            <a:r>
              <a:rPr lang="en-CA" sz="3200" b="1" dirty="0" err="1">
                <a:latin typeface="Calibri" panose="020F0502020204030204" pitchFamily="34" charset="0"/>
                <a:ea typeface="Calibri" panose="020F0502020204030204" pitchFamily="34" charset="0"/>
                <a:cs typeface="Times New Roman" panose="02020603050405020304" pitchFamily="18" charset="0"/>
              </a:rPr>
              <a:t>carr</a:t>
            </a:r>
            <a:r>
              <a:rPr lang="en-CA" sz="3200" b="1" dirty="0">
                <a:latin typeface="Calibri" panose="020F0502020204030204" pitchFamily="34" charset="0"/>
                <a:ea typeface="Calibri" panose="020F0502020204030204" pitchFamily="34" charset="0"/>
                <a:cs typeface="Times New Roman" panose="02020603050405020304" pitchFamily="18" charset="0"/>
              </a:rPr>
              <a:t> univ. of Art &amp; Design: </a:t>
            </a:r>
            <a:r>
              <a:rPr lang="en-CA" sz="3200" dirty="0">
                <a:latin typeface="Calibri" panose="020F0502020204030204" pitchFamily="34" charset="0"/>
                <a:ea typeface="Calibri" panose="020F0502020204030204" pitchFamily="34" charset="0"/>
                <a:cs typeface="Times New Roman" panose="02020603050405020304" pitchFamily="18" charset="0"/>
              </a:rPr>
              <a:t>Application is open. Deadline is January 15, 2024.</a:t>
            </a:r>
            <a:endParaRPr lang="en-CA"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KPU: Applications accepted </a:t>
            </a:r>
            <a:r>
              <a:rPr lang="en-US" sz="3200" dirty="0">
                <a:effectLst/>
                <a:latin typeface="Calibri" panose="020F0502020204030204" pitchFamily="34" charset="0"/>
                <a:ea typeface="Calibri" panose="020F0502020204030204" pitchFamily="34" charset="0"/>
                <a:cs typeface="Times New Roman" panose="02020603050405020304" pitchFamily="18" charset="0"/>
              </a:rPr>
              <a:t>Oct. 1 – March 1, 2023, for limited intake programs and early application for open intake programs. The final deadline for open intake programs is </a:t>
            </a:r>
            <a:r>
              <a:rPr lang="en-US" sz="3200" dirty="0">
                <a:latin typeface="Calibri" panose="020F0502020204030204" pitchFamily="34" charset="0"/>
                <a:ea typeface="Calibri" panose="020F0502020204030204" pitchFamily="34" charset="0"/>
                <a:cs typeface="Times New Roman" panose="02020603050405020304" pitchFamily="18" charset="0"/>
              </a:rPr>
              <a:t>Jul</a:t>
            </a:r>
            <a:r>
              <a:rPr lang="en-US" sz="3200" dirty="0">
                <a:effectLst/>
                <a:latin typeface="Calibri" panose="020F0502020204030204" pitchFamily="34" charset="0"/>
                <a:ea typeface="Calibri" panose="020F0502020204030204" pitchFamily="34" charset="0"/>
                <a:cs typeface="Times New Roman" panose="02020603050405020304" pitchFamily="18" charset="0"/>
              </a:rPr>
              <a:t>. 1,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SFU:</a:t>
            </a:r>
            <a:r>
              <a:rPr lang="en-US" sz="3200" dirty="0">
                <a:effectLst/>
                <a:latin typeface="Calibri" panose="020F0502020204030204" pitchFamily="34" charset="0"/>
                <a:ea typeface="Calibri" panose="020F0502020204030204" pitchFamily="34" charset="0"/>
                <a:cs typeface="Times New Roman" panose="02020603050405020304" pitchFamily="18" charset="0"/>
              </a:rPr>
              <a:t> Applications accepted until Jan. 31,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UBC:</a:t>
            </a:r>
            <a:r>
              <a:rPr lang="en-US" sz="3200" dirty="0">
                <a:effectLst/>
                <a:latin typeface="Calibri" panose="020F0502020204030204" pitchFamily="34" charset="0"/>
                <a:ea typeface="Calibri" panose="020F0502020204030204" pitchFamily="34" charset="0"/>
                <a:cs typeface="Times New Roman" panose="02020603050405020304" pitchFamily="18" charset="0"/>
              </a:rPr>
              <a:t> Early application deadline Dec. 1, 2023. The final application deadline is Jan. 15,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UVic: </a:t>
            </a:r>
            <a:r>
              <a:rPr lang="en-US" sz="3200" dirty="0">
                <a:effectLst/>
                <a:latin typeface="Calibri" panose="020F0502020204030204" pitchFamily="34" charset="0"/>
                <a:ea typeface="Calibri" panose="020F0502020204030204" pitchFamily="34" charset="0"/>
                <a:cs typeface="Times New Roman" panose="02020603050405020304" pitchFamily="18" charset="0"/>
              </a:rPr>
              <a:t>Applications accepted Oct. 1 – Jan. 31,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Ontario Universities</a:t>
            </a:r>
            <a:r>
              <a:rPr lang="en-US" sz="3200" dirty="0">
                <a:effectLst/>
                <a:latin typeface="Calibri" panose="020F0502020204030204" pitchFamily="34" charset="0"/>
                <a:ea typeface="Calibri" panose="020F0502020204030204" pitchFamily="34" charset="0"/>
                <a:cs typeface="Times New Roman" panose="02020603050405020304" pitchFamily="18" charset="0"/>
              </a:rPr>
              <a:t> – OUAC is open. It is recommended that students apply in the Fall. Each Ontario university has a different application deadline.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U of Toronto: </a:t>
            </a:r>
            <a:r>
              <a:rPr lang="en-US" sz="3200" dirty="0">
                <a:effectLst/>
                <a:latin typeface="Calibri" panose="020F0502020204030204" pitchFamily="34" charset="0"/>
                <a:ea typeface="Calibri" panose="020F0502020204030204" pitchFamily="34" charset="0"/>
                <a:cs typeface="Times New Roman" panose="02020603050405020304" pitchFamily="18" charset="0"/>
              </a:rPr>
              <a:t>Early consideration and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recommended deadline</a:t>
            </a:r>
            <a:r>
              <a:rPr lang="en-US" sz="3200" dirty="0">
                <a:effectLst/>
                <a:latin typeface="Calibri" panose="020F0502020204030204" pitchFamily="34" charset="0"/>
                <a:ea typeface="Calibri" panose="020F0502020204030204" pitchFamily="34" charset="0"/>
                <a:cs typeface="Times New Roman" panose="02020603050405020304" pitchFamily="18" charset="0"/>
              </a:rPr>
              <a:t> to apply: Nov. 7, 2023.. Final deadline for most programs is in January.</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U of Alberta</a:t>
            </a:r>
            <a:r>
              <a:rPr lang="en-US" sz="3200" dirty="0">
                <a:effectLst/>
                <a:latin typeface="Calibri" panose="020F0502020204030204" pitchFamily="34" charset="0"/>
                <a:ea typeface="Calibri" panose="020F0502020204030204" pitchFamily="34" charset="0"/>
                <a:cs typeface="Times New Roman" panose="02020603050405020304" pitchFamily="18" charset="0"/>
              </a:rPr>
              <a:t> – Applications accepted </a:t>
            </a:r>
            <a:r>
              <a:rPr lang="en-US" sz="3200" dirty="0">
                <a:latin typeface="Calibri" panose="020F0502020204030204" pitchFamily="34" charset="0"/>
                <a:ea typeface="Calibri" panose="020F0502020204030204" pitchFamily="34" charset="0"/>
                <a:cs typeface="Times New Roman" panose="02020603050405020304" pitchFamily="18" charset="0"/>
              </a:rPr>
              <a:t>until </a:t>
            </a:r>
            <a:r>
              <a:rPr lang="en-US" sz="3200" dirty="0">
                <a:effectLst/>
                <a:latin typeface="Calibri" panose="020F0502020204030204" pitchFamily="34" charset="0"/>
                <a:ea typeface="Calibri" panose="020F0502020204030204" pitchFamily="34" charset="0"/>
                <a:cs typeface="Times New Roman" panose="02020603050405020304" pitchFamily="18" charset="0"/>
              </a:rPr>
              <a:t>March 1,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McGill: </a:t>
            </a:r>
            <a:r>
              <a:rPr lang="en-US" sz="3200" dirty="0">
                <a:effectLst/>
                <a:latin typeface="Calibri" panose="020F0502020204030204" pitchFamily="34" charset="0"/>
                <a:ea typeface="Calibri" panose="020F0502020204030204" pitchFamily="34" charset="0"/>
                <a:cs typeface="Times New Roman" panose="02020603050405020304" pitchFamily="18" charset="0"/>
              </a:rPr>
              <a:t>Applications accepted until Feb. 1, 2024</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BC applications:  </a:t>
            </a:r>
            <a:r>
              <a:rPr lang="en-CA" sz="2800" dirty="0" err="1">
                <a:hlinkClick r:id="rId2"/>
              </a:rPr>
              <a:t>EducationPlannerBC</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Ontario applications: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CA" sz="3200" dirty="0">
                <a:hlinkClick r:id="rId3"/>
              </a:rPr>
              <a:t>Undergraduate Application Guide | Ontario Universities' Application Centre (ouac.on.ca)</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Alberta applications (except U of A): </a:t>
            </a:r>
            <a:r>
              <a:rPr lang="en-CA" sz="2800" dirty="0" err="1">
                <a:hlinkClick r:id="rId4"/>
              </a:rPr>
              <a:t>ApplyAlberta</a:t>
            </a:r>
            <a:r>
              <a:rPr lang="en-CA" sz="2800" dirty="0">
                <a:hlinkClick r:id="rId4"/>
              </a:rPr>
              <a:t> | </a:t>
            </a:r>
            <a:r>
              <a:rPr lang="en-CA" sz="2800" dirty="0" err="1">
                <a:hlinkClick r:id="rId4"/>
              </a:rPr>
              <a:t>ApplyAlberta</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For all other Canadian universities, visit institution website.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371345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89DE-A2BA-9A8B-F26E-D5A67EEF62D9}"/>
              </a:ext>
            </a:extLst>
          </p:cNvPr>
          <p:cNvSpPr>
            <a:spLocks noGrp="1"/>
          </p:cNvSpPr>
          <p:nvPr>
            <p:ph type="title"/>
          </p:nvPr>
        </p:nvSpPr>
        <p:spPr>
          <a:xfrm>
            <a:off x="685332" y="618519"/>
            <a:ext cx="7773338" cy="600681"/>
          </a:xfrm>
        </p:spPr>
        <p:txBody>
          <a:bodyPr>
            <a:normAutofit/>
          </a:bodyPr>
          <a:lstStyle/>
          <a:p>
            <a:r>
              <a:rPr lang="en-US" sz="2800" b="1" dirty="0">
                <a:solidFill>
                  <a:srgbClr val="FFC000"/>
                </a:solidFill>
              </a:rPr>
              <a:t>Post secondary in-person visit dates</a:t>
            </a:r>
            <a:endParaRPr lang="en-CA" sz="2800" b="1" dirty="0">
              <a:solidFill>
                <a:srgbClr val="FFC000"/>
              </a:solidFill>
            </a:endParaRPr>
          </a:p>
        </p:txBody>
      </p:sp>
      <p:sp>
        <p:nvSpPr>
          <p:cNvPr id="3" name="Content Placeholder 2">
            <a:extLst>
              <a:ext uri="{FF2B5EF4-FFF2-40B4-BE49-F238E27FC236}">
                <a16:creationId xmlns:a16="http://schemas.microsoft.com/office/drawing/2014/main" id="{26E286BA-3949-8BC4-F55D-3B5C1B679D2F}"/>
              </a:ext>
            </a:extLst>
          </p:cNvPr>
          <p:cNvSpPr>
            <a:spLocks noGrp="1"/>
          </p:cNvSpPr>
          <p:nvPr>
            <p:ph sz="quarter" idx="13"/>
          </p:nvPr>
        </p:nvSpPr>
        <p:spPr>
          <a:xfrm>
            <a:off x="685330" y="1219200"/>
            <a:ext cx="7772870" cy="5181600"/>
          </a:xfrm>
        </p:spPr>
        <p:txBody>
          <a:bodyPr>
            <a:normAutofit fontScale="85000" lnSpcReduction="20000"/>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OCT. 11 (Wed) </a:t>
            </a:r>
            <a:r>
              <a:rPr lang="en-US" sz="1800" dirty="0">
                <a:effectLst/>
                <a:latin typeface="Calibri" panose="020F0502020204030204" pitchFamily="34" charset="0"/>
                <a:ea typeface="Calibri" panose="020F0502020204030204" pitchFamily="34" charset="0"/>
                <a:cs typeface="Times New Roman" panose="02020603050405020304" pitchFamily="18" charset="0"/>
              </a:rPr>
              <a:t>– LUNCH HOUR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University of Ottawa </a:t>
            </a:r>
            <a:r>
              <a:rPr lang="en-US" sz="1800" dirty="0">
                <a:effectLst/>
                <a:latin typeface="Calibri" panose="020F0502020204030204" pitchFamily="34" charset="0"/>
                <a:ea typeface="Calibri" panose="020F0502020204030204" pitchFamily="34" charset="0"/>
                <a:cs typeface="Times New Roman" panose="02020603050405020304" pitchFamily="18" charset="0"/>
              </a:rPr>
              <a:t>(a200)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Oct. 13 (Fri) </a:t>
            </a:r>
            <a:r>
              <a:rPr lang="en-US" sz="1800" dirty="0">
                <a:effectLst/>
                <a:latin typeface="Calibri" panose="020F0502020204030204" pitchFamily="34" charset="0"/>
                <a:ea typeface="Calibri" panose="020F0502020204030204" pitchFamily="34" charset="0"/>
                <a:cs typeface="Times New Roman" panose="02020603050405020304" pitchFamily="18" charset="0"/>
              </a:rPr>
              <a:t>– lunch hour -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sfu</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beedie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school of business </a:t>
            </a:r>
            <a:r>
              <a:rPr lang="en-US" sz="1800" dirty="0">
                <a:effectLst/>
                <a:latin typeface="Calibri" panose="020F0502020204030204" pitchFamily="34" charset="0"/>
                <a:ea typeface="Calibri" panose="020F0502020204030204" pitchFamily="34" charset="0"/>
                <a:cs typeface="Times New Roman" panose="02020603050405020304" pitchFamily="18" charset="0"/>
              </a:rPr>
              <a:t>(A200)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UVic Gustavson School of Business (rescheduling visit)</a:t>
            </a: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Oct. 18 (Wed</a:t>
            </a:r>
            <a:r>
              <a:rPr lang="en-US" sz="1800" b="1" dirty="0">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 lunch hour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 of Alberta </a:t>
            </a:r>
            <a:r>
              <a:rPr lang="en-US" sz="1800" dirty="0">
                <a:effectLst/>
                <a:latin typeface="Calibri" panose="020F0502020204030204" pitchFamily="34" charset="0"/>
                <a:ea typeface="Calibri" panose="020F0502020204030204" pitchFamily="34" charset="0"/>
                <a:cs typeface="Times New Roman" panose="02020603050405020304" pitchFamily="18" charset="0"/>
              </a:rPr>
              <a:t>(A200)</a:t>
            </a:r>
          </a:p>
          <a:p>
            <a:pPr>
              <a:lnSpc>
                <a:spcPct val="107000"/>
              </a:lnSpc>
              <a:spcAft>
                <a:spcPts val="80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Oct. 19 (Thurs) </a:t>
            </a:r>
            <a:r>
              <a:rPr lang="en-CA" sz="1800" dirty="0">
                <a:effectLst/>
                <a:latin typeface="Calibri" panose="020F0502020204030204" pitchFamily="34" charset="0"/>
                <a:ea typeface="Calibri" panose="020F0502020204030204" pitchFamily="34" charset="0"/>
                <a:cs typeface="Times New Roman" panose="02020603050405020304" pitchFamily="18" charset="0"/>
              </a:rPr>
              <a:t>– after school – </a:t>
            </a:r>
            <a:r>
              <a:rPr lang="en-CA" sz="1800" b="1" dirty="0">
                <a:effectLst/>
                <a:latin typeface="Calibri" panose="020F0502020204030204" pitchFamily="34" charset="0"/>
                <a:ea typeface="Calibri" panose="020F0502020204030204" pitchFamily="34" charset="0"/>
                <a:cs typeface="Times New Roman" panose="02020603050405020304" pitchFamily="18" charset="0"/>
              </a:rPr>
              <a:t>SFU</a:t>
            </a:r>
            <a:r>
              <a:rPr lang="en-CA" sz="1800" dirty="0">
                <a:effectLst/>
                <a:latin typeface="Calibri" panose="020F0502020204030204" pitchFamily="34" charset="0"/>
                <a:ea typeface="Calibri" panose="020F0502020204030204" pitchFamily="34" charset="0"/>
                <a:cs typeface="Times New Roman" panose="02020603050405020304" pitchFamily="18" charset="0"/>
              </a:rPr>
              <a:t> (library)</a:t>
            </a:r>
          </a:p>
          <a:p>
            <a:pPr>
              <a:lnSpc>
                <a:spcPct val="107000"/>
              </a:lnSpc>
              <a:spcAft>
                <a:spcPts val="80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Nov. 2 (Thurs) </a:t>
            </a:r>
            <a:r>
              <a:rPr lang="en-CA" sz="1800" dirty="0">
                <a:effectLst/>
                <a:latin typeface="Calibri" panose="020F0502020204030204" pitchFamily="34" charset="0"/>
                <a:ea typeface="Calibri" panose="020F0502020204030204" pitchFamily="34" charset="0"/>
                <a:cs typeface="Times New Roman" panose="02020603050405020304" pitchFamily="18" charset="0"/>
              </a:rPr>
              <a:t>– lunch hour – </a:t>
            </a:r>
            <a:r>
              <a:rPr lang="en-CA" sz="1800" b="1" dirty="0">
                <a:effectLst/>
                <a:latin typeface="Calibri" panose="020F0502020204030204" pitchFamily="34" charset="0"/>
                <a:ea typeface="Calibri" panose="020F0502020204030204" pitchFamily="34" charset="0"/>
                <a:cs typeface="Times New Roman" panose="02020603050405020304" pitchFamily="18" charset="0"/>
              </a:rPr>
              <a:t>U of waterloo </a:t>
            </a:r>
            <a:r>
              <a:rPr lang="en-CA" sz="1800" dirty="0">
                <a:effectLst/>
                <a:latin typeface="Calibri" panose="020F0502020204030204" pitchFamily="34" charset="0"/>
                <a:ea typeface="Calibri" panose="020F0502020204030204" pitchFamily="34" charset="0"/>
                <a:cs typeface="Times New Roman" panose="02020603050405020304" pitchFamily="18" charset="0"/>
              </a:rPr>
              <a:t>(A200)</a:t>
            </a: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 2 (Thurs) </a:t>
            </a:r>
            <a:r>
              <a:rPr lang="en-US" sz="1800" dirty="0">
                <a:effectLst/>
                <a:latin typeface="Calibri" panose="020F0502020204030204" pitchFamily="34" charset="0"/>
                <a:ea typeface="Calibri" panose="020F0502020204030204" pitchFamily="34" charset="0"/>
                <a:cs typeface="Times New Roman" panose="02020603050405020304" pitchFamily="18" charset="0"/>
              </a:rPr>
              <a:t>– after school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PSBC Mini Fair </a:t>
            </a:r>
            <a:r>
              <a:rPr lang="en-US" sz="1800" dirty="0">
                <a:effectLst/>
                <a:latin typeface="Calibri" panose="020F0502020204030204" pitchFamily="34" charset="0"/>
                <a:ea typeface="Calibri" panose="020F0502020204030204" pitchFamily="34" charset="0"/>
                <a:cs typeface="Times New Roman" panose="02020603050405020304" pitchFamily="18" charset="0"/>
              </a:rPr>
              <a:t>(cafeteria)</a:t>
            </a:r>
          </a:p>
          <a:p>
            <a:pPr>
              <a:lnSpc>
                <a:spcPct val="107000"/>
              </a:lnSpc>
              <a:spcAft>
                <a:spcPts val="80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Nov. 7 (Tues)  - </a:t>
            </a:r>
            <a:r>
              <a:rPr lang="en-US" sz="1800" dirty="0">
                <a:effectLst/>
                <a:latin typeface="Calibri" panose="020F0502020204030204" pitchFamily="34" charset="0"/>
                <a:ea typeface="Calibri" panose="020F0502020204030204" pitchFamily="34" charset="0"/>
                <a:cs typeface="Times New Roman" panose="02020603050405020304" pitchFamily="18" charset="0"/>
              </a:rPr>
              <a:t>after school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UBC Medical School </a:t>
            </a:r>
            <a:r>
              <a:rPr lang="en-US" sz="1800" dirty="0">
                <a:effectLst/>
                <a:latin typeface="Calibri" panose="020F0502020204030204" pitchFamily="34" charset="0"/>
                <a:ea typeface="Calibri" panose="020F0502020204030204" pitchFamily="34" charset="0"/>
                <a:cs typeface="Times New Roman" panose="02020603050405020304" pitchFamily="18" charset="0"/>
              </a:rPr>
              <a:t>(library)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 </a:t>
            </a:r>
            <a:r>
              <a:rPr lang="en-US" sz="1800" b="1" dirty="0">
                <a:latin typeface="Calibri" panose="020F0502020204030204" pitchFamily="34" charset="0"/>
                <a:ea typeface="Calibri" panose="020F0502020204030204" pitchFamily="34" charset="0"/>
                <a:cs typeface="Times New Roman" panose="02020603050405020304" pitchFamily="18" charset="0"/>
              </a:rPr>
              <a:t>8</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(Wed) </a:t>
            </a:r>
            <a:r>
              <a:rPr lang="en-US" sz="1800" dirty="0">
                <a:effectLst/>
                <a:latin typeface="Calibri" panose="020F0502020204030204" pitchFamily="34" charset="0"/>
                <a:ea typeface="Calibri" panose="020F0502020204030204" pitchFamily="34" charset="0"/>
                <a:cs typeface="Times New Roman" panose="02020603050405020304" pitchFamily="18" charset="0"/>
              </a:rPr>
              <a:t>– lunch hour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 of Guelph</a:t>
            </a:r>
            <a:r>
              <a:rPr lang="en-US" sz="1800" dirty="0">
                <a:effectLst/>
                <a:latin typeface="Calibri" panose="020F0502020204030204" pitchFamily="34" charset="0"/>
                <a:ea typeface="Calibri" panose="020F0502020204030204" pitchFamily="34" charset="0"/>
                <a:cs typeface="Times New Roman" panose="02020603050405020304" pitchFamily="18" charset="0"/>
              </a:rPr>
              <a:t> (A200)</a:t>
            </a: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 15 (</a:t>
            </a:r>
            <a:r>
              <a:rPr lang="en-US" sz="1800" b="1" dirty="0">
                <a:latin typeface="Calibri" panose="020F0502020204030204" pitchFamily="34" charset="0"/>
                <a:ea typeface="Calibri" panose="020F0502020204030204" pitchFamily="34" charset="0"/>
                <a:cs typeface="Times New Roman" panose="02020603050405020304" pitchFamily="18" charset="0"/>
              </a:rPr>
              <a:t>wed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 lunch hour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UBC Sauder School of Business </a:t>
            </a:r>
            <a:r>
              <a:rPr lang="en-US" sz="1800" dirty="0">
                <a:effectLst/>
                <a:latin typeface="Calibri" panose="020F0502020204030204" pitchFamily="34" charset="0"/>
                <a:ea typeface="Calibri" panose="020F0502020204030204" pitchFamily="34" charset="0"/>
                <a:cs typeface="Times New Roman" panose="02020603050405020304" pitchFamily="18" charset="0"/>
              </a:rPr>
              <a:t>(A200)</a:t>
            </a: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 20 (Mon) </a:t>
            </a:r>
            <a:r>
              <a:rPr lang="en-US" sz="1800" b="1" dirty="0">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lunch hour – </a:t>
            </a:r>
            <a:r>
              <a:rPr lang="en-US" sz="1800" b="1" dirty="0" err="1">
                <a:latin typeface="Calibri" panose="020F0502020204030204" pitchFamily="34" charset="0"/>
                <a:ea typeface="Calibri" panose="020F0502020204030204" pitchFamily="34" charset="0"/>
                <a:cs typeface="Times New Roman" panose="02020603050405020304" pitchFamily="18" charset="0"/>
              </a:rPr>
              <a:t>STfx</a:t>
            </a:r>
            <a:r>
              <a:rPr lang="en-US" sz="1800" b="1" dirty="0">
                <a:latin typeface="Calibri" panose="020F0502020204030204" pitchFamily="34" charset="0"/>
                <a:ea typeface="Calibri" panose="020F0502020204030204" pitchFamily="34" charset="0"/>
                <a:cs typeface="Times New Roman" panose="02020603050405020304" pitchFamily="18" charset="0"/>
              </a:rPr>
              <a:t> University </a:t>
            </a:r>
            <a:r>
              <a:rPr lang="en-US" sz="1800" dirty="0">
                <a:latin typeface="Calibri" panose="020F0502020204030204" pitchFamily="34" charset="0"/>
                <a:ea typeface="Calibri" panose="020F0502020204030204" pitchFamily="34" charset="0"/>
                <a:cs typeface="Times New Roman" panose="02020603050405020304" pitchFamily="18" charset="0"/>
              </a:rPr>
              <a:t>(foyer)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 24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fri</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 lunch hour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U of Calgary</a:t>
            </a:r>
            <a:r>
              <a:rPr lang="en-US" sz="1800" dirty="0">
                <a:effectLst/>
                <a:latin typeface="Calibri" panose="020F0502020204030204" pitchFamily="34" charset="0"/>
                <a:ea typeface="Calibri" panose="020F0502020204030204" pitchFamily="34" charset="0"/>
                <a:cs typeface="Times New Roman" panose="02020603050405020304" pitchFamily="18" charset="0"/>
              </a:rPr>
              <a:t> (a200)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76041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AD3D-629B-4072-8FA7-22AC3345D207}"/>
              </a:ext>
            </a:extLst>
          </p:cNvPr>
          <p:cNvSpPr>
            <a:spLocks noGrp="1"/>
          </p:cNvSpPr>
          <p:nvPr>
            <p:ph type="title"/>
          </p:nvPr>
        </p:nvSpPr>
        <p:spPr/>
        <p:txBody>
          <a:bodyPr/>
          <a:lstStyle/>
          <a:p>
            <a:r>
              <a:rPr lang="en-US" b="1" dirty="0"/>
              <a:t>Transcripts</a:t>
            </a:r>
            <a:endParaRPr lang="en-CA" b="1" dirty="0"/>
          </a:p>
        </p:txBody>
      </p:sp>
      <p:sp>
        <p:nvSpPr>
          <p:cNvPr id="3" name="Content Placeholder 2">
            <a:extLst>
              <a:ext uri="{FF2B5EF4-FFF2-40B4-BE49-F238E27FC236}">
                <a16:creationId xmlns:a16="http://schemas.microsoft.com/office/drawing/2014/main" id="{74983D51-B086-4004-B4DD-A76E4E7BA5C1}"/>
              </a:ext>
            </a:extLst>
          </p:cNvPr>
          <p:cNvSpPr>
            <a:spLocks noGrp="1"/>
          </p:cNvSpPr>
          <p:nvPr>
            <p:ph sz="quarter" idx="13"/>
          </p:nvPr>
        </p:nvSpPr>
        <p:spPr/>
        <p:txBody>
          <a:bodyPr>
            <a:normAutofit fontScale="92500" lnSpcReduction="20000"/>
          </a:bodyPr>
          <a:lstStyle/>
          <a:p>
            <a:r>
              <a:rPr lang="en-CA" sz="1600" b="0" i="0" u="none" strike="noStrike" baseline="0" dirty="0">
                <a:solidFill>
                  <a:srgbClr val="000000"/>
                </a:solidFill>
                <a:latin typeface="Calibri" panose="020F0502020204030204" pitchFamily="34" charset="0"/>
              </a:rPr>
              <a:t>Student Transcript Service (STS) Form </a:t>
            </a:r>
          </a:p>
          <a:p>
            <a:r>
              <a:rPr lang="en-US" sz="1600" b="1" i="0" u="none" strike="noStrike" baseline="0" dirty="0">
                <a:solidFill>
                  <a:srgbClr val="000000"/>
                </a:solidFill>
                <a:latin typeface="Calibri" panose="020F0502020204030204" pitchFamily="34" charset="0"/>
              </a:rPr>
              <a:t>Students intending on pursuing a post-secondary program beginning Sept. 2022 must create a BC Government account</a:t>
            </a:r>
            <a:r>
              <a:rPr lang="en-US" sz="1600" dirty="0">
                <a:solidFill>
                  <a:srgbClr val="000000"/>
                </a:solidFill>
                <a:latin typeface="Calibri" panose="020F0502020204030204" pitchFamily="34" charset="0"/>
              </a:rPr>
              <a:t> (</a:t>
            </a:r>
            <a:r>
              <a:rPr lang="en-US" sz="1600" b="1" i="0" u="none" strike="noStrike" baseline="0" dirty="0">
                <a:solidFill>
                  <a:srgbClr val="000000"/>
                </a:solidFill>
                <a:latin typeface="Calibri" panose="020F0502020204030204" pitchFamily="34" charset="0"/>
              </a:rPr>
              <a:t>BCeID) </a:t>
            </a:r>
            <a:r>
              <a:rPr lang="en-US" sz="1600" b="0" i="0" u="none" strike="noStrike" baseline="0" dirty="0">
                <a:solidFill>
                  <a:srgbClr val="000000"/>
                </a:solidFill>
                <a:latin typeface="Calibri" panose="020F0502020204030204" pitchFamily="34" charset="0"/>
              </a:rPr>
              <a:t>to Register and then access the </a:t>
            </a:r>
            <a:r>
              <a:rPr lang="en-US" sz="1600" b="1" i="0" u="none" strike="noStrike" baseline="0" dirty="0">
                <a:solidFill>
                  <a:srgbClr val="000000"/>
                </a:solidFill>
                <a:latin typeface="Calibri" panose="020F0502020204030204" pitchFamily="34" charset="0"/>
              </a:rPr>
              <a:t>(STS)</a:t>
            </a:r>
            <a:r>
              <a:rPr lang="en-US" sz="1600" b="0" i="0" u="none" strike="noStrike" baseline="0" dirty="0">
                <a:solidFill>
                  <a:srgbClr val="000000"/>
                </a:solidFill>
                <a:latin typeface="Calibri" panose="020F0502020204030204" pitchFamily="34" charset="0"/>
              </a:rPr>
              <a:t>. Students must order transcripts for post-secondary institutions. This process ensures that official transcripts are sent to post-secondary institutions. The online link to complete their STS Form is </a:t>
            </a:r>
            <a:r>
              <a:rPr lang="en-US" sz="1600" dirty="0">
                <a:hlinkClick r:id="rId2"/>
              </a:rPr>
              <a:t>Order a High School Transcript or Certificate as a Current Student - Province of British Columbia (gov.bc.ca)</a:t>
            </a:r>
            <a:endParaRPr lang="en-US" sz="1600" dirty="0"/>
          </a:p>
          <a:p>
            <a:r>
              <a:rPr lang="en-CA" dirty="0"/>
              <a:t>In addition, Students may also be required to upload or self-report grades in their University student account (most universities) or at the time of application (Capilano Univ., U of Alberta, BCIT).</a:t>
            </a:r>
          </a:p>
        </p:txBody>
      </p:sp>
    </p:spTree>
    <p:extLst>
      <p:ext uri="{BB962C8B-B14F-4D97-AF65-F5344CB8AC3E}">
        <p14:creationId xmlns:p14="http://schemas.microsoft.com/office/powerpoint/2010/main" val="350877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98D0-A9D1-4EC5-9B9E-295B6D5E68BE}"/>
              </a:ext>
            </a:extLst>
          </p:cNvPr>
          <p:cNvSpPr>
            <a:spLocks noGrp="1"/>
          </p:cNvSpPr>
          <p:nvPr>
            <p:ph type="title"/>
          </p:nvPr>
        </p:nvSpPr>
        <p:spPr>
          <a:xfrm>
            <a:off x="685332" y="618519"/>
            <a:ext cx="7773338" cy="1134082"/>
          </a:xfrm>
        </p:spPr>
        <p:txBody>
          <a:bodyPr/>
          <a:lstStyle/>
          <a:p>
            <a:r>
              <a:rPr lang="en-US" dirty="0"/>
              <a:t>Student transcript service</a:t>
            </a:r>
            <a:endParaRPr lang="en-CA" dirty="0"/>
          </a:p>
        </p:txBody>
      </p:sp>
      <p:graphicFrame>
        <p:nvGraphicFramePr>
          <p:cNvPr id="4" name="Content Placeholder 3">
            <a:extLst>
              <a:ext uri="{FF2B5EF4-FFF2-40B4-BE49-F238E27FC236}">
                <a16:creationId xmlns:a16="http://schemas.microsoft.com/office/drawing/2014/main" id="{5CFFCBA6-ED1E-45DA-9750-C311C3F43B25}"/>
              </a:ext>
            </a:extLst>
          </p:cNvPr>
          <p:cNvGraphicFramePr>
            <a:graphicFrameLocks noGrp="1" noChangeAspect="1"/>
          </p:cNvGraphicFramePr>
          <p:nvPr>
            <p:ph sz="quarter" idx="13"/>
            <p:extLst>
              <p:ext uri="{D42A27DB-BD31-4B8C-83A1-F6EECF244321}">
                <p14:modId xmlns:p14="http://schemas.microsoft.com/office/powerpoint/2010/main" val="4228558017"/>
              </p:ext>
            </p:extLst>
          </p:nvPr>
        </p:nvGraphicFramePr>
        <p:xfrm>
          <a:off x="533400" y="1524001"/>
          <a:ext cx="8305800" cy="4800600"/>
        </p:xfrm>
        <a:graphic>
          <a:graphicData uri="http://schemas.openxmlformats.org/presentationml/2006/ole">
            <mc:AlternateContent xmlns:mc="http://schemas.openxmlformats.org/markup-compatibility/2006">
              <mc:Choice xmlns:v="urn:schemas-microsoft-com:vml" Requires="v">
                <p:oleObj name="Acrobat Document" r:id="rId2" imgW="7543800" imgH="5829300" progId="Acrobat.Document.DC">
                  <p:embed/>
                </p:oleObj>
              </mc:Choice>
              <mc:Fallback>
                <p:oleObj name="Acrobat Document" r:id="rId2" imgW="7543800" imgH="5829300" progId="Acrobat.Document.DC">
                  <p:embed/>
                  <p:pic>
                    <p:nvPicPr>
                      <p:cNvPr id="0" name=""/>
                      <p:cNvPicPr/>
                      <p:nvPr/>
                    </p:nvPicPr>
                    <p:blipFill>
                      <a:blip r:embed="rId3"/>
                      <a:stretch>
                        <a:fillRect/>
                      </a:stretch>
                    </p:blipFill>
                    <p:spPr>
                      <a:xfrm>
                        <a:off x="533400" y="1524001"/>
                        <a:ext cx="8305800" cy="4800600"/>
                      </a:xfrm>
                      <a:prstGeom prst="rect">
                        <a:avLst/>
                      </a:prstGeom>
                    </p:spPr>
                  </p:pic>
                </p:oleObj>
              </mc:Fallback>
            </mc:AlternateContent>
          </a:graphicData>
        </a:graphic>
      </p:graphicFrame>
    </p:spTree>
    <p:extLst>
      <p:ext uri="{BB962C8B-B14F-4D97-AF65-F5344CB8AC3E}">
        <p14:creationId xmlns:p14="http://schemas.microsoft.com/office/powerpoint/2010/main" val="2537379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D4221-1F63-49A8-A631-2C6315913C78}"/>
              </a:ext>
            </a:extLst>
          </p:cNvPr>
          <p:cNvSpPr>
            <a:spLocks noGrp="1"/>
          </p:cNvSpPr>
          <p:nvPr>
            <p:ph type="title"/>
          </p:nvPr>
        </p:nvSpPr>
        <p:spPr/>
        <p:txBody>
          <a:bodyPr/>
          <a:lstStyle/>
          <a:p>
            <a:r>
              <a:rPr lang="en-US" dirty="0">
                <a:solidFill>
                  <a:srgbClr val="00B050"/>
                </a:solidFill>
              </a:rPr>
              <a:t>Questions?</a:t>
            </a:r>
            <a:endParaRPr lang="en-CA" dirty="0">
              <a:solidFill>
                <a:srgbClr val="00B050"/>
              </a:solidFill>
            </a:endParaRPr>
          </a:p>
        </p:txBody>
      </p:sp>
      <p:sp>
        <p:nvSpPr>
          <p:cNvPr id="3" name="Content Placeholder 2">
            <a:extLst>
              <a:ext uri="{FF2B5EF4-FFF2-40B4-BE49-F238E27FC236}">
                <a16:creationId xmlns:a16="http://schemas.microsoft.com/office/drawing/2014/main" id="{27E78FBA-07CA-4F5D-BF80-7ADDDEF33524}"/>
              </a:ext>
            </a:extLst>
          </p:cNvPr>
          <p:cNvSpPr>
            <a:spLocks noGrp="1"/>
          </p:cNvSpPr>
          <p:nvPr>
            <p:ph idx="1"/>
          </p:nvPr>
        </p:nvSpPr>
        <p:spPr>
          <a:xfrm>
            <a:off x="685331" y="2895600"/>
            <a:ext cx="7773339" cy="2895601"/>
          </a:xfrm>
        </p:spPr>
        <p:txBody>
          <a:bodyPr>
            <a:normAutofit/>
          </a:bodyPr>
          <a:lstStyle/>
          <a:p>
            <a:r>
              <a:rPr lang="en-US" sz="2400" dirty="0"/>
              <a:t>Contact Ms. </a:t>
            </a:r>
            <a:r>
              <a:rPr lang="en-US" sz="2400" dirty="0" err="1"/>
              <a:t>ririe</a:t>
            </a:r>
            <a:r>
              <a:rPr lang="en-US" sz="2400" dirty="0"/>
              <a:t> at lririe@sd43.bc.ca</a:t>
            </a:r>
          </a:p>
          <a:p>
            <a:r>
              <a:rPr lang="en-US" sz="2400" dirty="0"/>
              <a:t>or Ms. Moorhouse at cmoorhouse@sd43.bc.ca</a:t>
            </a:r>
            <a:endParaRPr lang="en-CA" sz="2400" dirty="0"/>
          </a:p>
        </p:txBody>
      </p:sp>
    </p:spTree>
    <p:extLst>
      <p:ext uri="{BB962C8B-B14F-4D97-AF65-F5344CB8AC3E}">
        <p14:creationId xmlns:p14="http://schemas.microsoft.com/office/powerpoint/2010/main" val="411845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Where to find information?</a:t>
            </a:r>
          </a:p>
        </p:txBody>
      </p:sp>
      <p:sp>
        <p:nvSpPr>
          <p:cNvPr id="3" name="Content Placeholder 2"/>
          <p:cNvSpPr>
            <a:spLocks noGrp="1"/>
          </p:cNvSpPr>
          <p:nvPr>
            <p:ph idx="1"/>
          </p:nvPr>
        </p:nvSpPr>
        <p:spPr>
          <a:xfrm>
            <a:off x="685331" y="2367094"/>
            <a:ext cx="7773339" cy="3872388"/>
          </a:xfrm>
        </p:spPr>
        <p:txBody>
          <a:bodyPr>
            <a:normAutofit/>
          </a:bodyPr>
          <a:lstStyle/>
          <a:p>
            <a:endParaRPr lang="en-US" dirty="0"/>
          </a:p>
          <a:p>
            <a:r>
              <a:rPr lang="en-US" dirty="0"/>
              <a:t>The </a:t>
            </a:r>
            <a:r>
              <a:rPr lang="en-US" b="1" dirty="0"/>
              <a:t>GRAD 2024 Team </a:t>
            </a:r>
            <a:r>
              <a:rPr lang="en-US" dirty="0"/>
              <a:t>will have Scholarship/bursary application information</a:t>
            </a:r>
          </a:p>
          <a:p>
            <a:r>
              <a:rPr lang="en-US" u="sng" dirty="0"/>
              <a:t>Not on the Team?</a:t>
            </a:r>
            <a:r>
              <a:rPr lang="en-US" dirty="0"/>
              <a:t> Email Ms. Moorhouse with Grad 2024 in the subject Line and you will be added</a:t>
            </a:r>
          </a:p>
          <a:p>
            <a:r>
              <a:rPr lang="en-US" dirty="0"/>
              <a:t>The </a:t>
            </a:r>
            <a:r>
              <a:rPr lang="en-US" b="1" dirty="0"/>
              <a:t>Career resource Website </a:t>
            </a:r>
            <a:r>
              <a:rPr lang="en-US" dirty="0"/>
              <a:t>also lists scholarships available on the </a:t>
            </a:r>
            <a:r>
              <a:rPr lang="en-US" b="1" dirty="0"/>
              <a:t>Financial Aid page, </a:t>
            </a:r>
            <a:r>
              <a:rPr lang="en-US" dirty="0"/>
              <a:t>scholarship search links and other relevant documents </a:t>
            </a:r>
            <a:r>
              <a:rPr lang="en-CA" sz="2400" dirty="0">
                <a:solidFill>
                  <a:schemeClr val="accent3">
                    <a:lumMod val="75000"/>
                  </a:schemeClr>
                </a:solidFill>
                <a:hlinkClick r:id="rId2">
                  <a:extLst>
                    <a:ext uri="{A12FA001-AC4F-418D-AE19-62706E023703}">
                      <ahyp:hlinkClr xmlns:ahyp="http://schemas.microsoft.com/office/drawing/2018/hyperlinkcolor" val="tx"/>
                    </a:ext>
                  </a:extLst>
                </a:hlinkClick>
              </a:rPr>
              <a:t>Financial Aid Page  </a:t>
            </a:r>
            <a:endParaRPr lang="en-CA" sz="2400" dirty="0">
              <a:solidFill>
                <a:schemeClr val="accent3">
                  <a:lumMod val="75000"/>
                </a:schemeClr>
              </a:solidFill>
            </a:endParaRPr>
          </a:p>
          <a:p>
            <a:pPr marL="0" indent="0">
              <a:buNone/>
            </a:pPr>
            <a:endParaRPr lang="en-CA" sz="2400" dirty="0">
              <a:solidFill>
                <a:schemeClr val="accent3">
                  <a:lumMod val="75000"/>
                </a:schemeClr>
              </a:solidFill>
            </a:endParaRPr>
          </a:p>
          <a:p>
            <a:pPr marL="0" lv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nancial Aid - Pinetree Secondary School - Internet Explorer">
            <a:hlinkClick r:id="rId2"/>
            <a:extLst>
              <a:ext uri="{FF2B5EF4-FFF2-40B4-BE49-F238E27FC236}">
                <a16:creationId xmlns:a16="http://schemas.microsoft.com/office/drawing/2014/main" id="{DC432784-8D71-4C4B-87C1-A074D5B9A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9066"/>
            <a:ext cx="9144000" cy="5979868"/>
          </a:xfrm>
          <a:prstGeom prst="rect">
            <a:avLst/>
          </a:prstGeom>
        </p:spPr>
      </p:pic>
    </p:spTree>
    <p:extLst>
      <p:ext uri="{BB962C8B-B14F-4D97-AF65-F5344CB8AC3E}">
        <p14:creationId xmlns:p14="http://schemas.microsoft.com/office/powerpoint/2010/main" val="3219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286482"/>
          </a:xfrm>
        </p:spPr>
        <p:txBody>
          <a:bodyPr/>
          <a:lstStyle/>
          <a:p>
            <a:r>
              <a:rPr lang="en-US" b="1" dirty="0"/>
              <a:t>No One Source</a:t>
            </a:r>
          </a:p>
        </p:txBody>
      </p:sp>
      <p:sp>
        <p:nvSpPr>
          <p:cNvPr id="3" name="Content Placeholder 2"/>
          <p:cNvSpPr>
            <a:spLocks noGrp="1"/>
          </p:cNvSpPr>
          <p:nvPr>
            <p:ph idx="1"/>
          </p:nvPr>
        </p:nvSpPr>
        <p:spPr>
          <a:xfrm>
            <a:off x="228601" y="1905002"/>
            <a:ext cx="8686800" cy="3886200"/>
          </a:xfrm>
        </p:spPr>
        <p:txBody>
          <a:bodyPr>
            <a:normAutofit lnSpcReduction="10000"/>
          </a:bodyPr>
          <a:lstStyle/>
          <a:p>
            <a:pPr marL="0" indent="0" algn="ctr">
              <a:buNone/>
            </a:pPr>
            <a:r>
              <a:rPr lang="en-US" dirty="0"/>
              <a:t>Hundreds of Scholarships, Bursaries &amp; Grants Available </a:t>
            </a:r>
            <a:r>
              <a:rPr lang="en-US" sz="1600" dirty="0"/>
              <a:t>(non-repayable)</a:t>
            </a:r>
          </a:p>
          <a:p>
            <a:pPr marL="0" indent="0" algn="ctr">
              <a:buNone/>
            </a:pPr>
            <a:endParaRPr lang="en-US" sz="1600" dirty="0"/>
          </a:p>
          <a:p>
            <a:pPr lvl="1">
              <a:buFont typeface="Wingdings" pitchFamily="2" charset="2"/>
              <a:buChar char="Ø"/>
            </a:pPr>
            <a:r>
              <a:rPr lang="en-US" sz="2000" b="1" dirty="0"/>
              <a:t>Local </a:t>
            </a:r>
            <a:r>
              <a:rPr lang="en-US" sz="2000" dirty="0"/>
              <a:t>Scholarships/Bursaries </a:t>
            </a:r>
            <a:r>
              <a:rPr lang="en-US" sz="1600" dirty="0"/>
              <a:t>(application process in spring at Pinetree)</a:t>
            </a:r>
          </a:p>
          <a:p>
            <a:pPr lvl="1">
              <a:buFont typeface="Wingdings" pitchFamily="2" charset="2"/>
              <a:buChar char="Ø"/>
            </a:pPr>
            <a:r>
              <a:rPr lang="en-US" sz="2000" b="1" dirty="0"/>
              <a:t>External/affiliation</a:t>
            </a:r>
            <a:r>
              <a:rPr lang="en-US" sz="2000" dirty="0"/>
              <a:t> Scholarships/Bursaries </a:t>
            </a:r>
            <a:r>
              <a:rPr lang="en-US" sz="1600" dirty="0"/>
              <a:t>(applications available throughout the year)</a:t>
            </a:r>
          </a:p>
          <a:p>
            <a:pPr lvl="1">
              <a:buFont typeface="Wingdings" pitchFamily="2" charset="2"/>
              <a:buChar char="Ø"/>
            </a:pPr>
            <a:r>
              <a:rPr lang="en-US" sz="2000" b="1" dirty="0"/>
              <a:t>University Entrance </a:t>
            </a:r>
            <a:r>
              <a:rPr lang="en-US" sz="2000" dirty="0"/>
              <a:t>Scholarships/Bursaries </a:t>
            </a:r>
            <a:r>
              <a:rPr lang="en-US" sz="1600" dirty="0"/>
              <a:t>(apply in the Fall)</a:t>
            </a:r>
          </a:p>
          <a:p>
            <a:pPr lvl="1">
              <a:buFont typeface="Wingdings" pitchFamily="2" charset="2"/>
              <a:buChar char="Ø"/>
            </a:pPr>
            <a:r>
              <a:rPr lang="en-US" sz="2000" b="1" dirty="0"/>
              <a:t>BC Government </a:t>
            </a:r>
            <a:r>
              <a:rPr lang="en-US" sz="2000" dirty="0"/>
              <a:t>Scholarships/loans/Grants </a:t>
            </a:r>
            <a:r>
              <a:rPr lang="en-US" sz="1600" dirty="0"/>
              <a:t>(Apply early June)</a:t>
            </a:r>
          </a:p>
          <a:p>
            <a:pPr marL="457200" lvl="1" indent="0">
              <a:buNone/>
            </a:pPr>
            <a:endParaRPr lang="en-US" sz="1600" dirty="0"/>
          </a:p>
          <a:p>
            <a:pPr lvl="1">
              <a:buFont typeface="Wingdings" panose="05000000000000000000" pitchFamily="2" charset="2"/>
              <a:buChar char="v"/>
            </a:pPr>
            <a:r>
              <a:rPr lang="en-US" sz="2000" i="1" dirty="0"/>
              <a:t>You are responsible for researching, applying, and sending your applications with all required documents. </a:t>
            </a:r>
          </a:p>
          <a:p>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7958-91B0-4697-B156-46C4FABCDDFC}"/>
              </a:ext>
            </a:extLst>
          </p:cNvPr>
          <p:cNvSpPr>
            <a:spLocks noGrp="1"/>
          </p:cNvSpPr>
          <p:nvPr>
            <p:ph type="title"/>
          </p:nvPr>
        </p:nvSpPr>
        <p:spPr/>
        <p:txBody>
          <a:bodyPr/>
          <a:lstStyle/>
          <a:p>
            <a:r>
              <a:rPr lang="en-US" b="1" dirty="0">
                <a:solidFill>
                  <a:srgbClr val="00B050"/>
                </a:solidFill>
              </a:rPr>
              <a:t>Local Scholarships &amp; Bursaries</a:t>
            </a:r>
            <a:endParaRPr lang="en-CA" b="1" dirty="0">
              <a:solidFill>
                <a:srgbClr val="00B050"/>
              </a:solidFill>
            </a:endParaRPr>
          </a:p>
        </p:txBody>
      </p:sp>
      <p:sp>
        <p:nvSpPr>
          <p:cNvPr id="3" name="Content Placeholder 2">
            <a:extLst>
              <a:ext uri="{FF2B5EF4-FFF2-40B4-BE49-F238E27FC236}">
                <a16:creationId xmlns:a16="http://schemas.microsoft.com/office/drawing/2014/main" id="{A3C73A31-0886-4197-8950-8C5D5660BBE9}"/>
              </a:ext>
            </a:extLst>
          </p:cNvPr>
          <p:cNvSpPr>
            <a:spLocks noGrp="1"/>
          </p:cNvSpPr>
          <p:nvPr>
            <p:ph sz="quarter" idx="13"/>
          </p:nvPr>
        </p:nvSpPr>
        <p:spPr/>
        <p:txBody>
          <a:bodyPr>
            <a:normAutofit fontScale="85000" lnSpcReduction="10000"/>
          </a:bodyPr>
          <a:lstStyle/>
          <a:p>
            <a:r>
              <a:rPr lang="en-US" b="1" dirty="0"/>
              <a:t>Online Pinetree local Scholarship Application available in March/April 2024</a:t>
            </a:r>
          </a:p>
          <a:p>
            <a:r>
              <a:rPr lang="en-US" dirty="0"/>
              <a:t>Scholarships/bursaries for Pinetree Graduating Students</a:t>
            </a:r>
          </a:p>
          <a:p>
            <a:r>
              <a:rPr lang="en-US" dirty="0"/>
              <a:t>$ donated by Local Community organizations</a:t>
            </a:r>
          </a:p>
          <a:p>
            <a:r>
              <a:rPr lang="en-US" dirty="0"/>
              <a:t>Includes District Authority award application process</a:t>
            </a:r>
          </a:p>
          <a:p>
            <a:r>
              <a:rPr lang="en-US" dirty="0"/>
              <a:t>Mr. Ririe &amp; Ms. Moorhouse will support students throughout the application process</a:t>
            </a:r>
          </a:p>
          <a:p>
            <a:r>
              <a:rPr lang="en-US" dirty="0"/>
              <a:t>Online application </a:t>
            </a:r>
          </a:p>
          <a:p>
            <a:r>
              <a:rPr lang="en-US" dirty="0"/>
              <a:t>Stay tuned for details in the spring!</a:t>
            </a:r>
            <a:endParaRPr lang="en-CA" dirty="0"/>
          </a:p>
        </p:txBody>
      </p:sp>
    </p:spTree>
    <p:extLst>
      <p:ext uri="{BB962C8B-B14F-4D97-AF65-F5344CB8AC3E}">
        <p14:creationId xmlns:p14="http://schemas.microsoft.com/office/powerpoint/2010/main" val="15613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67B7-AFEC-4AA6-B6EC-1AA63514FF3C}"/>
              </a:ext>
            </a:extLst>
          </p:cNvPr>
          <p:cNvSpPr>
            <a:spLocks noGrp="1"/>
          </p:cNvSpPr>
          <p:nvPr>
            <p:ph type="title"/>
          </p:nvPr>
        </p:nvSpPr>
        <p:spPr/>
        <p:txBody>
          <a:bodyPr/>
          <a:lstStyle/>
          <a:p>
            <a:r>
              <a:rPr lang="en-US" b="1" dirty="0">
                <a:solidFill>
                  <a:srgbClr val="FFC000"/>
                </a:solidFill>
              </a:rPr>
              <a:t>External/affiliation </a:t>
            </a:r>
            <a:br>
              <a:rPr lang="en-US" b="1" dirty="0">
                <a:solidFill>
                  <a:srgbClr val="FFC000"/>
                </a:solidFill>
              </a:rPr>
            </a:br>
            <a:r>
              <a:rPr lang="en-US" b="1" dirty="0">
                <a:solidFill>
                  <a:srgbClr val="FFC000"/>
                </a:solidFill>
              </a:rPr>
              <a:t>Scholarships &amp; Bursaries</a:t>
            </a:r>
            <a:endParaRPr lang="en-CA" b="1" dirty="0">
              <a:solidFill>
                <a:srgbClr val="FFC000"/>
              </a:solidFill>
            </a:endParaRPr>
          </a:p>
        </p:txBody>
      </p:sp>
      <p:sp>
        <p:nvSpPr>
          <p:cNvPr id="3" name="Content Placeholder 2">
            <a:extLst>
              <a:ext uri="{FF2B5EF4-FFF2-40B4-BE49-F238E27FC236}">
                <a16:creationId xmlns:a16="http://schemas.microsoft.com/office/drawing/2014/main" id="{5804B96E-80C3-4FAC-8276-E13CB1631CF3}"/>
              </a:ext>
            </a:extLst>
          </p:cNvPr>
          <p:cNvSpPr>
            <a:spLocks noGrp="1"/>
          </p:cNvSpPr>
          <p:nvPr>
            <p:ph idx="1"/>
          </p:nvPr>
        </p:nvSpPr>
        <p:spPr/>
        <p:txBody>
          <a:bodyPr/>
          <a:lstStyle/>
          <a:p>
            <a:r>
              <a:rPr lang="en-US" dirty="0"/>
              <a:t>Sponsored by Private organizations (Businesses, societies, unions etc.)  </a:t>
            </a:r>
            <a:r>
              <a:rPr lang="en-US" b="1" dirty="0">
                <a:solidFill>
                  <a:srgbClr val="FFC000"/>
                </a:solidFill>
              </a:rPr>
              <a:t>Example: loran awards</a:t>
            </a:r>
            <a:endParaRPr lang="en-US" dirty="0">
              <a:solidFill>
                <a:srgbClr val="FFC000"/>
              </a:solidFill>
            </a:endParaRPr>
          </a:p>
          <a:p>
            <a:r>
              <a:rPr lang="en-US" dirty="0"/>
              <a:t>Check with parents to see if their employer, union, club etc. offers scholarships or bursaries!</a:t>
            </a:r>
          </a:p>
          <a:p>
            <a:r>
              <a:rPr lang="en-US" dirty="0"/>
              <a:t>Different criteria for each scholarship</a:t>
            </a:r>
          </a:p>
          <a:p>
            <a:r>
              <a:rPr lang="en-US" dirty="0"/>
              <a:t>Deadlines throughout the year</a:t>
            </a:r>
          </a:p>
          <a:p>
            <a:r>
              <a:rPr lang="en-US" dirty="0"/>
              <a:t>National, regional and provincial awards</a:t>
            </a:r>
          </a:p>
          <a:p>
            <a:endParaRPr lang="en-US" dirty="0"/>
          </a:p>
          <a:p>
            <a:endParaRPr lang="en-CA" dirty="0"/>
          </a:p>
        </p:txBody>
      </p:sp>
    </p:spTree>
    <p:extLst>
      <p:ext uri="{BB962C8B-B14F-4D97-AF65-F5344CB8AC3E}">
        <p14:creationId xmlns:p14="http://schemas.microsoft.com/office/powerpoint/2010/main" val="175361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2B704-2929-4E09-991D-CA786E9CCF54}"/>
              </a:ext>
            </a:extLst>
          </p:cNvPr>
          <p:cNvSpPr>
            <a:spLocks noGrp="1"/>
          </p:cNvSpPr>
          <p:nvPr>
            <p:ph type="title"/>
          </p:nvPr>
        </p:nvSpPr>
        <p:spPr/>
        <p:txBody>
          <a:bodyPr/>
          <a:lstStyle/>
          <a:p>
            <a:r>
              <a:rPr lang="en-US" b="1" dirty="0">
                <a:solidFill>
                  <a:srgbClr val="00B0F0"/>
                </a:solidFill>
              </a:rPr>
              <a:t>Entrance Scholarships</a:t>
            </a:r>
            <a:endParaRPr lang="en-CA" b="1" dirty="0">
              <a:solidFill>
                <a:srgbClr val="00B0F0"/>
              </a:solidFill>
            </a:endParaRPr>
          </a:p>
        </p:txBody>
      </p:sp>
      <p:sp>
        <p:nvSpPr>
          <p:cNvPr id="3" name="Content Placeholder 2">
            <a:extLst>
              <a:ext uri="{FF2B5EF4-FFF2-40B4-BE49-F238E27FC236}">
                <a16:creationId xmlns:a16="http://schemas.microsoft.com/office/drawing/2014/main" id="{0B0109B6-2FBE-4615-A203-D6A416E62A14}"/>
              </a:ext>
            </a:extLst>
          </p:cNvPr>
          <p:cNvSpPr>
            <a:spLocks noGrp="1"/>
          </p:cNvSpPr>
          <p:nvPr>
            <p:ph sz="quarter" idx="13"/>
          </p:nvPr>
        </p:nvSpPr>
        <p:spPr>
          <a:xfrm>
            <a:off x="685332" y="1828800"/>
            <a:ext cx="7772870" cy="4410682"/>
          </a:xfrm>
        </p:spPr>
        <p:txBody>
          <a:bodyPr>
            <a:normAutofit/>
          </a:bodyPr>
          <a:lstStyle/>
          <a:p>
            <a:r>
              <a:rPr lang="en-US" b="1" dirty="0"/>
              <a:t>Awarded by colleges and universities</a:t>
            </a:r>
          </a:p>
          <a:p>
            <a:r>
              <a:rPr lang="en-US" b="1" dirty="0"/>
              <a:t>Automatic Entrance Scholarships: </a:t>
            </a:r>
            <a:r>
              <a:rPr lang="en-US" u="sng" dirty="0"/>
              <a:t>no application required</a:t>
            </a:r>
            <a:r>
              <a:rPr lang="en-US" dirty="0"/>
              <a:t>. Based on GPA of Grade 12 courses used for admission. </a:t>
            </a:r>
          </a:p>
          <a:p>
            <a:r>
              <a:rPr lang="en-US" b="1" dirty="0"/>
              <a:t>Major entrance Scholarships: </a:t>
            </a:r>
            <a:r>
              <a:rPr lang="en-US" u="sng" dirty="0"/>
              <a:t>application required. </a:t>
            </a:r>
            <a:r>
              <a:rPr lang="en-US" dirty="0"/>
              <a:t>Based on GPA of grade 11 &amp; 12 courses (transcript), essay, letters of reference. Awarded to high academic students who have been involved in their school and/or community.</a:t>
            </a:r>
          </a:p>
          <a:p>
            <a:r>
              <a:rPr lang="en-CA" dirty="0"/>
              <a:t>Scholarships available for international students.</a:t>
            </a:r>
          </a:p>
          <a:p>
            <a:r>
              <a:rPr lang="en-CA" dirty="0"/>
              <a:t>Check with each university/college you are applying to!</a:t>
            </a:r>
          </a:p>
        </p:txBody>
      </p:sp>
    </p:spTree>
    <p:extLst>
      <p:ext uri="{BB962C8B-B14F-4D97-AF65-F5344CB8AC3E}">
        <p14:creationId xmlns:p14="http://schemas.microsoft.com/office/powerpoint/2010/main" val="237633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CC47-A0E4-4E18-A520-B1E620443086}"/>
              </a:ext>
            </a:extLst>
          </p:cNvPr>
          <p:cNvSpPr>
            <a:spLocks noGrp="1"/>
          </p:cNvSpPr>
          <p:nvPr>
            <p:ph type="title"/>
          </p:nvPr>
        </p:nvSpPr>
        <p:spPr/>
        <p:txBody>
          <a:bodyPr/>
          <a:lstStyle/>
          <a:p>
            <a:r>
              <a:rPr lang="en-US" b="1" dirty="0">
                <a:solidFill>
                  <a:srgbClr val="002060"/>
                </a:solidFill>
              </a:rPr>
              <a:t>Entrance Bursaries</a:t>
            </a:r>
            <a:endParaRPr lang="en-CA" b="1" dirty="0">
              <a:solidFill>
                <a:srgbClr val="002060"/>
              </a:solidFill>
            </a:endParaRPr>
          </a:p>
        </p:txBody>
      </p:sp>
      <p:sp>
        <p:nvSpPr>
          <p:cNvPr id="3" name="Content Placeholder 2">
            <a:extLst>
              <a:ext uri="{FF2B5EF4-FFF2-40B4-BE49-F238E27FC236}">
                <a16:creationId xmlns:a16="http://schemas.microsoft.com/office/drawing/2014/main" id="{780D4C9E-F3D8-4B36-9FE6-4C169C20FF85}"/>
              </a:ext>
            </a:extLst>
          </p:cNvPr>
          <p:cNvSpPr>
            <a:spLocks noGrp="1"/>
          </p:cNvSpPr>
          <p:nvPr>
            <p:ph sz="quarter" idx="13"/>
          </p:nvPr>
        </p:nvSpPr>
        <p:spPr/>
        <p:txBody>
          <a:bodyPr/>
          <a:lstStyle/>
          <a:p>
            <a:r>
              <a:rPr lang="en-US" sz="2400" dirty="0"/>
              <a:t>Awarded by colleges &amp; universities</a:t>
            </a:r>
          </a:p>
          <a:p>
            <a:r>
              <a:rPr lang="en-US" sz="2400" dirty="0"/>
              <a:t>Based on Financial need</a:t>
            </a:r>
          </a:p>
          <a:p>
            <a:r>
              <a:rPr lang="en-US" sz="2400" dirty="0"/>
              <a:t>Must also apply to Government student aid</a:t>
            </a:r>
          </a:p>
          <a:p>
            <a:r>
              <a:rPr lang="en-US" sz="2400" dirty="0"/>
              <a:t>Meets unmet need of government aid (top up)</a:t>
            </a:r>
          </a:p>
          <a:p>
            <a:r>
              <a:rPr lang="en-US" sz="2400" dirty="0"/>
              <a:t>Check with university/college you are applying to!</a:t>
            </a:r>
          </a:p>
          <a:p>
            <a:endParaRPr lang="en-CA" dirty="0"/>
          </a:p>
        </p:txBody>
      </p:sp>
    </p:spTree>
    <p:extLst>
      <p:ext uri="{BB962C8B-B14F-4D97-AF65-F5344CB8AC3E}">
        <p14:creationId xmlns:p14="http://schemas.microsoft.com/office/powerpoint/2010/main" val="315582248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BD426785E4D844ADFF964060F174E6" ma:contentTypeVersion="0" ma:contentTypeDescription="Create a new document." ma:contentTypeScope="" ma:versionID="48f914c259075efeb6bc00a45880fca4">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A0B58B-16C6-40EF-AA4D-D09258008493}"/>
</file>

<file path=customXml/itemProps2.xml><?xml version="1.0" encoding="utf-8"?>
<ds:datastoreItem xmlns:ds="http://schemas.openxmlformats.org/officeDocument/2006/customXml" ds:itemID="{6145D14C-0FA7-41E9-B7F1-827E4F60305A}"/>
</file>

<file path=customXml/itemProps3.xml><?xml version="1.0" encoding="utf-8"?>
<ds:datastoreItem xmlns:ds="http://schemas.openxmlformats.org/officeDocument/2006/customXml" ds:itemID="{439536D9-9A98-4E42-BE5C-2B650EA5E096}"/>
</file>

<file path=docProps/app.xml><?xml version="1.0" encoding="utf-8"?>
<Properties xmlns="http://schemas.openxmlformats.org/officeDocument/2006/extended-properties" xmlns:vt="http://schemas.openxmlformats.org/officeDocument/2006/docPropsVTypes">
  <Template>TM04033925[[fn=Droplet]]</Template>
  <TotalTime>13990</TotalTime>
  <Words>3083</Words>
  <Application>Microsoft Office PowerPoint</Application>
  <PresentationFormat>On-screen Show (4:3)</PresentationFormat>
  <Paragraphs>231</Paragraphs>
  <Slides>29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Arvo</vt:lpstr>
      <vt:lpstr>Calibri</vt:lpstr>
      <vt:lpstr>Liberation Sans</vt:lpstr>
      <vt:lpstr>Symbol</vt:lpstr>
      <vt:lpstr>Tw Cen MT</vt:lpstr>
      <vt:lpstr>Wingdings</vt:lpstr>
      <vt:lpstr>Droplet</vt:lpstr>
      <vt:lpstr>Acrobat Document</vt:lpstr>
      <vt:lpstr>               Scholarship &amp; post secondary Update 2023/2024  Tuesday, Oct. 10 Ms. Ririe &amp; Ms. Moorhouse </vt:lpstr>
      <vt:lpstr>DIFFERENT SOURCES OF FINANCIAL AID </vt:lpstr>
      <vt:lpstr>Where to find information?</vt:lpstr>
      <vt:lpstr>PowerPoint Presentation</vt:lpstr>
      <vt:lpstr>No One Source</vt:lpstr>
      <vt:lpstr>Local Scholarships &amp; Bursaries</vt:lpstr>
      <vt:lpstr>External/affiliation  Scholarships &amp; Bursaries</vt:lpstr>
      <vt:lpstr>Entrance Scholarships</vt:lpstr>
      <vt:lpstr>Entrance Bursaries</vt:lpstr>
      <vt:lpstr>BC Government scholarships (must be a Canadian citizen or permanent resident)</vt:lpstr>
      <vt:lpstr>BC/Canada Government Student loans &amp; grants</vt:lpstr>
      <vt:lpstr> Some scholarships require a student to be NOMINATED by their school. </vt:lpstr>
      <vt:lpstr>Pinetree Student  Information Brag Sheet</vt:lpstr>
      <vt:lpstr> UNIVERSITY OF TORONTO National Scholarship program</vt:lpstr>
      <vt:lpstr> UNIVERSITY OF TORONTO Lester B. Pearson Scholarship  for International Students </vt:lpstr>
      <vt:lpstr>Queen’s University Major Admission Awards</vt:lpstr>
      <vt:lpstr>Entrance Scholarships (not requiring nominations)</vt:lpstr>
      <vt:lpstr>UBC Major Entrance Scholarships</vt:lpstr>
      <vt:lpstr>SFU Major Entrance scholarships</vt:lpstr>
      <vt:lpstr>Other SFU Scholarships</vt:lpstr>
      <vt:lpstr>Steps to apply for scholarships</vt:lpstr>
      <vt:lpstr>Reference letters</vt:lpstr>
      <vt:lpstr>ESSAYS</vt:lpstr>
      <vt:lpstr>Post Secondary FAQ</vt:lpstr>
      <vt:lpstr>Post Secondary applications</vt:lpstr>
      <vt:lpstr>Post secondary in-person visit dates</vt:lpstr>
      <vt:lpstr>Transcripts</vt:lpstr>
      <vt:lpstr>Student transcript service</vt:lpstr>
      <vt:lpstr>Questions?</vt:lpstr>
    </vt:vector>
  </TitlesOfParts>
  <Company>SD #43 (Coquitlam)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dc:title>
  <dc:creator>hjohal</dc:creator>
  <cp:lastModifiedBy>Moorhouse, Carmen</cp:lastModifiedBy>
  <cp:revision>362</cp:revision>
  <cp:lastPrinted>2023-10-05T19:58:06Z</cp:lastPrinted>
  <dcterms:created xsi:type="dcterms:W3CDTF">2010-10-13T17:04:13Z</dcterms:created>
  <dcterms:modified xsi:type="dcterms:W3CDTF">2023-10-10T17:51:26Z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0x01010079BD426785E4D844ADFF964060F174E6</vt:lpwstr>
  </property>
</Properties>
</file>