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35372-2F46-41C7-9C2B-CDDA084B995D}"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35372-2F46-41C7-9C2B-CDDA084B995D}"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35372-2F46-41C7-9C2B-CDDA084B995D}"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35372-2F46-41C7-9C2B-CDDA084B995D}"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35372-2F46-41C7-9C2B-CDDA084B995D}"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C35372-2F46-41C7-9C2B-CDDA084B995D}"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C35372-2F46-41C7-9C2B-CDDA084B995D}" type="datetimeFigureOut">
              <a:rPr lang="en-US" smtClean="0"/>
              <a:pPr/>
              <a:t>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35372-2F46-41C7-9C2B-CDDA084B995D}" type="datetimeFigureOut">
              <a:rPr lang="en-US" smtClean="0"/>
              <a:pPr/>
              <a:t>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35372-2F46-41C7-9C2B-CDDA084B995D}" type="datetimeFigureOut">
              <a:rPr lang="en-US" smtClean="0"/>
              <a:pPr/>
              <a:t>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35372-2F46-41C7-9C2B-CDDA084B995D}"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35372-2F46-41C7-9C2B-CDDA084B995D}"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5DBE-9FC5-45E1-8312-758B06D69F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35372-2F46-41C7-9C2B-CDDA084B995D}" type="datetimeFigureOut">
              <a:rPr lang="en-US" smtClean="0"/>
              <a:pPr/>
              <a:t>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65DBE-9FC5-45E1-8312-758B06D69F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hecanadianencyclopedia.com/articles/sir-robert-bord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Conscription in World War 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l"/>
            <a:r>
              <a:rPr lang="en-US" sz="3200" dirty="0" smtClean="0"/>
              <a:t>Copy and paste the URL of the site you used  and a citation should be generated.</a:t>
            </a:r>
            <a:endParaRPr lang="en-US" sz="3200" dirty="0"/>
          </a:p>
        </p:txBody>
      </p:sp>
      <p:pic>
        <p:nvPicPr>
          <p:cNvPr id="9" name="Content Placeholder 8"/>
          <p:cNvPicPr>
            <a:picLocks noGrp="1"/>
          </p:cNvPicPr>
          <p:nvPr>
            <p:ph idx="1"/>
          </p:nvPr>
        </p:nvPicPr>
        <p:blipFill>
          <a:blip r:embed="rId2" cstate="print"/>
          <a:srcRect r="20673"/>
          <a:stretch>
            <a:fillRect/>
          </a:stretch>
        </p:blipFill>
        <p:spPr bwMode="auto">
          <a:xfrm>
            <a:off x="304800" y="1752600"/>
            <a:ext cx="4787081" cy="4525963"/>
          </a:xfrm>
          <a:prstGeom prst="rect">
            <a:avLst/>
          </a:prstGeom>
          <a:noFill/>
          <a:ln w="9525">
            <a:noFill/>
            <a:miter lim="800000"/>
            <a:headEnd/>
            <a:tailEnd/>
          </a:ln>
        </p:spPr>
      </p:pic>
      <p:sp>
        <p:nvSpPr>
          <p:cNvPr id="16" name="Rectangle 15"/>
          <p:cNvSpPr/>
          <p:nvPr/>
        </p:nvSpPr>
        <p:spPr>
          <a:xfrm>
            <a:off x="5638800" y="1981200"/>
            <a:ext cx="3276600" cy="1754326"/>
          </a:xfrm>
          <a:prstGeom prst="rect">
            <a:avLst/>
          </a:prstGeom>
        </p:spPr>
        <p:txBody>
          <a:bodyPr wrap="square">
            <a:spAutoFit/>
          </a:bodyPr>
          <a:lstStyle/>
          <a:p>
            <a:r>
              <a:rPr lang="en-US" dirty="0" smtClean="0"/>
              <a:t>JONES, RICHARD. "Conscription." </a:t>
            </a:r>
            <a:r>
              <a:rPr lang="en-US" i="1" dirty="0" smtClean="0"/>
              <a:t>The Canadian Encyclopedia</a:t>
            </a:r>
            <a:r>
              <a:rPr lang="en-US" dirty="0" smtClean="0"/>
              <a:t>. </a:t>
            </a:r>
            <a:r>
              <a:rPr lang="en-US" dirty="0" err="1" smtClean="0"/>
              <a:t>N.p</a:t>
            </a:r>
            <a:r>
              <a:rPr lang="en-US" dirty="0" smtClean="0"/>
              <a:t>., </a:t>
            </a:r>
            <a:r>
              <a:rPr lang="en-US" dirty="0" err="1" smtClean="0"/>
              <a:t>n.d</a:t>
            </a:r>
            <a:r>
              <a:rPr lang="en-US" dirty="0" smtClean="0"/>
              <a:t>. Web. 29 Feb 2012. &lt;http://www.thecanadianencyclopedia.com/articles/conscription&gt;. </a:t>
            </a:r>
            <a:endParaRPr lang="en-US" dirty="0"/>
          </a:p>
        </p:txBody>
      </p:sp>
      <p:sp>
        <p:nvSpPr>
          <p:cNvPr id="17" name="Left-Up Arrow 16"/>
          <p:cNvSpPr/>
          <p:nvPr/>
        </p:nvSpPr>
        <p:spPr>
          <a:xfrm>
            <a:off x="5105400" y="3810000"/>
            <a:ext cx="1600200" cy="990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286000" y="1524000"/>
            <a:ext cx="8382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Click on the type of resource used </a:t>
            </a:r>
            <a:r>
              <a:rPr lang="en-US" dirty="0"/>
              <a:t>i</a:t>
            </a:r>
            <a:r>
              <a:rPr lang="en-US" dirty="0" smtClean="0"/>
              <a:t>f you used a book </a:t>
            </a:r>
            <a:r>
              <a:rPr lang="en-US" dirty="0" smtClean="0">
                <a:solidFill>
                  <a:srgbClr val="FF0000"/>
                </a:solidFill>
              </a:rPr>
              <a:t>OR</a:t>
            </a:r>
            <a:r>
              <a:rPr lang="en-US" dirty="0" smtClean="0"/>
              <a:t> if a citation is NOT generated when you put in the</a:t>
            </a:r>
            <a:br>
              <a:rPr lang="en-US" dirty="0" smtClean="0"/>
            </a:br>
            <a:r>
              <a:rPr lang="en-US" dirty="0" smtClean="0"/>
              <a:t>URL </a:t>
            </a:r>
            <a:endParaRPr lang="en-US" dirty="0"/>
          </a:p>
        </p:txBody>
      </p:sp>
      <p:pic>
        <p:nvPicPr>
          <p:cNvPr id="4" name="Content Placeholder 3"/>
          <p:cNvPicPr>
            <a:picLocks noGrp="1"/>
          </p:cNvPicPr>
          <p:nvPr>
            <p:ph idx="1"/>
          </p:nvPr>
        </p:nvPicPr>
        <p:blipFill>
          <a:blip r:embed="rId2" cstate="print"/>
          <a:srcRect r="20673"/>
          <a:stretch>
            <a:fillRect/>
          </a:stretch>
        </p:blipFill>
        <p:spPr bwMode="auto">
          <a:xfrm>
            <a:off x="3505200" y="1828800"/>
            <a:ext cx="5181600" cy="4800600"/>
          </a:xfrm>
          <a:prstGeom prst="rect">
            <a:avLst/>
          </a:prstGeom>
          <a:noFill/>
          <a:ln w="9525">
            <a:noFill/>
            <a:miter lim="800000"/>
            <a:headEnd/>
            <a:tailEnd/>
          </a:ln>
        </p:spPr>
      </p:pic>
      <p:sp>
        <p:nvSpPr>
          <p:cNvPr id="5" name="Right Arrow 4"/>
          <p:cNvSpPr/>
          <p:nvPr/>
        </p:nvSpPr>
        <p:spPr>
          <a:xfrm>
            <a:off x="1600200" y="4572000"/>
            <a:ext cx="31242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Fill in the blanks as much as you can</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990601" y="1177132"/>
            <a:ext cx="74676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lgn="ctr">
              <a:buNone/>
            </a:pPr>
            <a:r>
              <a:rPr lang="en-US" sz="6000" dirty="0" smtClean="0"/>
              <a:t>Arrange your entries alphabetically</a:t>
            </a:r>
          </a:p>
          <a:p>
            <a:pPr algn="ctr">
              <a:buNone/>
            </a:pPr>
            <a:r>
              <a:rPr lang="en-US" sz="6000" dirty="0" smtClean="0"/>
              <a:t>with all lines after the first indented</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Works Cited</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pPr>
              <a:buNone/>
            </a:pPr>
            <a:r>
              <a:rPr lang="en-US" dirty="0" smtClean="0"/>
              <a:t>Jones, Richard. "Conscription." </a:t>
            </a:r>
            <a:r>
              <a:rPr lang="en-US" i="1" dirty="0" smtClean="0"/>
              <a:t>The Canadian Encyclopedia</a:t>
            </a:r>
            <a:r>
              <a:rPr lang="en-US" dirty="0" smtClean="0"/>
              <a:t>. </a:t>
            </a:r>
            <a:r>
              <a:rPr lang="en-US" dirty="0" err="1" smtClean="0"/>
              <a:t>N.p</a:t>
            </a:r>
            <a:r>
              <a:rPr lang="en-US" dirty="0" smtClean="0"/>
              <a:t>., </a:t>
            </a:r>
            <a:r>
              <a:rPr lang="en-US" dirty="0" err="1" smtClean="0"/>
              <a:t>n.d</a:t>
            </a:r>
            <a:r>
              <a:rPr lang="en-US" dirty="0" smtClean="0"/>
              <a:t>. Web. 29 Feb 2012. &lt;http://www.thecanadianencyclopedia.com/articles/conscription&gt;. </a:t>
            </a:r>
          </a:p>
          <a:p>
            <a:pPr>
              <a:buNone/>
            </a:pPr>
            <a:endParaRPr lang="en-US" dirty="0"/>
          </a:p>
          <a:p>
            <a:pPr>
              <a:buNone/>
            </a:pPr>
            <a:r>
              <a:rPr lang="en-US" dirty="0" err="1"/>
              <a:t>Santor</a:t>
            </a:r>
            <a:r>
              <a:rPr lang="en-US" dirty="0"/>
              <a:t>, Donald M. </a:t>
            </a:r>
            <a:r>
              <a:rPr lang="en-US" dirty="0" smtClean="0"/>
              <a:t> </a:t>
            </a:r>
            <a:r>
              <a:rPr lang="en-US" i="1" dirty="0"/>
              <a:t>Canadians at War 1914-1918</a:t>
            </a:r>
            <a:r>
              <a:rPr lang="en-US" dirty="0"/>
              <a:t>. Scarborough: Prentice-Hall of Canada, 1978. Print. </a:t>
            </a:r>
            <a:endParaRPr lang="en-US" dirty="0" smtClean="0"/>
          </a:p>
          <a:p>
            <a:pPr>
              <a:buNone/>
            </a:pPr>
            <a:endParaRPr lang="en-US" dirty="0"/>
          </a:p>
          <a:p>
            <a:pPr>
              <a:buNone/>
            </a:pPr>
            <a:r>
              <a:rPr lang="en-US" dirty="0" smtClean="0"/>
              <a:t>Wikipedia contributors. "Conscription Crisis of 1917." </a:t>
            </a:r>
            <a:r>
              <a:rPr lang="en-US" i="1" dirty="0" smtClean="0"/>
              <a:t>Wikipedia, The Free Encyclopedia</a:t>
            </a:r>
            <a:r>
              <a:rPr lang="en-US" dirty="0" smtClean="0"/>
              <a:t>. Wikipedia, The Free Encyclopedia, 9 Jan. 2012. Web. 29 Feb. 2012. </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late 1916 the terrible casualties at the front in France and Flanders were beginning to cause reinforcement problems for the Canadian commanders overseas. Recruitment at home was slowing, and the manpower and enlistment system was disorganized. For PM Sir Robert </a:t>
            </a:r>
            <a:r>
              <a:rPr lang="en-US" dirty="0" smtClean="0">
                <a:hlinkClick r:id="rId2"/>
              </a:rPr>
              <a:t>BORDEN</a:t>
            </a:r>
            <a:r>
              <a:rPr lang="en-US" dirty="0" smtClean="0"/>
              <a:t>, the first necessity was to assist the men in the trenches, and by May 1917, when he returned to Canada from the Imperial War Conference in London and from visits to the trenches, he had decided that compulsory service was necessary.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sp>
        <p:nvSpPr>
          <p:cNvPr id="3" name="Content Placeholder 2"/>
          <p:cNvSpPr>
            <a:spLocks noGrp="1"/>
          </p:cNvSpPr>
          <p:nvPr>
            <p:ph idx="1"/>
          </p:nvPr>
        </p:nvSpPr>
        <p:spPr/>
        <p:txBody>
          <a:bodyPr/>
          <a:lstStyle/>
          <a:p>
            <a:r>
              <a:rPr lang="en-US" dirty="0" smtClean="0"/>
              <a:t>Take out material that is not important or that repeats information</a:t>
            </a:r>
          </a:p>
          <a:p>
            <a:r>
              <a:rPr lang="en-US" dirty="0" smtClean="0"/>
              <a:t>Break the information into chunks</a:t>
            </a:r>
          </a:p>
          <a:p>
            <a:r>
              <a:rPr lang="en-US" dirty="0" smtClean="0"/>
              <a:t>Simplify the language for your presentation     </a:t>
            </a:r>
          </a:p>
          <a:p>
            <a:r>
              <a:rPr lang="en-US" dirty="0" smtClean="0"/>
              <a:t>Add images where possible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lstStyle/>
          <a:p>
            <a:r>
              <a:rPr lang="en-US" dirty="0" smtClean="0"/>
              <a:t>By late 1916 the terrible casualties at the front in France and Flanders were beginning to cause reinforcement problems for the Canadian commanders overseas.</a:t>
            </a:r>
          </a:p>
          <a:p>
            <a:pPr>
              <a:buNone/>
            </a:pPr>
            <a:r>
              <a:rPr lang="en-US" dirty="0" smtClean="0"/>
              <a:t>                                     ↓</a:t>
            </a:r>
          </a:p>
          <a:p>
            <a:r>
              <a:rPr lang="en-US" dirty="0" smtClean="0"/>
              <a:t>By late 1916, there were many deaths and injuries in France and Flanders with not enough soldiers to replace them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2239962"/>
          </a:xfrm>
        </p:spPr>
        <p:txBody>
          <a:bodyPr>
            <a:normAutofit fontScale="90000"/>
          </a:bodyPr>
          <a:lstStyle/>
          <a:p>
            <a:r>
              <a:rPr lang="en-US" dirty="0" smtClean="0"/>
              <a:t>By late 1916, there were many deaths and injuries in France and Flanders with not enough soldiers to replace them</a:t>
            </a:r>
            <a:br>
              <a:rPr lang="en-US" dirty="0" smtClean="0"/>
            </a:br>
            <a:endParaRPr lang="en-US" dirty="0"/>
          </a:p>
        </p:txBody>
      </p:sp>
      <p:pic>
        <p:nvPicPr>
          <p:cNvPr id="4" name="Content Placeholder 3" descr="http://4.bp.blogspot.com/-Kq6_sQA6B0o/Tq4g8v7qsFI/AAAAAAAABs4/ZmUxKUFtefc/s1600/canadiansinflandersfields.jpg"/>
          <p:cNvPicPr>
            <a:picLocks noGrp="1"/>
          </p:cNvPicPr>
          <p:nvPr>
            <p:ph idx="1"/>
          </p:nvPr>
        </p:nvPicPr>
        <p:blipFill>
          <a:blip r:embed="rId2" cstate="print"/>
          <a:srcRect/>
          <a:stretch>
            <a:fillRect/>
          </a:stretch>
        </p:blipFill>
        <p:spPr bwMode="auto">
          <a:xfrm>
            <a:off x="1143000" y="2514600"/>
            <a:ext cx="672465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782762"/>
          </a:xfrm>
        </p:spPr>
        <p:txBody>
          <a:bodyPr>
            <a:normAutofit fontScale="90000"/>
          </a:bodyPr>
          <a:lstStyle/>
          <a:p>
            <a:r>
              <a:rPr lang="en-US" sz="4000" dirty="0" smtClean="0"/>
              <a:t>Recruitment at home was slowing, and the manpower and enlistment system was disorganized.</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Recruitment was slowing (fewer men were enlisting) and the system was disorganized.</a:t>
            </a:r>
          </a:p>
          <a:p>
            <a:pPr>
              <a:buNone/>
            </a:pPr>
            <a:endParaRPr lang="en-US" dirty="0"/>
          </a:p>
        </p:txBody>
      </p:sp>
      <p:pic>
        <p:nvPicPr>
          <p:cNvPr id="4" name="Picture 3" descr="http://media.thestar.topscms.com/images/60/a3/546174a941978ae499a87dcf3641.jpeg"/>
          <p:cNvPicPr/>
          <p:nvPr/>
        </p:nvPicPr>
        <p:blipFill>
          <a:blip r:embed="rId2" cstate="print"/>
          <a:srcRect/>
          <a:stretch>
            <a:fillRect/>
          </a:stretch>
        </p:blipFill>
        <p:spPr bwMode="auto">
          <a:xfrm>
            <a:off x="2590800" y="3352800"/>
            <a:ext cx="2971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smtClean="0"/>
              <a:t>Keep track of your sources as you go along</a:t>
            </a:r>
          </a:p>
          <a:p>
            <a:r>
              <a:rPr lang="en-US" dirty="0" smtClean="0"/>
              <a:t>Use Citation Machine to generate your citations in </a:t>
            </a:r>
            <a:r>
              <a:rPr lang="en-US" i="1" dirty="0" smtClean="0">
                <a:solidFill>
                  <a:srgbClr val="FF0000"/>
                </a:solidFill>
              </a:rPr>
              <a:t>MLA format </a:t>
            </a:r>
          </a:p>
          <a:p>
            <a:pPr>
              <a:buNone/>
            </a:pPr>
            <a:r>
              <a:rPr lang="en-US" i="1" dirty="0" smtClean="0"/>
              <a:t>(found on the </a:t>
            </a:r>
            <a:r>
              <a:rPr lang="en-US" i="1" dirty="0" err="1" smtClean="0"/>
              <a:t>Pinetree</a:t>
            </a:r>
            <a:r>
              <a:rPr lang="en-US" i="1" dirty="0" smtClean="0"/>
              <a:t> Library webpage)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rcRect/>
          <a:stretch>
            <a:fillRect/>
          </a:stretch>
        </p:blipFill>
        <p:spPr bwMode="auto">
          <a:xfrm>
            <a:off x="1" y="228600"/>
            <a:ext cx="9143999" cy="6172200"/>
          </a:xfrm>
          <a:prstGeom prst="rect">
            <a:avLst/>
          </a:prstGeom>
          <a:noFill/>
          <a:ln w="9525">
            <a:noFill/>
            <a:miter lim="800000"/>
            <a:headEnd/>
            <a:tailEnd/>
          </a:ln>
        </p:spPr>
      </p:pic>
      <p:sp>
        <p:nvSpPr>
          <p:cNvPr id="7" name="Right Arrow 6"/>
          <p:cNvSpPr/>
          <p:nvPr/>
        </p:nvSpPr>
        <p:spPr>
          <a:xfrm>
            <a:off x="0" y="3352800"/>
            <a:ext cx="4571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 y="3962400"/>
            <a:ext cx="685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MLA on the left side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
        <p:nvSpPr>
          <p:cNvPr id="6" name="Right Arrow 5"/>
          <p:cNvSpPr/>
          <p:nvPr/>
        </p:nvSpPr>
        <p:spPr>
          <a:xfrm>
            <a:off x="609600" y="34290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A4D3D471B7749907CC420C20417D2" ma:contentTypeVersion="0" ma:contentTypeDescription="Create a new document." ma:contentTypeScope="" ma:versionID="d2b0761cc7b1c08fb3c1cc7562da6115">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CB275-3594-4660-B805-3E736F48994D}"/>
</file>

<file path=customXml/itemProps2.xml><?xml version="1.0" encoding="utf-8"?>
<ds:datastoreItem xmlns:ds="http://schemas.openxmlformats.org/officeDocument/2006/customXml" ds:itemID="{C692491C-B7A9-4024-9B8F-0CCB319A407F}"/>
</file>

<file path=customXml/itemProps3.xml><?xml version="1.0" encoding="utf-8"?>
<ds:datastoreItem xmlns:ds="http://schemas.openxmlformats.org/officeDocument/2006/customXml" ds:itemID="{9D9A19AC-2797-4538-95F4-8B35707CE96E}"/>
</file>

<file path=docProps/app.xml><?xml version="1.0" encoding="utf-8"?>
<Properties xmlns="http://schemas.openxmlformats.org/officeDocument/2006/extended-properties" xmlns:vt="http://schemas.openxmlformats.org/officeDocument/2006/docPropsVTypes">
  <TotalTime>109</TotalTime>
  <Words>414</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Conscription in World War I</vt:lpstr>
      <vt:lpstr>Why did it happen?</vt:lpstr>
      <vt:lpstr>(To summarize)</vt:lpstr>
      <vt:lpstr>Slide 4</vt:lpstr>
      <vt:lpstr>By late 1916, there were many deaths and injuries in France and Flanders with not enough soldiers to replace them </vt:lpstr>
      <vt:lpstr>Recruitment at home was slowing, and the manpower and enlistment system was disorganized. </vt:lpstr>
      <vt:lpstr>Works Cited</vt:lpstr>
      <vt:lpstr>Slide 8</vt:lpstr>
      <vt:lpstr>Click on MLA on the left side</vt:lpstr>
      <vt:lpstr>Copy and paste the URL of the site you used  and a citation should be generated.</vt:lpstr>
      <vt:lpstr> Click on the type of resource used if you used a book OR if a citation is NOT generated when you put in the URL </vt:lpstr>
      <vt:lpstr>Fill in the blanks as much as you can</vt:lpstr>
      <vt:lpstr>Slide 13</vt:lpstr>
      <vt:lpstr> Works Cited </vt:lpstr>
    </vt:vector>
  </TitlesOfParts>
  <Company>School District 43 (Coquitlam)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Conscription in World War I</dc:title>
  <dc:creator>likeda</dc:creator>
  <cp:lastModifiedBy>likeda</cp:lastModifiedBy>
  <cp:revision>13</cp:revision>
  <dcterms:created xsi:type="dcterms:W3CDTF">2012-02-29T16:42:02Z</dcterms:created>
  <dcterms:modified xsi:type="dcterms:W3CDTF">2012-02-29T18:49:04Z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0x010100E35A4D3D471B7749907CC420C20417D2</vt:lpwstr>
  </property>
</Properties>
</file>