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layout1.xml" ContentType="application/vnd.openxmlformats-officedocument.drawingml.diagramLayout+xml"/>
  <Override PartName="/ppt/diagrams/quickStyle7.xml" ContentType="application/vnd.openxmlformats-officedocument.drawingml.diagramStyl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colors7.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drawing6.xml" ContentType="application/vnd.ms-office.drawingml.diagramDrawing+xml"/>
  <Override PartName="/ppt/diagrams/layout7.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9" r:id="rId3"/>
    <p:sldId id="260" r:id="rId4"/>
    <p:sldId id="284" r:id="rId5"/>
    <p:sldId id="257" r:id="rId6"/>
    <p:sldId id="287" r:id="rId7"/>
    <p:sldId id="288" r:id="rId8"/>
    <p:sldId id="289" r:id="rId9"/>
    <p:sldId id="291" r:id="rId10"/>
    <p:sldId id="290" r:id="rId11"/>
    <p:sldId id="296" r:id="rId12"/>
    <p:sldId id="266" r:id="rId13"/>
    <p:sldId id="301" r:id="rId14"/>
    <p:sldId id="302" r:id="rId15"/>
    <p:sldId id="281" r:id="rId16"/>
    <p:sldId id="261" r:id="rId17"/>
    <p:sldId id="286" r:id="rId18"/>
    <p:sldId id="273" r:id="rId19"/>
    <p:sldId id="277" r:id="rId20"/>
    <p:sldId id="299" r:id="rId21"/>
    <p:sldId id="292" r:id="rId22"/>
    <p:sldId id="265" r:id="rId23"/>
    <p:sldId id="263" r:id="rId24"/>
    <p:sldId id="298" r:id="rId25"/>
    <p:sldId id="295" r:id="rId26"/>
    <p:sldId id="300" r:id="rId27"/>
    <p:sldId id="297" r:id="rId28"/>
    <p:sldId id="294" r:id="rId29"/>
    <p:sldId id="293"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3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6.svg"/><Relationship Id="rId2" Type="http://schemas.openxmlformats.org/officeDocument/2006/relationships/image" Target="../media/image33.png"/><Relationship Id="rId1" Type="http://schemas.openxmlformats.org/officeDocument/2006/relationships/hyperlink" Target="https://www.sd43.bc.ca/school/pinetree/ProgramsServices/career/HELPFUL%20DOCUMENTS/Pinetree%20Brag%20Sheet.pdf" TargetMode="External"/><Relationship Id="rId6" Type="http://schemas.openxmlformats.org/officeDocument/2006/relationships/image" Target="../media/image35.png"/><Relationship Id="rId5" Type="http://schemas.openxmlformats.org/officeDocument/2006/relationships/image" Target="../media/image26.svg"/><Relationship Id="rId4" Type="http://schemas.openxmlformats.org/officeDocument/2006/relationships/image" Target="../media/image25.pn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hyperlink" Target="https://www.sd43.bc.ca/school/pinetree/ProgramsServices/career/HELPFUL%20DOCUMENTS/Pinetree%20Brag%20Sheet.pdf" TargetMode="External"/><Relationship Id="rId7" Type="http://schemas.openxmlformats.org/officeDocument/2006/relationships/image" Target="../media/image36.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5.png"/><Relationship Id="rId5" Type="http://schemas.openxmlformats.org/officeDocument/2006/relationships/image" Target="../media/image26.sv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8ECB-29E9-4510-922E-54F828FFE62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BC2439-7DD6-493B-BD82-2C1B393210A2}">
      <dgm:prSet/>
      <dgm:spPr/>
      <dgm:t>
        <a:bodyPr/>
        <a:lstStyle/>
        <a:p>
          <a:r>
            <a:rPr lang="en-US" dirty="0"/>
            <a:t>Sponsored by Private organizations (businesses, societies, unions etc.)  </a:t>
          </a:r>
          <a:r>
            <a:rPr lang="en-US" b="1" dirty="0"/>
            <a:t>Example: Loran awards</a:t>
          </a:r>
          <a:endParaRPr lang="en-US" dirty="0"/>
        </a:p>
      </dgm:t>
    </dgm:pt>
    <dgm:pt modelId="{65450DE5-49EF-4743-AC88-70886D64D024}" type="parTrans" cxnId="{7B162028-3FCC-4B61-9FCE-2C52AB318EA4}">
      <dgm:prSet/>
      <dgm:spPr/>
      <dgm:t>
        <a:bodyPr/>
        <a:lstStyle/>
        <a:p>
          <a:endParaRPr lang="en-US"/>
        </a:p>
      </dgm:t>
    </dgm:pt>
    <dgm:pt modelId="{CFF4494B-A825-45DC-82DF-CA2C013C06AE}" type="sibTrans" cxnId="{7B162028-3FCC-4B61-9FCE-2C52AB318EA4}">
      <dgm:prSet/>
      <dgm:spPr/>
      <dgm:t>
        <a:bodyPr/>
        <a:lstStyle/>
        <a:p>
          <a:endParaRPr lang="en-US"/>
        </a:p>
      </dgm:t>
    </dgm:pt>
    <dgm:pt modelId="{6793C968-1C88-49FF-A3FA-388C0F510113}">
      <dgm:prSet/>
      <dgm:spPr/>
      <dgm:t>
        <a:bodyPr/>
        <a:lstStyle/>
        <a:p>
          <a:r>
            <a:rPr lang="en-US"/>
            <a:t>Check with parents to see if their employer, union, club etc. offers scholarships or bursaries!</a:t>
          </a:r>
        </a:p>
      </dgm:t>
    </dgm:pt>
    <dgm:pt modelId="{530AE22B-13D1-40CE-ACCC-48448CA27F72}" type="parTrans" cxnId="{15BCCCDC-9E01-4A7E-9C6F-64C6CD62DB9A}">
      <dgm:prSet/>
      <dgm:spPr/>
      <dgm:t>
        <a:bodyPr/>
        <a:lstStyle/>
        <a:p>
          <a:endParaRPr lang="en-US"/>
        </a:p>
      </dgm:t>
    </dgm:pt>
    <dgm:pt modelId="{86FCB46C-90D9-4ADD-B2C6-E123BBDFCC18}" type="sibTrans" cxnId="{15BCCCDC-9E01-4A7E-9C6F-64C6CD62DB9A}">
      <dgm:prSet/>
      <dgm:spPr/>
      <dgm:t>
        <a:bodyPr/>
        <a:lstStyle/>
        <a:p>
          <a:endParaRPr lang="en-US"/>
        </a:p>
      </dgm:t>
    </dgm:pt>
    <dgm:pt modelId="{F090A555-EE0C-42C8-83C7-D0B7C110064A}">
      <dgm:prSet/>
      <dgm:spPr/>
      <dgm:t>
        <a:bodyPr/>
        <a:lstStyle/>
        <a:p>
          <a:r>
            <a:rPr lang="en-US"/>
            <a:t>Different criteria for each scholarship</a:t>
          </a:r>
        </a:p>
      </dgm:t>
    </dgm:pt>
    <dgm:pt modelId="{80BB0828-FFE9-4767-9C43-DF741A90758B}" type="parTrans" cxnId="{CCE2FB8F-47E7-445F-A71D-D65DF4B7198C}">
      <dgm:prSet/>
      <dgm:spPr/>
      <dgm:t>
        <a:bodyPr/>
        <a:lstStyle/>
        <a:p>
          <a:endParaRPr lang="en-US"/>
        </a:p>
      </dgm:t>
    </dgm:pt>
    <dgm:pt modelId="{1F93ECBC-C18A-4C9D-B64E-7679DB236564}" type="sibTrans" cxnId="{CCE2FB8F-47E7-445F-A71D-D65DF4B7198C}">
      <dgm:prSet/>
      <dgm:spPr/>
      <dgm:t>
        <a:bodyPr/>
        <a:lstStyle/>
        <a:p>
          <a:endParaRPr lang="en-US"/>
        </a:p>
      </dgm:t>
    </dgm:pt>
    <dgm:pt modelId="{606EEFC8-127A-4BA4-9DA3-404529F1D869}">
      <dgm:prSet/>
      <dgm:spPr/>
      <dgm:t>
        <a:bodyPr/>
        <a:lstStyle/>
        <a:p>
          <a:r>
            <a:rPr lang="en-US"/>
            <a:t>Deadlines throughout the year</a:t>
          </a:r>
        </a:p>
      </dgm:t>
    </dgm:pt>
    <dgm:pt modelId="{43A9F6DF-326A-46F7-AAB3-9708C2CA9DA5}" type="parTrans" cxnId="{92579AB1-7B21-4048-9D73-D0617A484B97}">
      <dgm:prSet/>
      <dgm:spPr/>
      <dgm:t>
        <a:bodyPr/>
        <a:lstStyle/>
        <a:p>
          <a:endParaRPr lang="en-US"/>
        </a:p>
      </dgm:t>
    </dgm:pt>
    <dgm:pt modelId="{2DE8D95D-1859-4729-8E77-DAF2C1F30A59}" type="sibTrans" cxnId="{92579AB1-7B21-4048-9D73-D0617A484B97}">
      <dgm:prSet/>
      <dgm:spPr/>
      <dgm:t>
        <a:bodyPr/>
        <a:lstStyle/>
        <a:p>
          <a:endParaRPr lang="en-US"/>
        </a:p>
      </dgm:t>
    </dgm:pt>
    <dgm:pt modelId="{C2F049C2-C05E-4752-9042-7428A15F83D9}">
      <dgm:prSet/>
      <dgm:spPr/>
      <dgm:t>
        <a:bodyPr/>
        <a:lstStyle/>
        <a:p>
          <a:r>
            <a:rPr lang="en-US"/>
            <a:t>National, regional and provincial awards</a:t>
          </a:r>
        </a:p>
      </dgm:t>
    </dgm:pt>
    <dgm:pt modelId="{E858C126-24B1-4AB0-AE8C-DAE3FFC39296}" type="parTrans" cxnId="{ECAEB9C1-C1F9-4CF2-9D77-E79F31D3224B}">
      <dgm:prSet/>
      <dgm:spPr/>
      <dgm:t>
        <a:bodyPr/>
        <a:lstStyle/>
        <a:p>
          <a:endParaRPr lang="en-US"/>
        </a:p>
      </dgm:t>
    </dgm:pt>
    <dgm:pt modelId="{4614D274-D510-43D3-A14D-E13CE6132571}" type="sibTrans" cxnId="{ECAEB9C1-C1F9-4CF2-9D77-E79F31D3224B}">
      <dgm:prSet/>
      <dgm:spPr/>
      <dgm:t>
        <a:bodyPr/>
        <a:lstStyle/>
        <a:p>
          <a:endParaRPr lang="en-US"/>
        </a:p>
      </dgm:t>
    </dgm:pt>
    <dgm:pt modelId="{0F11632F-B2DE-48E5-8693-7A3563F42998}" type="pres">
      <dgm:prSet presAssocID="{4C498ECB-29E9-4510-922E-54F828FFE627}" presName="root" presStyleCnt="0">
        <dgm:presLayoutVars>
          <dgm:dir/>
          <dgm:resizeHandles val="exact"/>
        </dgm:presLayoutVars>
      </dgm:prSet>
      <dgm:spPr/>
    </dgm:pt>
    <dgm:pt modelId="{D422C715-01F8-4F7E-97AE-65F2A46863EF}" type="pres">
      <dgm:prSet presAssocID="{46BC2439-7DD6-493B-BD82-2C1B393210A2}" presName="compNode" presStyleCnt="0"/>
      <dgm:spPr/>
    </dgm:pt>
    <dgm:pt modelId="{EDE7ACBB-693D-4C69-81F6-FF1AAC77EA1C}" type="pres">
      <dgm:prSet presAssocID="{46BC2439-7DD6-493B-BD82-2C1B393210A2}" presName="bgRect" presStyleLbl="bgShp" presStyleIdx="0" presStyleCnt="5"/>
      <dgm:spPr/>
    </dgm:pt>
    <dgm:pt modelId="{324EBA33-67B0-4FF0-A800-D5C121B49233}" type="pres">
      <dgm:prSet presAssocID="{46BC2439-7DD6-493B-BD82-2C1B393210A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500EF1DD-59F7-43C7-B397-4DD7E8C2C666}" type="pres">
      <dgm:prSet presAssocID="{46BC2439-7DD6-493B-BD82-2C1B393210A2}" presName="spaceRect" presStyleCnt="0"/>
      <dgm:spPr/>
    </dgm:pt>
    <dgm:pt modelId="{B88F7EEB-0AD7-4FC1-947F-B44A1E8F9527}" type="pres">
      <dgm:prSet presAssocID="{46BC2439-7DD6-493B-BD82-2C1B393210A2}" presName="parTx" presStyleLbl="revTx" presStyleIdx="0" presStyleCnt="5">
        <dgm:presLayoutVars>
          <dgm:chMax val="0"/>
          <dgm:chPref val="0"/>
        </dgm:presLayoutVars>
      </dgm:prSet>
      <dgm:spPr/>
    </dgm:pt>
    <dgm:pt modelId="{E289B024-2909-4DEB-868A-F6034322A8FC}" type="pres">
      <dgm:prSet presAssocID="{CFF4494B-A825-45DC-82DF-CA2C013C06AE}" presName="sibTrans" presStyleCnt="0"/>
      <dgm:spPr/>
    </dgm:pt>
    <dgm:pt modelId="{1146D010-C47D-413F-9D6D-D1A1B60647DF}" type="pres">
      <dgm:prSet presAssocID="{6793C968-1C88-49FF-A3FA-388C0F510113}" presName="compNode" presStyleCnt="0"/>
      <dgm:spPr/>
    </dgm:pt>
    <dgm:pt modelId="{399CB7C8-D4B2-4742-BA7E-657BD6CAE327}" type="pres">
      <dgm:prSet presAssocID="{6793C968-1C88-49FF-A3FA-388C0F510113}" presName="bgRect" presStyleLbl="bgShp" presStyleIdx="1" presStyleCnt="5"/>
      <dgm:spPr/>
    </dgm:pt>
    <dgm:pt modelId="{DBFC3BC1-9E2C-4B25-A05B-1E78A76DD41C}" type="pres">
      <dgm:prSet presAssocID="{6793C968-1C88-49FF-A3FA-388C0F5101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 Balls"/>
        </a:ext>
      </dgm:extLst>
    </dgm:pt>
    <dgm:pt modelId="{319B9ABF-7B0F-46E8-9311-426DA63FBFE8}" type="pres">
      <dgm:prSet presAssocID="{6793C968-1C88-49FF-A3FA-388C0F510113}" presName="spaceRect" presStyleCnt="0"/>
      <dgm:spPr/>
    </dgm:pt>
    <dgm:pt modelId="{40058AFD-831B-45F7-8FF8-1624A3544801}" type="pres">
      <dgm:prSet presAssocID="{6793C968-1C88-49FF-A3FA-388C0F510113}" presName="parTx" presStyleLbl="revTx" presStyleIdx="1" presStyleCnt="5">
        <dgm:presLayoutVars>
          <dgm:chMax val="0"/>
          <dgm:chPref val="0"/>
        </dgm:presLayoutVars>
      </dgm:prSet>
      <dgm:spPr/>
    </dgm:pt>
    <dgm:pt modelId="{8BF8F426-3C3B-42C4-ADFD-1BB056C7AF58}" type="pres">
      <dgm:prSet presAssocID="{86FCB46C-90D9-4ADD-B2C6-E123BBDFCC18}" presName="sibTrans" presStyleCnt="0"/>
      <dgm:spPr/>
    </dgm:pt>
    <dgm:pt modelId="{2EE904B8-DF0B-4579-A962-1072ECF21F37}" type="pres">
      <dgm:prSet presAssocID="{F090A555-EE0C-42C8-83C7-D0B7C110064A}" presName="compNode" presStyleCnt="0"/>
      <dgm:spPr/>
    </dgm:pt>
    <dgm:pt modelId="{3A132F83-A51F-47FB-A9E9-304C145CC051}" type="pres">
      <dgm:prSet presAssocID="{F090A555-EE0C-42C8-83C7-D0B7C110064A}" presName="bgRect" presStyleLbl="bgShp" presStyleIdx="2" presStyleCnt="5"/>
      <dgm:spPr/>
    </dgm:pt>
    <dgm:pt modelId="{0660CE70-31F3-476B-83D5-A2157FED65AB}" type="pres">
      <dgm:prSet presAssocID="{F090A555-EE0C-42C8-83C7-D0B7C110064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72A73A5-0783-4FED-B3ED-62539443EFAA}" type="pres">
      <dgm:prSet presAssocID="{F090A555-EE0C-42C8-83C7-D0B7C110064A}" presName="spaceRect" presStyleCnt="0"/>
      <dgm:spPr/>
    </dgm:pt>
    <dgm:pt modelId="{A490F61D-8D55-4826-86B8-BE131155E2BB}" type="pres">
      <dgm:prSet presAssocID="{F090A555-EE0C-42C8-83C7-D0B7C110064A}" presName="parTx" presStyleLbl="revTx" presStyleIdx="2" presStyleCnt="5">
        <dgm:presLayoutVars>
          <dgm:chMax val="0"/>
          <dgm:chPref val="0"/>
        </dgm:presLayoutVars>
      </dgm:prSet>
      <dgm:spPr/>
    </dgm:pt>
    <dgm:pt modelId="{B51FABC0-B77B-4FD3-B049-C3B5D5621E1A}" type="pres">
      <dgm:prSet presAssocID="{1F93ECBC-C18A-4C9D-B64E-7679DB236564}" presName="sibTrans" presStyleCnt="0"/>
      <dgm:spPr/>
    </dgm:pt>
    <dgm:pt modelId="{5291ED9C-B456-4F0F-B394-3ADF8A1D0237}" type="pres">
      <dgm:prSet presAssocID="{606EEFC8-127A-4BA4-9DA3-404529F1D869}" presName="compNode" presStyleCnt="0"/>
      <dgm:spPr/>
    </dgm:pt>
    <dgm:pt modelId="{27B6FBD2-A2DD-431D-8B7B-8B1A05C7BFE0}" type="pres">
      <dgm:prSet presAssocID="{606EEFC8-127A-4BA4-9DA3-404529F1D869}" presName="bgRect" presStyleLbl="bgShp" presStyleIdx="3" presStyleCnt="5"/>
      <dgm:spPr/>
    </dgm:pt>
    <dgm:pt modelId="{A35230A7-5C91-4378-8D41-E227F9CDF11F}" type="pres">
      <dgm:prSet presAssocID="{606EEFC8-127A-4BA4-9DA3-404529F1D8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2C85142C-4D1F-4377-8138-F1572044F3F7}" type="pres">
      <dgm:prSet presAssocID="{606EEFC8-127A-4BA4-9DA3-404529F1D869}" presName="spaceRect" presStyleCnt="0"/>
      <dgm:spPr/>
    </dgm:pt>
    <dgm:pt modelId="{AAE7D6AC-462C-42E3-B440-9CC9E2D368F7}" type="pres">
      <dgm:prSet presAssocID="{606EEFC8-127A-4BA4-9DA3-404529F1D869}" presName="parTx" presStyleLbl="revTx" presStyleIdx="3" presStyleCnt="5">
        <dgm:presLayoutVars>
          <dgm:chMax val="0"/>
          <dgm:chPref val="0"/>
        </dgm:presLayoutVars>
      </dgm:prSet>
      <dgm:spPr/>
    </dgm:pt>
    <dgm:pt modelId="{1AAE4E58-5D9E-4008-9719-CF0D51561999}" type="pres">
      <dgm:prSet presAssocID="{2DE8D95D-1859-4729-8E77-DAF2C1F30A59}" presName="sibTrans" presStyleCnt="0"/>
      <dgm:spPr/>
    </dgm:pt>
    <dgm:pt modelId="{83DC0156-E18B-4ABA-8334-9BC39F94B623}" type="pres">
      <dgm:prSet presAssocID="{C2F049C2-C05E-4752-9042-7428A15F83D9}" presName="compNode" presStyleCnt="0"/>
      <dgm:spPr/>
    </dgm:pt>
    <dgm:pt modelId="{0A78EFDF-7FCA-4F2F-A389-F8108984A847}" type="pres">
      <dgm:prSet presAssocID="{C2F049C2-C05E-4752-9042-7428A15F83D9}" presName="bgRect" presStyleLbl="bgShp" presStyleIdx="4" presStyleCnt="5"/>
      <dgm:spPr/>
    </dgm:pt>
    <dgm:pt modelId="{42BAD501-922B-49C4-83C6-30058110446C}" type="pres">
      <dgm:prSet presAssocID="{C2F049C2-C05E-4752-9042-7428A15F83D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reath"/>
        </a:ext>
      </dgm:extLst>
    </dgm:pt>
    <dgm:pt modelId="{CD45B185-54AB-4FC6-9079-0771759CEB84}" type="pres">
      <dgm:prSet presAssocID="{C2F049C2-C05E-4752-9042-7428A15F83D9}" presName="spaceRect" presStyleCnt="0"/>
      <dgm:spPr/>
    </dgm:pt>
    <dgm:pt modelId="{9B2225B2-2ED6-4C77-AF48-DC94083F5C1E}" type="pres">
      <dgm:prSet presAssocID="{C2F049C2-C05E-4752-9042-7428A15F83D9}" presName="parTx" presStyleLbl="revTx" presStyleIdx="4" presStyleCnt="5">
        <dgm:presLayoutVars>
          <dgm:chMax val="0"/>
          <dgm:chPref val="0"/>
        </dgm:presLayoutVars>
      </dgm:prSet>
      <dgm:spPr/>
    </dgm:pt>
  </dgm:ptLst>
  <dgm:cxnLst>
    <dgm:cxn modelId="{EC95A006-941E-43A6-82F9-CAF1EB4406BA}" type="presOf" srcId="{606EEFC8-127A-4BA4-9DA3-404529F1D869}" destId="{AAE7D6AC-462C-42E3-B440-9CC9E2D368F7}" srcOrd="0" destOrd="0" presId="urn:microsoft.com/office/officeart/2018/2/layout/IconVerticalSolidList"/>
    <dgm:cxn modelId="{5C078B1F-2C44-4299-8BE2-A15D3167D2C1}" type="presOf" srcId="{F090A555-EE0C-42C8-83C7-D0B7C110064A}" destId="{A490F61D-8D55-4826-86B8-BE131155E2BB}" srcOrd="0" destOrd="0" presId="urn:microsoft.com/office/officeart/2018/2/layout/IconVerticalSolidList"/>
    <dgm:cxn modelId="{7B162028-3FCC-4B61-9FCE-2C52AB318EA4}" srcId="{4C498ECB-29E9-4510-922E-54F828FFE627}" destId="{46BC2439-7DD6-493B-BD82-2C1B393210A2}" srcOrd="0" destOrd="0" parTransId="{65450DE5-49EF-4743-AC88-70886D64D024}" sibTransId="{CFF4494B-A825-45DC-82DF-CA2C013C06AE}"/>
    <dgm:cxn modelId="{CA86072A-5613-464C-B5E9-1D2B5EF45341}" type="presOf" srcId="{4C498ECB-29E9-4510-922E-54F828FFE627}" destId="{0F11632F-B2DE-48E5-8693-7A3563F42998}" srcOrd="0" destOrd="0" presId="urn:microsoft.com/office/officeart/2018/2/layout/IconVerticalSolidList"/>
    <dgm:cxn modelId="{F7129E5C-954D-4BC7-93A2-63E9FB2F12B3}" type="presOf" srcId="{C2F049C2-C05E-4752-9042-7428A15F83D9}" destId="{9B2225B2-2ED6-4C77-AF48-DC94083F5C1E}" srcOrd="0" destOrd="0" presId="urn:microsoft.com/office/officeart/2018/2/layout/IconVerticalSolidList"/>
    <dgm:cxn modelId="{CCE2FB8F-47E7-445F-A71D-D65DF4B7198C}" srcId="{4C498ECB-29E9-4510-922E-54F828FFE627}" destId="{F090A555-EE0C-42C8-83C7-D0B7C110064A}" srcOrd="2" destOrd="0" parTransId="{80BB0828-FFE9-4767-9C43-DF741A90758B}" sibTransId="{1F93ECBC-C18A-4C9D-B64E-7679DB236564}"/>
    <dgm:cxn modelId="{9D035492-9F5B-4F0C-AE8B-ACE927F6DFE5}" type="presOf" srcId="{6793C968-1C88-49FF-A3FA-388C0F510113}" destId="{40058AFD-831B-45F7-8FF8-1624A3544801}" srcOrd="0" destOrd="0" presId="urn:microsoft.com/office/officeart/2018/2/layout/IconVerticalSolidList"/>
    <dgm:cxn modelId="{92579AB1-7B21-4048-9D73-D0617A484B97}" srcId="{4C498ECB-29E9-4510-922E-54F828FFE627}" destId="{606EEFC8-127A-4BA4-9DA3-404529F1D869}" srcOrd="3" destOrd="0" parTransId="{43A9F6DF-326A-46F7-AAB3-9708C2CA9DA5}" sibTransId="{2DE8D95D-1859-4729-8E77-DAF2C1F30A59}"/>
    <dgm:cxn modelId="{ECAEB9C1-C1F9-4CF2-9D77-E79F31D3224B}" srcId="{4C498ECB-29E9-4510-922E-54F828FFE627}" destId="{C2F049C2-C05E-4752-9042-7428A15F83D9}" srcOrd="4" destOrd="0" parTransId="{E858C126-24B1-4AB0-AE8C-DAE3FFC39296}" sibTransId="{4614D274-D510-43D3-A14D-E13CE6132571}"/>
    <dgm:cxn modelId="{15BCCCDC-9E01-4A7E-9C6F-64C6CD62DB9A}" srcId="{4C498ECB-29E9-4510-922E-54F828FFE627}" destId="{6793C968-1C88-49FF-A3FA-388C0F510113}" srcOrd="1" destOrd="0" parTransId="{530AE22B-13D1-40CE-ACCC-48448CA27F72}" sibTransId="{86FCB46C-90D9-4ADD-B2C6-E123BBDFCC18}"/>
    <dgm:cxn modelId="{A2F1C4DE-6F6A-48AA-AD9C-557409FCEA4D}" type="presOf" srcId="{46BC2439-7DD6-493B-BD82-2C1B393210A2}" destId="{B88F7EEB-0AD7-4FC1-947F-B44A1E8F9527}" srcOrd="0" destOrd="0" presId="urn:microsoft.com/office/officeart/2018/2/layout/IconVerticalSolidList"/>
    <dgm:cxn modelId="{896E0EC1-B3BA-434A-99E0-B31A8067B87C}" type="presParOf" srcId="{0F11632F-B2DE-48E5-8693-7A3563F42998}" destId="{D422C715-01F8-4F7E-97AE-65F2A46863EF}" srcOrd="0" destOrd="0" presId="urn:microsoft.com/office/officeart/2018/2/layout/IconVerticalSolidList"/>
    <dgm:cxn modelId="{1DD768D3-3DFB-4C7B-B24B-F1DDA14F3C8A}" type="presParOf" srcId="{D422C715-01F8-4F7E-97AE-65F2A46863EF}" destId="{EDE7ACBB-693D-4C69-81F6-FF1AAC77EA1C}" srcOrd="0" destOrd="0" presId="urn:microsoft.com/office/officeart/2018/2/layout/IconVerticalSolidList"/>
    <dgm:cxn modelId="{6852049C-AC70-46D9-B8ED-27DF1CD4EF1A}" type="presParOf" srcId="{D422C715-01F8-4F7E-97AE-65F2A46863EF}" destId="{324EBA33-67B0-4FF0-A800-D5C121B49233}" srcOrd="1" destOrd="0" presId="urn:microsoft.com/office/officeart/2018/2/layout/IconVerticalSolidList"/>
    <dgm:cxn modelId="{84EE2702-C3CC-4C40-83ED-0D651B654555}" type="presParOf" srcId="{D422C715-01F8-4F7E-97AE-65F2A46863EF}" destId="{500EF1DD-59F7-43C7-B397-4DD7E8C2C666}" srcOrd="2" destOrd="0" presId="urn:microsoft.com/office/officeart/2018/2/layout/IconVerticalSolidList"/>
    <dgm:cxn modelId="{480606F2-297B-44CF-948E-BE47C9E49B74}" type="presParOf" srcId="{D422C715-01F8-4F7E-97AE-65F2A46863EF}" destId="{B88F7EEB-0AD7-4FC1-947F-B44A1E8F9527}" srcOrd="3" destOrd="0" presId="urn:microsoft.com/office/officeart/2018/2/layout/IconVerticalSolidList"/>
    <dgm:cxn modelId="{35578873-41F2-4B5C-86ED-1B826F305BAD}" type="presParOf" srcId="{0F11632F-B2DE-48E5-8693-7A3563F42998}" destId="{E289B024-2909-4DEB-868A-F6034322A8FC}" srcOrd="1" destOrd="0" presId="urn:microsoft.com/office/officeart/2018/2/layout/IconVerticalSolidList"/>
    <dgm:cxn modelId="{655DBE1B-80DA-4CD7-A461-EA249986658E}" type="presParOf" srcId="{0F11632F-B2DE-48E5-8693-7A3563F42998}" destId="{1146D010-C47D-413F-9D6D-D1A1B60647DF}" srcOrd="2" destOrd="0" presId="urn:microsoft.com/office/officeart/2018/2/layout/IconVerticalSolidList"/>
    <dgm:cxn modelId="{6BE14394-00F5-4F62-A48C-45637DBA3B4E}" type="presParOf" srcId="{1146D010-C47D-413F-9D6D-D1A1B60647DF}" destId="{399CB7C8-D4B2-4742-BA7E-657BD6CAE327}" srcOrd="0" destOrd="0" presId="urn:microsoft.com/office/officeart/2018/2/layout/IconVerticalSolidList"/>
    <dgm:cxn modelId="{01C6BA40-BE4F-4C6B-8115-BBC44C5339EB}" type="presParOf" srcId="{1146D010-C47D-413F-9D6D-D1A1B60647DF}" destId="{DBFC3BC1-9E2C-4B25-A05B-1E78A76DD41C}" srcOrd="1" destOrd="0" presId="urn:microsoft.com/office/officeart/2018/2/layout/IconVerticalSolidList"/>
    <dgm:cxn modelId="{55730311-BF62-4374-9B14-587C68E26E8F}" type="presParOf" srcId="{1146D010-C47D-413F-9D6D-D1A1B60647DF}" destId="{319B9ABF-7B0F-46E8-9311-426DA63FBFE8}" srcOrd="2" destOrd="0" presId="urn:microsoft.com/office/officeart/2018/2/layout/IconVerticalSolidList"/>
    <dgm:cxn modelId="{FF76A513-A161-4751-B9C8-A1EF843DB03C}" type="presParOf" srcId="{1146D010-C47D-413F-9D6D-D1A1B60647DF}" destId="{40058AFD-831B-45F7-8FF8-1624A3544801}" srcOrd="3" destOrd="0" presId="urn:microsoft.com/office/officeart/2018/2/layout/IconVerticalSolidList"/>
    <dgm:cxn modelId="{D5E888DE-685B-4999-B66F-8AF5C3098A03}" type="presParOf" srcId="{0F11632F-B2DE-48E5-8693-7A3563F42998}" destId="{8BF8F426-3C3B-42C4-ADFD-1BB056C7AF58}" srcOrd="3" destOrd="0" presId="urn:microsoft.com/office/officeart/2018/2/layout/IconVerticalSolidList"/>
    <dgm:cxn modelId="{97FABF1E-0946-49C6-879B-960346E774D7}" type="presParOf" srcId="{0F11632F-B2DE-48E5-8693-7A3563F42998}" destId="{2EE904B8-DF0B-4579-A962-1072ECF21F37}" srcOrd="4" destOrd="0" presId="urn:microsoft.com/office/officeart/2018/2/layout/IconVerticalSolidList"/>
    <dgm:cxn modelId="{569B85A1-AFB3-487F-AE94-E15CD698E87E}" type="presParOf" srcId="{2EE904B8-DF0B-4579-A962-1072ECF21F37}" destId="{3A132F83-A51F-47FB-A9E9-304C145CC051}" srcOrd="0" destOrd="0" presId="urn:microsoft.com/office/officeart/2018/2/layout/IconVerticalSolidList"/>
    <dgm:cxn modelId="{1062F593-227D-466B-80DA-C99E660F48CE}" type="presParOf" srcId="{2EE904B8-DF0B-4579-A962-1072ECF21F37}" destId="{0660CE70-31F3-476B-83D5-A2157FED65AB}" srcOrd="1" destOrd="0" presId="urn:microsoft.com/office/officeart/2018/2/layout/IconVerticalSolidList"/>
    <dgm:cxn modelId="{36D2D97D-B887-45CB-8CC7-6157723497E3}" type="presParOf" srcId="{2EE904B8-DF0B-4579-A962-1072ECF21F37}" destId="{472A73A5-0783-4FED-B3ED-62539443EFAA}" srcOrd="2" destOrd="0" presId="urn:microsoft.com/office/officeart/2018/2/layout/IconVerticalSolidList"/>
    <dgm:cxn modelId="{10872ACE-4B03-4B37-A66D-44146252BBA1}" type="presParOf" srcId="{2EE904B8-DF0B-4579-A962-1072ECF21F37}" destId="{A490F61D-8D55-4826-86B8-BE131155E2BB}" srcOrd="3" destOrd="0" presId="urn:microsoft.com/office/officeart/2018/2/layout/IconVerticalSolidList"/>
    <dgm:cxn modelId="{1189B93A-7A21-4765-B568-18E052FF53E5}" type="presParOf" srcId="{0F11632F-B2DE-48E5-8693-7A3563F42998}" destId="{B51FABC0-B77B-4FD3-B049-C3B5D5621E1A}" srcOrd="5" destOrd="0" presId="urn:microsoft.com/office/officeart/2018/2/layout/IconVerticalSolidList"/>
    <dgm:cxn modelId="{BF149888-2B5D-4B80-8BC2-18E240F0A520}" type="presParOf" srcId="{0F11632F-B2DE-48E5-8693-7A3563F42998}" destId="{5291ED9C-B456-4F0F-B394-3ADF8A1D0237}" srcOrd="6" destOrd="0" presId="urn:microsoft.com/office/officeart/2018/2/layout/IconVerticalSolidList"/>
    <dgm:cxn modelId="{CEDE629D-1026-41CF-9AB4-23DC1F36340D}" type="presParOf" srcId="{5291ED9C-B456-4F0F-B394-3ADF8A1D0237}" destId="{27B6FBD2-A2DD-431D-8B7B-8B1A05C7BFE0}" srcOrd="0" destOrd="0" presId="urn:microsoft.com/office/officeart/2018/2/layout/IconVerticalSolidList"/>
    <dgm:cxn modelId="{53801FEF-23A5-481C-A9C8-6B2FC2143C1F}" type="presParOf" srcId="{5291ED9C-B456-4F0F-B394-3ADF8A1D0237}" destId="{A35230A7-5C91-4378-8D41-E227F9CDF11F}" srcOrd="1" destOrd="0" presId="urn:microsoft.com/office/officeart/2018/2/layout/IconVerticalSolidList"/>
    <dgm:cxn modelId="{51FD4C3B-F582-4349-8D36-7FE88DD9302A}" type="presParOf" srcId="{5291ED9C-B456-4F0F-B394-3ADF8A1D0237}" destId="{2C85142C-4D1F-4377-8138-F1572044F3F7}" srcOrd="2" destOrd="0" presId="urn:microsoft.com/office/officeart/2018/2/layout/IconVerticalSolidList"/>
    <dgm:cxn modelId="{E623734E-C5E9-4510-819A-43A6BC19D3D9}" type="presParOf" srcId="{5291ED9C-B456-4F0F-B394-3ADF8A1D0237}" destId="{AAE7D6AC-462C-42E3-B440-9CC9E2D368F7}" srcOrd="3" destOrd="0" presId="urn:microsoft.com/office/officeart/2018/2/layout/IconVerticalSolidList"/>
    <dgm:cxn modelId="{5364BFB5-1AB9-4CD0-A3C6-3D4BC49BA2C5}" type="presParOf" srcId="{0F11632F-B2DE-48E5-8693-7A3563F42998}" destId="{1AAE4E58-5D9E-4008-9719-CF0D51561999}" srcOrd="7" destOrd="0" presId="urn:microsoft.com/office/officeart/2018/2/layout/IconVerticalSolidList"/>
    <dgm:cxn modelId="{5A680840-41E8-49C9-914C-DB4D402FDC9C}" type="presParOf" srcId="{0F11632F-B2DE-48E5-8693-7A3563F42998}" destId="{83DC0156-E18B-4ABA-8334-9BC39F94B623}" srcOrd="8" destOrd="0" presId="urn:microsoft.com/office/officeart/2018/2/layout/IconVerticalSolidList"/>
    <dgm:cxn modelId="{524DD824-99C4-4837-99A3-9D9B816CF14E}" type="presParOf" srcId="{83DC0156-E18B-4ABA-8334-9BC39F94B623}" destId="{0A78EFDF-7FCA-4F2F-A389-F8108984A847}" srcOrd="0" destOrd="0" presId="urn:microsoft.com/office/officeart/2018/2/layout/IconVerticalSolidList"/>
    <dgm:cxn modelId="{3068EAD4-418D-4031-81D4-75F925171F48}" type="presParOf" srcId="{83DC0156-E18B-4ABA-8334-9BC39F94B623}" destId="{42BAD501-922B-49C4-83C6-30058110446C}" srcOrd="1" destOrd="0" presId="urn:microsoft.com/office/officeart/2018/2/layout/IconVerticalSolidList"/>
    <dgm:cxn modelId="{FE22FA68-0446-4593-8769-193458D3B437}" type="presParOf" srcId="{83DC0156-E18B-4ABA-8334-9BC39F94B623}" destId="{CD45B185-54AB-4FC6-9079-0771759CEB84}" srcOrd="2" destOrd="0" presId="urn:microsoft.com/office/officeart/2018/2/layout/IconVerticalSolidList"/>
    <dgm:cxn modelId="{5C5B84BE-884F-426B-A6A9-B5BD460045E0}" type="presParOf" srcId="{83DC0156-E18B-4ABA-8334-9BC39F94B623}" destId="{9B2225B2-2ED6-4C77-AF48-DC94083F5C1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AD7BE-7DC7-47EA-9C98-A62A817641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53F2EE7-F98C-42A6-A5EC-EDB0CE829338}">
      <dgm:prSet/>
      <dgm:spPr/>
      <dgm:t>
        <a:bodyPr/>
        <a:lstStyle/>
        <a:p>
          <a:pPr>
            <a:lnSpc>
              <a:spcPct val="100000"/>
            </a:lnSpc>
          </a:pPr>
          <a:r>
            <a:rPr lang="en-US"/>
            <a:t>Awarded by colleges &amp; universities</a:t>
          </a:r>
        </a:p>
      </dgm:t>
    </dgm:pt>
    <dgm:pt modelId="{A6CBBB33-C843-41DD-9D1D-0729BC04C92C}" type="parTrans" cxnId="{5DF29F2D-C3CD-47AE-9048-944B4B8A913C}">
      <dgm:prSet/>
      <dgm:spPr/>
      <dgm:t>
        <a:bodyPr/>
        <a:lstStyle/>
        <a:p>
          <a:endParaRPr lang="en-US"/>
        </a:p>
      </dgm:t>
    </dgm:pt>
    <dgm:pt modelId="{357E0881-2937-4159-8A4D-640D5069EC78}" type="sibTrans" cxnId="{5DF29F2D-C3CD-47AE-9048-944B4B8A913C}">
      <dgm:prSet/>
      <dgm:spPr/>
      <dgm:t>
        <a:bodyPr/>
        <a:lstStyle/>
        <a:p>
          <a:endParaRPr lang="en-US"/>
        </a:p>
      </dgm:t>
    </dgm:pt>
    <dgm:pt modelId="{BC81C9C4-45B6-4A04-B345-C7CF0C60EBBC}">
      <dgm:prSet/>
      <dgm:spPr/>
      <dgm:t>
        <a:bodyPr/>
        <a:lstStyle/>
        <a:p>
          <a:pPr>
            <a:lnSpc>
              <a:spcPct val="100000"/>
            </a:lnSpc>
          </a:pPr>
          <a:r>
            <a:rPr lang="en-US"/>
            <a:t>Based on Financial need</a:t>
          </a:r>
        </a:p>
      </dgm:t>
    </dgm:pt>
    <dgm:pt modelId="{C1B40104-FFEB-4719-8501-B5CE16EB8F0B}" type="parTrans" cxnId="{EE6D1F64-E9E5-4A13-9E41-75351DBDC393}">
      <dgm:prSet/>
      <dgm:spPr/>
      <dgm:t>
        <a:bodyPr/>
        <a:lstStyle/>
        <a:p>
          <a:endParaRPr lang="en-US"/>
        </a:p>
      </dgm:t>
    </dgm:pt>
    <dgm:pt modelId="{C7A88D15-7AB1-4FC4-BE1B-65F67E1DF7B3}" type="sibTrans" cxnId="{EE6D1F64-E9E5-4A13-9E41-75351DBDC393}">
      <dgm:prSet/>
      <dgm:spPr/>
      <dgm:t>
        <a:bodyPr/>
        <a:lstStyle/>
        <a:p>
          <a:endParaRPr lang="en-US"/>
        </a:p>
      </dgm:t>
    </dgm:pt>
    <dgm:pt modelId="{CF659CCD-3550-41CC-B13B-F18E71AE9294}">
      <dgm:prSet/>
      <dgm:spPr/>
      <dgm:t>
        <a:bodyPr/>
        <a:lstStyle/>
        <a:p>
          <a:pPr>
            <a:lnSpc>
              <a:spcPct val="100000"/>
            </a:lnSpc>
          </a:pPr>
          <a:r>
            <a:rPr lang="en-US"/>
            <a:t>Must also apply to Government student aid</a:t>
          </a:r>
        </a:p>
      </dgm:t>
    </dgm:pt>
    <dgm:pt modelId="{0FADAC66-C139-4C4C-8370-9AFD22BBE049}" type="parTrans" cxnId="{94E281BF-A8E4-46FC-B606-ACE0B896EDB0}">
      <dgm:prSet/>
      <dgm:spPr/>
      <dgm:t>
        <a:bodyPr/>
        <a:lstStyle/>
        <a:p>
          <a:endParaRPr lang="en-US"/>
        </a:p>
      </dgm:t>
    </dgm:pt>
    <dgm:pt modelId="{A66B8A7C-0C1E-4918-A239-EFACF7C37B40}" type="sibTrans" cxnId="{94E281BF-A8E4-46FC-B606-ACE0B896EDB0}">
      <dgm:prSet/>
      <dgm:spPr/>
      <dgm:t>
        <a:bodyPr/>
        <a:lstStyle/>
        <a:p>
          <a:endParaRPr lang="en-US"/>
        </a:p>
      </dgm:t>
    </dgm:pt>
    <dgm:pt modelId="{603E6D6E-B750-4512-88D5-EA56809EB3B0}">
      <dgm:prSet/>
      <dgm:spPr/>
      <dgm:t>
        <a:bodyPr/>
        <a:lstStyle/>
        <a:p>
          <a:pPr>
            <a:lnSpc>
              <a:spcPct val="100000"/>
            </a:lnSpc>
          </a:pPr>
          <a:r>
            <a:rPr lang="en-US"/>
            <a:t>Meets unmet need of government aid (top up)</a:t>
          </a:r>
        </a:p>
      </dgm:t>
    </dgm:pt>
    <dgm:pt modelId="{22ECFF6E-BE5A-4345-96A2-A65415771386}" type="parTrans" cxnId="{376DC93B-D825-4751-AFA6-8944F560225E}">
      <dgm:prSet/>
      <dgm:spPr/>
      <dgm:t>
        <a:bodyPr/>
        <a:lstStyle/>
        <a:p>
          <a:endParaRPr lang="en-US"/>
        </a:p>
      </dgm:t>
    </dgm:pt>
    <dgm:pt modelId="{6B019A3E-39EE-40FA-BC90-2815BD372067}" type="sibTrans" cxnId="{376DC93B-D825-4751-AFA6-8944F560225E}">
      <dgm:prSet/>
      <dgm:spPr/>
      <dgm:t>
        <a:bodyPr/>
        <a:lstStyle/>
        <a:p>
          <a:endParaRPr lang="en-US"/>
        </a:p>
      </dgm:t>
    </dgm:pt>
    <dgm:pt modelId="{977AE27B-B106-4DE5-98CF-C934B0744BAF}">
      <dgm:prSet/>
      <dgm:spPr/>
      <dgm:t>
        <a:bodyPr/>
        <a:lstStyle/>
        <a:p>
          <a:pPr>
            <a:lnSpc>
              <a:spcPct val="100000"/>
            </a:lnSpc>
          </a:pPr>
          <a:r>
            <a:rPr lang="en-US"/>
            <a:t>Check with university/college you are applying to!</a:t>
          </a:r>
        </a:p>
      </dgm:t>
    </dgm:pt>
    <dgm:pt modelId="{FD8C4350-3536-4EAB-BE40-51067068B32A}" type="parTrans" cxnId="{1FB1F027-1561-4017-BD53-44995461BCAB}">
      <dgm:prSet/>
      <dgm:spPr/>
      <dgm:t>
        <a:bodyPr/>
        <a:lstStyle/>
        <a:p>
          <a:endParaRPr lang="en-US"/>
        </a:p>
      </dgm:t>
    </dgm:pt>
    <dgm:pt modelId="{0DB71100-0DE8-480D-AF21-43379EABFDA3}" type="sibTrans" cxnId="{1FB1F027-1561-4017-BD53-44995461BCAB}">
      <dgm:prSet/>
      <dgm:spPr/>
      <dgm:t>
        <a:bodyPr/>
        <a:lstStyle/>
        <a:p>
          <a:endParaRPr lang="en-US"/>
        </a:p>
      </dgm:t>
    </dgm:pt>
    <dgm:pt modelId="{3CDEDB43-C999-44B3-AF4D-A2D7C22EEDDE}" type="pres">
      <dgm:prSet presAssocID="{8D6AD7BE-7DC7-47EA-9C98-A62A81764118}" presName="root" presStyleCnt="0">
        <dgm:presLayoutVars>
          <dgm:dir/>
          <dgm:resizeHandles val="exact"/>
        </dgm:presLayoutVars>
      </dgm:prSet>
      <dgm:spPr/>
    </dgm:pt>
    <dgm:pt modelId="{D7C80710-7E5C-4386-9F81-3CE177954031}" type="pres">
      <dgm:prSet presAssocID="{253F2EE7-F98C-42A6-A5EC-EDB0CE829338}" presName="compNode" presStyleCnt="0"/>
      <dgm:spPr/>
    </dgm:pt>
    <dgm:pt modelId="{6C3366F5-F8E5-4115-ACB9-5D15CFDEEC34}" type="pres">
      <dgm:prSet presAssocID="{253F2EE7-F98C-42A6-A5EC-EDB0CE829338}" presName="bgRect" presStyleLbl="bgShp" presStyleIdx="0" presStyleCnt="5"/>
      <dgm:spPr/>
    </dgm:pt>
    <dgm:pt modelId="{697C5FCC-080E-46F0-927D-BF2663BF92DD}" type="pres">
      <dgm:prSet presAssocID="{253F2EE7-F98C-42A6-A5EC-EDB0CE82933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1BB5141B-7B75-44C9-8D30-42590B578EBD}" type="pres">
      <dgm:prSet presAssocID="{253F2EE7-F98C-42A6-A5EC-EDB0CE829338}" presName="spaceRect" presStyleCnt="0"/>
      <dgm:spPr/>
    </dgm:pt>
    <dgm:pt modelId="{1F6D3A19-6043-4BF2-8730-68B4B3D04334}" type="pres">
      <dgm:prSet presAssocID="{253F2EE7-F98C-42A6-A5EC-EDB0CE829338}" presName="parTx" presStyleLbl="revTx" presStyleIdx="0" presStyleCnt="5">
        <dgm:presLayoutVars>
          <dgm:chMax val="0"/>
          <dgm:chPref val="0"/>
        </dgm:presLayoutVars>
      </dgm:prSet>
      <dgm:spPr/>
    </dgm:pt>
    <dgm:pt modelId="{D4FEF799-537C-4F5F-8BD5-D3B409F7503B}" type="pres">
      <dgm:prSet presAssocID="{357E0881-2937-4159-8A4D-640D5069EC78}" presName="sibTrans" presStyleCnt="0"/>
      <dgm:spPr/>
    </dgm:pt>
    <dgm:pt modelId="{15B4DF90-118C-416C-A303-1EA685EB3408}" type="pres">
      <dgm:prSet presAssocID="{BC81C9C4-45B6-4A04-B345-C7CF0C60EBBC}" presName="compNode" presStyleCnt="0"/>
      <dgm:spPr/>
    </dgm:pt>
    <dgm:pt modelId="{A78C5342-B04D-4531-9460-764D383DC30F}" type="pres">
      <dgm:prSet presAssocID="{BC81C9C4-45B6-4A04-B345-C7CF0C60EBBC}" presName="bgRect" presStyleLbl="bgShp" presStyleIdx="1" presStyleCnt="5"/>
      <dgm:spPr/>
    </dgm:pt>
    <dgm:pt modelId="{78A8761E-DE3D-494C-8D09-486A3FAAF595}" type="pres">
      <dgm:prSet presAssocID="{BC81C9C4-45B6-4A04-B345-C7CF0C60EB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E11E9730-345D-48D0-B77A-3C10112A9A48}" type="pres">
      <dgm:prSet presAssocID="{BC81C9C4-45B6-4A04-B345-C7CF0C60EBBC}" presName="spaceRect" presStyleCnt="0"/>
      <dgm:spPr/>
    </dgm:pt>
    <dgm:pt modelId="{13EE85C5-A4CC-4EA0-A7D9-3A16D655B446}" type="pres">
      <dgm:prSet presAssocID="{BC81C9C4-45B6-4A04-B345-C7CF0C60EBBC}" presName="parTx" presStyleLbl="revTx" presStyleIdx="1" presStyleCnt="5">
        <dgm:presLayoutVars>
          <dgm:chMax val="0"/>
          <dgm:chPref val="0"/>
        </dgm:presLayoutVars>
      </dgm:prSet>
      <dgm:spPr/>
    </dgm:pt>
    <dgm:pt modelId="{91F0DD94-CEEC-44DC-A002-7ABB887D77D6}" type="pres">
      <dgm:prSet presAssocID="{C7A88D15-7AB1-4FC4-BE1B-65F67E1DF7B3}" presName="sibTrans" presStyleCnt="0"/>
      <dgm:spPr/>
    </dgm:pt>
    <dgm:pt modelId="{CF83634D-7EA2-4454-BF39-AB5E64E6BD69}" type="pres">
      <dgm:prSet presAssocID="{CF659CCD-3550-41CC-B13B-F18E71AE9294}" presName="compNode" presStyleCnt="0"/>
      <dgm:spPr/>
    </dgm:pt>
    <dgm:pt modelId="{8C71C061-DECD-44FB-AB66-403E3ED93A7F}" type="pres">
      <dgm:prSet presAssocID="{CF659CCD-3550-41CC-B13B-F18E71AE9294}" presName="bgRect" presStyleLbl="bgShp" presStyleIdx="2" presStyleCnt="5"/>
      <dgm:spPr/>
    </dgm:pt>
    <dgm:pt modelId="{64B5B3A4-BF9B-4529-9044-CE77059D9E55}" type="pres">
      <dgm:prSet presAssocID="{CF659CCD-3550-41CC-B13B-F18E71AE929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491C9C82-1555-4507-A373-07E0D81CF1A3}" type="pres">
      <dgm:prSet presAssocID="{CF659CCD-3550-41CC-B13B-F18E71AE9294}" presName="spaceRect" presStyleCnt="0"/>
      <dgm:spPr/>
    </dgm:pt>
    <dgm:pt modelId="{F522B10B-C9E2-47FE-BC6C-EEC0FA780C2F}" type="pres">
      <dgm:prSet presAssocID="{CF659CCD-3550-41CC-B13B-F18E71AE9294}" presName="parTx" presStyleLbl="revTx" presStyleIdx="2" presStyleCnt="5">
        <dgm:presLayoutVars>
          <dgm:chMax val="0"/>
          <dgm:chPref val="0"/>
        </dgm:presLayoutVars>
      </dgm:prSet>
      <dgm:spPr/>
    </dgm:pt>
    <dgm:pt modelId="{F73A7DBF-88A2-4D05-A2BF-433290AB4AEC}" type="pres">
      <dgm:prSet presAssocID="{A66B8A7C-0C1E-4918-A239-EFACF7C37B40}" presName="sibTrans" presStyleCnt="0"/>
      <dgm:spPr/>
    </dgm:pt>
    <dgm:pt modelId="{2EDDAEFF-9CF8-4340-909B-BD0DC099C751}" type="pres">
      <dgm:prSet presAssocID="{603E6D6E-B750-4512-88D5-EA56809EB3B0}" presName="compNode" presStyleCnt="0"/>
      <dgm:spPr/>
    </dgm:pt>
    <dgm:pt modelId="{971DA13C-17B6-45C1-BA20-5AC8762AAE85}" type="pres">
      <dgm:prSet presAssocID="{603E6D6E-B750-4512-88D5-EA56809EB3B0}" presName="bgRect" presStyleLbl="bgShp" presStyleIdx="3" presStyleCnt="5"/>
      <dgm:spPr/>
    </dgm:pt>
    <dgm:pt modelId="{44BBA3D2-5F38-4F87-B1A1-7E8547566DD9}" type="pres">
      <dgm:prSet presAssocID="{603E6D6E-B750-4512-88D5-EA56809EB3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EEC005A5-E8BD-457D-926C-75F620CF84CE}" type="pres">
      <dgm:prSet presAssocID="{603E6D6E-B750-4512-88D5-EA56809EB3B0}" presName="spaceRect" presStyleCnt="0"/>
      <dgm:spPr/>
    </dgm:pt>
    <dgm:pt modelId="{A9CBA08A-C4C6-4282-8379-0764310FB129}" type="pres">
      <dgm:prSet presAssocID="{603E6D6E-B750-4512-88D5-EA56809EB3B0}" presName="parTx" presStyleLbl="revTx" presStyleIdx="3" presStyleCnt="5">
        <dgm:presLayoutVars>
          <dgm:chMax val="0"/>
          <dgm:chPref val="0"/>
        </dgm:presLayoutVars>
      </dgm:prSet>
      <dgm:spPr/>
    </dgm:pt>
    <dgm:pt modelId="{E28DA255-8D33-4E4F-B49B-F22FC0AE7E71}" type="pres">
      <dgm:prSet presAssocID="{6B019A3E-39EE-40FA-BC90-2815BD372067}" presName="sibTrans" presStyleCnt="0"/>
      <dgm:spPr/>
    </dgm:pt>
    <dgm:pt modelId="{0393C644-40D3-4DBB-8D33-231159DF0DAC}" type="pres">
      <dgm:prSet presAssocID="{977AE27B-B106-4DE5-98CF-C934B0744BAF}" presName="compNode" presStyleCnt="0"/>
      <dgm:spPr/>
    </dgm:pt>
    <dgm:pt modelId="{BCC7E95B-4E0E-414D-A9B2-93FBB1DDB274}" type="pres">
      <dgm:prSet presAssocID="{977AE27B-B106-4DE5-98CF-C934B0744BAF}" presName="bgRect" presStyleLbl="bgShp" presStyleIdx="4" presStyleCnt="5"/>
      <dgm:spPr/>
    </dgm:pt>
    <dgm:pt modelId="{3765FFE4-C211-4574-A2F1-1E0EDD4D4367}" type="pres">
      <dgm:prSet presAssocID="{977AE27B-B106-4DE5-98CF-C934B0744B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ploma Roll"/>
        </a:ext>
      </dgm:extLst>
    </dgm:pt>
    <dgm:pt modelId="{0AEFB3BF-2017-45C1-8AC2-93601539095A}" type="pres">
      <dgm:prSet presAssocID="{977AE27B-B106-4DE5-98CF-C934B0744BAF}" presName="spaceRect" presStyleCnt="0"/>
      <dgm:spPr/>
    </dgm:pt>
    <dgm:pt modelId="{88C16E5A-7AD9-4BC8-A5A1-B87FFB6EEDF8}" type="pres">
      <dgm:prSet presAssocID="{977AE27B-B106-4DE5-98CF-C934B0744BAF}" presName="parTx" presStyleLbl="revTx" presStyleIdx="4" presStyleCnt="5">
        <dgm:presLayoutVars>
          <dgm:chMax val="0"/>
          <dgm:chPref val="0"/>
        </dgm:presLayoutVars>
      </dgm:prSet>
      <dgm:spPr/>
    </dgm:pt>
  </dgm:ptLst>
  <dgm:cxnLst>
    <dgm:cxn modelId="{1FB1F027-1561-4017-BD53-44995461BCAB}" srcId="{8D6AD7BE-7DC7-47EA-9C98-A62A81764118}" destId="{977AE27B-B106-4DE5-98CF-C934B0744BAF}" srcOrd="4" destOrd="0" parTransId="{FD8C4350-3536-4EAB-BE40-51067068B32A}" sibTransId="{0DB71100-0DE8-480D-AF21-43379EABFDA3}"/>
    <dgm:cxn modelId="{5DF29F2D-C3CD-47AE-9048-944B4B8A913C}" srcId="{8D6AD7BE-7DC7-47EA-9C98-A62A81764118}" destId="{253F2EE7-F98C-42A6-A5EC-EDB0CE829338}" srcOrd="0" destOrd="0" parTransId="{A6CBBB33-C843-41DD-9D1D-0729BC04C92C}" sibTransId="{357E0881-2937-4159-8A4D-640D5069EC78}"/>
    <dgm:cxn modelId="{376DC93B-D825-4751-AFA6-8944F560225E}" srcId="{8D6AD7BE-7DC7-47EA-9C98-A62A81764118}" destId="{603E6D6E-B750-4512-88D5-EA56809EB3B0}" srcOrd="3" destOrd="0" parTransId="{22ECFF6E-BE5A-4345-96A2-A65415771386}" sibTransId="{6B019A3E-39EE-40FA-BC90-2815BD372067}"/>
    <dgm:cxn modelId="{EE6D1F64-E9E5-4A13-9E41-75351DBDC393}" srcId="{8D6AD7BE-7DC7-47EA-9C98-A62A81764118}" destId="{BC81C9C4-45B6-4A04-B345-C7CF0C60EBBC}" srcOrd="1" destOrd="0" parTransId="{C1B40104-FFEB-4719-8501-B5CE16EB8F0B}" sibTransId="{C7A88D15-7AB1-4FC4-BE1B-65F67E1DF7B3}"/>
    <dgm:cxn modelId="{E63D4C69-467B-4B6B-983A-41200D0DB202}" type="presOf" srcId="{8D6AD7BE-7DC7-47EA-9C98-A62A81764118}" destId="{3CDEDB43-C999-44B3-AF4D-A2D7C22EEDDE}" srcOrd="0" destOrd="0" presId="urn:microsoft.com/office/officeart/2018/2/layout/IconVerticalSolidList"/>
    <dgm:cxn modelId="{073C156B-4C94-4D33-9DF3-F44C8502E8AB}" type="presOf" srcId="{CF659CCD-3550-41CC-B13B-F18E71AE9294}" destId="{F522B10B-C9E2-47FE-BC6C-EEC0FA780C2F}" srcOrd="0" destOrd="0" presId="urn:microsoft.com/office/officeart/2018/2/layout/IconVerticalSolidList"/>
    <dgm:cxn modelId="{EDE5866E-C05E-48F5-A741-3ABECB922343}" type="presOf" srcId="{BC81C9C4-45B6-4A04-B345-C7CF0C60EBBC}" destId="{13EE85C5-A4CC-4EA0-A7D9-3A16D655B446}" srcOrd="0" destOrd="0" presId="urn:microsoft.com/office/officeart/2018/2/layout/IconVerticalSolidList"/>
    <dgm:cxn modelId="{B38133A5-576A-4A25-AD27-31FD216A4510}" type="presOf" srcId="{603E6D6E-B750-4512-88D5-EA56809EB3B0}" destId="{A9CBA08A-C4C6-4282-8379-0764310FB129}" srcOrd="0" destOrd="0" presId="urn:microsoft.com/office/officeart/2018/2/layout/IconVerticalSolidList"/>
    <dgm:cxn modelId="{94E281BF-A8E4-46FC-B606-ACE0B896EDB0}" srcId="{8D6AD7BE-7DC7-47EA-9C98-A62A81764118}" destId="{CF659CCD-3550-41CC-B13B-F18E71AE9294}" srcOrd="2" destOrd="0" parTransId="{0FADAC66-C139-4C4C-8370-9AFD22BBE049}" sibTransId="{A66B8A7C-0C1E-4918-A239-EFACF7C37B40}"/>
    <dgm:cxn modelId="{8875FFC0-0C9F-420E-BA64-AF36B1B56D32}" type="presOf" srcId="{253F2EE7-F98C-42A6-A5EC-EDB0CE829338}" destId="{1F6D3A19-6043-4BF2-8730-68B4B3D04334}" srcOrd="0" destOrd="0" presId="urn:microsoft.com/office/officeart/2018/2/layout/IconVerticalSolidList"/>
    <dgm:cxn modelId="{92C951FF-E412-4A26-A634-512529E8C41E}" type="presOf" srcId="{977AE27B-B106-4DE5-98CF-C934B0744BAF}" destId="{88C16E5A-7AD9-4BC8-A5A1-B87FFB6EEDF8}" srcOrd="0" destOrd="0" presId="urn:microsoft.com/office/officeart/2018/2/layout/IconVerticalSolidList"/>
    <dgm:cxn modelId="{316CF341-4799-4BCF-90E7-1DA1CF861E8B}" type="presParOf" srcId="{3CDEDB43-C999-44B3-AF4D-A2D7C22EEDDE}" destId="{D7C80710-7E5C-4386-9F81-3CE177954031}" srcOrd="0" destOrd="0" presId="urn:microsoft.com/office/officeart/2018/2/layout/IconVerticalSolidList"/>
    <dgm:cxn modelId="{65CCA956-CB4A-4A9B-955E-DEA99DE8CBA2}" type="presParOf" srcId="{D7C80710-7E5C-4386-9F81-3CE177954031}" destId="{6C3366F5-F8E5-4115-ACB9-5D15CFDEEC34}" srcOrd="0" destOrd="0" presId="urn:microsoft.com/office/officeart/2018/2/layout/IconVerticalSolidList"/>
    <dgm:cxn modelId="{446507C6-25D2-4B97-8D01-F9B865EB14DB}" type="presParOf" srcId="{D7C80710-7E5C-4386-9F81-3CE177954031}" destId="{697C5FCC-080E-46F0-927D-BF2663BF92DD}" srcOrd="1" destOrd="0" presId="urn:microsoft.com/office/officeart/2018/2/layout/IconVerticalSolidList"/>
    <dgm:cxn modelId="{F345108F-C2CF-45AF-8591-49648DF36503}" type="presParOf" srcId="{D7C80710-7E5C-4386-9F81-3CE177954031}" destId="{1BB5141B-7B75-44C9-8D30-42590B578EBD}" srcOrd="2" destOrd="0" presId="urn:microsoft.com/office/officeart/2018/2/layout/IconVerticalSolidList"/>
    <dgm:cxn modelId="{B36B4E13-2337-46D7-B91E-DEAA1AD1B7F5}" type="presParOf" srcId="{D7C80710-7E5C-4386-9F81-3CE177954031}" destId="{1F6D3A19-6043-4BF2-8730-68B4B3D04334}" srcOrd="3" destOrd="0" presId="urn:microsoft.com/office/officeart/2018/2/layout/IconVerticalSolidList"/>
    <dgm:cxn modelId="{54718306-F881-4120-8CA0-DE2EDF49D339}" type="presParOf" srcId="{3CDEDB43-C999-44B3-AF4D-A2D7C22EEDDE}" destId="{D4FEF799-537C-4F5F-8BD5-D3B409F7503B}" srcOrd="1" destOrd="0" presId="urn:microsoft.com/office/officeart/2018/2/layout/IconVerticalSolidList"/>
    <dgm:cxn modelId="{93C5F65C-3683-419B-9640-B16D70A6C75E}" type="presParOf" srcId="{3CDEDB43-C999-44B3-AF4D-A2D7C22EEDDE}" destId="{15B4DF90-118C-416C-A303-1EA685EB3408}" srcOrd="2" destOrd="0" presId="urn:microsoft.com/office/officeart/2018/2/layout/IconVerticalSolidList"/>
    <dgm:cxn modelId="{24A20B13-143F-4B70-98A5-58D75A30E35D}" type="presParOf" srcId="{15B4DF90-118C-416C-A303-1EA685EB3408}" destId="{A78C5342-B04D-4531-9460-764D383DC30F}" srcOrd="0" destOrd="0" presId="urn:microsoft.com/office/officeart/2018/2/layout/IconVerticalSolidList"/>
    <dgm:cxn modelId="{04DF7CCD-FF5D-4FBD-A084-07EFC2AF4CC2}" type="presParOf" srcId="{15B4DF90-118C-416C-A303-1EA685EB3408}" destId="{78A8761E-DE3D-494C-8D09-486A3FAAF595}" srcOrd="1" destOrd="0" presId="urn:microsoft.com/office/officeart/2018/2/layout/IconVerticalSolidList"/>
    <dgm:cxn modelId="{12294825-F495-4A03-BF21-35BC5BC080DB}" type="presParOf" srcId="{15B4DF90-118C-416C-A303-1EA685EB3408}" destId="{E11E9730-345D-48D0-B77A-3C10112A9A48}" srcOrd="2" destOrd="0" presId="urn:microsoft.com/office/officeart/2018/2/layout/IconVerticalSolidList"/>
    <dgm:cxn modelId="{FA56EBB7-3472-461A-A5DB-DC82BEE1DF3B}" type="presParOf" srcId="{15B4DF90-118C-416C-A303-1EA685EB3408}" destId="{13EE85C5-A4CC-4EA0-A7D9-3A16D655B446}" srcOrd="3" destOrd="0" presId="urn:microsoft.com/office/officeart/2018/2/layout/IconVerticalSolidList"/>
    <dgm:cxn modelId="{B9DE62C3-4D15-4C17-A1AA-44A87F14B932}" type="presParOf" srcId="{3CDEDB43-C999-44B3-AF4D-A2D7C22EEDDE}" destId="{91F0DD94-CEEC-44DC-A002-7ABB887D77D6}" srcOrd="3" destOrd="0" presId="urn:microsoft.com/office/officeart/2018/2/layout/IconVerticalSolidList"/>
    <dgm:cxn modelId="{2F6A881F-087C-4C37-ACFD-383EF2365653}" type="presParOf" srcId="{3CDEDB43-C999-44B3-AF4D-A2D7C22EEDDE}" destId="{CF83634D-7EA2-4454-BF39-AB5E64E6BD69}" srcOrd="4" destOrd="0" presId="urn:microsoft.com/office/officeart/2018/2/layout/IconVerticalSolidList"/>
    <dgm:cxn modelId="{CDAD963F-CC96-490D-803C-CF61D84D97B9}" type="presParOf" srcId="{CF83634D-7EA2-4454-BF39-AB5E64E6BD69}" destId="{8C71C061-DECD-44FB-AB66-403E3ED93A7F}" srcOrd="0" destOrd="0" presId="urn:microsoft.com/office/officeart/2018/2/layout/IconVerticalSolidList"/>
    <dgm:cxn modelId="{FE7C965E-58A7-4097-8EDF-794FC5C1D6F4}" type="presParOf" srcId="{CF83634D-7EA2-4454-BF39-AB5E64E6BD69}" destId="{64B5B3A4-BF9B-4529-9044-CE77059D9E55}" srcOrd="1" destOrd="0" presId="urn:microsoft.com/office/officeart/2018/2/layout/IconVerticalSolidList"/>
    <dgm:cxn modelId="{4BE0022D-C663-4958-A61A-8BAC30BC5252}" type="presParOf" srcId="{CF83634D-7EA2-4454-BF39-AB5E64E6BD69}" destId="{491C9C82-1555-4507-A373-07E0D81CF1A3}" srcOrd="2" destOrd="0" presId="urn:microsoft.com/office/officeart/2018/2/layout/IconVerticalSolidList"/>
    <dgm:cxn modelId="{F6958F73-FA85-4748-AF49-70263B378564}" type="presParOf" srcId="{CF83634D-7EA2-4454-BF39-AB5E64E6BD69}" destId="{F522B10B-C9E2-47FE-BC6C-EEC0FA780C2F}" srcOrd="3" destOrd="0" presId="urn:microsoft.com/office/officeart/2018/2/layout/IconVerticalSolidList"/>
    <dgm:cxn modelId="{FE844675-0A7B-437E-B942-45B953E132AD}" type="presParOf" srcId="{3CDEDB43-C999-44B3-AF4D-A2D7C22EEDDE}" destId="{F73A7DBF-88A2-4D05-A2BF-433290AB4AEC}" srcOrd="5" destOrd="0" presId="urn:microsoft.com/office/officeart/2018/2/layout/IconVerticalSolidList"/>
    <dgm:cxn modelId="{C4BFE312-BB73-4588-9BBD-85A170EC4107}" type="presParOf" srcId="{3CDEDB43-C999-44B3-AF4D-A2D7C22EEDDE}" destId="{2EDDAEFF-9CF8-4340-909B-BD0DC099C751}" srcOrd="6" destOrd="0" presId="urn:microsoft.com/office/officeart/2018/2/layout/IconVerticalSolidList"/>
    <dgm:cxn modelId="{BB7120EE-67CE-4A56-A5C8-33298B1C6C56}" type="presParOf" srcId="{2EDDAEFF-9CF8-4340-909B-BD0DC099C751}" destId="{971DA13C-17B6-45C1-BA20-5AC8762AAE85}" srcOrd="0" destOrd="0" presId="urn:microsoft.com/office/officeart/2018/2/layout/IconVerticalSolidList"/>
    <dgm:cxn modelId="{2679B453-E0AD-43C3-9B01-B02994CDD66E}" type="presParOf" srcId="{2EDDAEFF-9CF8-4340-909B-BD0DC099C751}" destId="{44BBA3D2-5F38-4F87-B1A1-7E8547566DD9}" srcOrd="1" destOrd="0" presId="urn:microsoft.com/office/officeart/2018/2/layout/IconVerticalSolidList"/>
    <dgm:cxn modelId="{4610CF3E-AD84-46DF-8718-83BD21051F22}" type="presParOf" srcId="{2EDDAEFF-9CF8-4340-909B-BD0DC099C751}" destId="{EEC005A5-E8BD-457D-926C-75F620CF84CE}" srcOrd="2" destOrd="0" presId="urn:microsoft.com/office/officeart/2018/2/layout/IconVerticalSolidList"/>
    <dgm:cxn modelId="{71718685-0537-4469-81BA-340BD44C3FF8}" type="presParOf" srcId="{2EDDAEFF-9CF8-4340-909B-BD0DC099C751}" destId="{A9CBA08A-C4C6-4282-8379-0764310FB129}" srcOrd="3" destOrd="0" presId="urn:microsoft.com/office/officeart/2018/2/layout/IconVerticalSolidList"/>
    <dgm:cxn modelId="{5817B211-E334-476D-9593-EE904850B142}" type="presParOf" srcId="{3CDEDB43-C999-44B3-AF4D-A2D7C22EEDDE}" destId="{E28DA255-8D33-4E4F-B49B-F22FC0AE7E71}" srcOrd="7" destOrd="0" presId="urn:microsoft.com/office/officeart/2018/2/layout/IconVerticalSolidList"/>
    <dgm:cxn modelId="{E7A8ECA7-108D-40EC-8D47-B7192AE85467}" type="presParOf" srcId="{3CDEDB43-C999-44B3-AF4D-A2D7C22EEDDE}" destId="{0393C644-40D3-4DBB-8D33-231159DF0DAC}" srcOrd="8" destOrd="0" presId="urn:microsoft.com/office/officeart/2018/2/layout/IconVerticalSolidList"/>
    <dgm:cxn modelId="{2DF7220F-E3C7-4683-A0FB-E64C72B9AED4}" type="presParOf" srcId="{0393C644-40D3-4DBB-8D33-231159DF0DAC}" destId="{BCC7E95B-4E0E-414D-A9B2-93FBB1DDB274}" srcOrd="0" destOrd="0" presId="urn:microsoft.com/office/officeart/2018/2/layout/IconVerticalSolidList"/>
    <dgm:cxn modelId="{128A2F97-317E-44D4-8D35-349B357B4D45}" type="presParOf" srcId="{0393C644-40D3-4DBB-8D33-231159DF0DAC}" destId="{3765FFE4-C211-4574-A2F1-1E0EDD4D4367}" srcOrd="1" destOrd="0" presId="urn:microsoft.com/office/officeart/2018/2/layout/IconVerticalSolidList"/>
    <dgm:cxn modelId="{AF073945-A5B9-448C-8EE7-85A3B0DEE246}" type="presParOf" srcId="{0393C644-40D3-4DBB-8D33-231159DF0DAC}" destId="{0AEFB3BF-2017-45C1-8AC2-93601539095A}" srcOrd="2" destOrd="0" presId="urn:microsoft.com/office/officeart/2018/2/layout/IconVerticalSolidList"/>
    <dgm:cxn modelId="{2F9F0DD0-DBE1-49AB-955B-D4F004AFCFA8}" type="presParOf" srcId="{0393C644-40D3-4DBB-8D33-231159DF0DAC}" destId="{88C16E5A-7AD9-4BC8-A5A1-B87FFB6EED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C6A138-8776-49E9-B3CE-F7FC23D1997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671061-64C9-4438-AFD2-21161170EB5A}">
      <dgm:prSet/>
      <dgm:spPr/>
      <dgm:t>
        <a:bodyPr/>
        <a:lstStyle/>
        <a:p>
          <a:pPr>
            <a:lnSpc>
              <a:spcPct val="100000"/>
            </a:lnSpc>
          </a:pPr>
          <a:r>
            <a:rPr lang="en-US" b="1" dirty="0"/>
            <a:t>Student Information Brag Sheet Fillable pdf </a:t>
          </a:r>
          <a:r>
            <a:rPr lang="en-US" dirty="0"/>
            <a:t>is available on Financial Aid webpage on the post secondary &amp; Career resources website. </a:t>
          </a:r>
          <a:r>
            <a:rPr lang="en-CA" dirty="0">
              <a:hlinkClick xmlns:r="http://schemas.openxmlformats.org/officeDocument/2006/relationships" r:id="rId1"/>
            </a:rPr>
            <a:t>Pinetree Brag Sheet.pdf (sd43.bc.ca)</a:t>
          </a:r>
          <a:endParaRPr lang="en-US" dirty="0"/>
        </a:p>
      </dgm:t>
    </dgm:pt>
    <dgm:pt modelId="{9A050655-B56E-4B10-B6DE-A36491F07B60}" type="parTrans" cxnId="{C81B80B4-C6BC-4C35-995D-51C19D410478}">
      <dgm:prSet/>
      <dgm:spPr/>
      <dgm:t>
        <a:bodyPr/>
        <a:lstStyle/>
        <a:p>
          <a:endParaRPr lang="en-US"/>
        </a:p>
      </dgm:t>
    </dgm:pt>
    <dgm:pt modelId="{66FDB64B-2F82-4E76-9315-F44B2E578138}" type="sibTrans" cxnId="{C81B80B4-C6BC-4C35-995D-51C19D410478}">
      <dgm:prSet/>
      <dgm:spPr/>
      <dgm:t>
        <a:bodyPr/>
        <a:lstStyle/>
        <a:p>
          <a:endParaRPr lang="en-US"/>
        </a:p>
      </dgm:t>
    </dgm:pt>
    <dgm:pt modelId="{4751669B-2FA5-4F0C-B133-E9B11DC710ED}">
      <dgm:prSet/>
      <dgm:spPr/>
      <dgm:t>
        <a:bodyPr/>
        <a:lstStyle/>
        <a:p>
          <a:pPr>
            <a:lnSpc>
              <a:spcPct val="100000"/>
            </a:lnSpc>
          </a:pPr>
          <a:r>
            <a:rPr lang="en-US"/>
            <a:t>The purpose of the Brag Sheet is to procure a letter of reference from a teacher or for scholarship nomination consideration. </a:t>
          </a:r>
        </a:p>
      </dgm:t>
    </dgm:pt>
    <dgm:pt modelId="{86307462-59C4-49D6-9FE2-284787464F34}" type="parTrans" cxnId="{2C57A565-797C-4986-99B5-4483C3B764A9}">
      <dgm:prSet/>
      <dgm:spPr/>
      <dgm:t>
        <a:bodyPr/>
        <a:lstStyle/>
        <a:p>
          <a:endParaRPr lang="en-US"/>
        </a:p>
      </dgm:t>
    </dgm:pt>
    <dgm:pt modelId="{0376127D-57FD-4C94-BB49-D622142FE59F}" type="sibTrans" cxnId="{2C57A565-797C-4986-99B5-4483C3B764A9}">
      <dgm:prSet/>
      <dgm:spPr/>
      <dgm:t>
        <a:bodyPr/>
        <a:lstStyle/>
        <a:p>
          <a:endParaRPr lang="en-US"/>
        </a:p>
      </dgm:t>
    </dgm:pt>
    <dgm:pt modelId="{3554A2F4-73D1-4AE4-AAF8-D2F33A2E6140}">
      <dgm:prSet/>
      <dgm:spPr/>
      <dgm:t>
        <a:bodyPr/>
        <a:lstStyle/>
        <a:p>
          <a:pPr>
            <a:lnSpc>
              <a:spcPct val="100000"/>
            </a:lnSpc>
          </a:pPr>
          <a:r>
            <a:rPr lang="en-US" dirty="0"/>
            <a:t>Please fill out the form and email it to your teacher referee or Mr. Nelson. It should be updated throughout the year if volunteer information changes. </a:t>
          </a:r>
        </a:p>
      </dgm:t>
    </dgm:pt>
    <dgm:pt modelId="{8E03E99A-D8A4-472C-B43A-F6D8B786A55B}" type="parTrans" cxnId="{EE7526BF-D5FE-47AF-93EE-2E07A7A9B0D4}">
      <dgm:prSet/>
      <dgm:spPr/>
      <dgm:t>
        <a:bodyPr/>
        <a:lstStyle/>
        <a:p>
          <a:endParaRPr lang="en-US"/>
        </a:p>
      </dgm:t>
    </dgm:pt>
    <dgm:pt modelId="{4ABCF1DA-2E6D-446F-887C-819F82576C76}" type="sibTrans" cxnId="{EE7526BF-D5FE-47AF-93EE-2E07A7A9B0D4}">
      <dgm:prSet/>
      <dgm:spPr/>
      <dgm:t>
        <a:bodyPr/>
        <a:lstStyle/>
        <a:p>
          <a:endParaRPr lang="en-US"/>
        </a:p>
      </dgm:t>
    </dgm:pt>
    <dgm:pt modelId="{BDA20066-A3BE-4D56-A76F-4AE1DB0D626A}" type="pres">
      <dgm:prSet presAssocID="{58C6A138-8776-49E9-B3CE-F7FC23D19978}" presName="root" presStyleCnt="0">
        <dgm:presLayoutVars>
          <dgm:dir/>
          <dgm:resizeHandles val="exact"/>
        </dgm:presLayoutVars>
      </dgm:prSet>
      <dgm:spPr/>
    </dgm:pt>
    <dgm:pt modelId="{38B48A6E-30D0-480B-81EA-E21964986D59}" type="pres">
      <dgm:prSet presAssocID="{B4671061-64C9-4438-AFD2-21161170EB5A}" presName="compNode" presStyleCnt="0"/>
      <dgm:spPr/>
    </dgm:pt>
    <dgm:pt modelId="{C50C2162-371D-4D29-8877-2090A8FE8A32}" type="pres">
      <dgm:prSet presAssocID="{B4671061-64C9-4438-AFD2-21161170EB5A}" presName="bgRect" presStyleLbl="bgShp" presStyleIdx="0" presStyleCnt="3"/>
      <dgm:spPr/>
    </dgm:pt>
    <dgm:pt modelId="{444D55E5-675F-4A30-8AA6-442CA4891E69}" type="pres">
      <dgm:prSet presAssocID="{B4671061-64C9-4438-AFD2-21161170EB5A}"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raille"/>
        </a:ext>
      </dgm:extLst>
    </dgm:pt>
    <dgm:pt modelId="{FAA3C445-47AA-4082-B24C-454C52EA1B06}" type="pres">
      <dgm:prSet presAssocID="{B4671061-64C9-4438-AFD2-21161170EB5A}" presName="spaceRect" presStyleCnt="0"/>
      <dgm:spPr/>
    </dgm:pt>
    <dgm:pt modelId="{E4B0F252-D82D-4657-814F-1E3915D12F7F}" type="pres">
      <dgm:prSet presAssocID="{B4671061-64C9-4438-AFD2-21161170EB5A}" presName="parTx" presStyleLbl="revTx" presStyleIdx="0" presStyleCnt="3">
        <dgm:presLayoutVars>
          <dgm:chMax val="0"/>
          <dgm:chPref val="0"/>
        </dgm:presLayoutVars>
      </dgm:prSet>
      <dgm:spPr/>
    </dgm:pt>
    <dgm:pt modelId="{64311187-7216-431A-B104-EDED31E2A6A4}" type="pres">
      <dgm:prSet presAssocID="{66FDB64B-2F82-4E76-9315-F44B2E578138}" presName="sibTrans" presStyleCnt="0"/>
      <dgm:spPr/>
    </dgm:pt>
    <dgm:pt modelId="{D8F7A7C3-37F3-442F-B16E-CE951013039A}" type="pres">
      <dgm:prSet presAssocID="{4751669B-2FA5-4F0C-B133-E9B11DC710ED}" presName="compNode" presStyleCnt="0"/>
      <dgm:spPr/>
    </dgm:pt>
    <dgm:pt modelId="{0A818AC0-FD00-41ED-BF00-47AAA36A4C98}" type="pres">
      <dgm:prSet presAssocID="{4751669B-2FA5-4F0C-B133-E9B11DC710ED}" presName="bgRect" presStyleLbl="bgShp" presStyleIdx="1" presStyleCnt="3"/>
      <dgm:spPr/>
    </dgm:pt>
    <dgm:pt modelId="{2D6D78BE-FF67-45A4-975E-BA58FE722856}" type="pres">
      <dgm:prSet presAssocID="{4751669B-2FA5-4F0C-B133-E9B11DC710ED}"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ooks"/>
        </a:ext>
      </dgm:extLst>
    </dgm:pt>
    <dgm:pt modelId="{5E5E4263-7809-4526-8878-FE486C3A6469}" type="pres">
      <dgm:prSet presAssocID="{4751669B-2FA5-4F0C-B133-E9B11DC710ED}" presName="spaceRect" presStyleCnt="0"/>
      <dgm:spPr/>
    </dgm:pt>
    <dgm:pt modelId="{5D8B9C22-1F50-4584-95DE-329B5BBAA656}" type="pres">
      <dgm:prSet presAssocID="{4751669B-2FA5-4F0C-B133-E9B11DC710ED}" presName="parTx" presStyleLbl="revTx" presStyleIdx="1" presStyleCnt="3">
        <dgm:presLayoutVars>
          <dgm:chMax val="0"/>
          <dgm:chPref val="0"/>
        </dgm:presLayoutVars>
      </dgm:prSet>
      <dgm:spPr/>
    </dgm:pt>
    <dgm:pt modelId="{1738D172-F9DC-4798-9EA5-60FE0A959D49}" type="pres">
      <dgm:prSet presAssocID="{0376127D-57FD-4C94-BB49-D622142FE59F}" presName="sibTrans" presStyleCnt="0"/>
      <dgm:spPr/>
    </dgm:pt>
    <dgm:pt modelId="{7E979AE3-57D6-4938-8B0C-3D7035D8E317}" type="pres">
      <dgm:prSet presAssocID="{3554A2F4-73D1-4AE4-AAF8-D2F33A2E6140}" presName="compNode" presStyleCnt="0"/>
      <dgm:spPr/>
    </dgm:pt>
    <dgm:pt modelId="{49171F83-AA5B-4492-8CBC-0711416F0DE1}" type="pres">
      <dgm:prSet presAssocID="{3554A2F4-73D1-4AE4-AAF8-D2F33A2E6140}" presName="bgRect" presStyleLbl="bgShp" presStyleIdx="2" presStyleCnt="3"/>
      <dgm:spPr/>
    </dgm:pt>
    <dgm:pt modelId="{1EDE7FBD-4374-4772-88B4-8219D3A23B28}" type="pres">
      <dgm:prSet presAssocID="{3554A2F4-73D1-4AE4-AAF8-D2F33A2E6140}"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nvelope"/>
        </a:ext>
      </dgm:extLst>
    </dgm:pt>
    <dgm:pt modelId="{A0771BF5-19F2-471B-896B-B7B56377B047}" type="pres">
      <dgm:prSet presAssocID="{3554A2F4-73D1-4AE4-AAF8-D2F33A2E6140}" presName="spaceRect" presStyleCnt="0"/>
      <dgm:spPr/>
    </dgm:pt>
    <dgm:pt modelId="{941BEFA9-D36E-4DAF-96A8-88D3554AD44D}" type="pres">
      <dgm:prSet presAssocID="{3554A2F4-73D1-4AE4-AAF8-D2F33A2E6140}" presName="parTx" presStyleLbl="revTx" presStyleIdx="2" presStyleCnt="3">
        <dgm:presLayoutVars>
          <dgm:chMax val="0"/>
          <dgm:chPref val="0"/>
        </dgm:presLayoutVars>
      </dgm:prSet>
      <dgm:spPr/>
    </dgm:pt>
  </dgm:ptLst>
  <dgm:cxnLst>
    <dgm:cxn modelId="{9968A91B-D2DE-4400-8CF5-A46FB8B15959}" type="presOf" srcId="{58C6A138-8776-49E9-B3CE-F7FC23D19978}" destId="{BDA20066-A3BE-4D56-A76F-4AE1DB0D626A}" srcOrd="0" destOrd="0" presId="urn:microsoft.com/office/officeart/2018/2/layout/IconVerticalSolidList"/>
    <dgm:cxn modelId="{7CE76437-7085-4F5A-8368-A1716013897B}" type="presOf" srcId="{3554A2F4-73D1-4AE4-AAF8-D2F33A2E6140}" destId="{941BEFA9-D36E-4DAF-96A8-88D3554AD44D}" srcOrd="0" destOrd="0" presId="urn:microsoft.com/office/officeart/2018/2/layout/IconVerticalSolidList"/>
    <dgm:cxn modelId="{C444825F-6910-4287-A252-9553F687B7CD}" type="presOf" srcId="{4751669B-2FA5-4F0C-B133-E9B11DC710ED}" destId="{5D8B9C22-1F50-4584-95DE-329B5BBAA656}" srcOrd="0" destOrd="0" presId="urn:microsoft.com/office/officeart/2018/2/layout/IconVerticalSolidList"/>
    <dgm:cxn modelId="{2C57A565-797C-4986-99B5-4483C3B764A9}" srcId="{58C6A138-8776-49E9-B3CE-F7FC23D19978}" destId="{4751669B-2FA5-4F0C-B133-E9B11DC710ED}" srcOrd="1" destOrd="0" parTransId="{86307462-59C4-49D6-9FE2-284787464F34}" sibTransId="{0376127D-57FD-4C94-BB49-D622142FE59F}"/>
    <dgm:cxn modelId="{C81B80B4-C6BC-4C35-995D-51C19D410478}" srcId="{58C6A138-8776-49E9-B3CE-F7FC23D19978}" destId="{B4671061-64C9-4438-AFD2-21161170EB5A}" srcOrd="0" destOrd="0" parTransId="{9A050655-B56E-4B10-B6DE-A36491F07B60}" sibTransId="{66FDB64B-2F82-4E76-9315-F44B2E578138}"/>
    <dgm:cxn modelId="{FE0F04BC-2C44-4704-91D1-714FE88CBC0A}" type="presOf" srcId="{B4671061-64C9-4438-AFD2-21161170EB5A}" destId="{E4B0F252-D82D-4657-814F-1E3915D12F7F}" srcOrd="0" destOrd="0" presId="urn:microsoft.com/office/officeart/2018/2/layout/IconVerticalSolidList"/>
    <dgm:cxn modelId="{EE7526BF-D5FE-47AF-93EE-2E07A7A9B0D4}" srcId="{58C6A138-8776-49E9-B3CE-F7FC23D19978}" destId="{3554A2F4-73D1-4AE4-AAF8-D2F33A2E6140}" srcOrd="2" destOrd="0" parTransId="{8E03E99A-D8A4-472C-B43A-F6D8B786A55B}" sibTransId="{4ABCF1DA-2E6D-446F-887C-819F82576C76}"/>
    <dgm:cxn modelId="{8809123A-CBE9-4D72-B862-BE9E9EB948D9}" type="presParOf" srcId="{BDA20066-A3BE-4D56-A76F-4AE1DB0D626A}" destId="{38B48A6E-30D0-480B-81EA-E21964986D59}" srcOrd="0" destOrd="0" presId="urn:microsoft.com/office/officeart/2018/2/layout/IconVerticalSolidList"/>
    <dgm:cxn modelId="{A5965631-A16F-4918-8E58-A3E204BE04F7}" type="presParOf" srcId="{38B48A6E-30D0-480B-81EA-E21964986D59}" destId="{C50C2162-371D-4D29-8877-2090A8FE8A32}" srcOrd="0" destOrd="0" presId="urn:microsoft.com/office/officeart/2018/2/layout/IconVerticalSolidList"/>
    <dgm:cxn modelId="{0610B129-BA97-4C0E-96A7-0C40A3192E29}" type="presParOf" srcId="{38B48A6E-30D0-480B-81EA-E21964986D59}" destId="{444D55E5-675F-4A30-8AA6-442CA4891E69}" srcOrd="1" destOrd="0" presId="urn:microsoft.com/office/officeart/2018/2/layout/IconVerticalSolidList"/>
    <dgm:cxn modelId="{772AD2BF-2C4F-4808-8920-0EDB088E0DB4}" type="presParOf" srcId="{38B48A6E-30D0-480B-81EA-E21964986D59}" destId="{FAA3C445-47AA-4082-B24C-454C52EA1B06}" srcOrd="2" destOrd="0" presId="urn:microsoft.com/office/officeart/2018/2/layout/IconVerticalSolidList"/>
    <dgm:cxn modelId="{8F114914-50F0-4DE2-91F4-191D55EC30CC}" type="presParOf" srcId="{38B48A6E-30D0-480B-81EA-E21964986D59}" destId="{E4B0F252-D82D-4657-814F-1E3915D12F7F}" srcOrd="3" destOrd="0" presId="urn:microsoft.com/office/officeart/2018/2/layout/IconVerticalSolidList"/>
    <dgm:cxn modelId="{1DA69C23-C718-4A97-8647-777CDDC03046}" type="presParOf" srcId="{BDA20066-A3BE-4D56-A76F-4AE1DB0D626A}" destId="{64311187-7216-431A-B104-EDED31E2A6A4}" srcOrd="1" destOrd="0" presId="urn:microsoft.com/office/officeart/2018/2/layout/IconVerticalSolidList"/>
    <dgm:cxn modelId="{9E728AB2-DC17-43E7-9A12-72D389822991}" type="presParOf" srcId="{BDA20066-A3BE-4D56-A76F-4AE1DB0D626A}" destId="{D8F7A7C3-37F3-442F-B16E-CE951013039A}" srcOrd="2" destOrd="0" presId="urn:microsoft.com/office/officeart/2018/2/layout/IconVerticalSolidList"/>
    <dgm:cxn modelId="{61E3797E-0DD7-41F5-8AEA-F149632ECB04}" type="presParOf" srcId="{D8F7A7C3-37F3-442F-B16E-CE951013039A}" destId="{0A818AC0-FD00-41ED-BF00-47AAA36A4C98}" srcOrd="0" destOrd="0" presId="urn:microsoft.com/office/officeart/2018/2/layout/IconVerticalSolidList"/>
    <dgm:cxn modelId="{8EBE75AE-6298-48DE-843B-5C2701C31A9D}" type="presParOf" srcId="{D8F7A7C3-37F3-442F-B16E-CE951013039A}" destId="{2D6D78BE-FF67-45A4-975E-BA58FE722856}" srcOrd="1" destOrd="0" presId="urn:microsoft.com/office/officeart/2018/2/layout/IconVerticalSolidList"/>
    <dgm:cxn modelId="{F4699D72-3994-4DD3-BDF4-F8FE5B1699DE}" type="presParOf" srcId="{D8F7A7C3-37F3-442F-B16E-CE951013039A}" destId="{5E5E4263-7809-4526-8878-FE486C3A6469}" srcOrd="2" destOrd="0" presId="urn:microsoft.com/office/officeart/2018/2/layout/IconVerticalSolidList"/>
    <dgm:cxn modelId="{D73DD3BC-06CC-4F75-B7C5-8EB8E97B7D45}" type="presParOf" srcId="{D8F7A7C3-37F3-442F-B16E-CE951013039A}" destId="{5D8B9C22-1F50-4584-95DE-329B5BBAA656}" srcOrd="3" destOrd="0" presId="urn:microsoft.com/office/officeart/2018/2/layout/IconVerticalSolidList"/>
    <dgm:cxn modelId="{30D89E2D-957B-4CB3-A1A5-2432C2CD2BB4}" type="presParOf" srcId="{BDA20066-A3BE-4D56-A76F-4AE1DB0D626A}" destId="{1738D172-F9DC-4798-9EA5-60FE0A959D49}" srcOrd="3" destOrd="0" presId="urn:microsoft.com/office/officeart/2018/2/layout/IconVerticalSolidList"/>
    <dgm:cxn modelId="{454FCD32-399D-4A1A-8F94-AE1C3B59E2DC}" type="presParOf" srcId="{BDA20066-A3BE-4D56-A76F-4AE1DB0D626A}" destId="{7E979AE3-57D6-4938-8B0C-3D7035D8E317}" srcOrd="4" destOrd="0" presId="urn:microsoft.com/office/officeart/2018/2/layout/IconVerticalSolidList"/>
    <dgm:cxn modelId="{9FE9DBA4-64BF-4B69-889D-1E4E5DD52DFE}" type="presParOf" srcId="{7E979AE3-57D6-4938-8B0C-3D7035D8E317}" destId="{49171F83-AA5B-4492-8CBC-0711416F0DE1}" srcOrd="0" destOrd="0" presId="urn:microsoft.com/office/officeart/2018/2/layout/IconVerticalSolidList"/>
    <dgm:cxn modelId="{2130E7CF-474E-4A7F-99E0-2510F90DFD93}" type="presParOf" srcId="{7E979AE3-57D6-4938-8B0C-3D7035D8E317}" destId="{1EDE7FBD-4374-4772-88B4-8219D3A23B28}" srcOrd="1" destOrd="0" presId="urn:microsoft.com/office/officeart/2018/2/layout/IconVerticalSolidList"/>
    <dgm:cxn modelId="{302906DE-29C4-444D-B497-71DA7905771D}" type="presParOf" srcId="{7E979AE3-57D6-4938-8B0C-3D7035D8E317}" destId="{A0771BF5-19F2-471B-896B-B7B56377B047}" srcOrd="2" destOrd="0" presId="urn:microsoft.com/office/officeart/2018/2/layout/IconVerticalSolidList"/>
    <dgm:cxn modelId="{D11B2FC1-D072-4FAE-ADC2-EB287AC098A7}" type="presParOf" srcId="{7E979AE3-57D6-4938-8B0C-3D7035D8E317}" destId="{941BEFA9-D36E-4DAF-96A8-88D3554AD4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236F3-1E9B-433B-A93B-1CC58083EFF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68ED72-DBDD-4150-95C3-B7D07B0D8BE5}">
      <dgm:prSet/>
      <dgm:spPr/>
      <dgm:t>
        <a:bodyPr/>
        <a:lstStyle/>
        <a:p>
          <a:pPr>
            <a:defRPr cap="all"/>
          </a:pPr>
          <a:r>
            <a:rPr lang="en-US" b="1" dirty="0"/>
            <a:t>Colleges and Universities offer entrance scholarships and bursaries</a:t>
          </a:r>
          <a:r>
            <a:rPr lang="en-US" dirty="0"/>
            <a:t>. </a:t>
          </a:r>
        </a:p>
      </dgm:t>
    </dgm:pt>
    <dgm:pt modelId="{8F260833-61D9-4D70-BB43-570D1015E234}" type="parTrans" cxnId="{C25F9803-6165-440D-8648-2BE1DDE6A179}">
      <dgm:prSet/>
      <dgm:spPr/>
      <dgm:t>
        <a:bodyPr/>
        <a:lstStyle/>
        <a:p>
          <a:endParaRPr lang="en-US"/>
        </a:p>
      </dgm:t>
    </dgm:pt>
    <dgm:pt modelId="{6A32D244-205E-4E59-BE6E-0560F0DF4522}" type="sibTrans" cxnId="{C25F9803-6165-440D-8648-2BE1DDE6A179}">
      <dgm:prSet/>
      <dgm:spPr/>
      <dgm:t>
        <a:bodyPr/>
        <a:lstStyle/>
        <a:p>
          <a:endParaRPr lang="en-US"/>
        </a:p>
      </dgm:t>
    </dgm:pt>
    <dgm:pt modelId="{D47161FC-5BF5-41A6-AAE3-90F2E798DBD9}">
      <dgm:prSet/>
      <dgm:spPr/>
      <dgm:t>
        <a:bodyPr/>
        <a:lstStyle/>
        <a:p>
          <a:pPr>
            <a:defRPr cap="all"/>
          </a:pPr>
          <a:r>
            <a:rPr lang="en-US" b="1" dirty="0"/>
            <a:t>Based on courses used for admission</a:t>
          </a:r>
          <a:r>
            <a:rPr lang="en-US" dirty="0"/>
            <a:t>.</a:t>
          </a:r>
        </a:p>
      </dgm:t>
    </dgm:pt>
    <dgm:pt modelId="{3E9A11AD-8395-4136-AB58-B0D0B97D8923}" type="parTrans" cxnId="{C3489C09-1BB3-4991-8CE7-93D0DD437043}">
      <dgm:prSet/>
      <dgm:spPr/>
      <dgm:t>
        <a:bodyPr/>
        <a:lstStyle/>
        <a:p>
          <a:endParaRPr lang="en-US"/>
        </a:p>
      </dgm:t>
    </dgm:pt>
    <dgm:pt modelId="{353ADF22-E245-48D0-BE8C-92C99151633C}" type="sibTrans" cxnId="{C3489C09-1BB3-4991-8CE7-93D0DD437043}">
      <dgm:prSet/>
      <dgm:spPr/>
      <dgm:t>
        <a:bodyPr/>
        <a:lstStyle/>
        <a:p>
          <a:endParaRPr lang="en-US"/>
        </a:p>
      </dgm:t>
    </dgm:pt>
    <dgm:pt modelId="{143E16E9-A769-4EAE-97CA-5D5CA97D85D0}">
      <dgm:prSet/>
      <dgm:spPr/>
      <dgm:t>
        <a:bodyPr/>
        <a:lstStyle/>
        <a:p>
          <a:pPr>
            <a:defRPr cap="all"/>
          </a:pPr>
          <a:r>
            <a:rPr lang="en-US" b="1" dirty="0"/>
            <a:t>Visit the Financial Aid page of college and university websites for information and deadlines.</a:t>
          </a:r>
        </a:p>
      </dgm:t>
    </dgm:pt>
    <dgm:pt modelId="{AC1625B8-3F9E-4C09-9147-504AF8BE512B}" type="parTrans" cxnId="{212A403F-1841-487D-92E4-26DE6242F5F8}">
      <dgm:prSet/>
      <dgm:spPr/>
      <dgm:t>
        <a:bodyPr/>
        <a:lstStyle/>
        <a:p>
          <a:endParaRPr lang="en-US"/>
        </a:p>
      </dgm:t>
    </dgm:pt>
    <dgm:pt modelId="{0E16AD8B-9C4A-4D18-959E-8F7C305A90E4}" type="sibTrans" cxnId="{212A403F-1841-487D-92E4-26DE6242F5F8}">
      <dgm:prSet/>
      <dgm:spPr/>
      <dgm:t>
        <a:bodyPr/>
        <a:lstStyle/>
        <a:p>
          <a:endParaRPr lang="en-US"/>
        </a:p>
      </dgm:t>
    </dgm:pt>
    <dgm:pt modelId="{0C577801-AE3C-4F77-9745-232E9A598D74}">
      <dgm:prSet/>
      <dgm:spPr/>
      <dgm:t>
        <a:bodyPr/>
        <a:lstStyle/>
        <a:p>
          <a:pPr>
            <a:defRPr cap="all"/>
          </a:pPr>
          <a:r>
            <a:rPr lang="en-US" b="1" dirty="0"/>
            <a:t>Now is the time to do your research!</a:t>
          </a:r>
        </a:p>
      </dgm:t>
    </dgm:pt>
    <dgm:pt modelId="{A524AA91-1958-43FF-9FE1-8F6FDDECD029}" type="parTrans" cxnId="{79F36C0A-D481-4617-8019-0226E6243A1D}">
      <dgm:prSet/>
      <dgm:spPr/>
      <dgm:t>
        <a:bodyPr/>
        <a:lstStyle/>
        <a:p>
          <a:endParaRPr lang="en-US"/>
        </a:p>
      </dgm:t>
    </dgm:pt>
    <dgm:pt modelId="{AE7272FB-8385-488F-9F15-17DE46F010FD}" type="sibTrans" cxnId="{79F36C0A-D481-4617-8019-0226E6243A1D}">
      <dgm:prSet/>
      <dgm:spPr/>
      <dgm:t>
        <a:bodyPr/>
        <a:lstStyle/>
        <a:p>
          <a:endParaRPr lang="en-US"/>
        </a:p>
      </dgm:t>
    </dgm:pt>
    <dgm:pt modelId="{7A53B17A-3BB7-41B6-8152-0A9919F3A20A}">
      <dgm:prSet/>
      <dgm:spPr/>
      <dgm:t>
        <a:bodyPr/>
        <a:lstStyle/>
        <a:p>
          <a:pPr>
            <a:defRPr cap="all"/>
          </a:pPr>
          <a:r>
            <a:rPr lang="en-US" b="1" dirty="0"/>
            <a:t>To apply for an entrance scholarship, you must first apply to the college or university. </a:t>
          </a:r>
        </a:p>
      </dgm:t>
    </dgm:pt>
    <dgm:pt modelId="{B3D1CCF3-E113-461D-92A7-D6ABB306CE75}" type="parTrans" cxnId="{CDBC8F7D-47BA-4EFA-B12B-BEFFE3A5A87E}">
      <dgm:prSet/>
      <dgm:spPr/>
      <dgm:t>
        <a:bodyPr/>
        <a:lstStyle/>
        <a:p>
          <a:endParaRPr lang="en-US"/>
        </a:p>
      </dgm:t>
    </dgm:pt>
    <dgm:pt modelId="{46CF6753-622F-4B21-9F6D-724B7E025846}" type="sibTrans" cxnId="{CDBC8F7D-47BA-4EFA-B12B-BEFFE3A5A87E}">
      <dgm:prSet/>
      <dgm:spPr/>
      <dgm:t>
        <a:bodyPr/>
        <a:lstStyle/>
        <a:p>
          <a:endParaRPr lang="en-US"/>
        </a:p>
      </dgm:t>
    </dgm:pt>
    <dgm:pt modelId="{AD878239-1D21-4FE3-8A05-951A1F96A4D4}" type="pres">
      <dgm:prSet presAssocID="{763236F3-1E9B-433B-A93B-1CC58083EFF1}" presName="root" presStyleCnt="0">
        <dgm:presLayoutVars>
          <dgm:dir/>
          <dgm:resizeHandles val="exact"/>
        </dgm:presLayoutVars>
      </dgm:prSet>
      <dgm:spPr/>
    </dgm:pt>
    <dgm:pt modelId="{9C95C8C2-62FD-423F-A809-6B5CCB7D52F7}" type="pres">
      <dgm:prSet presAssocID="{A968ED72-DBDD-4150-95C3-B7D07B0D8BE5}" presName="compNode" presStyleCnt="0"/>
      <dgm:spPr/>
    </dgm:pt>
    <dgm:pt modelId="{4D38CD1E-C04B-4F42-AB8A-CAD1A55CC37B}" type="pres">
      <dgm:prSet presAssocID="{A968ED72-DBDD-4150-95C3-B7D07B0D8BE5}" presName="iconBgRect" presStyleLbl="bgShp" presStyleIdx="0" presStyleCnt="5"/>
      <dgm:spPr>
        <a:prstGeom prst="round2DiagRect">
          <a:avLst>
            <a:gd name="adj1" fmla="val 29727"/>
            <a:gd name="adj2" fmla="val 0"/>
          </a:avLst>
        </a:prstGeom>
      </dgm:spPr>
    </dgm:pt>
    <dgm:pt modelId="{58FE8DBB-644C-40DE-9AEA-B3F52CB3DF00}" type="pres">
      <dgm:prSet presAssocID="{A968ED72-DBDD-4150-95C3-B7D07B0D8B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5FFAD7CA-0884-4ACB-9AE2-50D926096B72}" type="pres">
      <dgm:prSet presAssocID="{A968ED72-DBDD-4150-95C3-B7D07B0D8BE5}" presName="spaceRect" presStyleCnt="0"/>
      <dgm:spPr/>
    </dgm:pt>
    <dgm:pt modelId="{EE023C5D-EB32-401A-8788-F454D6915B39}" type="pres">
      <dgm:prSet presAssocID="{A968ED72-DBDD-4150-95C3-B7D07B0D8BE5}" presName="textRect" presStyleLbl="revTx" presStyleIdx="0" presStyleCnt="5">
        <dgm:presLayoutVars>
          <dgm:chMax val="1"/>
          <dgm:chPref val="1"/>
        </dgm:presLayoutVars>
      </dgm:prSet>
      <dgm:spPr/>
    </dgm:pt>
    <dgm:pt modelId="{A9B8080A-8176-4BC2-85B8-E982602B702D}" type="pres">
      <dgm:prSet presAssocID="{6A32D244-205E-4E59-BE6E-0560F0DF4522}" presName="sibTrans" presStyleCnt="0"/>
      <dgm:spPr/>
    </dgm:pt>
    <dgm:pt modelId="{FC181156-66BA-4CC9-86DF-AABFC7139883}" type="pres">
      <dgm:prSet presAssocID="{D47161FC-5BF5-41A6-AAE3-90F2E798DBD9}" presName="compNode" presStyleCnt="0"/>
      <dgm:spPr/>
    </dgm:pt>
    <dgm:pt modelId="{4222244A-0D30-4063-B81B-3FCCD7204CA4}" type="pres">
      <dgm:prSet presAssocID="{D47161FC-5BF5-41A6-AAE3-90F2E798DBD9}" presName="iconBgRect" presStyleLbl="bgShp" presStyleIdx="1" presStyleCnt="5"/>
      <dgm:spPr>
        <a:prstGeom prst="round2DiagRect">
          <a:avLst>
            <a:gd name="adj1" fmla="val 29727"/>
            <a:gd name="adj2" fmla="val 0"/>
          </a:avLst>
        </a:prstGeom>
      </dgm:spPr>
    </dgm:pt>
    <dgm:pt modelId="{BEA08AA7-C058-42F6-A07C-734D4C5002F3}" type="pres">
      <dgm:prSet presAssocID="{D47161FC-5BF5-41A6-AAE3-90F2E798DBD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5FF53FA3-A4E0-4C9A-B4F6-129681CDFC17}" type="pres">
      <dgm:prSet presAssocID="{D47161FC-5BF5-41A6-AAE3-90F2E798DBD9}" presName="spaceRect" presStyleCnt="0"/>
      <dgm:spPr/>
    </dgm:pt>
    <dgm:pt modelId="{85889EA7-448A-4504-A09F-FCF1E825B220}" type="pres">
      <dgm:prSet presAssocID="{D47161FC-5BF5-41A6-AAE3-90F2E798DBD9}" presName="textRect" presStyleLbl="revTx" presStyleIdx="1" presStyleCnt="5">
        <dgm:presLayoutVars>
          <dgm:chMax val="1"/>
          <dgm:chPref val="1"/>
        </dgm:presLayoutVars>
      </dgm:prSet>
      <dgm:spPr/>
    </dgm:pt>
    <dgm:pt modelId="{27AD71A7-EF0A-41CD-B153-F76C109C9BC7}" type="pres">
      <dgm:prSet presAssocID="{353ADF22-E245-48D0-BE8C-92C99151633C}" presName="sibTrans" presStyleCnt="0"/>
      <dgm:spPr/>
    </dgm:pt>
    <dgm:pt modelId="{B0BF6944-3373-4C06-BF9A-27CBB6A885D6}" type="pres">
      <dgm:prSet presAssocID="{143E16E9-A769-4EAE-97CA-5D5CA97D85D0}" presName="compNode" presStyleCnt="0"/>
      <dgm:spPr/>
    </dgm:pt>
    <dgm:pt modelId="{B7B8FE28-F1CE-4122-BDE4-90CC995AD740}" type="pres">
      <dgm:prSet presAssocID="{143E16E9-A769-4EAE-97CA-5D5CA97D85D0}" presName="iconBgRect" presStyleLbl="bgShp" presStyleIdx="2" presStyleCnt="5"/>
      <dgm:spPr>
        <a:prstGeom prst="round2DiagRect">
          <a:avLst>
            <a:gd name="adj1" fmla="val 29727"/>
            <a:gd name="adj2" fmla="val 0"/>
          </a:avLst>
        </a:prstGeom>
      </dgm:spPr>
    </dgm:pt>
    <dgm:pt modelId="{55328F38-D16E-4758-B746-EAB84B69B45F}" type="pres">
      <dgm:prSet presAssocID="{143E16E9-A769-4EAE-97CA-5D5CA97D85D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B99EC856-2C0C-45C6-A153-76F1A3CF8DB0}" type="pres">
      <dgm:prSet presAssocID="{143E16E9-A769-4EAE-97CA-5D5CA97D85D0}" presName="spaceRect" presStyleCnt="0"/>
      <dgm:spPr/>
    </dgm:pt>
    <dgm:pt modelId="{021E4EC3-CE13-4D3F-B264-C6FDA3C3B0B5}" type="pres">
      <dgm:prSet presAssocID="{143E16E9-A769-4EAE-97CA-5D5CA97D85D0}" presName="textRect" presStyleLbl="revTx" presStyleIdx="2" presStyleCnt="5">
        <dgm:presLayoutVars>
          <dgm:chMax val="1"/>
          <dgm:chPref val="1"/>
        </dgm:presLayoutVars>
      </dgm:prSet>
      <dgm:spPr/>
    </dgm:pt>
    <dgm:pt modelId="{82206066-7CEF-4FCF-A3F6-64C8EE03264C}" type="pres">
      <dgm:prSet presAssocID="{0E16AD8B-9C4A-4D18-959E-8F7C305A90E4}" presName="sibTrans" presStyleCnt="0"/>
      <dgm:spPr/>
    </dgm:pt>
    <dgm:pt modelId="{F9A38656-2386-47CF-9688-2E00CDDABF1D}" type="pres">
      <dgm:prSet presAssocID="{0C577801-AE3C-4F77-9745-232E9A598D74}" presName="compNode" presStyleCnt="0"/>
      <dgm:spPr/>
    </dgm:pt>
    <dgm:pt modelId="{3B0624E2-95AB-49BF-86B5-9827E874ADED}" type="pres">
      <dgm:prSet presAssocID="{0C577801-AE3C-4F77-9745-232E9A598D74}" presName="iconBgRect" presStyleLbl="bgShp" presStyleIdx="3" presStyleCnt="5"/>
      <dgm:spPr>
        <a:prstGeom prst="round2DiagRect">
          <a:avLst>
            <a:gd name="adj1" fmla="val 29727"/>
            <a:gd name="adj2" fmla="val 0"/>
          </a:avLst>
        </a:prstGeom>
      </dgm:spPr>
    </dgm:pt>
    <dgm:pt modelId="{949F688C-710B-4395-ACA0-4CAFBC4411BA}" type="pres">
      <dgm:prSet presAssocID="{0C577801-AE3C-4F77-9745-232E9A598D7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A6149478-CB86-4A63-A7C4-270CD96283DB}" type="pres">
      <dgm:prSet presAssocID="{0C577801-AE3C-4F77-9745-232E9A598D74}" presName="spaceRect" presStyleCnt="0"/>
      <dgm:spPr/>
    </dgm:pt>
    <dgm:pt modelId="{793B3F0C-9F82-49C3-B025-C30C15C42EB1}" type="pres">
      <dgm:prSet presAssocID="{0C577801-AE3C-4F77-9745-232E9A598D74}" presName="textRect" presStyleLbl="revTx" presStyleIdx="3" presStyleCnt="5">
        <dgm:presLayoutVars>
          <dgm:chMax val="1"/>
          <dgm:chPref val="1"/>
        </dgm:presLayoutVars>
      </dgm:prSet>
      <dgm:spPr/>
    </dgm:pt>
    <dgm:pt modelId="{44D502D5-FB09-42C8-AEA3-93660D52CED7}" type="pres">
      <dgm:prSet presAssocID="{AE7272FB-8385-488F-9F15-17DE46F010FD}" presName="sibTrans" presStyleCnt="0"/>
      <dgm:spPr/>
    </dgm:pt>
    <dgm:pt modelId="{807E55C1-D631-4A29-93AA-682B5CCBC053}" type="pres">
      <dgm:prSet presAssocID="{7A53B17A-3BB7-41B6-8152-0A9919F3A20A}" presName="compNode" presStyleCnt="0"/>
      <dgm:spPr/>
    </dgm:pt>
    <dgm:pt modelId="{730988AA-CE83-49D1-B30B-7B4D2845735A}" type="pres">
      <dgm:prSet presAssocID="{7A53B17A-3BB7-41B6-8152-0A9919F3A20A}" presName="iconBgRect" presStyleLbl="bgShp" presStyleIdx="4" presStyleCnt="5"/>
      <dgm:spPr>
        <a:prstGeom prst="round2DiagRect">
          <a:avLst>
            <a:gd name="adj1" fmla="val 29727"/>
            <a:gd name="adj2" fmla="val 0"/>
          </a:avLst>
        </a:prstGeom>
      </dgm:spPr>
    </dgm:pt>
    <dgm:pt modelId="{28C6C825-EF58-405D-9530-E525DA6C05EA}" type="pres">
      <dgm:prSet presAssocID="{7A53B17A-3BB7-41B6-8152-0A9919F3A20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19FA758E-EAFB-4ABE-B1E0-BAA3EE2D3E0E}" type="pres">
      <dgm:prSet presAssocID="{7A53B17A-3BB7-41B6-8152-0A9919F3A20A}" presName="spaceRect" presStyleCnt="0"/>
      <dgm:spPr/>
    </dgm:pt>
    <dgm:pt modelId="{76D228B5-5F0E-4A70-93BF-C1CB71F977C0}" type="pres">
      <dgm:prSet presAssocID="{7A53B17A-3BB7-41B6-8152-0A9919F3A20A}" presName="textRect" presStyleLbl="revTx" presStyleIdx="4" presStyleCnt="5">
        <dgm:presLayoutVars>
          <dgm:chMax val="1"/>
          <dgm:chPref val="1"/>
        </dgm:presLayoutVars>
      </dgm:prSet>
      <dgm:spPr/>
    </dgm:pt>
  </dgm:ptLst>
  <dgm:cxnLst>
    <dgm:cxn modelId="{C25F9803-6165-440D-8648-2BE1DDE6A179}" srcId="{763236F3-1E9B-433B-A93B-1CC58083EFF1}" destId="{A968ED72-DBDD-4150-95C3-B7D07B0D8BE5}" srcOrd="0" destOrd="0" parTransId="{8F260833-61D9-4D70-BB43-570D1015E234}" sibTransId="{6A32D244-205E-4E59-BE6E-0560F0DF4522}"/>
    <dgm:cxn modelId="{C3489C09-1BB3-4991-8CE7-93D0DD437043}" srcId="{763236F3-1E9B-433B-A93B-1CC58083EFF1}" destId="{D47161FC-5BF5-41A6-AAE3-90F2E798DBD9}" srcOrd="1" destOrd="0" parTransId="{3E9A11AD-8395-4136-AB58-B0D0B97D8923}" sibTransId="{353ADF22-E245-48D0-BE8C-92C99151633C}"/>
    <dgm:cxn modelId="{79F36C0A-D481-4617-8019-0226E6243A1D}" srcId="{763236F3-1E9B-433B-A93B-1CC58083EFF1}" destId="{0C577801-AE3C-4F77-9745-232E9A598D74}" srcOrd="3" destOrd="0" parTransId="{A524AA91-1958-43FF-9FE1-8F6FDDECD029}" sibTransId="{AE7272FB-8385-488F-9F15-17DE46F010FD}"/>
    <dgm:cxn modelId="{A2F15016-CBE8-4086-A060-8E5BCAAB719A}" type="presOf" srcId="{763236F3-1E9B-433B-A93B-1CC58083EFF1}" destId="{AD878239-1D21-4FE3-8A05-951A1F96A4D4}" srcOrd="0" destOrd="0" presId="urn:microsoft.com/office/officeart/2018/5/layout/IconLeafLabelList"/>
    <dgm:cxn modelId="{212A403F-1841-487D-92E4-26DE6242F5F8}" srcId="{763236F3-1E9B-433B-A93B-1CC58083EFF1}" destId="{143E16E9-A769-4EAE-97CA-5D5CA97D85D0}" srcOrd="2" destOrd="0" parTransId="{AC1625B8-3F9E-4C09-9147-504AF8BE512B}" sibTransId="{0E16AD8B-9C4A-4D18-959E-8F7C305A90E4}"/>
    <dgm:cxn modelId="{FCFE8760-B697-4362-9456-DE58450F61EB}" type="presOf" srcId="{143E16E9-A769-4EAE-97CA-5D5CA97D85D0}" destId="{021E4EC3-CE13-4D3F-B264-C6FDA3C3B0B5}" srcOrd="0" destOrd="0" presId="urn:microsoft.com/office/officeart/2018/5/layout/IconLeafLabelList"/>
    <dgm:cxn modelId="{CDBC8F7D-47BA-4EFA-B12B-BEFFE3A5A87E}" srcId="{763236F3-1E9B-433B-A93B-1CC58083EFF1}" destId="{7A53B17A-3BB7-41B6-8152-0A9919F3A20A}" srcOrd="4" destOrd="0" parTransId="{B3D1CCF3-E113-461D-92A7-D6ABB306CE75}" sibTransId="{46CF6753-622F-4B21-9F6D-724B7E025846}"/>
    <dgm:cxn modelId="{53CEE4A4-AEDA-48EB-88F7-2BC578A602A7}" type="presOf" srcId="{D47161FC-5BF5-41A6-AAE3-90F2E798DBD9}" destId="{85889EA7-448A-4504-A09F-FCF1E825B220}" srcOrd="0" destOrd="0" presId="urn:microsoft.com/office/officeart/2018/5/layout/IconLeafLabelList"/>
    <dgm:cxn modelId="{BA7285B1-695B-46A0-A0E1-ABF8CD519A15}" type="presOf" srcId="{0C577801-AE3C-4F77-9745-232E9A598D74}" destId="{793B3F0C-9F82-49C3-B025-C30C15C42EB1}" srcOrd="0" destOrd="0" presId="urn:microsoft.com/office/officeart/2018/5/layout/IconLeafLabelList"/>
    <dgm:cxn modelId="{442F25B7-F32A-42C8-8D1B-0EB400D9653C}" type="presOf" srcId="{A968ED72-DBDD-4150-95C3-B7D07B0D8BE5}" destId="{EE023C5D-EB32-401A-8788-F454D6915B39}" srcOrd="0" destOrd="0" presId="urn:microsoft.com/office/officeart/2018/5/layout/IconLeafLabelList"/>
    <dgm:cxn modelId="{FE2097EE-06D0-469D-B4EB-B8F18F726A1F}" type="presOf" srcId="{7A53B17A-3BB7-41B6-8152-0A9919F3A20A}" destId="{76D228B5-5F0E-4A70-93BF-C1CB71F977C0}" srcOrd="0" destOrd="0" presId="urn:microsoft.com/office/officeart/2018/5/layout/IconLeafLabelList"/>
    <dgm:cxn modelId="{D2F3AD6B-1A9B-4398-B7D5-987E0054AFA9}" type="presParOf" srcId="{AD878239-1D21-4FE3-8A05-951A1F96A4D4}" destId="{9C95C8C2-62FD-423F-A809-6B5CCB7D52F7}" srcOrd="0" destOrd="0" presId="urn:microsoft.com/office/officeart/2018/5/layout/IconLeafLabelList"/>
    <dgm:cxn modelId="{757A460E-D4BE-4386-82BB-90BA4F091F0D}" type="presParOf" srcId="{9C95C8C2-62FD-423F-A809-6B5CCB7D52F7}" destId="{4D38CD1E-C04B-4F42-AB8A-CAD1A55CC37B}" srcOrd="0" destOrd="0" presId="urn:microsoft.com/office/officeart/2018/5/layout/IconLeafLabelList"/>
    <dgm:cxn modelId="{A5B66FA7-DE9A-43FA-8A73-259916778EA1}" type="presParOf" srcId="{9C95C8C2-62FD-423F-A809-6B5CCB7D52F7}" destId="{58FE8DBB-644C-40DE-9AEA-B3F52CB3DF00}" srcOrd="1" destOrd="0" presId="urn:microsoft.com/office/officeart/2018/5/layout/IconLeafLabelList"/>
    <dgm:cxn modelId="{E9C9FCCF-A084-42BB-ADD9-2A91D045607A}" type="presParOf" srcId="{9C95C8C2-62FD-423F-A809-6B5CCB7D52F7}" destId="{5FFAD7CA-0884-4ACB-9AE2-50D926096B72}" srcOrd="2" destOrd="0" presId="urn:microsoft.com/office/officeart/2018/5/layout/IconLeafLabelList"/>
    <dgm:cxn modelId="{49FA9C02-AFED-41B2-801A-30BF9189BFA8}" type="presParOf" srcId="{9C95C8C2-62FD-423F-A809-6B5CCB7D52F7}" destId="{EE023C5D-EB32-401A-8788-F454D6915B39}" srcOrd="3" destOrd="0" presId="urn:microsoft.com/office/officeart/2018/5/layout/IconLeafLabelList"/>
    <dgm:cxn modelId="{2EC841AB-7EA0-499E-9C44-83D65503F324}" type="presParOf" srcId="{AD878239-1D21-4FE3-8A05-951A1F96A4D4}" destId="{A9B8080A-8176-4BC2-85B8-E982602B702D}" srcOrd="1" destOrd="0" presId="urn:microsoft.com/office/officeart/2018/5/layout/IconLeafLabelList"/>
    <dgm:cxn modelId="{6E1A9D58-8775-4CB5-B079-9E2B821766EC}" type="presParOf" srcId="{AD878239-1D21-4FE3-8A05-951A1F96A4D4}" destId="{FC181156-66BA-4CC9-86DF-AABFC7139883}" srcOrd="2" destOrd="0" presId="urn:microsoft.com/office/officeart/2018/5/layout/IconLeafLabelList"/>
    <dgm:cxn modelId="{91AB892B-43FC-4608-8617-D66D3A7A71D1}" type="presParOf" srcId="{FC181156-66BA-4CC9-86DF-AABFC7139883}" destId="{4222244A-0D30-4063-B81B-3FCCD7204CA4}" srcOrd="0" destOrd="0" presId="urn:microsoft.com/office/officeart/2018/5/layout/IconLeafLabelList"/>
    <dgm:cxn modelId="{0B53D765-E9AA-41FD-9059-60AD500A3FF9}" type="presParOf" srcId="{FC181156-66BA-4CC9-86DF-AABFC7139883}" destId="{BEA08AA7-C058-42F6-A07C-734D4C5002F3}" srcOrd="1" destOrd="0" presId="urn:microsoft.com/office/officeart/2018/5/layout/IconLeafLabelList"/>
    <dgm:cxn modelId="{3C6567AE-B9EA-4763-97D1-DC5FC1BF45B3}" type="presParOf" srcId="{FC181156-66BA-4CC9-86DF-AABFC7139883}" destId="{5FF53FA3-A4E0-4C9A-B4F6-129681CDFC17}" srcOrd="2" destOrd="0" presId="urn:microsoft.com/office/officeart/2018/5/layout/IconLeafLabelList"/>
    <dgm:cxn modelId="{27E07F2B-43ED-4754-9A22-1845B65370CA}" type="presParOf" srcId="{FC181156-66BA-4CC9-86DF-AABFC7139883}" destId="{85889EA7-448A-4504-A09F-FCF1E825B220}" srcOrd="3" destOrd="0" presId="urn:microsoft.com/office/officeart/2018/5/layout/IconLeafLabelList"/>
    <dgm:cxn modelId="{8EEC1D3C-D741-4B19-8802-DE794D2362D3}" type="presParOf" srcId="{AD878239-1D21-4FE3-8A05-951A1F96A4D4}" destId="{27AD71A7-EF0A-41CD-B153-F76C109C9BC7}" srcOrd="3" destOrd="0" presId="urn:microsoft.com/office/officeart/2018/5/layout/IconLeafLabelList"/>
    <dgm:cxn modelId="{4EC0F1F7-79BA-4729-862C-D9924FDA1259}" type="presParOf" srcId="{AD878239-1D21-4FE3-8A05-951A1F96A4D4}" destId="{B0BF6944-3373-4C06-BF9A-27CBB6A885D6}" srcOrd="4" destOrd="0" presId="urn:microsoft.com/office/officeart/2018/5/layout/IconLeafLabelList"/>
    <dgm:cxn modelId="{1AEE2CD6-420B-4839-B2C1-845D7A670569}" type="presParOf" srcId="{B0BF6944-3373-4C06-BF9A-27CBB6A885D6}" destId="{B7B8FE28-F1CE-4122-BDE4-90CC995AD740}" srcOrd="0" destOrd="0" presId="urn:microsoft.com/office/officeart/2018/5/layout/IconLeafLabelList"/>
    <dgm:cxn modelId="{9F37569F-1727-4416-BFF0-9E52BC414679}" type="presParOf" srcId="{B0BF6944-3373-4C06-BF9A-27CBB6A885D6}" destId="{55328F38-D16E-4758-B746-EAB84B69B45F}" srcOrd="1" destOrd="0" presId="urn:microsoft.com/office/officeart/2018/5/layout/IconLeafLabelList"/>
    <dgm:cxn modelId="{F9DCED92-AD20-41C0-AAA1-0A5876A1AFE2}" type="presParOf" srcId="{B0BF6944-3373-4C06-BF9A-27CBB6A885D6}" destId="{B99EC856-2C0C-45C6-A153-76F1A3CF8DB0}" srcOrd="2" destOrd="0" presId="urn:microsoft.com/office/officeart/2018/5/layout/IconLeafLabelList"/>
    <dgm:cxn modelId="{7E0DA308-A0D8-4163-9509-7AD4C5B8FF65}" type="presParOf" srcId="{B0BF6944-3373-4C06-BF9A-27CBB6A885D6}" destId="{021E4EC3-CE13-4D3F-B264-C6FDA3C3B0B5}" srcOrd="3" destOrd="0" presId="urn:microsoft.com/office/officeart/2018/5/layout/IconLeafLabelList"/>
    <dgm:cxn modelId="{11C97DA7-20EA-4652-84B2-07AD67431571}" type="presParOf" srcId="{AD878239-1D21-4FE3-8A05-951A1F96A4D4}" destId="{82206066-7CEF-4FCF-A3F6-64C8EE03264C}" srcOrd="5" destOrd="0" presId="urn:microsoft.com/office/officeart/2018/5/layout/IconLeafLabelList"/>
    <dgm:cxn modelId="{6EF38C45-C314-4BEF-B289-498B12077DF9}" type="presParOf" srcId="{AD878239-1D21-4FE3-8A05-951A1F96A4D4}" destId="{F9A38656-2386-47CF-9688-2E00CDDABF1D}" srcOrd="6" destOrd="0" presId="urn:microsoft.com/office/officeart/2018/5/layout/IconLeafLabelList"/>
    <dgm:cxn modelId="{1056A50E-1403-4ACB-975B-7CC6493C1192}" type="presParOf" srcId="{F9A38656-2386-47CF-9688-2E00CDDABF1D}" destId="{3B0624E2-95AB-49BF-86B5-9827E874ADED}" srcOrd="0" destOrd="0" presId="urn:microsoft.com/office/officeart/2018/5/layout/IconLeafLabelList"/>
    <dgm:cxn modelId="{77F100B1-17E6-4025-9105-E1417CC08F34}" type="presParOf" srcId="{F9A38656-2386-47CF-9688-2E00CDDABF1D}" destId="{949F688C-710B-4395-ACA0-4CAFBC4411BA}" srcOrd="1" destOrd="0" presId="urn:microsoft.com/office/officeart/2018/5/layout/IconLeafLabelList"/>
    <dgm:cxn modelId="{6955CB62-8062-433C-9D6C-5700274517C8}" type="presParOf" srcId="{F9A38656-2386-47CF-9688-2E00CDDABF1D}" destId="{A6149478-CB86-4A63-A7C4-270CD96283DB}" srcOrd="2" destOrd="0" presId="urn:microsoft.com/office/officeart/2018/5/layout/IconLeafLabelList"/>
    <dgm:cxn modelId="{5D002EF0-7DF0-4948-93A3-5CF292BBC7ED}" type="presParOf" srcId="{F9A38656-2386-47CF-9688-2E00CDDABF1D}" destId="{793B3F0C-9F82-49C3-B025-C30C15C42EB1}" srcOrd="3" destOrd="0" presId="urn:microsoft.com/office/officeart/2018/5/layout/IconLeafLabelList"/>
    <dgm:cxn modelId="{9D2D3D6E-07BD-4019-A759-B5C6077151AC}" type="presParOf" srcId="{AD878239-1D21-4FE3-8A05-951A1F96A4D4}" destId="{44D502D5-FB09-42C8-AEA3-93660D52CED7}" srcOrd="7" destOrd="0" presId="urn:microsoft.com/office/officeart/2018/5/layout/IconLeafLabelList"/>
    <dgm:cxn modelId="{3F892729-909C-4190-BCE2-DCBA45DF139B}" type="presParOf" srcId="{AD878239-1D21-4FE3-8A05-951A1F96A4D4}" destId="{807E55C1-D631-4A29-93AA-682B5CCBC053}" srcOrd="8" destOrd="0" presId="urn:microsoft.com/office/officeart/2018/5/layout/IconLeafLabelList"/>
    <dgm:cxn modelId="{6129B836-D396-49C6-9E44-022C94B1919F}" type="presParOf" srcId="{807E55C1-D631-4A29-93AA-682B5CCBC053}" destId="{730988AA-CE83-49D1-B30B-7B4D2845735A}" srcOrd="0" destOrd="0" presId="urn:microsoft.com/office/officeart/2018/5/layout/IconLeafLabelList"/>
    <dgm:cxn modelId="{0FB41689-6CC0-453A-B870-1CA866643297}" type="presParOf" srcId="{807E55C1-D631-4A29-93AA-682B5CCBC053}" destId="{28C6C825-EF58-405D-9530-E525DA6C05EA}" srcOrd="1" destOrd="0" presId="urn:microsoft.com/office/officeart/2018/5/layout/IconLeafLabelList"/>
    <dgm:cxn modelId="{F171902F-8A53-4904-8078-4427373956CB}" type="presParOf" srcId="{807E55C1-D631-4A29-93AA-682B5CCBC053}" destId="{19FA758E-EAFB-4ABE-B1E0-BAA3EE2D3E0E}" srcOrd="2" destOrd="0" presId="urn:microsoft.com/office/officeart/2018/5/layout/IconLeafLabelList"/>
    <dgm:cxn modelId="{D200A017-C619-45FC-8940-B33F6A1D7D1F}" type="presParOf" srcId="{807E55C1-D631-4A29-93AA-682B5CCBC053}" destId="{76D228B5-5F0E-4A70-93BF-C1CB71F977C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10F1C-BD5B-4106-9B12-A9C03B62F0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D625BA-6B34-443C-AC70-0DE9174AF063}">
      <dgm:prSet/>
      <dgm:spPr/>
      <dgm:t>
        <a:bodyPr/>
        <a:lstStyle/>
        <a:p>
          <a:r>
            <a:rPr lang="en-US" dirty="0"/>
            <a:t>Edit! Edit! Edit!</a:t>
          </a:r>
        </a:p>
      </dgm:t>
    </dgm:pt>
    <dgm:pt modelId="{3C098D53-E20F-43B1-BC46-3B9C8CFD0C68}" type="parTrans" cxnId="{795D60F5-3EF0-4CF4-9E37-5D9EDF223012}">
      <dgm:prSet/>
      <dgm:spPr/>
      <dgm:t>
        <a:bodyPr/>
        <a:lstStyle/>
        <a:p>
          <a:endParaRPr lang="en-US"/>
        </a:p>
      </dgm:t>
    </dgm:pt>
    <dgm:pt modelId="{A3FA7179-6BE6-449B-A968-82F8EA913829}" type="sibTrans" cxnId="{795D60F5-3EF0-4CF4-9E37-5D9EDF223012}">
      <dgm:prSet/>
      <dgm:spPr/>
      <dgm:t>
        <a:bodyPr/>
        <a:lstStyle/>
        <a:p>
          <a:endParaRPr lang="en-US"/>
        </a:p>
      </dgm:t>
    </dgm:pt>
    <dgm:pt modelId="{993212B8-4ABC-4C8A-9682-6C57B0E4EDE3}">
      <dgm:prSet/>
      <dgm:spPr/>
      <dgm:t>
        <a:bodyPr/>
        <a:lstStyle/>
        <a:p>
          <a:r>
            <a:rPr lang="en-US"/>
            <a:t>Read the topic carefully</a:t>
          </a:r>
        </a:p>
      </dgm:t>
    </dgm:pt>
    <dgm:pt modelId="{1EF6DF10-22EF-4150-B776-E9CDC6FC1C1F}" type="parTrans" cxnId="{4217DCBF-C47E-4D74-938C-825F7ECCF7CF}">
      <dgm:prSet/>
      <dgm:spPr/>
      <dgm:t>
        <a:bodyPr/>
        <a:lstStyle/>
        <a:p>
          <a:endParaRPr lang="en-US"/>
        </a:p>
      </dgm:t>
    </dgm:pt>
    <dgm:pt modelId="{A6E2F5CF-C355-4A21-8AD1-0CD238F42040}" type="sibTrans" cxnId="{4217DCBF-C47E-4D74-938C-825F7ECCF7CF}">
      <dgm:prSet/>
      <dgm:spPr/>
      <dgm:t>
        <a:bodyPr/>
        <a:lstStyle/>
        <a:p>
          <a:endParaRPr lang="en-US"/>
        </a:p>
      </dgm:t>
    </dgm:pt>
    <dgm:pt modelId="{6F721CAC-FAC1-4357-BCCE-524446246828}">
      <dgm:prSet/>
      <dgm:spPr/>
      <dgm:t>
        <a:bodyPr/>
        <a:lstStyle/>
        <a:p>
          <a:r>
            <a:rPr lang="en-US"/>
            <a:t>Scholarship providers get to know you through your essays so </a:t>
          </a:r>
          <a:r>
            <a:rPr lang="en-US" i="1" u="sng"/>
            <a:t>be specific</a:t>
          </a:r>
          <a:endParaRPr lang="en-US"/>
        </a:p>
      </dgm:t>
    </dgm:pt>
    <dgm:pt modelId="{2097AED9-64C8-4679-981C-94E283E81F4D}" type="parTrans" cxnId="{650CD6D7-1684-4C08-8150-BC004C2002DD}">
      <dgm:prSet/>
      <dgm:spPr/>
      <dgm:t>
        <a:bodyPr/>
        <a:lstStyle/>
        <a:p>
          <a:endParaRPr lang="en-US"/>
        </a:p>
      </dgm:t>
    </dgm:pt>
    <dgm:pt modelId="{3CF3594C-CBB7-43D7-B3BD-A9EBE8B76E29}" type="sibTrans" cxnId="{650CD6D7-1684-4C08-8150-BC004C2002DD}">
      <dgm:prSet/>
      <dgm:spPr/>
      <dgm:t>
        <a:bodyPr/>
        <a:lstStyle/>
        <a:p>
          <a:endParaRPr lang="en-US"/>
        </a:p>
      </dgm:t>
    </dgm:pt>
    <dgm:pt modelId="{BFB7A8C7-29F0-4CEE-87C3-EFDF46337E08}">
      <dgm:prSet/>
      <dgm:spPr/>
      <dgm:t>
        <a:bodyPr/>
        <a:lstStyle/>
        <a:p>
          <a:r>
            <a:rPr lang="en-US"/>
            <a:t>Use examples</a:t>
          </a:r>
        </a:p>
      </dgm:t>
    </dgm:pt>
    <dgm:pt modelId="{81EC681C-1FA8-43F4-91A8-7A03762A8ABF}" type="parTrans" cxnId="{25BE77C9-E3AF-4875-A4FB-4876EE908794}">
      <dgm:prSet/>
      <dgm:spPr/>
      <dgm:t>
        <a:bodyPr/>
        <a:lstStyle/>
        <a:p>
          <a:endParaRPr lang="en-US"/>
        </a:p>
      </dgm:t>
    </dgm:pt>
    <dgm:pt modelId="{1D8C49BE-93F4-43C4-958F-14D402F0749A}" type="sibTrans" cxnId="{25BE77C9-E3AF-4875-A4FB-4876EE908794}">
      <dgm:prSet/>
      <dgm:spPr/>
      <dgm:t>
        <a:bodyPr/>
        <a:lstStyle/>
        <a:p>
          <a:endParaRPr lang="en-US"/>
        </a:p>
      </dgm:t>
    </dgm:pt>
    <dgm:pt modelId="{75C4BBBB-6CB6-419A-A54E-726B952043CF}">
      <dgm:prSet/>
      <dgm:spPr/>
      <dgm:t>
        <a:bodyPr/>
        <a:lstStyle/>
        <a:p>
          <a:r>
            <a:rPr lang="en-US"/>
            <a:t>Only provide information that you are comfortable being shared with others.  Many essays are published along with winner’s profiles.</a:t>
          </a:r>
        </a:p>
      </dgm:t>
    </dgm:pt>
    <dgm:pt modelId="{411810AC-6165-4136-B672-09A037D0E02C}" type="parTrans" cxnId="{C099079A-CADE-4E29-8194-31969DCA69DF}">
      <dgm:prSet/>
      <dgm:spPr/>
      <dgm:t>
        <a:bodyPr/>
        <a:lstStyle/>
        <a:p>
          <a:endParaRPr lang="en-US"/>
        </a:p>
      </dgm:t>
    </dgm:pt>
    <dgm:pt modelId="{1D1C4B8E-B50C-4AF8-8072-9D14E8412EBC}" type="sibTrans" cxnId="{C099079A-CADE-4E29-8194-31969DCA69DF}">
      <dgm:prSet/>
      <dgm:spPr/>
      <dgm:t>
        <a:bodyPr/>
        <a:lstStyle/>
        <a:p>
          <a:endParaRPr lang="en-US"/>
        </a:p>
      </dgm:t>
    </dgm:pt>
    <dgm:pt modelId="{68316678-A3D1-4771-9A23-CCD70BABA3F5}" type="pres">
      <dgm:prSet presAssocID="{F5510F1C-BD5B-4106-9B12-A9C03B62F095}" presName="root" presStyleCnt="0">
        <dgm:presLayoutVars>
          <dgm:dir/>
          <dgm:resizeHandles val="exact"/>
        </dgm:presLayoutVars>
      </dgm:prSet>
      <dgm:spPr/>
    </dgm:pt>
    <dgm:pt modelId="{F5F2795B-85A4-4A7A-B6E4-83803E4EB317}" type="pres">
      <dgm:prSet presAssocID="{B3D625BA-6B34-443C-AC70-0DE9174AF063}" presName="compNode" presStyleCnt="0"/>
      <dgm:spPr/>
    </dgm:pt>
    <dgm:pt modelId="{CA064015-D89E-4D4D-814E-E40A3CC9BE9D}" type="pres">
      <dgm:prSet presAssocID="{B3D625BA-6B34-443C-AC70-0DE9174AF063}" presName="bgRect" presStyleLbl="bgShp" presStyleIdx="0" presStyleCnt="5"/>
      <dgm:spPr/>
    </dgm:pt>
    <dgm:pt modelId="{CAE88C23-D8E6-4C38-BBC6-EA60817BBD67}" type="pres">
      <dgm:prSet presAssocID="{B3D625BA-6B34-443C-AC70-0DE9174AF0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ypewriter"/>
        </a:ext>
      </dgm:extLst>
    </dgm:pt>
    <dgm:pt modelId="{BECD26DF-4EAB-4CF6-9DE6-74FBB4FC8BDC}" type="pres">
      <dgm:prSet presAssocID="{B3D625BA-6B34-443C-AC70-0DE9174AF063}" presName="spaceRect" presStyleCnt="0"/>
      <dgm:spPr/>
    </dgm:pt>
    <dgm:pt modelId="{70175A74-5791-4B25-8A67-8FF2BAB27DAF}" type="pres">
      <dgm:prSet presAssocID="{B3D625BA-6B34-443C-AC70-0DE9174AF063}" presName="parTx" presStyleLbl="revTx" presStyleIdx="0" presStyleCnt="5">
        <dgm:presLayoutVars>
          <dgm:chMax val="0"/>
          <dgm:chPref val="0"/>
        </dgm:presLayoutVars>
      </dgm:prSet>
      <dgm:spPr/>
    </dgm:pt>
    <dgm:pt modelId="{D8519FF8-B029-4C41-8C2C-BBFCC9960A25}" type="pres">
      <dgm:prSet presAssocID="{A3FA7179-6BE6-449B-A968-82F8EA913829}" presName="sibTrans" presStyleCnt="0"/>
      <dgm:spPr/>
    </dgm:pt>
    <dgm:pt modelId="{31A94B8D-013C-4D5B-AE05-9A1F6FB0043E}" type="pres">
      <dgm:prSet presAssocID="{993212B8-4ABC-4C8A-9682-6C57B0E4EDE3}" presName="compNode" presStyleCnt="0"/>
      <dgm:spPr/>
    </dgm:pt>
    <dgm:pt modelId="{872B7026-9B10-4007-ABA5-7D5E78856600}" type="pres">
      <dgm:prSet presAssocID="{993212B8-4ABC-4C8A-9682-6C57B0E4EDE3}" presName="bgRect" presStyleLbl="bgShp" presStyleIdx="1" presStyleCnt="5"/>
      <dgm:spPr/>
    </dgm:pt>
    <dgm:pt modelId="{31FD86D1-EF67-4FE5-BED4-EC30D7F47A6D}" type="pres">
      <dgm:prSet presAssocID="{993212B8-4ABC-4C8A-9682-6C57B0E4ED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7248F45-2B6A-469D-82A0-2E1DDE1FE8DE}" type="pres">
      <dgm:prSet presAssocID="{993212B8-4ABC-4C8A-9682-6C57B0E4EDE3}" presName="spaceRect" presStyleCnt="0"/>
      <dgm:spPr/>
    </dgm:pt>
    <dgm:pt modelId="{0F188675-DEF1-44A3-9237-5BE1E7C7539F}" type="pres">
      <dgm:prSet presAssocID="{993212B8-4ABC-4C8A-9682-6C57B0E4EDE3}" presName="parTx" presStyleLbl="revTx" presStyleIdx="1" presStyleCnt="5">
        <dgm:presLayoutVars>
          <dgm:chMax val="0"/>
          <dgm:chPref val="0"/>
        </dgm:presLayoutVars>
      </dgm:prSet>
      <dgm:spPr/>
    </dgm:pt>
    <dgm:pt modelId="{A086977E-FDC4-4265-9EF7-9F4923EC4CCA}" type="pres">
      <dgm:prSet presAssocID="{A6E2F5CF-C355-4A21-8AD1-0CD238F42040}" presName="sibTrans" presStyleCnt="0"/>
      <dgm:spPr/>
    </dgm:pt>
    <dgm:pt modelId="{362F26F9-A002-479D-9656-D932594D6BFD}" type="pres">
      <dgm:prSet presAssocID="{6F721CAC-FAC1-4357-BCCE-524446246828}" presName="compNode" presStyleCnt="0"/>
      <dgm:spPr/>
    </dgm:pt>
    <dgm:pt modelId="{DF3C46E0-089D-4BB3-A3F9-CABBEA3E1643}" type="pres">
      <dgm:prSet presAssocID="{6F721CAC-FAC1-4357-BCCE-524446246828}" presName="bgRect" presStyleLbl="bgShp" presStyleIdx="2" presStyleCnt="5"/>
      <dgm:spPr/>
    </dgm:pt>
    <dgm:pt modelId="{1528663F-A01F-4366-8234-9CDEA6DF3BF0}" type="pres">
      <dgm:prSet presAssocID="{6F721CAC-FAC1-4357-BCCE-52444624682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AD7D3ED7-4AC6-48BF-8163-0F5EDB5C3930}" type="pres">
      <dgm:prSet presAssocID="{6F721CAC-FAC1-4357-BCCE-524446246828}" presName="spaceRect" presStyleCnt="0"/>
      <dgm:spPr/>
    </dgm:pt>
    <dgm:pt modelId="{BC25EF59-FF83-4E31-A0C6-A64705BAAAB6}" type="pres">
      <dgm:prSet presAssocID="{6F721CAC-FAC1-4357-BCCE-524446246828}" presName="parTx" presStyleLbl="revTx" presStyleIdx="2" presStyleCnt="5">
        <dgm:presLayoutVars>
          <dgm:chMax val="0"/>
          <dgm:chPref val="0"/>
        </dgm:presLayoutVars>
      </dgm:prSet>
      <dgm:spPr/>
    </dgm:pt>
    <dgm:pt modelId="{0F1A425F-749E-4048-95AB-A807DD54FE94}" type="pres">
      <dgm:prSet presAssocID="{3CF3594C-CBB7-43D7-B3BD-A9EBE8B76E29}" presName="sibTrans" presStyleCnt="0"/>
      <dgm:spPr/>
    </dgm:pt>
    <dgm:pt modelId="{CEB91AD8-400F-468C-B2AB-C39AD166D9EF}" type="pres">
      <dgm:prSet presAssocID="{BFB7A8C7-29F0-4CEE-87C3-EFDF46337E08}" presName="compNode" presStyleCnt="0"/>
      <dgm:spPr/>
    </dgm:pt>
    <dgm:pt modelId="{00CE2633-AF7B-4A48-A352-8DDF884BFFB5}" type="pres">
      <dgm:prSet presAssocID="{BFB7A8C7-29F0-4CEE-87C3-EFDF46337E08}" presName="bgRect" presStyleLbl="bgShp" presStyleIdx="3" presStyleCnt="5"/>
      <dgm:spPr/>
    </dgm:pt>
    <dgm:pt modelId="{B7393B0B-F84A-42FC-B7FA-F95EE0254B8F}" type="pres">
      <dgm:prSet presAssocID="{BFB7A8C7-29F0-4CEE-87C3-EFDF46337E0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DFD505D-7D8A-4D2F-8AD3-40C4EF72F49A}" type="pres">
      <dgm:prSet presAssocID="{BFB7A8C7-29F0-4CEE-87C3-EFDF46337E08}" presName="spaceRect" presStyleCnt="0"/>
      <dgm:spPr/>
    </dgm:pt>
    <dgm:pt modelId="{2D309BA2-682C-49D7-83DC-7D6EE35B9938}" type="pres">
      <dgm:prSet presAssocID="{BFB7A8C7-29F0-4CEE-87C3-EFDF46337E08}" presName="parTx" presStyleLbl="revTx" presStyleIdx="3" presStyleCnt="5">
        <dgm:presLayoutVars>
          <dgm:chMax val="0"/>
          <dgm:chPref val="0"/>
        </dgm:presLayoutVars>
      </dgm:prSet>
      <dgm:spPr/>
    </dgm:pt>
    <dgm:pt modelId="{D7DCD394-5ACF-4475-8497-2A2BC335145F}" type="pres">
      <dgm:prSet presAssocID="{1D8C49BE-93F4-43C4-958F-14D402F0749A}" presName="sibTrans" presStyleCnt="0"/>
      <dgm:spPr/>
    </dgm:pt>
    <dgm:pt modelId="{015ADD08-3BEF-40F8-AB86-B9992F489D3C}" type="pres">
      <dgm:prSet presAssocID="{75C4BBBB-6CB6-419A-A54E-726B952043CF}" presName="compNode" presStyleCnt="0"/>
      <dgm:spPr/>
    </dgm:pt>
    <dgm:pt modelId="{FD3877DA-17F7-4440-97F3-DA17D592A833}" type="pres">
      <dgm:prSet presAssocID="{75C4BBBB-6CB6-419A-A54E-726B952043CF}" presName="bgRect" presStyleLbl="bgShp" presStyleIdx="4" presStyleCnt="5"/>
      <dgm:spPr/>
    </dgm:pt>
    <dgm:pt modelId="{058490BC-3474-49CF-9F57-18EC3C39F784}" type="pres">
      <dgm:prSet presAssocID="{75C4BBBB-6CB6-419A-A54E-726B952043C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3D8A4A5A-7705-4646-AE5A-FC5CC3C623A4}" type="pres">
      <dgm:prSet presAssocID="{75C4BBBB-6CB6-419A-A54E-726B952043CF}" presName="spaceRect" presStyleCnt="0"/>
      <dgm:spPr/>
    </dgm:pt>
    <dgm:pt modelId="{EFB8C1AE-5D6A-4A80-BA63-048DDE58E2F0}" type="pres">
      <dgm:prSet presAssocID="{75C4BBBB-6CB6-419A-A54E-726B952043CF}" presName="parTx" presStyleLbl="revTx" presStyleIdx="4" presStyleCnt="5">
        <dgm:presLayoutVars>
          <dgm:chMax val="0"/>
          <dgm:chPref val="0"/>
        </dgm:presLayoutVars>
      </dgm:prSet>
      <dgm:spPr/>
    </dgm:pt>
  </dgm:ptLst>
  <dgm:cxnLst>
    <dgm:cxn modelId="{883D6A0B-5D29-4103-84FA-E70C52F0B327}" type="presOf" srcId="{B3D625BA-6B34-443C-AC70-0DE9174AF063}" destId="{70175A74-5791-4B25-8A67-8FF2BAB27DAF}" srcOrd="0" destOrd="0" presId="urn:microsoft.com/office/officeart/2018/2/layout/IconVerticalSolidList"/>
    <dgm:cxn modelId="{8B916531-91AC-4922-AE9B-002E44594A34}" type="presOf" srcId="{F5510F1C-BD5B-4106-9B12-A9C03B62F095}" destId="{68316678-A3D1-4771-9A23-CCD70BABA3F5}" srcOrd="0" destOrd="0" presId="urn:microsoft.com/office/officeart/2018/2/layout/IconVerticalSolidList"/>
    <dgm:cxn modelId="{7FAC3937-45A5-410A-ABEB-0B73EFFFB0CD}" type="presOf" srcId="{993212B8-4ABC-4C8A-9682-6C57B0E4EDE3}" destId="{0F188675-DEF1-44A3-9237-5BE1E7C7539F}" srcOrd="0" destOrd="0" presId="urn:microsoft.com/office/officeart/2018/2/layout/IconVerticalSolidList"/>
    <dgm:cxn modelId="{9B5C245C-D2AC-452F-A2F0-9C4A7D35D9C6}" type="presOf" srcId="{BFB7A8C7-29F0-4CEE-87C3-EFDF46337E08}" destId="{2D309BA2-682C-49D7-83DC-7D6EE35B9938}" srcOrd="0" destOrd="0" presId="urn:microsoft.com/office/officeart/2018/2/layout/IconVerticalSolidList"/>
    <dgm:cxn modelId="{4193FF64-FDC9-41E5-BC37-EA50347FBA49}" type="presOf" srcId="{75C4BBBB-6CB6-419A-A54E-726B952043CF}" destId="{EFB8C1AE-5D6A-4A80-BA63-048DDE58E2F0}" srcOrd="0" destOrd="0" presId="urn:microsoft.com/office/officeart/2018/2/layout/IconVerticalSolidList"/>
    <dgm:cxn modelId="{F3B11593-0375-4B31-B750-0660BBB9D516}" type="presOf" srcId="{6F721CAC-FAC1-4357-BCCE-524446246828}" destId="{BC25EF59-FF83-4E31-A0C6-A64705BAAAB6}" srcOrd="0" destOrd="0" presId="urn:microsoft.com/office/officeart/2018/2/layout/IconVerticalSolidList"/>
    <dgm:cxn modelId="{C099079A-CADE-4E29-8194-31969DCA69DF}" srcId="{F5510F1C-BD5B-4106-9B12-A9C03B62F095}" destId="{75C4BBBB-6CB6-419A-A54E-726B952043CF}" srcOrd="4" destOrd="0" parTransId="{411810AC-6165-4136-B672-09A037D0E02C}" sibTransId="{1D1C4B8E-B50C-4AF8-8072-9D14E8412EBC}"/>
    <dgm:cxn modelId="{4217DCBF-C47E-4D74-938C-825F7ECCF7CF}" srcId="{F5510F1C-BD5B-4106-9B12-A9C03B62F095}" destId="{993212B8-4ABC-4C8A-9682-6C57B0E4EDE3}" srcOrd="1" destOrd="0" parTransId="{1EF6DF10-22EF-4150-B776-E9CDC6FC1C1F}" sibTransId="{A6E2F5CF-C355-4A21-8AD1-0CD238F42040}"/>
    <dgm:cxn modelId="{25BE77C9-E3AF-4875-A4FB-4876EE908794}" srcId="{F5510F1C-BD5B-4106-9B12-A9C03B62F095}" destId="{BFB7A8C7-29F0-4CEE-87C3-EFDF46337E08}" srcOrd="3" destOrd="0" parTransId="{81EC681C-1FA8-43F4-91A8-7A03762A8ABF}" sibTransId="{1D8C49BE-93F4-43C4-958F-14D402F0749A}"/>
    <dgm:cxn modelId="{650CD6D7-1684-4C08-8150-BC004C2002DD}" srcId="{F5510F1C-BD5B-4106-9B12-A9C03B62F095}" destId="{6F721CAC-FAC1-4357-BCCE-524446246828}" srcOrd="2" destOrd="0" parTransId="{2097AED9-64C8-4679-981C-94E283E81F4D}" sibTransId="{3CF3594C-CBB7-43D7-B3BD-A9EBE8B76E29}"/>
    <dgm:cxn modelId="{795D60F5-3EF0-4CF4-9E37-5D9EDF223012}" srcId="{F5510F1C-BD5B-4106-9B12-A9C03B62F095}" destId="{B3D625BA-6B34-443C-AC70-0DE9174AF063}" srcOrd="0" destOrd="0" parTransId="{3C098D53-E20F-43B1-BC46-3B9C8CFD0C68}" sibTransId="{A3FA7179-6BE6-449B-A968-82F8EA913829}"/>
    <dgm:cxn modelId="{A0B9DC2F-39C3-454E-945D-01D61D53183B}" type="presParOf" srcId="{68316678-A3D1-4771-9A23-CCD70BABA3F5}" destId="{F5F2795B-85A4-4A7A-B6E4-83803E4EB317}" srcOrd="0" destOrd="0" presId="urn:microsoft.com/office/officeart/2018/2/layout/IconVerticalSolidList"/>
    <dgm:cxn modelId="{2220D002-63A5-4C7B-85A7-59B5C18EAD77}" type="presParOf" srcId="{F5F2795B-85A4-4A7A-B6E4-83803E4EB317}" destId="{CA064015-D89E-4D4D-814E-E40A3CC9BE9D}" srcOrd="0" destOrd="0" presId="urn:microsoft.com/office/officeart/2018/2/layout/IconVerticalSolidList"/>
    <dgm:cxn modelId="{32FA2BE8-4DCC-4C37-94E3-4ADBF58E68DC}" type="presParOf" srcId="{F5F2795B-85A4-4A7A-B6E4-83803E4EB317}" destId="{CAE88C23-D8E6-4C38-BBC6-EA60817BBD67}" srcOrd="1" destOrd="0" presId="urn:microsoft.com/office/officeart/2018/2/layout/IconVerticalSolidList"/>
    <dgm:cxn modelId="{BDBD51BF-3627-4DA0-ABD6-757D7172ACE0}" type="presParOf" srcId="{F5F2795B-85A4-4A7A-B6E4-83803E4EB317}" destId="{BECD26DF-4EAB-4CF6-9DE6-74FBB4FC8BDC}" srcOrd="2" destOrd="0" presId="urn:microsoft.com/office/officeart/2018/2/layout/IconVerticalSolidList"/>
    <dgm:cxn modelId="{3BE7D3AF-7CB1-4F9C-8836-7ED7287732A6}" type="presParOf" srcId="{F5F2795B-85A4-4A7A-B6E4-83803E4EB317}" destId="{70175A74-5791-4B25-8A67-8FF2BAB27DAF}" srcOrd="3" destOrd="0" presId="urn:microsoft.com/office/officeart/2018/2/layout/IconVerticalSolidList"/>
    <dgm:cxn modelId="{FAA27B97-098B-4560-91A6-64834845AA39}" type="presParOf" srcId="{68316678-A3D1-4771-9A23-CCD70BABA3F5}" destId="{D8519FF8-B029-4C41-8C2C-BBFCC9960A25}" srcOrd="1" destOrd="0" presId="urn:microsoft.com/office/officeart/2018/2/layout/IconVerticalSolidList"/>
    <dgm:cxn modelId="{F4C4DC0F-4D35-4C2F-892F-85B3C1D9A483}" type="presParOf" srcId="{68316678-A3D1-4771-9A23-CCD70BABA3F5}" destId="{31A94B8D-013C-4D5B-AE05-9A1F6FB0043E}" srcOrd="2" destOrd="0" presId="urn:microsoft.com/office/officeart/2018/2/layout/IconVerticalSolidList"/>
    <dgm:cxn modelId="{B369A9A5-5116-4DD2-BCCA-7860EED83FED}" type="presParOf" srcId="{31A94B8D-013C-4D5B-AE05-9A1F6FB0043E}" destId="{872B7026-9B10-4007-ABA5-7D5E78856600}" srcOrd="0" destOrd="0" presId="urn:microsoft.com/office/officeart/2018/2/layout/IconVerticalSolidList"/>
    <dgm:cxn modelId="{D794A3D7-42C7-4F40-B35A-25C98E189A94}" type="presParOf" srcId="{31A94B8D-013C-4D5B-AE05-9A1F6FB0043E}" destId="{31FD86D1-EF67-4FE5-BED4-EC30D7F47A6D}" srcOrd="1" destOrd="0" presId="urn:microsoft.com/office/officeart/2018/2/layout/IconVerticalSolidList"/>
    <dgm:cxn modelId="{65BF21F9-09E4-4AB0-8161-F6896BA4D1CA}" type="presParOf" srcId="{31A94B8D-013C-4D5B-AE05-9A1F6FB0043E}" destId="{47248F45-2B6A-469D-82A0-2E1DDE1FE8DE}" srcOrd="2" destOrd="0" presId="urn:microsoft.com/office/officeart/2018/2/layout/IconVerticalSolidList"/>
    <dgm:cxn modelId="{A8903C57-9541-487B-A574-A7BF5D9C5CBA}" type="presParOf" srcId="{31A94B8D-013C-4D5B-AE05-9A1F6FB0043E}" destId="{0F188675-DEF1-44A3-9237-5BE1E7C7539F}" srcOrd="3" destOrd="0" presId="urn:microsoft.com/office/officeart/2018/2/layout/IconVerticalSolidList"/>
    <dgm:cxn modelId="{3F3CF995-471C-4C6E-B427-BC21C0F08BDF}" type="presParOf" srcId="{68316678-A3D1-4771-9A23-CCD70BABA3F5}" destId="{A086977E-FDC4-4265-9EF7-9F4923EC4CCA}" srcOrd="3" destOrd="0" presId="urn:microsoft.com/office/officeart/2018/2/layout/IconVerticalSolidList"/>
    <dgm:cxn modelId="{B1109891-57E1-45E9-8177-9CCDF08BE531}" type="presParOf" srcId="{68316678-A3D1-4771-9A23-CCD70BABA3F5}" destId="{362F26F9-A002-479D-9656-D932594D6BFD}" srcOrd="4" destOrd="0" presId="urn:microsoft.com/office/officeart/2018/2/layout/IconVerticalSolidList"/>
    <dgm:cxn modelId="{3A711574-17D2-4D08-8083-0F8C9F4E0829}" type="presParOf" srcId="{362F26F9-A002-479D-9656-D932594D6BFD}" destId="{DF3C46E0-089D-4BB3-A3F9-CABBEA3E1643}" srcOrd="0" destOrd="0" presId="urn:microsoft.com/office/officeart/2018/2/layout/IconVerticalSolidList"/>
    <dgm:cxn modelId="{A78DD018-46FA-44E4-A871-CBB43986E4E7}" type="presParOf" srcId="{362F26F9-A002-479D-9656-D932594D6BFD}" destId="{1528663F-A01F-4366-8234-9CDEA6DF3BF0}" srcOrd="1" destOrd="0" presId="urn:microsoft.com/office/officeart/2018/2/layout/IconVerticalSolidList"/>
    <dgm:cxn modelId="{6AED4497-605A-4BAB-92ED-18D5CFAABA81}" type="presParOf" srcId="{362F26F9-A002-479D-9656-D932594D6BFD}" destId="{AD7D3ED7-4AC6-48BF-8163-0F5EDB5C3930}" srcOrd="2" destOrd="0" presId="urn:microsoft.com/office/officeart/2018/2/layout/IconVerticalSolidList"/>
    <dgm:cxn modelId="{0FE97821-9B80-45B6-8642-CF3061B15038}" type="presParOf" srcId="{362F26F9-A002-479D-9656-D932594D6BFD}" destId="{BC25EF59-FF83-4E31-A0C6-A64705BAAAB6}" srcOrd="3" destOrd="0" presId="urn:microsoft.com/office/officeart/2018/2/layout/IconVerticalSolidList"/>
    <dgm:cxn modelId="{ADBC9050-C2BE-4B52-A51E-E2257CA288E3}" type="presParOf" srcId="{68316678-A3D1-4771-9A23-CCD70BABA3F5}" destId="{0F1A425F-749E-4048-95AB-A807DD54FE94}" srcOrd="5" destOrd="0" presId="urn:microsoft.com/office/officeart/2018/2/layout/IconVerticalSolidList"/>
    <dgm:cxn modelId="{7DF00915-CAC6-42C5-ADD4-C9D67257D8A3}" type="presParOf" srcId="{68316678-A3D1-4771-9A23-CCD70BABA3F5}" destId="{CEB91AD8-400F-468C-B2AB-C39AD166D9EF}" srcOrd="6" destOrd="0" presId="urn:microsoft.com/office/officeart/2018/2/layout/IconVerticalSolidList"/>
    <dgm:cxn modelId="{2BE9F501-C5B9-42BF-A620-0B23ABFE01BF}" type="presParOf" srcId="{CEB91AD8-400F-468C-B2AB-C39AD166D9EF}" destId="{00CE2633-AF7B-4A48-A352-8DDF884BFFB5}" srcOrd="0" destOrd="0" presId="urn:microsoft.com/office/officeart/2018/2/layout/IconVerticalSolidList"/>
    <dgm:cxn modelId="{EDC5409E-D526-4058-87EE-C16CA0BB03E2}" type="presParOf" srcId="{CEB91AD8-400F-468C-B2AB-C39AD166D9EF}" destId="{B7393B0B-F84A-42FC-B7FA-F95EE0254B8F}" srcOrd="1" destOrd="0" presId="urn:microsoft.com/office/officeart/2018/2/layout/IconVerticalSolidList"/>
    <dgm:cxn modelId="{20C166B4-8B6F-455B-9535-B8158E77D2A5}" type="presParOf" srcId="{CEB91AD8-400F-468C-B2AB-C39AD166D9EF}" destId="{4DFD505D-7D8A-4D2F-8AD3-40C4EF72F49A}" srcOrd="2" destOrd="0" presId="urn:microsoft.com/office/officeart/2018/2/layout/IconVerticalSolidList"/>
    <dgm:cxn modelId="{B6F38733-491A-4A32-A9E0-4753C7793F1C}" type="presParOf" srcId="{CEB91AD8-400F-468C-B2AB-C39AD166D9EF}" destId="{2D309BA2-682C-49D7-83DC-7D6EE35B9938}" srcOrd="3" destOrd="0" presId="urn:microsoft.com/office/officeart/2018/2/layout/IconVerticalSolidList"/>
    <dgm:cxn modelId="{F7F93D93-A0D3-4F66-A143-1BFDC448A890}" type="presParOf" srcId="{68316678-A3D1-4771-9A23-CCD70BABA3F5}" destId="{D7DCD394-5ACF-4475-8497-2A2BC335145F}" srcOrd="7" destOrd="0" presId="urn:microsoft.com/office/officeart/2018/2/layout/IconVerticalSolidList"/>
    <dgm:cxn modelId="{7F240FDE-D8FA-4176-8D74-C113BAA1FC70}" type="presParOf" srcId="{68316678-A3D1-4771-9A23-CCD70BABA3F5}" destId="{015ADD08-3BEF-40F8-AB86-B9992F489D3C}" srcOrd="8" destOrd="0" presId="urn:microsoft.com/office/officeart/2018/2/layout/IconVerticalSolidList"/>
    <dgm:cxn modelId="{E6732D8A-7E42-45BB-B556-8339D5D08E16}" type="presParOf" srcId="{015ADD08-3BEF-40F8-AB86-B9992F489D3C}" destId="{FD3877DA-17F7-4440-97F3-DA17D592A833}" srcOrd="0" destOrd="0" presId="urn:microsoft.com/office/officeart/2018/2/layout/IconVerticalSolidList"/>
    <dgm:cxn modelId="{BF37D0F5-2E13-4A61-8683-F66FE40DA3E3}" type="presParOf" srcId="{015ADD08-3BEF-40F8-AB86-B9992F489D3C}" destId="{058490BC-3474-49CF-9F57-18EC3C39F784}" srcOrd="1" destOrd="0" presId="urn:microsoft.com/office/officeart/2018/2/layout/IconVerticalSolidList"/>
    <dgm:cxn modelId="{DBF95A4F-BBAC-453A-9F9B-E763B15E74F8}" type="presParOf" srcId="{015ADD08-3BEF-40F8-AB86-B9992F489D3C}" destId="{3D8A4A5A-7705-4646-AE5A-FC5CC3C623A4}" srcOrd="2" destOrd="0" presId="urn:microsoft.com/office/officeart/2018/2/layout/IconVerticalSolidList"/>
    <dgm:cxn modelId="{A79F4A28-96A0-436C-9F8B-2662EA20D6C8}" type="presParOf" srcId="{015ADD08-3BEF-40F8-AB86-B9992F489D3C}" destId="{EFB8C1AE-5D6A-4A80-BA63-048DDE58E2F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976955-AD9C-4BD2-9957-66A2CB859CA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46CE3FAA-7079-4920-AD23-29FC811B4D67}">
      <dgm:prSet/>
      <dgm:spPr/>
      <dgm:t>
        <a:bodyPr/>
        <a:lstStyle/>
        <a:p>
          <a:r>
            <a:rPr lang="en-US" b="1" baseline="0"/>
            <a:t>Oct. 9 (Wed)</a:t>
          </a:r>
          <a:r>
            <a:rPr lang="en-US" baseline="0"/>
            <a:t> – lunch hour – </a:t>
          </a:r>
          <a:r>
            <a:rPr lang="en-US" b="1" baseline="0"/>
            <a:t>U of Alberta </a:t>
          </a:r>
          <a:r>
            <a:rPr lang="en-US" baseline="0"/>
            <a:t>(A200)</a:t>
          </a:r>
          <a:endParaRPr lang="en-US"/>
        </a:p>
      </dgm:t>
    </dgm:pt>
    <dgm:pt modelId="{8A6233ED-1D48-46E3-9F39-3AA2FEDBB15C}" type="parTrans" cxnId="{7B83647D-DEA7-48FD-B93A-87A63E0FBB7E}">
      <dgm:prSet/>
      <dgm:spPr/>
      <dgm:t>
        <a:bodyPr/>
        <a:lstStyle/>
        <a:p>
          <a:endParaRPr lang="en-US"/>
        </a:p>
      </dgm:t>
    </dgm:pt>
    <dgm:pt modelId="{0194214E-2100-4D0C-A0C5-A0D1C2CB5D66}" type="sibTrans" cxnId="{7B83647D-DEA7-48FD-B93A-87A63E0FBB7E}">
      <dgm:prSet/>
      <dgm:spPr/>
      <dgm:t>
        <a:bodyPr/>
        <a:lstStyle/>
        <a:p>
          <a:endParaRPr lang="en-US"/>
        </a:p>
      </dgm:t>
    </dgm:pt>
    <dgm:pt modelId="{4059ABAC-92C6-42A6-BA8E-62E4964E4AD0}">
      <dgm:prSet/>
      <dgm:spPr/>
      <dgm:t>
        <a:bodyPr/>
        <a:lstStyle/>
        <a:p>
          <a:r>
            <a:rPr lang="en-US" b="1" baseline="0"/>
            <a:t>Oct. 10 (Thurs) </a:t>
          </a:r>
          <a:r>
            <a:rPr lang="en-US" baseline="0"/>
            <a:t>– lunch hour -  </a:t>
          </a:r>
          <a:r>
            <a:rPr lang="en-US" b="1" baseline="0"/>
            <a:t>U of Calgary</a:t>
          </a:r>
          <a:r>
            <a:rPr lang="en-US" baseline="0"/>
            <a:t> (a200)</a:t>
          </a:r>
          <a:endParaRPr lang="en-US"/>
        </a:p>
      </dgm:t>
    </dgm:pt>
    <dgm:pt modelId="{E887E1DA-0A61-4A21-999E-CEEA2D0CA818}" type="parTrans" cxnId="{03F0FB65-7E06-4D90-920B-D09E5657DC6D}">
      <dgm:prSet/>
      <dgm:spPr/>
      <dgm:t>
        <a:bodyPr/>
        <a:lstStyle/>
        <a:p>
          <a:endParaRPr lang="en-US"/>
        </a:p>
      </dgm:t>
    </dgm:pt>
    <dgm:pt modelId="{5A452214-3073-4034-AF85-43C0B9D6320C}" type="sibTrans" cxnId="{03F0FB65-7E06-4D90-920B-D09E5657DC6D}">
      <dgm:prSet/>
      <dgm:spPr/>
      <dgm:t>
        <a:bodyPr/>
        <a:lstStyle/>
        <a:p>
          <a:endParaRPr lang="en-US"/>
        </a:p>
      </dgm:t>
    </dgm:pt>
    <dgm:pt modelId="{F0A10DBD-7904-4D91-833A-66CCEF84F8E0}">
      <dgm:prSet/>
      <dgm:spPr/>
      <dgm:t>
        <a:bodyPr/>
        <a:lstStyle/>
        <a:p>
          <a:r>
            <a:rPr lang="en-US" b="1" baseline="0" dirty="0"/>
            <a:t>Oct. 10 (Thurs) </a:t>
          </a:r>
          <a:r>
            <a:rPr lang="en-US" baseline="0" dirty="0"/>
            <a:t>– 4:30-5:30pm – </a:t>
          </a:r>
          <a:r>
            <a:rPr lang="en-US" b="1" baseline="0" dirty="0"/>
            <a:t>U of T </a:t>
          </a:r>
          <a:r>
            <a:rPr lang="en-US" baseline="0" dirty="0"/>
            <a:t>(online)</a:t>
          </a:r>
          <a:endParaRPr lang="en-US" dirty="0"/>
        </a:p>
      </dgm:t>
    </dgm:pt>
    <dgm:pt modelId="{9F2D74F0-F4DC-48DC-AA61-EA589E080436}" type="parTrans" cxnId="{3DDEBECD-17C2-4D47-A25A-796E4282E6D8}">
      <dgm:prSet/>
      <dgm:spPr/>
      <dgm:t>
        <a:bodyPr/>
        <a:lstStyle/>
        <a:p>
          <a:endParaRPr lang="en-US"/>
        </a:p>
      </dgm:t>
    </dgm:pt>
    <dgm:pt modelId="{876FD53D-EA9E-4F6A-A457-DC6FEF5326E7}" type="sibTrans" cxnId="{3DDEBECD-17C2-4D47-A25A-796E4282E6D8}">
      <dgm:prSet/>
      <dgm:spPr/>
      <dgm:t>
        <a:bodyPr/>
        <a:lstStyle/>
        <a:p>
          <a:endParaRPr lang="en-US"/>
        </a:p>
      </dgm:t>
    </dgm:pt>
    <dgm:pt modelId="{FC7CB785-9B2A-4CC7-9A71-4CBCA62BA7D3}">
      <dgm:prSet/>
      <dgm:spPr/>
      <dgm:t>
        <a:bodyPr/>
        <a:lstStyle/>
        <a:p>
          <a:r>
            <a:rPr lang="en-US" b="1" baseline="0"/>
            <a:t>Oct. 24 (Thurs) </a:t>
          </a:r>
          <a:r>
            <a:rPr lang="en-US" baseline="0"/>
            <a:t>– lunch hour -  </a:t>
          </a:r>
          <a:r>
            <a:rPr lang="en-US" b="1" baseline="0"/>
            <a:t>Western U </a:t>
          </a:r>
          <a:r>
            <a:rPr lang="en-US" baseline="0"/>
            <a:t>(a200)</a:t>
          </a:r>
          <a:endParaRPr lang="en-US"/>
        </a:p>
      </dgm:t>
    </dgm:pt>
    <dgm:pt modelId="{17CED2BE-AC06-49C1-87E0-8E12E0054B90}" type="parTrans" cxnId="{B62FBBB1-1B02-4D52-A4E3-3120515F8A38}">
      <dgm:prSet/>
      <dgm:spPr/>
      <dgm:t>
        <a:bodyPr/>
        <a:lstStyle/>
        <a:p>
          <a:endParaRPr lang="en-US"/>
        </a:p>
      </dgm:t>
    </dgm:pt>
    <dgm:pt modelId="{8A794AEB-1BD3-4E17-A2A5-C34CB16A4484}" type="sibTrans" cxnId="{B62FBBB1-1B02-4D52-A4E3-3120515F8A38}">
      <dgm:prSet/>
      <dgm:spPr/>
      <dgm:t>
        <a:bodyPr/>
        <a:lstStyle/>
        <a:p>
          <a:endParaRPr lang="en-US"/>
        </a:p>
      </dgm:t>
    </dgm:pt>
    <dgm:pt modelId="{ED9BC974-805F-4A11-B40A-3330416EC553}">
      <dgm:prSet/>
      <dgm:spPr/>
      <dgm:t>
        <a:bodyPr/>
        <a:lstStyle/>
        <a:p>
          <a:r>
            <a:rPr lang="en-US" b="1" baseline="0"/>
            <a:t>Oct. 24 (Thurs) </a:t>
          </a:r>
          <a:r>
            <a:rPr lang="en-US" baseline="0"/>
            <a:t>– after school – </a:t>
          </a:r>
          <a:r>
            <a:rPr lang="en-US" b="1" baseline="0"/>
            <a:t>BC Post-SEcondary Mini Fair </a:t>
          </a:r>
          <a:r>
            <a:rPr lang="en-US" baseline="0"/>
            <a:t>(community Room 7, 8 &amp; 9)</a:t>
          </a:r>
          <a:endParaRPr lang="en-US"/>
        </a:p>
      </dgm:t>
    </dgm:pt>
    <dgm:pt modelId="{2A455523-22CD-48C0-AAE1-7A9F7BB3A830}" type="parTrans" cxnId="{31D9AD23-4101-494E-A097-B2C5809DBB3C}">
      <dgm:prSet/>
      <dgm:spPr/>
      <dgm:t>
        <a:bodyPr/>
        <a:lstStyle/>
        <a:p>
          <a:endParaRPr lang="en-US"/>
        </a:p>
      </dgm:t>
    </dgm:pt>
    <dgm:pt modelId="{CA5C1D60-0F51-4C37-8626-41221AEE2D66}" type="sibTrans" cxnId="{31D9AD23-4101-494E-A097-B2C5809DBB3C}">
      <dgm:prSet/>
      <dgm:spPr/>
      <dgm:t>
        <a:bodyPr/>
        <a:lstStyle/>
        <a:p>
          <a:endParaRPr lang="en-US"/>
        </a:p>
      </dgm:t>
    </dgm:pt>
    <dgm:pt modelId="{1E9E3A4D-1AC9-41DD-B6E8-906E0B651ACD}">
      <dgm:prSet/>
      <dgm:spPr/>
      <dgm:t>
        <a:bodyPr/>
        <a:lstStyle/>
        <a:p>
          <a:r>
            <a:rPr lang="en-CA" b="1" baseline="0"/>
            <a:t>Oct. 29 (Tues) </a:t>
          </a:r>
          <a:r>
            <a:rPr lang="en-CA" baseline="0"/>
            <a:t>– lunch time– </a:t>
          </a:r>
          <a:r>
            <a:rPr lang="en-CA" b="1" baseline="0"/>
            <a:t>SFU</a:t>
          </a:r>
          <a:r>
            <a:rPr lang="en-CA" baseline="0"/>
            <a:t> </a:t>
          </a:r>
          <a:r>
            <a:rPr lang="en-CA" b="1" baseline="0"/>
            <a:t>Beedie school of Business </a:t>
          </a:r>
          <a:r>
            <a:rPr lang="en-US" baseline="0"/>
            <a:t>(a200)</a:t>
          </a:r>
          <a:endParaRPr lang="en-US"/>
        </a:p>
      </dgm:t>
    </dgm:pt>
    <dgm:pt modelId="{B5656365-0E6C-486F-A93E-C1EF4126ACF9}" type="parTrans" cxnId="{734C52C4-5327-4C13-8C53-77484CE50B69}">
      <dgm:prSet/>
      <dgm:spPr/>
      <dgm:t>
        <a:bodyPr/>
        <a:lstStyle/>
        <a:p>
          <a:endParaRPr lang="en-US"/>
        </a:p>
      </dgm:t>
    </dgm:pt>
    <dgm:pt modelId="{9336F448-2EF7-4344-BC1F-6AFF18032C46}" type="sibTrans" cxnId="{734C52C4-5327-4C13-8C53-77484CE50B69}">
      <dgm:prSet/>
      <dgm:spPr/>
      <dgm:t>
        <a:bodyPr/>
        <a:lstStyle/>
        <a:p>
          <a:endParaRPr lang="en-US"/>
        </a:p>
      </dgm:t>
    </dgm:pt>
    <dgm:pt modelId="{9F773E07-B0B8-411B-9107-E76E3D433891}">
      <dgm:prSet/>
      <dgm:spPr/>
      <dgm:t>
        <a:bodyPr/>
        <a:lstStyle/>
        <a:p>
          <a:r>
            <a:rPr lang="en-US" b="1" baseline="0"/>
            <a:t>Nov. 7 (THURS)</a:t>
          </a:r>
          <a:r>
            <a:rPr lang="en-US" baseline="0"/>
            <a:t> – lunch hour – </a:t>
          </a:r>
          <a:r>
            <a:rPr lang="en-US" b="1" baseline="0"/>
            <a:t>UBC Sauder School of Business </a:t>
          </a:r>
          <a:r>
            <a:rPr lang="en-US" baseline="0"/>
            <a:t>(A200)</a:t>
          </a:r>
          <a:endParaRPr lang="en-US"/>
        </a:p>
      </dgm:t>
    </dgm:pt>
    <dgm:pt modelId="{AE349459-E308-40C1-B750-690847B06CC5}" type="parTrans" cxnId="{158219D0-D203-4927-A269-D848EF948542}">
      <dgm:prSet/>
      <dgm:spPr/>
      <dgm:t>
        <a:bodyPr/>
        <a:lstStyle/>
        <a:p>
          <a:endParaRPr lang="en-US"/>
        </a:p>
      </dgm:t>
    </dgm:pt>
    <dgm:pt modelId="{1B0E4159-3DD0-4A2F-85CE-F872ACCFAEF8}" type="sibTrans" cxnId="{158219D0-D203-4927-A269-D848EF948542}">
      <dgm:prSet/>
      <dgm:spPr/>
      <dgm:t>
        <a:bodyPr/>
        <a:lstStyle/>
        <a:p>
          <a:endParaRPr lang="en-US"/>
        </a:p>
      </dgm:t>
    </dgm:pt>
    <dgm:pt modelId="{9F915EF5-26DF-401B-8235-E4536809F806}">
      <dgm:prSet/>
      <dgm:spPr/>
      <dgm:t>
        <a:bodyPr/>
        <a:lstStyle/>
        <a:p>
          <a:r>
            <a:rPr lang="en-US" b="1" baseline="0"/>
            <a:t>Nov. 13 (Wed) </a:t>
          </a:r>
          <a:r>
            <a:rPr lang="en-US" baseline="0"/>
            <a:t>– Lunch hour –</a:t>
          </a:r>
          <a:r>
            <a:rPr lang="en-US" b="1" baseline="0"/>
            <a:t> SFU </a:t>
          </a:r>
          <a:r>
            <a:rPr lang="en-US" baseline="0"/>
            <a:t>(Library)</a:t>
          </a:r>
          <a:endParaRPr lang="en-US"/>
        </a:p>
      </dgm:t>
    </dgm:pt>
    <dgm:pt modelId="{5DF593C3-55E4-4760-AF9A-B68D28824955}" type="parTrans" cxnId="{6F2157FB-D6E5-4598-A8C4-7B5EC4C2FFD2}">
      <dgm:prSet/>
      <dgm:spPr/>
      <dgm:t>
        <a:bodyPr/>
        <a:lstStyle/>
        <a:p>
          <a:endParaRPr lang="en-US"/>
        </a:p>
      </dgm:t>
    </dgm:pt>
    <dgm:pt modelId="{288AA1F9-A6BB-43C8-B994-2CECC04C8384}" type="sibTrans" cxnId="{6F2157FB-D6E5-4598-A8C4-7B5EC4C2FFD2}">
      <dgm:prSet/>
      <dgm:spPr/>
      <dgm:t>
        <a:bodyPr/>
        <a:lstStyle/>
        <a:p>
          <a:endParaRPr lang="en-US"/>
        </a:p>
      </dgm:t>
    </dgm:pt>
    <dgm:pt modelId="{5F869493-D070-4CE1-AE07-A50693833809}">
      <dgm:prSet/>
      <dgm:spPr/>
      <dgm:t>
        <a:bodyPr/>
        <a:lstStyle/>
        <a:p>
          <a:r>
            <a:rPr lang="en-US" b="1" baseline="0"/>
            <a:t>Nov. 14 (Thurs) </a:t>
          </a:r>
          <a:r>
            <a:rPr lang="en-US" baseline="0"/>
            <a:t>– lunch hour - </a:t>
          </a:r>
          <a:r>
            <a:rPr lang="en-US" b="1" baseline="0"/>
            <a:t>UVic Gustavson school of business </a:t>
          </a:r>
          <a:r>
            <a:rPr lang="en-US" baseline="0"/>
            <a:t>(A200)</a:t>
          </a:r>
          <a:endParaRPr lang="en-US"/>
        </a:p>
      </dgm:t>
    </dgm:pt>
    <dgm:pt modelId="{703D43D0-CB90-4EC7-AA0C-6E54B2A27976}" type="parTrans" cxnId="{D39B92B6-E984-457A-9209-C3618611C7C8}">
      <dgm:prSet/>
      <dgm:spPr/>
      <dgm:t>
        <a:bodyPr/>
        <a:lstStyle/>
        <a:p>
          <a:endParaRPr lang="en-US"/>
        </a:p>
      </dgm:t>
    </dgm:pt>
    <dgm:pt modelId="{5A90F5A8-4C19-425F-8B54-8E31A6DA08B1}" type="sibTrans" cxnId="{D39B92B6-E984-457A-9209-C3618611C7C8}">
      <dgm:prSet/>
      <dgm:spPr/>
      <dgm:t>
        <a:bodyPr/>
        <a:lstStyle/>
        <a:p>
          <a:endParaRPr lang="en-US"/>
        </a:p>
      </dgm:t>
    </dgm:pt>
    <dgm:pt modelId="{8F583BDA-E283-448A-854E-291EA71DF279}">
      <dgm:prSet/>
      <dgm:spPr/>
      <dgm:t>
        <a:bodyPr/>
        <a:lstStyle/>
        <a:p>
          <a:r>
            <a:rPr lang="en-US" b="1" baseline="0"/>
            <a:t>Nov. 14 (Thurs) </a:t>
          </a:r>
          <a:r>
            <a:rPr lang="en-US" baseline="0"/>
            <a:t>– Virtual Session at 5pm  -</a:t>
          </a:r>
          <a:r>
            <a:rPr lang="en-US" b="1" baseline="0"/>
            <a:t> SFU Criminology</a:t>
          </a:r>
          <a:endParaRPr lang="en-US"/>
        </a:p>
      </dgm:t>
    </dgm:pt>
    <dgm:pt modelId="{3CB4D2C6-B37A-4EDB-BB71-E37D0111AB12}" type="parTrans" cxnId="{F370C7A1-9443-4A85-B568-AC969F7FA1F2}">
      <dgm:prSet/>
      <dgm:spPr/>
      <dgm:t>
        <a:bodyPr/>
        <a:lstStyle/>
        <a:p>
          <a:endParaRPr lang="en-US"/>
        </a:p>
      </dgm:t>
    </dgm:pt>
    <dgm:pt modelId="{A3AAEB25-08A0-4409-8753-001D7B4DDDE1}" type="sibTrans" cxnId="{F370C7A1-9443-4A85-B568-AC969F7FA1F2}">
      <dgm:prSet/>
      <dgm:spPr/>
      <dgm:t>
        <a:bodyPr/>
        <a:lstStyle/>
        <a:p>
          <a:endParaRPr lang="en-US"/>
        </a:p>
      </dgm:t>
    </dgm:pt>
    <dgm:pt modelId="{6F04CFD4-703B-495E-B4E4-7E4693B2CEEF}">
      <dgm:prSet/>
      <dgm:spPr/>
      <dgm:t>
        <a:bodyPr/>
        <a:lstStyle/>
        <a:p>
          <a:r>
            <a:rPr lang="en-CA" b="1" baseline="0"/>
            <a:t>Nov. 19 (Tues) </a:t>
          </a:r>
          <a:r>
            <a:rPr lang="en-CA" baseline="0"/>
            <a:t>– lunch hour – </a:t>
          </a:r>
          <a:r>
            <a:rPr lang="en-CA" b="1" baseline="0"/>
            <a:t>U of waterloo </a:t>
          </a:r>
          <a:r>
            <a:rPr lang="en-CA" baseline="0"/>
            <a:t>(A200)</a:t>
          </a:r>
          <a:endParaRPr lang="en-US"/>
        </a:p>
      </dgm:t>
    </dgm:pt>
    <dgm:pt modelId="{31217F62-41BC-4016-8CC4-10DA36715D4B}" type="parTrans" cxnId="{9F98BA23-81E7-42B6-B5B0-BD5AF9DC9EF5}">
      <dgm:prSet/>
      <dgm:spPr/>
      <dgm:t>
        <a:bodyPr/>
        <a:lstStyle/>
        <a:p>
          <a:endParaRPr lang="en-US"/>
        </a:p>
      </dgm:t>
    </dgm:pt>
    <dgm:pt modelId="{62C1C66A-64F0-4D20-8574-7701EFC718BD}" type="sibTrans" cxnId="{9F98BA23-81E7-42B6-B5B0-BD5AF9DC9EF5}">
      <dgm:prSet/>
      <dgm:spPr/>
      <dgm:t>
        <a:bodyPr/>
        <a:lstStyle/>
        <a:p>
          <a:endParaRPr lang="en-US"/>
        </a:p>
      </dgm:t>
    </dgm:pt>
    <dgm:pt modelId="{274686B9-4B07-4527-AE24-9837CDC1B285}">
      <dgm:prSet/>
      <dgm:spPr/>
      <dgm:t>
        <a:bodyPr/>
        <a:lstStyle/>
        <a:p>
          <a:r>
            <a:rPr lang="en-US" b="1" baseline="0"/>
            <a:t>Nov. 21 (thurs) </a:t>
          </a:r>
          <a:r>
            <a:rPr lang="en-US" baseline="0"/>
            <a:t>– lunch hour – </a:t>
          </a:r>
          <a:r>
            <a:rPr lang="en-US" b="1" baseline="0"/>
            <a:t>U of Guelph</a:t>
          </a:r>
          <a:r>
            <a:rPr lang="en-US" baseline="0"/>
            <a:t> (foyer)</a:t>
          </a:r>
          <a:endParaRPr lang="en-US"/>
        </a:p>
      </dgm:t>
    </dgm:pt>
    <dgm:pt modelId="{EACC8644-1353-4CDA-BA50-7DBCA60E0DD5}" type="parTrans" cxnId="{2E1212DE-4296-4D6E-BD77-157BBA466E22}">
      <dgm:prSet/>
      <dgm:spPr/>
      <dgm:t>
        <a:bodyPr/>
        <a:lstStyle/>
        <a:p>
          <a:endParaRPr lang="en-US"/>
        </a:p>
      </dgm:t>
    </dgm:pt>
    <dgm:pt modelId="{1E96C313-F960-4E1F-B0CB-F1BE202EE939}" type="sibTrans" cxnId="{2E1212DE-4296-4D6E-BD77-157BBA466E22}">
      <dgm:prSet/>
      <dgm:spPr/>
      <dgm:t>
        <a:bodyPr/>
        <a:lstStyle/>
        <a:p>
          <a:endParaRPr lang="en-US"/>
        </a:p>
      </dgm:t>
    </dgm:pt>
    <dgm:pt modelId="{2B0406C4-8E26-4CA9-87FA-8A2887C789A0}">
      <dgm:prSet/>
      <dgm:spPr/>
      <dgm:t>
        <a:bodyPr/>
        <a:lstStyle/>
        <a:p>
          <a:r>
            <a:rPr lang="en-US" b="1" baseline="0"/>
            <a:t>Nov. 29 (Fri) </a:t>
          </a:r>
          <a:r>
            <a:rPr lang="en-US" baseline="0"/>
            <a:t>– lunch hour – </a:t>
          </a:r>
          <a:r>
            <a:rPr lang="en-US" b="1" baseline="0"/>
            <a:t>UVic Engineering/computer Science </a:t>
          </a:r>
          <a:r>
            <a:rPr lang="en-US" baseline="0"/>
            <a:t>(A200)</a:t>
          </a:r>
          <a:endParaRPr lang="en-US"/>
        </a:p>
      </dgm:t>
    </dgm:pt>
    <dgm:pt modelId="{AD4E1420-6703-43FA-8D62-3D8F2EE695B5}" type="parTrans" cxnId="{00D30960-07E6-4F4E-8578-F9C65985D344}">
      <dgm:prSet/>
      <dgm:spPr/>
      <dgm:t>
        <a:bodyPr/>
        <a:lstStyle/>
        <a:p>
          <a:endParaRPr lang="en-US"/>
        </a:p>
      </dgm:t>
    </dgm:pt>
    <dgm:pt modelId="{8563C27A-B890-488F-BCB8-B5EBF4054850}" type="sibTrans" cxnId="{00D30960-07E6-4F4E-8578-F9C65985D344}">
      <dgm:prSet/>
      <dgm:spPr/>
      <dgm:t>
        <a:bodyPr/>
        <a:lstStyle/>
        <a:p>
          <a:endParaRPr lang="en-US"/>
        </a:p>
      </dgm:t>
    </dgm:pt>
    <dgm:pt modelId="{3C98D9A3-5DC0-46EA-A326-4CB59CEE0B73}" type="pres">
      <dgm:prSet presAssocID="{00976955-AD9C-4BD2-9957-66A2CB859CA7}" presName="vert0" presStyleCnt="0">
        <dgm:presLayoutVars>
          <dgm:dir/>
          <dgm:animOne val="branch"/>
          <dgm:animLvl val="lvl"/>
        </dgm:presLayoutVars>
      </dgm:prSet>
      <dgm:spPr/>
    </dgm:pt>
    <dgm:pt modelId="{CB8B2DCF-04D6-4B37-B773-F9E068B1A42F}" type="pres">
      <dgm:prSet presAssocID="{46CE3FAA-7079-4920-AD23-29FC811B4D67}" presName="thickLine" presStyleLbl="alignNode1" presStyleIdx="0" presStyleCnt="13"/>
      <dgm:spPr/>
    </dgm:pt>
    <dgm:pt modelId="{579099DF-80B2-4C67-B8D8-3B8F744B820F}" type="pres">
      <dgm:prSet presAssocID="{46CE3FAA-7079-4920-AD23-29FC811B4D67}" presName="horz1" presStyleCnt="0"/>
      <dgm:spPr/>
    </dgm:pt>
    <dgm:pt modelId="{ECB1906F-9F46-431B-9B1D-8B93941C24E3}" type="pres">
      <dgm:prSet presAssocID="{46CE3FAA-7079-4920-AD23-29FC811B4D67}" presName="tx1" presStyleLbl="revTx" presStyleIdx="0" presStyleCnt="13"/>
      <dgm:spPr/>
    </dgm:pt>
    <dgm:pt modelId="{E0B5E39E-689B-4BBC-A712-82D9804233AB}" type="pres">
      <dgm:prSet presAssocID="{46CE3FAA-7079-4920-AD23-29FC811B4D67}" presName="vert1" presStyleCnt="0"/>
      <dgm:spPr/>
    </dgm:pt>
    <dgm:pt modelId="{96614EE1-6FB9-48B0-BC3D-DE93A1055DBB}" type="pres">
      <dgm:prSet presAssocID="{4059ABAC-92C6-42A6-BA8E-62E4964E4AD0}" presName="thickLine" presStyleLbl="alignNode1" presStyleIdx="1" presStyleCnt="13"/>
      <dgm:spPr/>
    </dgm:pt>
    <dgm:pt modelId="{C301C08E-61E2-4422-BA48-BCF329108A54}" type="pres">
      <dgm:prSet presAssocID="{4059ABAC-92C6-42A6-BA8E-62E4964E4AD0}" presName="horz1" presStyleCnt="0"/>
      <dgm:spPr/>
    </dgm:pt>
    <dgm:pt modelId="{72CF6D44-D88A-4961-A968-AC72A5E0C713}" type="pres">
      <dgm:prSet presAssocID="{4059ABAC-92C6-42A6-BA8E-62E4964E4AD0}" presName="tx1" presStyleLbl="revTx" presStyleIdx="1" presStyleCnt="13"/>
      <dgm:spPr/>
    </dgm:pt>
    <dgm:pt modelId="{BB7C07F9-9BE8-4D50-B98E-6E92D03916A7}" type="pres">
      <dgm:prSet presAssocID="{4059ABAC-92C6-42A6-BA8E-62E4964E4AD0}" presName="vert1" presStyleCnt="0"/>
      <dgm:spPr/>
    </dgm:pt>
    <dgm:pt modelId="{1B0A7AE3-A373-4896-A3F7-C8BF80C95635}" type="pres">
      <dgm:prSet presAssocID="{F0A10DBD-7904-4D91-833A-66CCEF84F8E0}" presName="thickLine" presStyleLbl="alignNode1" presStyleIdx="2" presStyleCnt="13"/>
      <dgm:spPr/>
    </dgm:pt>
    <dgm:pt modelId="{1AA54654-7CCF-42EB-994A-539BD8609C30}" type="pres">
      <dgm:prSet presAssocID="{F0A10DBD-7904-4D91-833A-66CCEF84F8E0}" presName="horz1" presStyleCnt="0"/>
      <dgm:spPr/>
    </dgm:pt>
    <dgm:pt modelId="{5A6BDFF8-0CFA-4131-9E3A-91EBBE444EF1}" type="pres">
      <dgm:prSet presAssocID="{F0A10DBD-7904-4D91-833A-66CCEF84F8E0}" presName="tx1" presStyleLbl="revTx" presStyleIdx="2" presStyleCnt="13"/>
      <dgm:spPr/>
    </dgm:pt>
    <dgm:pt modelId="{14DA4D41-620E-47A9-91A6-5CB2BEF1300D}" type="pres">
      <dgm:prSet presAssocID="{F0A10DBD-7904-4D91-833A-66CCEF84F8E0}" presName="vert1" presStyleCnt="0"/>
      <dgm:spPr/>
    </dgm:pt>
    <dgm:pt modelId="{33B48982-BB88-41E1-A142-D83C4931A5A6}" type="pres">
      <dgm:prSet presAssocID="{FC7CB785-9B2A-4CC7-9A71-4CBCA62BA7D3}" presName="thickLine" presStyleLbl="alignNode1" presStyleIdx="3" presStyleCnt="13"/>
      <dgm:spPr/>
    </dgm:pt>
    <dgm:pt modelId="{08A2F8AE-741E-4CAB-8623-8AEDC41EE583}" type="pres">
      <dgm:prSet presAssocID="{FC7CB785-9B2A-4CC7-9A71-4CBCA62BA7D3}" presName="horz1" presStyleCnt="0"/>
      <dgm:spPr/>
    </dgm:pt>
    <dgm:pt modelId="{723D0D61-36FD-418F-8458-77DCBF8FE250}" type="pres">
      <dgm:prSet presAssocID="{FC7CB785-9B2A-4CC7-9A71-4CBCA62BA7D3}" presName="tx1" presStyleLbl="revTx" presStyleIdx="3" presStyleCnt="13"/>
      <dgm:spPr/>
    </dgm:pt>
    <dgm:pt modelId="{9A45D363-44EA-47A4-8F0B-00459908487C}" type="pres">
      <dgm:prSet presAssocID="{FC7CB785-9B2A-4CC7-9A71-4CBCA62BA7D3}" presName="vert1" presStyleCnt="0"/>
      <dgm:spPr/>
    </dgm:pt>
    <dgm:pt modelId="{CBF6364C-FB31-4F4A-87AE-E26340D91B2E}" type="pres">
      <dgm:prSet presAssocID="{ED9BC974-805F-4A11-B40A-3330416EC553}" presName="thickLine" presStyleLbl="alignNode1" presStyleIdx="4" presStyleCnt="13"/>
      <dgm:spPr/>
    </dgm:pt>
    <dgm:pt modelId="{2CDFEFF1-6549-4797-80EA-5123987E5414}" type="pres">
      <dgm:prSet presAssocID="{ED9BC974-805F-4A11-B40A-3330416EC553}" presName="horz1" presStyleCnt="0"/>
      <dgm:spPr/>
    </dgm:pt>
    <dgm:pt modelId="{12FEE2BB-33C6-437A-94FD-E343FB765295}" type="pres">
      <dgm:prSet presAssocID="{ED9BC974-805F-4A11-B40A-3330416EC553}" presName="tx1" presStyleLbl="revTx" presStyleIdx="4" presStyleCnt="13"/>
      <dgm:spPr/>
    </dgm:pt>
    <dgm:pt modelId="{DF25EA89-8FA7-4FF4-B121-7F89E631B979}" type="pres">
      <dgm:prSet presAssocID="{ED9BC974-805F-4A11-B40A-3330416EC553}" presName="vert1" presStyleCnt="0"/>
      <dgm:spPr/>
    </dgm:pt>
    <dgm:pt modelId="{08C5B578-43AA-4090-90D8-2B57AE78FBEF}" type="pres">
      <dgm:prSet presAssocID="{1E9E3A4D-1AC9-41DD-B6E8-906E0B651ACD}" presName="thickLine" presStyleLbl="alignNode1" presStyleIdx="5" presStyleCnt="13"/>
      <dgm:spPr/>
    </dgm:pt>
    <dgm:pt modelId="{B144EB46-2688-4510-89E0-B106E04B5C3D}" type="pres">
      <dgm:prSet presAssocID="{1E9E3A4D-1AC9-41DD-B6E8-906E0B651ACD}" presName="horz1" presStyleCnt="0"/>
      <dgm:spPr/>
    </dgm:pt>
    <dgm:pt modelId="{E1737EB8-2771-4F14-8417-D10BD3029641}" type="pres">
      <dgm:prSet presAssocID="{1E9E3A4D-1AC9-41DD-B6E8-906E0B651ACD}" presName="tx1" presStyleLbl="revTx" presStyleIdx="5" presStyleCnt="13"/>
      <dgm:spPr/>
    </dgm:pt>
    <dgm:pt modelId="{5AA16DE3-29ED-4D03-A453-207045E73EF9}" type="pres">
      <dgm:prSet presAssocID="{1E9E3A4D-1AC9-41DD-B6E8-906E0B651ACD}" presName="vert1" presStyleCnt="0"/>
      <dgm:spPr/>
    </dgm:pt>
    <dgm:pt modelId="{5B5193F0-EFED-49E5-81C3-7422EBF38E0B}" type="pres">
      <dgm:prSet presAssocID="{9F773E07-B0B8-411B-9107-E76E3D433891}" presName="thickLine" presStyleLbl="alignNode1" presStyleIdx="6" presStyleCnt="13"/>
      <dgm:spPr/>
    </dgm:pt>
    <dgm:pt modelId="{18D4534A-6398-4920-8F19-BBA91017DDE7}" type="pres">
      <dgm:prSet presAssocID="{9F773E07-B0B8-411B-9107-E76E3D433891}" presName="horz1" presStyleCnt="0"/>
      <dgm:spPr/>
    </dgm:pt>
    <dgm:pt modelId="{84E8F413-879E-437A-A2C7-7DFD30BD2915}" type="pres">
      <dgm:prSet presAssocID="{9F773E07-B0B8-411B-9107-E76E3D433891}" presName="tx1" presStyleLbl="revTx" presStyleIdx="6" presStyleCnt="13"/>
      <dgm:spPr/>
    </dgm:pt>
    <dgm:pt modelId="{6334D157-AFA3-4BC6-9527-A292B3A54CB8}" type="pres">
      <dgm:prSet presAssocID="{9F773E07-B0B8-411B-9107-E76E3D433891}" presName="vert1" presStyleCnt="0"/>
      <dgm:spPr/>
    </dgm:pt>
    <dgm:pt modelId="{DCC2EE23-9426-4089-9A16-656AD8A30A42}" type="pres">
      <dgm:prSet presAssocID="{9F915EF5-26DF-401B-8235-E4536809F806}" presName="thickLine" presStyleLbl="alignNode1" presStyleIdx="7" presStyleCnt="13"/>
      <dgm:spPr/>
    </dgm:pt>
    <dgm:pt modelId="{D389D33F-DC5F-4AB7-B908-F906FF41AAA5}" type="pres">
      <dgm:prSet presAssocID="{9F915EF5-26DF-401B-8235-E4536809F806}" presName="horz1" presStyleCnt="0"/>
      <dgm:spPr/>
    </dgm:pt>
    <dgm:pt modelId="{EAEA53D7-6039-456A-AA35-AED471F5645B}" type="pres">
      <dgm:prSet presAssocID="{9F915EF5-26DF-401B-8235-E4536809F806}" presName="tx1" presStyleLbl="revTx" presStyleIdx="7" presStyleCnt="13"/>
      <dgm:spPr/>
    </dgm:pt>
    <dgm:pt modelId="{3A58A005-1D93-48F1-83FE-E6BD8563529D}" type="pres">
      <dgm:prSet presAssocID="{9F915EF5-26DF-401B-8235-E4536809F806}" presName="vert1" presStyleCnt="0"/>
      <dgm:spPr/>
    </dgm:pt>
    <dgm:pt modelId="{E5C634CC-C773-4CAD-96D9-E512D3039813}" type="pres">
      <dgm:prSet presAssocID="{5F869493-D070-4CE1-AE07-A50693833809}" presName="thickLine" presStyleLbl="alignNode1" presStyleIdx="8" presStyleCnt="13"/>
      <dgm:spPr/>
    </dgm:pt>
    <dgm:pt modelId="{BFA106F6-EAC0-4A5D-A602-81CDA90313AD}" type="pres">
      <dgm:prSet presAssocID="{5F869493-D070-4CE1-AE07-A50693833809}" presName="horz1" presStyleCnt="0"/>
      <dgm:spPr/>
    </dgm:pt>
    <dgm:pt modelId="{167E0550-5EA6-4292-9A45-55EEF55DC4DD}" type="pres">
      <dgm:prSet presAssocID="{5F869493-D070-4CE1-AE07-A50693833809}" presName="tx1" presStyleLbl="revTx" presStyleIdx="8" presStyleCnt="13"/>
      <dgm:spPr/>
    </dgm:pt>
    <dgm:pt modelId="{F9764544-48C8-458C-88C4-E73D72E4204B}" type="pres">
      <dgm:prSet presAssocID="{5F869493-D070-4CE1-AE07-A50693833809}" presName="vert1" presStyleCnt="0"/>
      <dgm:spPr/>
    </dgm:pt>
    <dgm:pt modelId="{BD6CC85A-9DCC-438D-91CC-CE771B6A55FD}" type="pres">
      <dgm:prSet presAssocID="{8F583BDA-E283-448A-854E-291EA71DF279}" presName="thickLine" presStyleLbl="alignNode1" presStyleIdx="9" presStyleCnt="13"/>
      <dgm:spPr/>
    </dgm:pt>
    <dgm:pt modelId="{CE99A25D-3E2B-4EC7-80DA-143F5877795D}" type="pres">
      <dgm:prSet presAssocID="{8F583BDA-E283-448A-854E-291EA71DF279}" presName="horz1" presStyleCnt="0"/>
      <dgm:spPr/>
    </dgm:pt>
    <dgm:pt modelId="{1E36E08E-7847-4FBF-90E5-3DD0E575DA15}" type="pres">
      <dgm:prSet presAssocID="{8F583BDA-E283-448A-854E-291EA71DF279}" presName="tx1" presStyleLbl="revTx" presStyleIdx="9" presStyleCnt="13"/>
      <dgm:spPr/>
    </dgm:pt>
    <dgm:pt modelId="{C1E5266A-A71A-4784-96CE-A92DCB66513A}" type="pres">
      <dgm:prSet presAssocID="{8F583BDA-E283-448A-854E-291EA71DF279}" presName="vert1" presStyleCnt="0"/>
      <dgm:spPr/>
    </dgm:pt>
    <dgm:pt modelId="{DF27ED20-5A34-4DA5-A9C6-8B57BEF16208}" type="pres">
      <dgm:prSet presAssocID="{6F04CFD4-703B-495E-B4E4-7E4693B2CEEF}" presName="thickLine" presStyleLbl="alignNode1" presStyleIdx="10" presStyleCnt="13"/>
      <dgm:spPr/>
    </dgm:pt>
    <dgm:pt modelId="{ACA8B04E-275B-4ADC-A3A7-2B34323237A2}" type="pres">
      <dgm:prSet presAssocID="{6F04CFD4-703B-495E-B4E4-7E4693B2CEEF}" presName="horz1" presStyleCnt="0"/>
      <dgm:spPr/>
    </dgm:pt>
    <dgm:pt modelId="{7D6BFC1E-F6D4-4F29-B3C1-0850EBA9328E}" type="pres">
      <dgm:prSet presAssocID="{6F04CFD4-703B-495E-B4E4-7E4693B2CEEF}" presName="tx1" presStyleLbl="revTx" presStyleIdx="10" presStyleCnt="13"/>
      <dgm:spPr/>
    </dgm:pt>
    <dgm:pt modelId="{C6246468-CD13-483F-927F-4FC1F4150FB5}" type="pres">
      <dgm:prSet presAssocID="{6F04CFD4-703B-495E-B4E4-7E4693B2CEEF}" presName="vert1" presStyleCnt="0"/>
      <dgm:spPr/>
    </dgm:pt>
    <dgm:pt modelId="{E7F7C232-F4E3-4E54-BBFA-11ED80B8D488}" type="pres">
      <dgm:prSet presAssocID="{274686B9-4B07-4527-AE24-9837CDC1B285}" presName="thickLine" presStyleLbl="alignNode1" presStyleIdx="11" presStyleCnt="13"/>
      <dgm:spPr/>
    </dgm:pt>
    <dgm:pt modelId="{C9DF7194-B7E4-487B-A8FA-F703EE364ACE}" type="pres">
      <dgm:prSet presAssocID="{274686B9-4B07-4527-AE24-9837CDC1B285}" presName="horz1" presStyleCnt="0"/>
      <dgm:spPr/>
    </dgm:pt>
    <dgm:pt modelId="{4230A8F1-98CB-40A8-993E-FC6CD925A534}" type="pres">
      <dgm:prSet presAssocID="{274686B9-4B07-4527-AE24-9837CDC1B285}" presName="tx1" presStyleLbl="revTx" presStyleIdx="11" presStyleCnt="13"/>
      <dgm:spPr/>
    </dgm:pt>
    <dgm:pt modelId="{9AA8F07F-49A7-4859-8C35-37F5E4D4861C}" type="pres">
      <dgm:prSet presAssocID="{274686B9-4B07-4527-AE24-9837CDC1B285}" presName="vert1" presStyleCnt="0"/>
      <dgm:spPr/>
    </dgm:pt>
    <dgm:pt modelId="{E7F724D3-B145-4FBB-B5FC-D891830C2960}" type="pres">
      <dgm:prSet presAssocID="{2B0406C4-8E26-4CA9-87FA-8A2887C789A0}" presName="thickLine" presStyleLbl="alignNode1" presStyleIdx="12" presStyleCnt="13"/>
      <dgm:spPr/>
    </dgm:pt>
    <dgm:pt modelId="{5D92FAA5-0EDC-4D6D-ABF2-4FCB361CF364}" type="pres">
      <dgm:prSet presAssocID="{2B0406C4-8E26-4CA9-87FA-8A2887C789A0}" presName="horz1" presStyleCnt="0"/>
      <dgm:spPr/>
    </dgm:pt>
    <dgm:pt modelId="{CC8F0F77-4D42-46DD-9A75-B10F5AB6A676}" type="pres">
      <dgm:prSet presAssocID="{2B0406C4-8E26-4CA9-87FA-8A2887C789A0}" presName="tx1" presStyleLbl="revTx" presStyleIdx="12" presStyleCnt="13"/>
      <dgm:spPr/>
    </dgm:pt>
    <dgm:pt modelId="{5F662425-9CAC-4E8E-8578-579918C4A557}" type="pres">
      <dgm:prSet presAssocID="{2B0406C4-8E26-4CA9-87FA-8A2887C789A0}" presName="vert1" presStyleCnt="0"/>
      <dgm:spPr/>
    </dgm:pt>
  </dgm:ptLst>
  <dgm:cxnLst>
    <dgm:cxn modelId="{06949003-5433-48DE-9B07-240AD8C29C4B}" type="presOf" srcId="{5F869493-D070-4CE1-AE07-A50693833809}" destId="{167E0550-5EA6-4292-9A45-55EEF55DC4DD}" srcOrd="0" destOrd="0" presId="urn:microsoft.com/office/officeart/2008/layout/LinedList"/>
    <dgm:cxn modelId="{5FB08705-19AE-41B6-807A-B058376A3F08}" type="presOf" srcId="{F0A10DBD-7904-4D91-833A-66CCEF84F8E0}" destId="{5A6BDFF8-0CFA-4131-9E3A-91EBBE444EF1}" srcOrd="0" destOrd="0" presId="urn:microsoft.com/office/officeart/2008/layout/LinedList"/>
    <dgm:cxn modelId="{ADEE1206-8536-45DD-8A75-555189EEBF37}" type="presOf" srcId="{6F04CFD4-703B-495E-B4E4-7E4693B2CEEF}" destId="{7D6BFC1E-F6D4-4F29-B3C1-0850EBA9328E}" srcOrd="0" destOrd="0" presId="urn:microsoft.com/office/officeart/2008/layout/LinedList"/>
    <dgm:cxn modelId="{B4C3FD06-2BD2-480F-8FAD-BF9019A3DED0}" type="presOf" srcId="{9F773E07-B0B8-411B-9107-E76E3D433891}" destId="{84E8F413-879E-437A-A2C7-7DFD30BD2915}" srcOrd="0" destOrd="0" presId="urn:microsoft.com/office/officeart/2008/layout/LinedList"/>
    <dgm:cxn modelId="{9458F00F-BCF5-4037-9588-DE866123DF4E}" type="presOf" srcId="{ED9BC974-805F-4A11-B40A-3330416EC553}" destId="{12FEE2BB-33C6-437A-94FD-E343FB765295}" srcOrd="0" destOrd="0" presId="urn:microsoft.com/office/officeart/2008/layout/LinedList"/>
    <dgm:cxn modelId="{31D9AD23-4101-494E-A097-B2C5809DBB3C}" srcId="{00976955-AD9C-4BD2-9957-66A2CB859CA7}" destId="{ED9BC974-805F-4A11-B40A-3330416EC553}" srcOrd="4" destOrd="0" parTransId="{2A455523-22CD-48C0-AAE1-7A9F7BB3A830}" sibTransId="{CA5C1D60-0F51-4C37-8626-41221AEE2D66}"/>
    <dgm:cxn modelId="{9F98BA23-81E7-42B6-B5B0-BD5AF9DC9EF5}" srcId="{00976955-AD9C-4BD2-9957-66A2CB859CA7}" destId="{6F04CFD4-703B-495E-B4E4-7E4693B2CEEF}" srcOrd="10" destOrd="0" parTransId="{31217F62-41BC-4016-8CC4-10DA36715D4B}" sibTransId="{62C1C66A-64F0-4D20-8574-7701EFC718BD}"/>
    <dgm:cxn modelId="{1CA5FF3A-72D9-4E4C-BF8B-758F44DEAB4E}" type="presOf" srcId="{2B0406C4-8E26-4CA9-87FA-8A2887C789A0}" destId="{CC8F0F77-4D42-46DD-9A75-B10F5AB6A676}" srcOrd="0" destOrd="0" presId="urn:microsoft.com/office/officeart/2008/layout/LinedList"/>
    <dgm:cxn modelId="{13445E3D-91EC-48EB-86BE-1655D8C73CA1}" type="presOf" srcId="{1E9E3A4D-1AC9-41DD-B6E8-906E0B651ACD}" destId="{E1737EB8-2771-4F14-8417-D10BD3029641}" srcOrd="0" destOrd="0" presId="urn:microsoft.com/office/officeart/2008/layout/LinedList"/>
    <dgm:cxn modelId="{00D30960-07E6-4F4E-8578-F9C65985D344}" srcId="{00976955-AD9C-4BD2-9957-66A2CB859CA7}" destId="{2B0406C4-8E26-4CA9-87FA-8A2887C789A0}" srcOrd="12" destOrd="0" parTransId="{AD4E1420-6703-43FA-8D62-3D8F2EE695B5}" sibTransId="{8563C27A-B890-488F-BCB8-B5EBF4054850}"/>
    <dgm:cxn modelId="{03F0FB65-7E06-4D90-920B-D09E5657DC6D}" srcId="{00976955-AD9C-4BD2-9957-66A2CB859CA7}" destId="{4059ABAC-92C6-42A6-BA8E-62E4964E4AD0}" srcOrd="1" destOrd="0" parTransId="{E887E1DA-0A61-4A21-999E-CEEA2D0CA818}" sibTransId="{5A452214-3073-4034-AF85-43C0B9D6320C}"/>
    <dgm:cxn modelId="{502E3D68-2552-4CF2-A999-5C9FDA4DA43C}" type="presOf" srcId="{274686B9-4B07-4527-AE24-9837CDC1B285}" destId="{4230A8F1-98CB-40A8-993E-FC6CD925A534}" srcOrd="0" destOrd="0" presId="urn:microsoft.com/office/officeart/2008/layout/LinedList"/>
    <dgm:cxn modelId="{06F7E26B-67D5-402B-9534-FC297D373C01}" type="presOf" srcId="{00976955-AD9C-4BD2-9957-66A2CB859CA7}" destId="{3C98D9A3-5DC0-46EA-A326-4CB59CEE0B73}" srcOrd="0" destOrd="0" presId="urn:microsoft.com/office/officeart/2008/layout/LinedList"/>
    <dgm:cxn modelId="{45A53F50-CCA8-423A-8D2B-55452AD25DE9}" type="presOf" srcId="{9F915EF5-26DF-401B-8235-E4536809F806}" destId="{EAEA53D7-6039-456A-AA35-AED471F5645B}" srcOrd="0" destOrd="0" presId="urn:microsoft.com/office/officeart/2008/layout/LinedList"/>
    <dgm:cxn modelId="{7B83647D-DEA7-48FD-B93A-87A63E0FBB7E}" srcId="{00976955-AD9C-4BD2-9957-66A2CB859CA7}" destId="{46CE3FAA-7079-4920-AD23-29FC811B4D67}" srcOrd="0" destOrd="0" parTransId="{8A6233ED-1D48-46E3-9F39-3AA2FEDBB15C}" sibTransId="{0194214E-2100-4D0C-A0C5-A0D1C2CB5D66}"/>
    <dgm:cxn modelId="{F370C7A1-9443-4A85-B568-AC969F7FA1F2}" srcId="{00976955-AD9C-4BD2-9957-66A2CB859CA7}" destId="{8F583BDA-E283-448A-854E-291EA71DF279}" srcOrd="9" destOrd="0" parTransId="{3CB4D2C6-B37A-4EDB-BB71-E37D0111AB12}" sibTransId="{A3AAEB25-08A0-4409-8753-001D7B4DDDE1}"/>
    <dgm:cxn modelId="{B62FBBB1-1B02-4D52-A4E3-3120515F8A38}" srcId="{00976955-AD9C-4BD2-9957-66A2CB859CA7}" destId="{FC7CB785-9B2A-4CC7-9A71-4CBCA62BA7D3}" srcOrd="3" destOrd="0" parTransId="{17CED2BE-AC06-49C1-87E0-8E12E0054B90}" sibTransId="{8A794AEB-1BD3-4E17-A2A5-C34CB16A4484}"/>
    <dgm:cxn modelId="{BF9769B3-6EFC-4130-A21B-3CA15B6EA801}" type="presOf" srcId="{8F583BDA-E283-448A-854E-291EA71DF279}" destId="{1E36E08E-7847-4FBF-90E5-3DD0E575DA15}" srcOrd="0" destOrd="0" presId="urn:microsoft.com/office/officeart/2008/layout/LinedList"/>
    <dgm:cxn modelId="{D76AC1B3-0D4B-4133-9107-E23ED369FFF7}" type="presOf" srcId="{4059ABAC-92C6-42A6-BA8E-62E4964E4AD0}" destId="{72CF6D44-D88A-4961-A968-AC72A5E0C713}" srcOrd="0" destOrd="0" presId="urn:microsoft.com/office/officeart/2008/layout/LinedList"/>
    <dgm:cxn modelId="{2D35E5B3-6121-40CA-99EC-C874BAD50D61}" type="presOf" srcId="{46CE3FAA-7079-4920-AD23-29FC811B4D67}" destId="{ECB1906F-9F46-431B-9B1D-8B93941C24E3}" srcOrd="0" destOrd="0" presId="urn:microsoft.com/office/officeart/2008/layout/LinedList"/>
    <dgm:cxn modelId="{D39B92B6-E984-457A-9209-C3618611C7C8}" srcId="{00976955-AD9C-4BD2-9957-66A2CB859CA7}" destId="{5F869493-D070-4CE1-AE07-A50693833809}" srcOrd="8" destOrd="0" parTransId="{703D43D0-CB90-4EC7-AA0C-6E54B2A27976}" sibTransId="{5A90F5A8-4C19-425F-8B54-8E31A6DA08B1}"/>
    <dgm:cxn modelId="{734C52C4-5327-4C13-8C53-77484CE50B69}" srcId="{00976955-AD9C-4BD2-9957-66A2CB859CA7}" destId="{1E9E3A4D-1AC9-41DD-B6E8-906E0B651ACD}" srcOrd="5" destOrd="0" parTransId="{B5656365-0E6C-486F-A93E-C1EF4126ACF9}" sibTransId="{9336F448-2EF7-4344-BC1F-6AFF18032C46}"/>
    <dgm:cxn modelId="{F7EC4AC5-3893-4830-957D-704F619F05A1}" type="presOf" srcId="{FC7CB785-9B2A-4CC7-9A71-4CBCA62BA7D3}" destId="{723D0D61-36FD-418F-8458-77DCBF8FE250}" srcOrd="0" destOrd="0" presId="urn:microsoft.com/office/officeart/2008/layout/LinedList"/>
    <dgm:cxn modelId="{3DDEBECD-17C2-4D47-A25A-796E4282E6D8}" srcId="{00976955-AD9C-4BD2-9957-66A2CB859CA7}" destId="{F0A10DBD-7904-4D91-833A-66CCEF84F8E0}" srcOrd="2" destOrd="0" parTransId="{9F2D74F0-F4DC-48DC-AA61-EA589E080436}" sibTransId="{876FD53D-EA9E-4F6A-A457-DC6FEF5326E7}"/>
    <dgm:cxn modelId="{158219D0-D203-4927-A269-D848EF948542}" srcId="{00976955-AD9C-4BD2-9957-66A2CB859CA7}" destId="{9F773E07-B0B8-411B-9107-E76E3D433891}" srcOrd="6" destOrd="0" parTransId="{AE349459-E308-40C1-B750-690847B06CC5}" sibTransId="{1B0E4159-3DD0-4A2F-85CE-F872ACCFAEF8}"/>
    <dgm:cxn modelId="{2E1212DE-4296-4D6E-BD77-157BBA466E22}" srcId="{00976955-AD9C-4BD2-9957-66A2CB859CA7}" destId="{274686B9-4B07-4527-AE24-9837CDC1B285}" srcOrd="11" destOrd="0" parTransId="{EACC8644-1353-4CDA-BA50-7DBCA60E0DD5}" sibTransId="{1E96C313-F960-4E1F-B0CB-F1BE202EE939}"/>
    <dgm:cxn modelId="{6F2157FB-D6E5-4598-A8C4-7B5EC4C2FFD2}" srcId="{00976955-AD9C-4BD2-9957-66A2CB859CA7}" destId="{9F915EF5-26DF-401B-8235-E4536809F806}" srcOrd="7" destOrd="0" parTransId="{5DF593C3-55E4-4760-AF9A-B68D28824955}" sibTransId="{288AA1F9-A6BB-43C8-B994-2CECC04C8384}"/>
    <dgm:cxn modelId="{53DF64C2-8C75-4A7F-9E4B-B5253AB7AD88}" type="presParOf" srcId="{3C98D9A3-5DC0-46EA-A326-4CB59CEE0B73}" destId="{CB8B2DCF-04D6-4B37-B773-F9E068B1A42F}" srcOrd="0" destOrd="0" presId="urn:microsoft.com/office/officeart/2008/layout/LinedList"/>
    <dgm:cxn modelId="{5F93E0F4-4EBC-4626-B7E6-F87CBE6A38E3}" type="presParOf" srcId="{3C98D9A3-5DC0-46EA-A326-4CB59CEE0B73}" destId="{579099DF-80B2-4C67-B8D8-3B8F744B820F}" srcOrd="1" destOrd="0" presId="urn:microsoft.com/office/officeart/2008/layout/LinedList"/>
    <dgm:cxn modelId="{8D4C10B7-24D6-471B-897D-DB8889F0C292}" type="presParOf" srcId="{579099DF-80B2-4C67-B8D8-3B8F744B820F}" destId="{ECB1906F-9F46-431B-9B1D-8B93941C24E3}" srcOrd="0" destOrd="0" presId="urn:microsoft.com/office/officeart/2008/layout/LinedList"/>
    <dgm:cxn modelId="{A1C54234-5CE8-4328-B20F-73D868DA1B94}" type="presParOf" srcId="{579099DF-80B2-4C67-B8D8-3B8F744B820F}" destId="{E0B5E39E-689B-4BBC-A712-82D9804233AB}" srcOrd="1" destOrd="0" presId="urn:microsoft.com/office/officeart/2008/layout/LinedList"/>
    <dgm:cxn modelId="{332B17BF-3487-4D01-9F62-4C81207C0697}" type="presParOf" srcId="{3C98D9A3-5DC0-46EA-A326-4CB59CEE0B73}" destId="{96614EE1-6FB9-48B0-BC3D-DE93A1055DBB}" srcOrd="2" destOrd="0" presId="urn:microsoft.com/office/officeart/2008/layout/LinedList"/>
    <dgm:cxn modelId="{716A5B99-7C77-4F33-940A-39FC5C942F0B}" type="presParOf" srcId="{3C98D9A3-5DC0-46EA-A326-4CB59CEE0B73}" destId="{C301C08E-61E2-4422-BA48-BCF329108A54}" srcOrd="3" destOrd="0" presId="urn:microsoft.com/office/officeart/2008/layout/LinedList"/>
    <dgm:cxn modelId="{75691533-ACDA-4798-B74C-65EF3C6B466A}" type="presParOf" srcId="{C301C08E-61E2-4422-BA48-BCF329108A54}" destId="{72CF6D44-D88A-4961-A968-AC72A5E0C713}" srcOrd="0" destOrd="0" presId="urn:microsoft.com/office/officeart/2008/layout/LinedList"/>
    <dgm:cxn modelId="{5B5BFDF8-FE5B-4851-8777-0825BAF4945F}" type="presParOf" srcId="{C301C08E-61E2-4422-BA48-BCF329108A54}" destId="{BB7C07F9-9BE8-4D50-B98E-6E92D03916A7}" srcOrd="1" destOrd="0" presId="urn:microsoft.com/office/officeart/2008/layout/LinedList"/>
    <dgm:cxn modelId="{3DAA83A4-7D48-4E1F-844F-E57723CC6920}" type="presParOf" srcId="{3C98D9A3-5DC0-46EA-A326-4CB59CEE0B73}" destId="{1B0A7AE3-A373-4896-A3F7-C8BF80C95635}" srcOrd="4" destOrd="0" presId="urn:microsoft.com/office/officeart/2008/layout/LinedList"/>
    <dgm:cxn modelId="{22729A1A-41FF-4E84-ABA1-0A96C7A4EA09}" type="presParOf" srcId="{3C98D9A3-5DC0-46EA-A326-4CB59CEE0B73}" destId="{1AA54654-7CCF-42EB-994A-539BD8609C30}" srcOrd="5" destOrd="0" presId="urn:microsoft.com/office/officeart/2008/layout/LinedList"/>
    <dgm:cxn modelId="{44A717EF-5EBD-40E5-A947-20F84D4E7473}" type="presParOf" srcId="{1AA54654-7CCF-42EB-994A-539BD8609C30}" destId="{5A6BDFF8-0CFA-4131-9E3A-91EBBE444EF1}" srcOrd="0" destOrd="0" presId="urn:microsoft.com/office/officeart/2008/layout/LinedList"/>
    <dgm:cxn modelId="{E7F9F1DC-93E9-4DAD-8C62-243ECDD608CB}" type="presParOf" srcId="{1AA54654-7CCF-42EB-994A-539BD8609C30}" destId="{14DA4D41-620E-47A9-91A6-5CB2BEF1300D}" srcOrd="1" destOrd="0" presId="urn:microsoft.com/office/officeart/2008/layout/LinedList"/>
    <dgm:cxn modelId="{E7FD4AA3-4546-47AA-88B6-F512E300D4BC}" type="presParOf" srcId="{3C98D9A3-5DC0-46EA-A326-4CB59CEE0B73}" destId="{33B48982-BB88-41E1-A142-D83C4931A5A6}" srcOrd="6" destOrd="0" presId="urn:microsoft.com/office/officeart/2008/layout/LinedList"/>
    <dgm:cxn modelId="{CDCE4405-8137-4F23-A90A-255393CB694C}" type="presParOf" srcId="{3C98D9A3-5DC0-46EA-A326-4CB59CEE0B73}" destId="{08A2F8AE-741E-4CAB-8623-8AEDC41EE583}" srcOrd="7" destOrd="0" presId="urn:microsoft.com/office/officeart/2008/layout/LinedList"/>
    <dgm:cxn modelId="{8809A90F-8B04-4FE9-84CE-CA9C3C261535}" type="presParOf" srcId="{08A2F8AE-741E-4CAB-8623-8AEDC41EE583}" destId="{723D0D61-36FD-418F-8458-77DCBF8FE250}" srcOrd="0" destOrd="0" presId="urn:microsoft.com/office/officeart/2008/layout/LinedList"/>
    <dgm:cxn modelId="{9F56B5C9-26D5-44B5-BDF2-5D7212462ADC}" type="presParOf" srcId="{08A2F8AE-741E-4CAB-8623-8AEDC41EE583}" destId="{9A45D363-44EA-47A4-8F0B-00459908487C}" srcOrd="1" destOrd="0" presId="urn:microsoft.com/office/officeart/2008/layout/LinedList"/>
    <dgm:cxn modelId="{670E48F0-16EF-401E-85F2-05F0579A9087}" type="presParOf" srcId="{3C98D9A3-5DC0-46EA-A326-4CB59CEE0B73}" destId="{CBF6364C-FB31-4F4A-87AE-E26340D91B2E}" srcOrd="8" destOrd="0" presId="urn:microsoft.com/office/officeart/2008/layout/LinedList"/>
    <dgm:cxn modelId="{BFB46069-887E-41EC-AB84-5026C44F38A7}" type="presParOf" srcId="{3C98D9A3-5DC0-46EA-A326-4CB59CEE0B73}" destId="{2CDFEFF1-6549-4797-80EA-5123987E5414}" srcOrd="9" destOrd="0" presId="urn:microsoft.com/office/officeart/2008/layout/LinedList"/>
    <dgm:cxn modelId="{F12753AB-023A-4575-A810-5693FE321F43}" type="presParOf" srcId="{2CDFEFF1-6549-4797-80EA-5123987E5414}" destId="{12FEE2BB-33C6-437A-94FD-E343FB765295}" srcOrd="0" destOrd="0" presId="urn:microsoft.com/office/officeart/2008/layout/LinedList"/>
    <dgm:cxn modelId="{EBDFA433-B56D-48A1-A970-F46CE623FD9D}" type="presParOf" srcId="{2CDFEFF1-6549-4797-80EA-5123987E5414}" destId="{DF25EA89-8FA7-4FF4-B121-7F89E631B979}" srcOrd="1" destOrd="0" presId="urn:microsoft.com/office/officeart/2008/layout/LinedList"/>
    <dgm:cxn modelId="{3C09F319-1788-41B8-85A4-FDC2BA65A090}" type="presParOf" srcId="{3C98D9A3-5DC0-46EA-A326-4CB59CEE0B73}" destId="{08C5B578-43AA-4090-90D8-2B57AE78FBEF}" srcOrd="10" destOrd="0" presId="urn:microsoft.com/office/officeart/2008/layout/LinedList"/>
    <dgm:cxn modelId="{00967FB4-0644-42FB-A937-D8A169365CFB}" type="presParOf" srcId="{3C98D9A3-5DC0-46EA-A326-4CB59CEE0B73}" destId="{B144EB46-2688-4510-89E0-B106E04B5C3D}" srcOrd="11" destOrd="0" presId="urn:microsoft.com/office/officeart/2008/layout/LinedList"/>
    <dgm:cxn modelId="{36156926-9EE5-4040-8540-63C7B2B859C6}" type="presParOf" srcId="{B144EB46-2688-4510-89E0-B106E04B5C3D}" destId="{E1737EB8-2771-4F14-8417-D10BD3029641}" srcOrd="0" destOrd="0" presId="urn:microsoft.com/office/officeart/2008/layout/LinedList"/>
    <dgm:cxn modelId="{7B29C7BB-ACFD-40A3-B9B7-2C4A153DB192}" type="presParOf" srcId="{B144EB46-2688-4510-89E0-B106E04B5C3D}" destId="{5AA16DE3-29ED-4D03-A453-207045E73EF9}" srcOrd="1" destOrd="0" presId="urn:microsoft.com/office/officeart/2008/layout/LinedList"/>
    <dgm:cxn modelId="{2BBFF8F1-B1D5-4979-BE38-ACF127EC0AC0}" type="presParOf" srcId="{3C98D9A3-5DC0-46EA-A326-4CB59CEE0B73}" destId="{5B5193F0-EFED-49E5-81C3-7422EBF38E0B}" srcOrd="12" destOrd="0" presId="urn:microsoft.com/office/officeart/2008/layout/LinedList"/>
    <dgm:cxn modelId="{368F36E8-BF65-41BE-A5B1-BFFD98B3008F}" type="presParOf" srcId="{3C98D9A3-5DC0-46EA-A326-4CB59CEE0B73}" destId="{18D4534A-6398-4920-8F19-BBA91017DDE7}" srcOrd="13" destOrd="0" presId="urn:microsoft.com/office/officeart/2008/layout/LinedList"/>
    <dgm:cxn modelId="{874BF687-04E1-497C-82E7-98E30B7B48A2}" type="presParOf" srcId="{18D4534A-6398-4920-8F19-BBA91017DDE7}" destId="{84E8F413-879E-437A-A2C7-7DFD30BD2915}" srcOrd="0" destOrd="0" presId="urn:microsoft.com/office/officeart/2008/layout/LinedList"/>
    <dgm:cxn modelId="{CB3CCB31-6164-420C-B565-0E30745999A5}" type="presParOf" srcId="{18D4534A-6398-4920-8F19-BBA91017DDE7}" destId="{6334D157-AFA3-4BC6-9527-A292B3A54CB8}" srcOrd="1" destOrd="0" presId="urn:microsoft.com/office/officeart/2008/layout/LinedList"/>
    <dgm:cxn modelId="{EC366B81-1586-4C90-A13D-9EB774F4A9A7}" type="presParOf" srcId="{3C98D9A3-5DC0-46EA-A326-4CB59CEE0B73}" destId="{DCC2EE23-9426-4089-9A16-656AD8A30A42}" srcOrd="14" destOrd="0" presId="urn:microsoft.com/office/officeart/2008/layout/LinedList"/>
    <dgm:cxn modelId="{1BF3CF4E-4BB9-49AC-A199-459163249862}" type="presParOf" srcId="{3C98D9A3-5DC0-46EA-A326-4CB59CEE0B73}" destId="{D389D33F-DC5F-4AB7-B908-F906FF41AAA5}" srcOrd="15" destOrd="0" presId="urn:microsoft.com/office/officeart/2008/layout/LinedList"/>
    <dgm:cxn modelId="{061BC028-6D9B-4240-A4E7-0DB860260DB5}" type="presParOf" srcId="{D389D33F-DC5F-4AB7-B908-F906FF41AAA5}" destId="{EAEA53D7-6039-456A-AA35-AED471F5645B}" srcOrd="0" destOrd="0" presId="urn:microsoft.com/office/officeart/2008/layout/LinedList"/>
    <dgm:cxn modelId="{1E0271DA-23BB-464D-9037-3BC6F634CAA4}" type="presParOf" srcId="{D389D33F-DC5F-4AB7-B908-F906FF41AAA5}" destId="{3A58A005-1D93-48F1-83FE-E6BD8563529D}" srcOrd="1" destOrd="0" presId="urn:microsoft.com/office/officeart/2008/layout/LinedList"/>
    <dgm:cxn modelId="{30268F61-28FF-4F81-98D0-295FDE11279F}" type="presParOf" srcId="{3C98D9A3-5DC0-46EA-A326-4CB59CEE0B73}" destId="{E5C634CC-C773-4CAD-96D9-E512D3039813}" srcOrd="16" destOrd="0" presId="urn:microsoft.com/office/officeart/2008/layout/LinedList"/>
    <dgm:cxn modelId="{A4CADA28-D55E-4E8B-9970-0F389F0B6F86}" type="presParOf" srcId="{3C98D9A3-5DC0-46EA-A326-4CB59CEE0B73}" destId="{BFA106F6-EAC0-4A5D-A602-81CDA90313AD}" srcOrd="17" destOrd="0" presId="urn:microsoft.com/office/officeart/2008/layout/LinedList"/>
    <dgm:cxn modelId="{19A7E71D-ABD8-4BAA-941A-0F775BC7A300}" type="presParOf" srcId="{BFA106F6-EAC0-4A5D-A602-81CDA90313AD}" destId="{167E0550-5EA6-4292-9A45-55EEF55DC4DD}" srcOrd="0" destOrd="0" presId="urn:microsoft.com/office/officeart/2008/layout/LinedList"/>
    <dgm:cxn modelId="{7895CA93-875B-471F-879F-979F89EEEB16}" type="presParOf" srcId="{BFA106F6-EAC0-4A5D-A602-81CDA90313AD}" destId="{F9764544-48C8-458C-88C4-E73D72E4204B}" srcOrd="1" destOrd="0" presId="urn:microsoft.com/office/officeart/2008/layout/LinedList"/>
    <dgm:cxn modelId="{F14987B8-5A31-49D2-84CD-59DF7AD1A20A}" type="presParOf" srcId="{3C98D9A3-5DC0-46EA-A326-4CB59CEE0B73}" destId="{BD6CC85A-9DCC-438D-91CC-CE771B6A55FD}" srcOrd="18" destOrd="0" presId="urn:microsoft.com/office/officeart/2008/layout/LinedList"/>
    <dgm:cxn modelId="{05E40407-1DB5-44B7-8A0D-0B6DEDC3AE50}" type="presParOf" srcId="{3C98D9A3-5DC0-46EA-A326-4CB59CEE0B73}" destId="{CE99A25D-3E2B-4EC7-80DA-143F5877795D}" srcOrd="19" destOrd="0" presId="urn:microsoft.com/office/officeart/2008/layout/LinedList"/>
    <dgm:cxn modelId="{FC276371-05DA-4C6F-8714-78F6D992283D}" type="presParOf" srcId="{CE99A25D-3E2B-4EC7-80DA-143F5877795D}" destId="{1E36E08E-7847-4FBF-90E5-3DD0E575DA15}" srcOrd="0" destOrd="0" presId="urn:microsoft.com/office/officeart/2008/layout/LinedList"/>
    <dgm:cxn modelId="{CC4033BD-466C-446C-B2AD-63A51C6CEE3C}" type="presParOf" srcId="{CE99A25D-3E2B-4EC7-80DA-143F5877795D}" destId="{C1E5266A-A71A-4784-96CE-A92DCB66513A}" srcOrd="1" destOrd="0" presId="urn:microsoft.com/office/officeart/2008/layout/LinedList"/>
    <dgm:cxn modelId="{E60FA85D-D0D8-4FD5-8166-C083E40359EE}" type="presParOf" srcId="{3C98D9A3-5DC0-46EA-A326-4CB59CEE0B73}" destId="{DF27ED20-5A34-4DA5-A9C6-8B57BEF16208}" srcOrd="20" destOrd="0" presId="urn:microsoft.com/office/officeart/2008/layout/LinedList"/>
    <dgm:cxn modelId="{144FC23F-3429-4327-ACB1-28D4B7A502CE}" type="presParOf" srcId="{3C98D9A3-5DC0-46EA-A326-4CB59CEE0B73}" destId="{ACA8B04E-275B-4ADC-A3A7-2B34323237A2}" srcOrd="21" destOrd="0" presId="urn:microsoft.com/office/officeart/2008/layout/LinedList"/>
    <dgm:cxn modelId="{CAF3D931-56AE-4AF2-82F6-324B3BD2074C}" type="presParOf" srcId="{ACA8B04E-275B-4ADC-A3A7-2B34323237A2}" destId="{7D6BFC1E-F6D4-4F29-B3C1-0850EBA9328E}" srcOrd="0" destOrd="0" presId="urn:microsoft.com/office/officeart/2008/layout/LinedList"/>
    <dgm:cxn modelId="{54D903BC-E286-4FF9-BEED-0F779603C379}" type="presParOf" srcId="{ACA8B04E-275B-4ADC-A3A7-2B34323237A2}" destId="{C6246468-CD13-483F-927F-4FC1F4150FB5}" srcOrd="1" destOrd="0" presId="urn:microsoft.com/office/officeart/2008/layout/LinedList"/>
    <dgm:cxn modelId="{A0151366-B7E4-4275-8828-FC2E823640E0}" type="presParOf" srcId="{3C98D9A3-5DC0-46EA-A326-4CB59CEE0B73}" destId="{E7F7C232-F4E3-4E54-BBFA-11ED80B8D488}" srcOrd="22" destOrd="0" presId="urn:microsoft.com/office/officeart/2008/layout/LinedList"/>
    <dgm:cxn modelId="{4E6D9213-E060-4402-BCCD-F39E38F9ABA4}" type="presParOf" srcId="{3C98D9A3-5DC0-46EA-A326-4CB59CEE0B73}" destId="{C9DF7194-B7E4-487B-A8FA-F703EE364ACE}" srcOrd="23" destOrd="0" presId="urn:microsoft.com/office/officeart/2008/layout/LinedList"/>
    <dgm:cxn modelId="{3888B06B-0B0F-412A-8303-918FF50EABC3}" type="presParOf" srcId="{C9DF7194-B7E4-487B-A8FA-F703EE364ACE}" destId="{4230A8F1-98CB-40A8-993E-FC6CD925A534}" srcOrd="0" destOrd="0" presId="urn:microsoft.com/office/officeart/2008/layout/LinedList"/>
    <dgm:cxn modelId="{E6CAD3B0-7276-4124-B282-E679C9A8BDD4}" type="presParOf" srcId="{C9DF7194-B7E4-487B-A8FA-F703EE364ACE}" destId="{9AA8F07F-49A7-4859-8C35-37F5E4D4861C}" srcOrd="1" destOrd="0" presId="urn:microsoft.com/office/officeart/2008/layout/LinedList"/>
    <dgm:cxn modelId="{513A2234-8BC4-40FB-ADEB-1013C63083D0}" type="presParOf" srcId="{3C98D9A3-5DC0-46EA-A326-4CB59CEE0B73}" destId="{E7F724D3-B145-4FBB-B5FC-D891830C2960}" srcOrd="24" destOrd="0" presId="urn:microsoft.com/office/officeart/2008/layout/LinedList"/>
    <dgm:cxn modelId="{FA4D4940-7917-455E-AFF3-DC833E4BA0D7}" type="presParOf" srcId="{3C98D9A3-5DC0-46EA-A326-4CB59CEE0B73}" destId="{5D92FAA5-0EDC-4D6D-ABF2-4FCB361CF364}" srcOrd="25" destOrd="0" presId="urn:microsoft.com/office/officeart/2008/layout/LinedList"/>
    <dgm:cxn modelId="{4C5DEE4E-08D1-4857-B9AE-D613FDE09ED9}" type="presParOf" srcId="{5D92FAA5-0EDC-4D6D-ABF2-4FCB361CF364}" destId="{CC8F0F77-4D42-46DD-9A75-B10F5AB6A676}" srcOrd="0" destOrd="0" presId="urn:microsoft.com/office/officeart/2008/layout/LinedList"/>
    <dgm:cxn modelId="{5B41FBA7-E021-4551-BE5D-7316AF487C19}" type="presParOf" srcId="{5D92FAA5-0EDC-4D6D-ABF2-4FCB361CF364}" destId="{5F662425-9CAC-4E8E-8578-579918C4A5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D9FCB6-927A-4390-AEB8-AE43420722E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9E5FBF-E910-4198-9E3E-CFAD0F3D131F}">
      <dgm:prSet/>
      <dgm:spPr/>
      <dgm:t>
        <a:bodyPr/>
        <a:lstStyle/>
        <a:p>
          <a:r>
            <a:rPr lang="en-US" baseline="0" dirty="0"/>
            <a:t>Contact Mr. Nelson at kenelson@sd43.bc.ca</a:t>
          </a:r>
          <a:endParaRPr lang="en-US" dirty="0"/>
        </a:p>
      </dgm:t>
    </dgm:pt>
    <dgm:pt modelId="{7630159E-B367-439D-ABDB-268E622C102F}" type="parTrans" cxnId="{9418EBD2-3108-4B1F-A277-99803B5F8113}">
      <dgm:prSet/>
      <dgm:spPr/>
      <dgm:t>
        <a:bodyPr/>
        <a:lstStyle/>
        <a:p>
          <a:endParaRPr lang="en-US"/>
        </a:p>
      </dgm:t>
    </dgm:pt>
    <dgm:pt modelId="{80E0F8B4-12BC-4998-B285-37BB06A7EEC0}" type="sibTrans" cxnId="{9418EBD2-3108-4B1F-A277-99803B5F8113}">
      <dgm:prSet/>
      <dgm:spPr/>
      <dgm:t>
        <a:bodyPr/>
        <a:lstStyle/>
        <a:p>
          <a:endParaRPr lang="en-US"/>
        </a:p>
      </dgm:t>
    </dgm:pt>
    <dgm:pt modelId="{820AB0EE-290F-41EF-A58F-DE57638D7F35}">
      <dgm:prSet/>
      <dgm:spPr/>
      <dgm:t>
        <a:bodyPr/>
        <a:lstStyle/>
        <a:p>
          <a:r>
            <a:rPr lang="en-US" baseline="0"/>
            <a:t>or Ms. Moorhouse at cmoorhouse@sd43.bc.ca</a:t>
          </a:r>
          <a:endParaRPr lang="en-US"/>
        </a:p>
      </dgm:t>
    </dgm:pt>
    <dgm:pt modelId="{D5FB14DA-7732-40DF-A5AB-18445C8BE03F}" type="parTrans" cxnId="{291D332F-192B-4363-8CFE-1588BC275975}">
      <dgm:prSet/>
      <dgm:spPr/>
      <dgm:t>
        <a:bodyPr/>
        <a:lstStyle/>
        <a:p>
          <a:endParaRPr lang="en-US"/>
        </a:p>
      </dgm:t>
    </dgm:pt>
    <dgm:pt modelId="{F841C6AA-F16D-4C02-8ECA-993398208F55}" type="sibTrans" cxnId="{291D332F-192B-4363-8CFE-1588BC275975}">
      <dgm:prSet/>
      <dgm:spPr/>
      <dgm:t>
        <a:bodyPr/>
        <a:lstStyle/>
        <a:p>
          <a:endParaRPr lang="en-US"/>
        </a:p>
      </dgm:t>
    </dgm:pt>
    <dgm:pt modelId="{087E98A9-6299-4B01-B6BD-E826BF105196}" type="pres">
      <dgm:prSet presAssocID="{F6D9FCB6-927A-4390-AEB8-AE43420722EF}" presName="root" presStyleCnt="0">
        <dgm:presLayoutVars>
          <dgm:dir/>
          <dgm:resizeHandles val="exact"/>
        </dgm:presLayoutVars>
      </dgm:prSet>
      <dgm:spPr/>
    </dgm:pt>
    <dgm:pt modelId="{747696AB-6605-4420-A3A4-5D7753CE54B0}" type="pres">
      <dgm:prSet presAssocID="{469E5FBF-E910-4198-9E3E-CFAD0F3D131F}" presName="compNode" presStyleCnt="0"/>
      <dgm:spPr/>
    </dgm:pt>
    <dgm:pt modelId="{A05B401D-D8C8-448A-925C-6CE332CCAF7C}" type="pres">
      <dgm:prSet presAssocID="{469E5FBF-E910-4198-9E3E-CFAD0F3D131F}" presName="bgRect" presStyleLbl="bgShp" presStyleIdx="0" presStyleCnt="2"/>
      <dgm:spPr/>
    </dgm:pt>
    <dgm:pt modelId="{61C588AF-CE72-4AE6-B7C5-2E475BB4F269}" type="pres">
      <dgm:prSet presAssocID="{469E5FBF-E910-4198-9E3E-CFAD0F3D131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1F349784-7663-4AAB-9FE3-B82EDB594481}" type="pres">
      <dgm:prSet presAssocID="{469E5FBF-E910-4198-9E3E-CFAD0F3D131F}" presName="spaceRect" presStyleCnt="0"/>
      <dgm:spPr/>
    </dgm:pt>
    <dgm:pt modelId="{7F3B41CD-C2E3-4267-8483-FAD0566E59B0}" type="pres">
      <dgm:prSet presAssocID="{469E5FBF-E910-4198-9E3E-CFAD0F3D131F}" presName="parTx" presStyleLbl="revTx" presStyleIdx="0" presStyleCnt="2">
        <dgm:presLayoutVars>
          <dgm:chMax val="0"/>
          <dgm:chPref val="0"/>
        </dgm:presLayoutVars>
      </dgm:prSet>
      <dgm:spPr/>
    </dgm:pt>
    <dgm:pt modelId="{FB0EA5CA-A982-4A7E-B915-260110044170}" type="pres">
      <dgm:prSet presAssocID="{80E0F8B4-12BC-4998-B285-37BB06A7EEC0}" presName="sibTrans" presStyleCnt="0"/>
      <dgm:spPr/>
    </dgm:pt>
    <dgm:pt modelId="{852EDD85-95A8-448F-88E1-15DFC8D9072B}" type="pres">
      <dgm:prSet presAssocID="{820AB0EE-290F-41EF-A58F-DE57638D7F35}" presName="compNode" presStyleCnt="0"/>
      <dgm:spPr/>
    </dgm:pt>
    <dgm:pt modelId="{0C3E1ED9-99BB-4C73-AA17-7CB46ED9191E}" type="pres">
      <dgm:prSet presAssocID="{820AB0EE-290F-41EF-A58F-DE57638D7F35}" presName="bgRect" presStyleLbl="bgShp" presStyleIdx="1" presStyleCnt="2"/>
      <dgm:spPr/>
    </dgm:pt>
    <dgm:pt modelId="{5680D77F-812E-4F72-822E-F46B74A7CB55}" type="pres">
      <dgm:prSet presAssocID="{820AB0EE-290F-41EF-A58F-DE57638D7F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F7877A6B-17F8-4CE6-9250-1B17A72C6F08}" type="pres">
      <dgm:prSet presAssocID="{820AB0EE-290F-41EF-A58F-DE57638D7F35}" presName="spaceRect" presStyleCnt="0"/>
      <dgm:spPr/>
    </dgm:pt>
    <dgm:pt modelId="{2B1DBEBA-C836-48B9-8902-D7A8014771DD}" type="pres">
      <dgm:prSet presAssocID="{820AB0EE-290F-41EF-A58F-DE57638D7F35}" presName="parTx" presStyleLbl="revTx" presStyleIdx="1" presStyleCnt="2">
        <dgm:presLayoutVars>
          <dgm:chMax val="0"/>
          <dgm:chPref val="0"/>
        </dgm:presLayoutVars>
      </dgm:prSet>
      <dgm:spPr/>
    </dgm:pt>
  </dgm:ptLst>
  <dgm:cxnLst>
    <dgm:cxn modelId="{398B8011-DB8E-4AA8-8DB8-C02557FAD448}" type="presOf" srcId="{820AB0EE-290F-41EF-A58F-DE57638D7F35}" destId="{2B1DBEBA-C836-48B9-8902-D7A8014771DD}" srcOrd="0" destOrd="0" presId="urn:microsoft.com/office/officeart/2018/2/layout/IconVerticalSolidList"/>
    <dgm:cxn modelId="{291D332F-192B-4363-8CFE-1588BC275975}" srcId="{F6D9FCB6-927A-4390-AEB8-AE43420722EF}" destId="{820AB0EE-290F-41EF-A58F-DE57638D7F35}" srcOrd="1" destOrd="0" parTransId="{D5FB14DA-7732-40DF-A5AB-18445C8BE03F}" sibTransId="{F841C6AA-F16D-4C02-8ECA-993398208F55}"/>
    <dgm:cxn modelId="{9946F28E-FE33-4FF1-B94C-A7618A8A9883}" type="presOf" srcId="{469E5FBF-E910-4198-9E3E-CFAD0F3D131F}" destId="{7F3B41CD-C2E3-4267-8483-FAD0566E59B0}" srcOrd="0" destOrd="0" presId="urn:microsoft.com/office/officeart/2018/2/layout/IconVerticalSolidList"/>
    <dgm:cxn modelId="{341330B9-A526-481C-8B20-71D8FDD0FB5C}" type="presOf" srcId="{F6D9FCB6-927A-4390-AEB8-AE43420722EF}" destId="{087E98A9-6299-4B01-B6BD-E826BF105196}" srcOrd="0" destOrd="0" presId="urn:microsoft.com/office/officeart/2018/2/layout/IconVerticalSolidList"/>
    <dgm:cxn modelId="{9418EBD2-3108-4B1F-A277-99803B5F8113}" srcId="{F6D9FCB6-927A-4390-AEB8-AE43420722EF}" destId="{469E5FBF-E910-4198-9E3E-CFAD0F3D131F}" srcOrd="0" destOrd="0" parTransId="{7630159E-B367-439D-ABDB-268E622C102F}" sibTransId="{80E0F8B4-12BC-4998-B285-37BB06A7EEC0}"/>
    <dgm:cxn modelId="{85D8D1A6-E346-4110-BFC7-79926BE73DD3}" type="presParOf" srcId="{087E98A9-6299-4B01-B6BD-E826BF105196}" destId="{747696AB-6605-4420-A3A4-5D7753CE54B0}" srcOrd="0" destOrd="0" presId="urn:microsoft.com/office/officeart/2018/2/layout/IconVerticalSolidList"/>
    <dgm:cxn modelId="{D30347F4-026D-40C1-B6C7-77DD83089865}" type="presParOf" srcId="{747696AB-6605-4420-A3A4-5D7753CE54B0}" destId="{A05B401D-D8C8-448A-925C-6CE332CCAF7C}" srcOrd="0" destOrd="0" presId="urn:microsoft.com/office/officeart/2018/2/layout/IconVerticalSolidList"/>
    <dgm:cxn modelId="{7E3B3093-F7B7-492E-AF6E-E9BCF7FC4CBA}" type="presParOf" srcId="{747696AB-6605-4420-A3A4-5D7753CE54B0}" destId="{61C588AF-CE72-4AE6-B7C5-2E475BB4F269}" srcOrd="1" destOrd="0" presId="urn:microsoft.com/office/officeart/2018/2/layout/IconVerticalSolidList"/>
    <dgm:cxn modelId="{4166CD09-1625-4122-8E22-5DD09AC0FDEE}" type="presParOf" srcId="{747696AB-6605-4420-A3A4-5D7753CE54B0}" destId="{1F349784-7663-4AAB-9FE3-B82EDB594481}" srcOrd="2" destOrd="0" presId="urn:microsoft.com/office/officeart/2018/2/layout/IconVerticalSolidList"/>
    <dgm:cxn modelId="{2BB3BF84-0BF2-4C35-A94D-DE461726D1F1}" type="presParOf" srcId="{747696AB-6605-4420-A3A4-5D7753CE54B0}" destId="{7F3B41CD-C2E3-4267-8483-FAD0566E59B0}" srcOrd="3" destOrd="0" presId="urn:microsoft.com/office/officeart/2018/2/layout/IconVerticalSolidList"/>
    <dgm:cxn modelId="{5E53365B-9133-46D8-899B-F0A47FBBC307}" type="presParOf" srcId="{087E98A9-6299-4B01-B6BD-E826BF105196}" destId="{FB0EA5CA-A982-4A7E-B915-260110044170}" srcOrd="1" destOrd="0" presId="urn:microsoft.com/office/officeart/2018/2/layout/IconVerticalSolidList"/>
    <dgm:cxn modelId="{6462B8C6-2152-4521-B6EB-123948154908}" type="presParOf" srcId="{087E98A9-6299-4B01-B6BD-E826BF105196}" destId="{852EDD85-95A8-448F-88E1-15DFC8D9072B}" srcOrd="2" destOrd="0" presId="urn:microsoft.com/office/officeart/2018/2/layout/IconVerticalSolidList"/>
    <dgm:cxn modelId="{E1AF1499-B86F-41C6-A333-226297C7959A}" type="presParOf" srcId="{852EDD85-95A8-448F-88E1-15DFC8D9072B}" destId="{0C3E1ED9-99BB-4C73-AA17-7CB46ED9191E}" srcOrd="0" destOrd="0" presId="urn:microsoft.com/office/officeart/2018/2/layout/IconVerticalSolidList"/>
    <dgm:cxn modelId="{53385BEA-72C8-400F-AAAD-FA823E23A6E0}" type="presParOf" srcId="{852EDD85-95A8-448F-88E1-15DFC8D9072B}" destId="{5680D77F-812E-4F72-822E-F46B74A7CB55}" srcOrd="1" destOrd="0" presId="urn:microsoft.com/office/officeart/2018/2/layout/IconVerticalSolidList"/>
    <dgm:cxn modelId="{B62824DA-3D23-4409-B4DF-E2B0B42CC2F5}" type="presParOf" srcId="{852EDD85-95A8-448F-88E1-15DFC8D9072B}" destId="{F7877A6B-17F8-4CE6-9250-1B17A72C6F08}" srcOrd="2" destOrd="0" presId="urn:microsoft.com/office/officeart/2018/2/layout/IconVerticalSolidList"/>
    <dgm:cxn modelId="{2DE035A5-5709-46E4-BEB2-2F19F6D7A24F}" type="presParOf" srcId="{852EDD85-95A8-448F-88E1-15DFC8D9072B}" destId="{2B1DBEBA-C836-48B9-8902-D7A8014771D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7ACBB-693D-4C69-81F6-FF1AAC77EA1C}">
      <dsp:nvSpPr>
        <dsp:cNvPr id="0" name=""/>
        <dsp:cNvSpPr/>
      </dsp:nvSpPr>
      <dsp:spPr>
        <a:xfrm>
          <a:off x="0" y="3599"/>
          <a:ext cx="5012532"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EBA33-67B0-4FF0-A800-D5C121B49233}">
      <dsp:nvSpPr>
        <dsp:cNvPr id="0" name=""/>
        <dsp:cNvSpPr/>
      </dsp:nvSpPr>
      <dsp:spPr>
        <a:xfrm>
          <a:off x="231902" y="176088"/>
          <a:ext cx="421641" cy="421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8F7EEB-0AD7-4FC1-947F-B44A1E8F9527}">
      <dsp:nvSpPr>
        <dsp:cNvPr id="0" name=""/>
        <dsp:cNvSpPr/>
      </dsp:nvSpPr>
      <dsp:spPr>
        <a:xfrm>
          <a:off x="885447" y="3599"/>
          <a:ext cx="4127084"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711200">
            <a:lnSpc>
              <a:spcPct val="90000"/>
            </a:lnSpc>
            <a:spcBef>
              <a:spcPct val="0"/>
            </a:spcBef>
            <a:spcAft>
              <a:spcPct val="35000"/>
            </a:spcAft>
            <a:buNone/>
          </a:pPr>
          <a:r>
            <a:rPr lang="en-US" sz="1600" kern="1200" dirty="0"/>
            <a:t>Sponsored by Private organizations (businesses, societies, unions etc.)  </a:t>
          </a:r>
          <a:r>
            <a:rPr lang="en-US" sz="1600" b="1" kern="1200" dirty="0"/>
            <a:t>Example: Loran awards</a:t>
          </a:r>
          <a:endParaRPr lang="en-US" sz="1600" kern="1200" dirty="0"/>
        </a:p>
      </dsp:txBody>
      <dsp:txXfrm>
        <a:off x="885447" y="3599"/>
        <a:ext cx="4127084" cy="766621"/>
      </dsp:txXfrm>
    </dsp:sp>
    <dsp:sp modelId="{399CB7C8-D4B2-4742-BA7E-657BD6CAE327}">
      <dsp:nvSpPr>
        <dsp:cNvPr id="0" name=""/>
        <dsp:cNvSpPr/>
      </dsp:nvSpPr>
      <dsp:spPr>
        <a:xfrm>
          <a:off x="0" y="961875"/>
          <a:ext cx="5012532"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C3BC1-9E2C-4B25-A05B-1E78A76DD41C}">
      <dsp:nvSpPr>
        <dsp:cNvPr id="0" name=""/>
        <dsp:cNvSpPr/>
      </dsp:nvSpPr>
      <dsp:spPr>
        <a:xfrm>
          <a:off x="231902" y="1134365"/>
          <a:ext cx="421641" cy="421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58AFD-831B-45F7-8FF8-1624A3544801}">
      <dsp:nvSpPr>
        <dsp:cNvPr id="0" name=""/>
        <dsp:cNvSpPr/>
      </dsp:nvSpPr>
      <dsp:spPr>
        <a:xfrm>
          <a:off x="885447" y="961875"/>
          <a:ext cx="4127084"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711200">
            <a:lnSpc>
              <a:spcPct val="90000"/>
            </a:lnSpc>
            <a:spcBef>
              <a:spcPct val="0"/>
            </a:spcBef>
            <a:spcAft>
              <a:spcPct val="35000"/>
            </a:spcAft>
            <a:buNone/>
          </a:pPr>
          <a:r>
            <a:rPr lang="en-US" sz="1600" kern="1200"/>
            <a:t>Check with parents to see if their employer, union, club etc. offers scholarships or bursaries!</a:t>
          </a:r>
        </a:p>
      </dsp:txBody>
      <dsp:txXfrm>
        <a:off x="885447" y="961875"/>
        <a:ext cx="4127084" cy="766621"/>
      </dsp:txXfrm>
    </dsp:sp>
    <dsp:sp modelId="{3A132F83-A51F-47FB-A9E9-304C145CC051}">
      <dsp:nvSpPr>
        <dsp:cNvPr id="0" name=""/>
        <dsp:cNvSpPr/>
      </dsp:nvSpPr>
      <dsp:spPr>
        <a:xfrm>
          <a:off x="0" y="1920151"/>
          <a:ext cx="5012532"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0CE70-31F3-476B-83D5-A2157FED65AB}">
      <dsp:nvSpPr>
        <dsp:cNvPr id="0" name=""/>
        <dsp:cNvSpPr/>
      </dsp:nvSpPr>
      <dsp:spPr>
        <a:xfrm>
          <a:off x="231902" y="2092641"/>
          <a:ext cx="421641" cy="4216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90F61D-8D55-4826-86B8-BE131155E2BB}">
      <dsp:nvSpPr>
        <dsp:cNvPr id="0" name=""/>
        <dsp:cNvSpPr/>
      </dsp:nvSpPr>
      <dsp:spPr>
        <a:xfrm>
          <a:off x="885447" y="1920151"/>
          <a:ext cx="4127084"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711200">
            <a:lnSpc>
              <a:spcPct val="90000"/>
            </a:lnSpc>
            <a:spcBef>
              <a:spcPct val="0"/>
            </a:spcBef>
            <a:spcAft>
              <a:spcPct val="35000"/>
            </a:spcAft>
            <a:buNone/>
          </a:pPr>
          <a:r>
            <a:rPr lang="en-US" sz="1600" kern="1200"/>
            <a:t>Different criteria for each scholarship</a:t>
          </a:r>
        </a:p>
      </dsp:txBody>
      <dsp:txXfrm>
        <a:off x="885447" y="1920151"/>
        <a:ext cx="4127084" cy="766621"/>
      </dsp:txXfrm>
    </dsp:sp>
    <dsp:sp modelId="{27B6FBD2-A2DD-431D-8B7B-8B1A05C7BFE0}">
      <dsp:nvSpPr>
        <dsp:cNvPr id="0" name=""/>
        <dsp:cNvSpPr/>
      </dsp:nvSpPr>
      <dsp:spPr>
        <a:xfrm>
          <a:off x="0" y="2878428"/>
          <a:ext cx="5012532"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230A7-5C91-4378-8D41-E227F9CDF11F}">
      <dsp:nvSpPr>
        <dsp:cNvPr id="0" name=""/>
        <dsp:cNvSpPr/>
      </dsp:nvSpPr>
      <dsp:spPr>
        <a:xfrm>
          <a:off x="231902" y="3050918"/>
          <a:ext cx="421641" cy="4216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E7D6AC-462C-42E3-B440-9CC9E2D368F7}">
      <dsp:nvSpPr>
        <dsp:cNvPr id="0" name=""/>
        <dsp:cNvSpPr/>
      </dsp:nvSpPr>
      <dsp:spPr>
        <a:xfrm>
          <a:off x="885447" y="2878428"/>
          <a:ext cx="4127084"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711200">
            <a:lnSpc>
              <a:spcPct val="90000"/>
            </a:lnSpc>
            <a:spcBef>
              <a:spcPct val="0"/>
            </a:spcBef>
            <a:spcAft>
              <a:spcPct val="35000"/>
            </a:spcAft>
            <a:buNone/>
          </a:pPr>
          <a:r>
            <a:rPr lang="en-US" sz="1600" kern="1200"/>
            <a:t>Deadlines throughout the year</a:t>
          </a:r>
        </a:p>
      </dsp:txBody>
      <dsp:txXfrm>
        <a:off x="885447" y="2878428"/>
        <a:ext cx="4127084" cy="766621"/>
      </dsp:txXfrm>
    </dsp:sp>
    <dsp:sp modelId="{0A78EFDF-7FCA-4F2F-A389-F8108984A847}">
      <dsp:nvSpPr>
        <dsp:cNvPr id="0" name=""/>
        <dsp:cNvSpPr/>
      </dsp:nvSpPr>
      <dsp:spPr>
        <a:xfrm>
          <a:off x="0" y="3836704"/>
          <a:ext cx="5012532"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AD501-922B-49C4-83C6-30058110446C}">
      <dsp:nvSpPr>
        <dsp:cNvPr id="0" name=""/>
        <dsp:cNvSpPr/>
      </dsp:nvSpPr>
      <dsp:spPr>
        <a:xfrm>
          <a:off x="231902" y="4009194"/>
          <a:ext cx="421641" cy="4216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225B2-2ED6-4C77-AF48-DC94083F5C1E}">
      <dsp:nvSpPr>
        <dsp:cNvPr id="0" name=""/>
        <dsp:cNvSpPr/>
      </dsp:nvSpPr>
      <dsp:spPr>
        <a:xfrm>
          <a:off x="885447" y="3836704"/>
          <a:ext cx="4127084"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711200">
            <a:lnSpc>
              <a:spcPct val="90000"/>
            </a:lnSpc>
            <a:spcBef>
              <a:spcPct val="0"/>
            </a:spcBef>
            <a:spcAft>
              <a:spcPct val="35000"/>
            </a:spcAft>
            <a:buNone/>
          </a:pPr>
          <a:r>
            <a:rPr lang="en-US" sz="1600" kern="1200"/>
            <a:t>National, regional and provincial awards</a:t>
          </a:r>
        </a:p>
      </dsp:txBody>
      <dsp:txXfrm>
        <a:off x="885447" y="3836704"/>
        <a:ext cx="4127084" cy="766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366F5-F8E5-4115-ACB9-5D15CFDEEC34}">
      <dsp:nvSpPr>
        <dsp:cNvPr id="0" name=""/>
        <dsp:cNvSpPr/>
      </dsp:nvSpPr>
      <dsp:spPr>
        <a:xfrm>
          <a:off x="0" y="2675"/>
          <a:ext cx="7772870" cy="5697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C5FCC-080E-46F0-927D-BF2663BF92DD}">
      <dsp:nvSpPr>
        <dsp:cNvPr id="0" name=""/>
        <dsp:cNvSpPr/>
      </dsp:nvSpPr>
      <dsp:spPr>
        <a:xfrm>
          <a:off x="172362" y="130878"/>
          <a:ext cx="313386" cy="313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D3A19-6043-4BF2-8730-68B4B3D04334}">
      <dsp:nvSpPr>
        <dsp:cNvPr id="0" name=""/>
        <dsp:cNvSpPr/>
      </dsp:nvSpPr>
      <dsp:spPr>
        <a:xfrm>
          <a:off x="658110" y="2675"/>
          <a:ext cx="7114759" cy="56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03" tIns="60303" rIns="60303" bIns="60303" numCol="1" spcCol="1270" anchor="ctr" anchorCtr="0">
          <a:noAutofit/>
        </a:bodyPr>
        <a:lstStyle/>
        <a:p>
          <a:pPr marL="0" lvl="0" indent="0" algn="l" defTabSz="844550">
            <a:lnSpc>
              <a:spcPct val="100000"/>
            </a:lnSpc>
            <a:spcBef>
              <a:spcPct val="0"/>
            </a:spcBef>
            <a:spcAft>
              <a:spcPct val="35000"/>
            </a:spcAft>
            <a:buNone/>
          </a:pPr>
          <a:r>
            <a:rPr lang="en-US" sz="1900" kern="1200"/>
            <a:t>Awarded by colleges &amp; universities</a:t>
          </a:r>
        </a:p>
      </dsp:txBody>
      <dsp:txXfrm>
        <a:off x="658110" y="2675"/>
        <a:ext cx="7114759" cy="569792"/>
      </dsp:txXfrm>
    </dsp:sp>
    <dsp:sp modelId="{A78C5342-B04D-4531-9460-764D383DC30F}">
      <dsp:nvSpPr>
        <dsp:cNvPr id="0" name=""/>
        <dsp:cNvSpPr/>
      </dsp:nvSpPr>
      <dsp:spPr>
        <a:xfrm>
          <a:off x="0" y="714916"/>
          <a:ext cx="7772870" cy="5697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8761E-DE3D-494C-8D09-486A3FAAF595}">
      <dsp:nvSpPr>
        <dsp:cNvPr id="0" name=""/>
        <dsp:cNvSpPr/>
      </dsp:nvSpPr>
      <dsp:spPr>
        <a:xfrm>
          <a:off x="172362" y="843119"/>
          <a:ext cx="313386" cy="313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E85C5-A4CC-4EA0-A7D9-3A16D655B446}">
      <dsp:nvSpPr>
        <dsp:cNvPr id="0" name=""/>
        <dsp:cNvSpPr/>
      </dsp:nvSpPr>
      <dsp:spPr>
        <a:xfrm>
          <a:off x="658110" y="714916"/>
          <a:ext cx="7114759" cy="56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03" tIns="60303" rIns="60303" bIns="60303" numCol="1" spcCol="1270" anchor="ctr" anchorCtr="0">
          <a:noAutofit/>
        </a:bodyPr>
        <a:lstStyle/>
        <a:p>
          <a:pPr marL="0" lvl="0" indent="0" algn="l" defTabSz="844550">
            <a:lnSpc>
              <a:spcPct val="100000"/>
            </a:lnSpc>
            <a:spcBef>
              <a:spcPct val="0"/>
            </a:spcBef>
            <a:spcAft>
              <a:spcPct val="35000"/>
            </a:spcAft>
            <a:buNone/>
          </a:pPr>
          <a:r>
            <a:rPr lang="en-US" sz="1900" kern="1200"/>
            <a:t>Based on Financial need</a:t>
          </a:r>
        </a:p>
      </dsp:txBody>
      <dsp:txXfrm>
        <a:off x="658110" y="714916"/>
        <a:ext cx="7114759" cy="569792"/>
      </dsp:txXfrm>
    </dsp:sp>
    <dsp:sp modelId="{8C71C061-DECD-44FB-AB66-403E3ED93A7F}">
      <dsp:nvSpPr>
        <dsp:cNvPr id="0" name=""/>
        <dsp:cNvSpPr/>
      </dsp:nvSpPr>
      <dsp:spPr>
        <a:xfrm>
          <a:off x="0" y="1427157"/>
          <a:ext cx="7772870" cy="5697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5B3A4-BF9B-4529-9044-CE77059D9E55}">
      <dsp:nvSpPr>
        <dsp:cNvPr id="0" name=""/>
        <dsp:cNvSpPr/>
      </dsp:nvSpPr>
      <dsp:spPr>
        <a:xfrm>
          <a:off x="172362" y="1555360"/>
          <a:ext cx="313386" cy="313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22B10B-C9E2-47FE-BC6C-EEC0FA780C2F}">
      <dsp:nvSpPr>
        <dsp:cNvPr id="0" name=""/>
        <dsp:cNvSpPr/>
      </dsp:nvSpPr>
      <dsp:spPr>
        <a:xfrm>
          <a:off x="658110" y="1427157"/>
          <a:ext cx="7114759" cy="56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03" tIns="60303" rIns="60303" bIns="60303" numCol="1" spcCol="1270" anchor="ctr" anchorCtr="0">
          <a:noAutofit/>
        </a:bodyPr>
        <a:lstStyle/>
        <a:p>
          <a:pPr marL="0" lvl="0" indent="0" algn="l" defTabSz="844550">
            <a:lnSpc>
              <a:spcPct val="100000"/>
            </a:lnSpc>
            <a:spcBef>
              <a:spcPct val="0"/>
            </a:spcBef>
            <a:spcAft>
              <a:spcPct val="35000"/>
            </a:spcAft>
            <a:buNone/>
          </a:pPr>
          <a:r>
            <a:rPr lang="en-US" sz="1900" kern="1200"/>
            <a:t>Must also apply to Government student aid</a:t>
          </a:r>
        </a:p>
      </dsp:txBody>
      <dsp:txXfrm>
        <a:off x="658110" y="1427157"/>
        <a:ext cx="7114759" cy="569792"/>
      </dsp:txXfrm>
    </dsp:sp>
    <dsp:sp modelId="{971DA13C-17B6-45C1-BA20-5AC8762AAE85}">
      <dsp:nvSpPr>
        <dsp:cNvPr id="0" name=""/>
        <dsp:cNvSpPr/>
      </dsp:nvSpPr>
      <dsp:spPr>
        <a:xfrm>
          <a:off x="0" y="2139398"/>
          <a:ext cx="7772870" cy="5697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BA3D2-5F38-4F87-B1A1-7E8547566DD9}">
      <dsp:nvSpPr>
        <dsp:cNvPr id="0" name=""/>
        <dsp:cNvSpPr/>
      </dsp:nvSpPr>
      <dsp:spPr>
        <a:xfrm>
          <a:off x="172362" y="2267601"/>
          <a:ext cx="313386" cy="3133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BA08A-C4C6-4282-8379-0764310FB129}">
      <dsp:nvSpPr>
        <dsp:cNvPr id="0" name=""/>
        <dsp:cNvSpPr/>
      </dsp:nvSpPr>
      <dsp:spPr>
        <a:xfrm>
          <a:off x="658110" y="2139398"/>
          <a:ext cx="7114759" cy="56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03" tIns="60303" rIns="60303" bIns="60303" numCol="1" spcCol="1270" anchor="ctr" anchorCtr="0">
          <a:noAutofit/>
        </a:bodyPr>
        <a:lstStyle/>
        <a:p>
          <a:pPr marL="0" lvl="0" indent="0" algn="l" defTabSz="844550">
            <a:lnSpc>
              <a:spcPct val="100000"/>
            </a:lnSpc>
            <a:spcBef>
              <a:spcPct val="0"/>
            </a:spcBef>
            <a:spcAft>
              <a:spcPct val="35000"/>
            </a:spcAft>
            <a:buNone/>
          </a:pPr>
          <a:r>
            <a:rPr lang="en-US" sz="1900" kern="1200"/>
            <a:t>Meets unmet need of government aid (top up)</a:t>
          </a:r>
        </a:p>
      </dsp:txBody>
      <dsp:txXfrm>
        <a:off x="658110" y="2139398"/>
        <a:ext cx="7114759" cy="569792"/>
      </dsp:txXfrm>
    </dsp:sp>
    <dsp:sp modelId="{BCC7E95B-4E0E-414D-A9B2-93FBB1DDB274}">
      <dsp:nvSpPr>
        <dsp:cNvPr id="0" name=""/>
        <dsp:cNvSpPr/>
      </dsp:nvSpPr>
      <dsp:spPr>
        <a:xfrm>
          <a:off x="0" y="2851639"/>
          <a:ext cx="7772870" cy="5697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5FFE4-C211-4574-A2F1-1E0EDD4D4367}">
      <dsp:nvSpPr>
        <dsp:cNvPr id="0" name=""/>
        <dsp:cNvSpPr/>
      </dsp:nvSpPr>
      <dsp:spPr>
        <a:xfrm>
          <a:off x="172362" y="2979842"/>
          <a:ext cx="313386" cy="3133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16E5A-7AD9-4BC8-A5A1-B87FFB6EEDF8}">
      <dsp:nvSpPr>
        <dsp:cNvPr id="0" name=""/>
        <dsp:cNvSpPr/>
      </dsp:nvSpPr>
      <dsp:spPr>
        <a:xfrm>
          <a:off x="658110" y="2851639"/>
          <a:ext cx="7114759" cy="56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03" tIns="60303" rIns="60303" bIns="60303" numCol="1" spcCol="1270" anchor="ctr" anchorCtr="0">
          <a:noAutofit/>
        </a:bodyPr>
        <a:lstStyle/>
        <a:p>
          <a:pPr marL="0" lvl="0" indent="0" algn="l" defTabSz="844550">
            <a:lnSpc>
              <a:spcPct val="100000"/>
            </a:lnSpc>
            <a:spcBef>
              <a:spcPct val="0"/>
            </a:spcBef>
            <a:spcAft>
              <a:spcPct val="35000"/>
            </a:spcAft>
            <a:buNone/>
          </a:pPr>
          <a:r>
            <a:rPr lang="en-US" sz="1900" kern="1200"/>
            <a:t>Check with university/college you are applying to!</a:t>
          </a:r>
        </a:p>
      </dsp:txBody>
      <dsp:txXfrm>
        <a:off x="658110" y="2851639"/>
        <a:ext cx="7114759" cy="569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C2162-371D-4D29-8877-2090A8FE8A32}">
      <dsp:nvSpPr>
        <dsp:cNvPr id="0" name=""/>
        <dsp:cNvSpPr/>
      </dsp:nvSpPr>
      <dsp:spPr>
        <a:xfrm>
          <a:off x="0" y="538"/>
          <a:ext cx="7773339" cy="1261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D55E5-675F-4A30-8AA6-442CA4891E69}">
      <dsp:nvSpPr>
        <dsp:cNvPr id="0" name=""/>
        <dsp:cNvSpPr/>
      </dsp:nvSpPr>
      <dsp:spPr>
        <a:xfrm>
          <a:off x="381463" y="284272"/>
          <a:ext cx="693570" cy="693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0F252-D82D-4657-814F-1E3915D12F7F}">
      <dsp:nvSpPr>
        <dsp:cNvPr id="0" name=""/>
        <dsp:cNvSpPr/>
      </dsp:nvSpPr>
      <dsp:spPr>
        <a:xfrm>
          <a:off x="1456497" y="538"/>
          <a:ext cx="6316841" cy="126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60" tIns="133460" rIns="133460" bIns="133460" numCol="1" spcCol="1270" anchor="ctr" anchorCtr="0">
          <a:noAutofit/>
        </a:bodyPr>
        <a:lstStyle/>
        <a:p>
          <a:pPr marL="0" lvl="0" indent="0" algn="l" defTabSz="889000">
            <a:lnSpc>
              <a:spcPct val="100000"/>
            </a:lnSpc>
            <a:spcBef>
              <a:spcPct val="0"/>
            </a:spcBef>
            <a:spcAft>
              <a:spcPct val="35000"/>
            </a:spcAft>
            <a:buNone/>
          </a:pPr>
          <a:r>
            <a:rPr lang="en-US" sz="2000" b="1" kern="1200" dirty="0"/>
            <a:t>Student Information Brag Sheet Fillable pdf </a:t>
          </a:r>
          <a:r>
            <a:rPr lang="en-US" sz="2000" kern="1200" dirty="0"/>
            <a:t>is available on Financial Aid webpage on the post secondary &amp; Career resources website. </a:t>
          </a:r>
          <a:r>
            <a:rPr lang="en-CA" sz="2000" kern="1200" dirty="0">
              <a:hlinkClick xmlns:r="http://schemas.openxmlformats.org/officeDocument/2006/relationships" r:id="rId3"/>
            </a:rPr>
            <a:t>Pinetree Brag Sheet.pdf (sd43.bc.ca)</a:t>
          </a:r>
          <a:endParaRPr lang="en-US" sz="2000" kern="1200" dirty="0"/>
        </a:p>
      </dsp:txBody>
      <dsp:txXfrm>
        <a:off x="1456497" y="538"/>
        <a:ext cx="6316841" cy="1261036"/>
      </dsp:txXfrm>
    </dsp:sp>
    <dsp:sp modelId="{0A818AC0-FD00-41ED-BF00-47AAA36A4C98}">
      <dsp:nvSpPr>
        <dsp:cNvPr id="0" name=""/>
        <dsp:cNvSpPr/>
      </dsp:nvSpPr>
      <dsp:spPr>
        <a:xfrm>
          <a:off x="0" y="1576834"/>
          <a:ext cx="7773339" cy="1261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D78BE-FF67-45A4-975E-BA58FE722856}">
      <dsp:nvSpPr>
        <dsp:cNvPr id="0" name=""/>
        <dsp:cNvSpPr/>
      </dsp:nvSpPr>
      <dsp:spPr>
        <a:xfrm>
          <a:off x="381463" y="1860567"/>
          <a:ext cx="693570" cy="6935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B9C22-1F50-4584-95DE-329B5BBAA656}">
      <dsp:nvSpPr>
        <dsp:cNvPr id="0" name=""/>
        <dsp:cNvSpPr/>
      </dsp:nvSpPr>
      <dsp:spPr>
        <a:xfrm>
          <a:off x="1456497" y="1576834"/>
          <a:ext cx="6316841" cy="126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60" tIns="133460" rIns="133460" bIns="133460" numCol="1" spcCol="1270" anchor="ctr" anchorCtr="0">
          <a:noAutofit/>
        </a:bodyPr>
        <a:lstStyle/>
        <a:p>
          <a:pPr marL="0" lvl="0" indent="0" algn="l" defTabSz="889000">
            <a:lnSpc>
              <a:spcPct val="100000"/>
            </a:lnSpc>
            <a:spcBef>
              <a:spcPct val="0"/>
            </a:spcBef>
            <a:spcAft>
              <a:spcPct val="35000"/>
            </a:spcAft>
            <a:buNone/>
          </a:pPr>
          <a:r>
            <a:rPr lang="en-US" sz="2000" kern="1200"/>
            <a:t>The purpose of the Brag Sheet is to procure a letter of reference from a teacher or for scholarship nomination consideration. </a:t>
          </a:r>
        </a:p>
      </dsp:txBody>
      <dsp:txXfrm>
        <a:off x="1456497" y="1576834"/>
        <a:ext cx="6316841" cy="1261036"/>
      </dsp:txXfrm>
    </dsp:sp>
    <dsp:sp modelId="{49171F83-AA5B-4492-8CBC-0711416F0DE1}">
      <dsp:nvSpPr>
        <dsp:cNvPr id="0" name=""/>
        <dsp:cNvSpPr/>
      </dsp:nvSpPr>
      <dsp:spPr>
        <a:xfrm>
          <a:off x="0" y="3153130"/>
          <a:ext cx="7773339" cy="1261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E7FBD-4374-4772-88B4-8219D3A23B28}">
      <dsp:nvSpPr>
        <dsp:cNvPr id="0" name=""/>
        <dsp:cNvSpPr/>
      </dsp:nvSpPr>
      <dsp:spPr>
        <a:xfrm>
          <a:off x="381463" y="3436863"/>
          <a:ext cx="693570" cy="69357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BEFA9-D36E-4DAF-96A8-88D3554AD44D}">
      <dsp:nvSpPr>
        <dsp:cNvPr id="0" name=""/>
        <dsp:cNvSpPr/>
      </dsp:nvSpPr>
      <dsp:spPr>
        <a:xfrm>
          <a:off x="1456497" y="3153130"/>
          <a:ext cx="6316841" cy="126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60" tIns="133460" rIns="133460" bIns="133460" numCol="1" spcCol="1270" anchor="ctr" anchorCtr="0">
          <a:noAutofit/>
        </a:bodyPr>
        <a:lstStyle/>
        <a:p>
          <a:pPr marL="0" lvl="0" indent="0" algn="l" defTabSz="889000">
            <a:lnSpc>
              <a:spcPct val="100000"/>
            </a:lnSpc>
            <a:spcBef>
              <a:spcPct val="0"/>
            </a:spcBef>
            <a:spcAft>
              <a:spcPct val="35000"/>
            </a:spcAft>
            <a:buNone/>
          </a:pPr>
          <a:r>
            <a:rPr lang="en-US" sz="2000" kern="1200" dirty="0"/>
            <a:t>Please fill out the form and email it to your teacher referee or Mr. Nelson. It should be updated throughout the year if volunteer information changes. </a:t>
          </a:r>
        </a:p>
      </dsp:txBody>
      <dsp:txXfrm>
        <a:off x="1456497" y="3153130"/>
        <a:ext cx="6316841" cy="1261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CD1E-C04B-4F42-AB8A-CAD1A55CC37B}">
      <dsp:nvSpPr>
        <dsp:cNvPr id="0" name=""/>
        <dsp:cNvSpPr/>
      </dsp:nvSpPr>
      <dsp:spPr>
        <a:xfrm>
          <a:off x="269281" y="697150"/>
          <a:ext cx="831005" cy="83100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E8DBB-644C-40DE-9AEA-B3F52CB3DF00}">
      <dsp:nvSpPr>
        <dsp:cNvPr id="0" name=""/>
        <dsp:cNvSpPr/>
      </dsp:nvSpPr>
      <dsp:spPr>
        <a:xfrm>
          <a:off x="446380" y="874250"/>
          <a:ext cx="476806" cy="476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023C5D-EB32-401A-8788-F454D6915B39}">
      <dsp:nvSpPr>
        <dsp:cNvPr id="0" name=""/>
        <dsp:cNvSpPr/>
      </dsp:nvSpPr>
      <dsp:spPr>
        <a:xfrm>
          <a:off x="3631" y="178699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Colleges and Universities offer entrance scholarships and bursaries</a:t>
          </a:r>
          <a:r>
            <a:rPr lang="en-US" sz="1100" kern="1200" dirty="0"/>
            <a:t>. </a:t>
          </a:r>
        </a:p>
      </dsp:txBody>
      <dsp:txXfrm>
        <a:off x="3631" y="1786994"/>
        <a:ext cx="1362304" cy="544921"/>
      </dsp:txXfrm>
    </dsp:sp>
    <dsp:sp modelId="{4222244A-0D30-4063-B81B-3FCCD7204CA4}">
      <dsp:nvSpPr>
        <dsp:cNvPr id="0" name=""/>
        <dsp:cNvSpPr/>
      </dsp:nvSpPr>
      <dsp:spPr>
        <a:xfrm>
          <a:off x="1869989" y="697150"/>
          <a:ext cx="831005" cy="83100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08AA7-C058-42F6-A07C-734D4C5002F3}">
      <dsp:nvSpPr>
        <dsp:cNvPr id="0" name=""/>
        <dsp:cNvSpPr/>
      </dsp:nvSpPr>
      <dsp:spPr>
        <a:xfrm>
          <a:off x="2047088" y="874250"/>
          <a:ext cx="476806" cy="476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889EA7-448A-4504-A09F-FCF1E825B220}">
      <dsp:nvSpPr>
        <dsp:cNvPr id="0" name=""/>
        <dsp:cNvSpPr/>
      </dsp:nvSpPr>
      <dsp:spPr>
        <a:xfrm>
          <a:off x="1604339" y="178699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Based on courses used for admission</a:t>
          </a:r>
          <a:r>
            <a:rPr lang="en-US" sz="1100" kern="1200" dirty="0"/>
            <a:t>.</a:t>
          </a:r>
        </a:p>
      </dsp:txBody>
      <dsp:txXfrm>
        <a:off x="1604339" y="1786994"/>
        <a:ext cx="1362304" cy="544921"/>
      </dsp:txXfrm>
    </dsp:sp>
    <dsp:sp modelId="{B7B8FE28-F1CE-4122-BDE4-90CC995AD740}">
      <dsp:nvSpPr>
        <dsp:cNvPr id="0" name=""/>
        <dsp:cNvSpPr/>
      </dsp:nvSpPr>
      <dsp:spPr>
        <a:xfrm>
          <a:off x="3470697" y="697150"/>
          <a:ext cx="831005" cy="83100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28F38-D16E-4758-B746-EAB84B69B45F}">
      <dsp:nvSpPr>
        <dsp:cNvPr id="0" name=""/>
        <dsp:cNvSpPr/>
      </dsp:nvSpPr>
      <dsp:spPr>
        <a:xfrm>
          <a:off x="3647796" y="874250"/>
          <a:ext cx="476806" cy="476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1E4EC3-CE13-4D3F-B264-C6FDA3C3B0B5}">
      <dsp:nvSpPr>
        <dsp:cNvPr id="0" name=""/>
        <dsp:cNvSpPr/>
      </dsp:nvSpPr>
      <dsp:spPr>
        <a:xfrm>
          <a:off x="3205047" y="178699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Visit the Financial Aid page of college and university websites for information and deadlines.</a:t>
          </a:r>
        </a:p>
      </dsp:txBody>
      <dsp:txXfrm>
        <a:off x="3205047" y="1786994"/>
        <a:ext cx="1362304" cy="544921"/>
      </dsp:txXfrm>
    </dsp:sp>
    <dsp:sp modelId="{3B0624E2-95AB-49BF-86B5-9827E874ADED}">
      <dsp:nvSpPr>
        <dsp:cNvPr id="0" name=""/>
        <dsp:cNvSpPr/>
      </dsp:nvSpPr>
      <dsp:spPr>
        <a:xfrm>
          <a:off x="5071405" y="697150"/>
          <a:ext cx="831005" cy="83100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F688C-710B-4395-ACA0-4CAFBC4411BA}">
      <dsp:nvSpPr>
        <dsp:cNvPr id="0" name=""/>
        <dsp:cNvSpPr/>
      </dsp:nvSpPr>
      <dsp:spPr>
        <a:xfrm>
          <a:off x="5248504" y="874250"/>
          <a:ext cx="476806" cy="476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3B3F0C-9F82-49C3-B025-C30C15C42EB1}">
      <dsp:nvSpPr>
        <dsp:cNvPr id="0" name=""/>
        <dsp:cNvSpPr/>
      </dsp:nvSpPr>
      <dsp:spPr>
        <a:xfrm>
          <a:off x="4805755" y="178699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Now is the time to do your research!</a:t>
          </a:r>
        </a:p>
      </dsp:txBody>
      <dsp:txXfrm>
        <a:off x="4805755" y="1786994"/>
        <a:ext cx="1362304" cy="544921"/>
      </dsp:txXfrm>
    </dsp:sp>
    <dsp:sp modelId="{730988AA-CE83-49D1-B30B-7B4D2845735A}">
      <dsp:nvSpPr>
        <dsp:cNvPr id="0" name=""/>
        <dsp:cNvSpPr/>
      </dsp:nvSpPr>
      <dsp:spPr>
        <a:xfrm>
          <a:off x="6672113" y="697150"/>
          <a:ext cx="831005" cy="83100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6C825-EF58-405D-9530-E525DA6C05EA}">
      <dsp:nvSpPr>
        <dsp:cNvPr id="0" name=""/>
        <dsp:cNvSpPr/>
      </dsp:nvSpPr>
      <dsp:spPr>
        <a:xfrm>
          <a:off x="6849212" y="874250"/>
          <a:ext cx="476806" cy="476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D228B5-5F0E-4A70-93BF-C1CB71F977C0}">
      <dsp:nvSpPr>
        <dsp:cNvPr id="0" name=""/>
        <dsp:cNvSpPr/>
      </dsp:nvSpPr>
      <dsp:spPr>
        <a:xfrm>
          <a:off x="6406463" y="178699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To apply for an entrance scholarship, you must first apply to the college or university. </a:t>
          </a:r>
        </a:p>
      </dsp:txBody>
      <dsp:txXfrm>
        <a:off x="6406463" y="1786994"/>
        <a:ext cx="1362304" cy="544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64015-D89E-4D4D-814E-E40A3CC9BE9D}">
      <dsp:nvSpPr>
        <dsp:cNvPr id="0" name=""/>
        <dsp:cNvSpPr/>
      </dsp:nvSpPr>
      <dsp:spPr>
        <a:xfrm>
          <a:off x="0" y="4246"/>
          <a:ext cx="5317332" cy="9045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88C23-D8E6-4C38-BBC6-EA60817BBD67}">
      <dsp:nvSpPr>
        <dsp:cNvPr id="0" name=""/>
        <dsp:cNvSpPr/>
      </dsp:nvSpPr>
      <dsp:spPr>
        <a:xfrm>
          <a:off x="273616" y="207763"/>
          <a:ext cx="497484" cy="4974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175A74-5791-4B25-8A67-8FF2BAB27DAF}">
      <dsp:nvSpPr>
        <dsp:cNvPr id="0" name=""/>
        <dsp:cNvSpPr/>
      </dsp:nvSpPr>
      <dsp:spPr>
        <a:xfrm>
          <a:off x="1044718" y="4246"/>
          <a:ext cx="4272613" cy="90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28" tIns="95728" rIns="95728" bIns="95728" numCol="1" spcCol="1270" anchor="ctr" anchorCtr="0">
          <a:noAutofit/>
        </a:bodyPr>
        <a:lstStyle/>
        <a:p>
          <a:pPr marL="0" lvl="0" indent="0" algn="l" defTabSz="711200">
            <a:lnSpc>
              <a:spcPct val="90000"/>
            </a:lnSpc>
            <a:spcBef>
              <a:spcPct val="0"/>
            </a:spcBef>
            <a:spcAft>
              <a:spcPct val="35000"/>
            </a:spcAft>
            <a:buNone/>
          </a:pPr>
          <a:r>
            <a:rPr lang="en-US" sz="1600" kern="1200" dirty="0"/>
            <a:t>Edit! Edit! Edit!</a:t>
          </a:r>
        </a:p>
      </dsp:txBody>
      <dsp:txXfrm>
        <a:off x="1044718" y="4246"/>
        <a:ext cx="4272613" cy="904517"/>
      </dsp:txXfrm>
    </dsp:sp>
    <dsp:sp modelId="{872B7026-9B10-4007-ABA5-7D5E78856600}">
      <dsp:nvSpPr>
        <dsp:cNvPr id="0" name=""/>
        <dsp:cNvSpPr/>
      </dsp:nvSpPr>
      <dsp:spPr>
        <a:xfrm>
          <a:off x="0" y="1134893"/>
          <a:ext cx="5317332" cy="9045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D86D1-EF67-4FE5-BED4-EC30D7F47A6D}">
      <dsp:nvSpPr>
        <dsp:cNvPr id="0" name=""/>
        <dsp:cNvSpPr/>
      </dsp:nvSpPr>
      <dsp:spPr>
        <a:xfrm>
          <a:off x="273616" y="1338410"/>
          <a:ext cx="497484" cy="4974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188675-DEF1-44A3-9237-5BE1E7C7539F}">
      <dsp:nvSpPr>
        <dsp:cNvPr id="0" name=""/>
        <dsp:cNvSpPr/>
      </dsp:nvSpPr>
      <dsp:spPr>
        <a:xfrm>
          <a:off x="1044718" y="1134893"/>
          <a:ext cx="4272613" cy="90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28" tIns="95728" rIns="95728" bIns="95728" numCol="1" spcCol="1270" anchor="ctr" anchorCtr="0">
          <a:noAutofit/>
        </a:bodyPr>
        <a:lstStyle/>
        <a:p>
          <a:pPr marL="0" lvl="0" indent="0" algn="l" defTabSz="711200">
            <a:lnSpc>
              <a:spcPct val="90000"/>
            </a:lnSpc>
            <a:spcBef>
              <a:spcPct val="0"/>
            </a:spcBef>
            <a:spcAft>
              <a:spcPct val="35000"/>
            </a:spcAft>
            <a:buNone/>
          </a:pPr>
          <a:r>
            <a:rPr lang="en-US" sz="1600" kern="1200"/>
            <a:t>Read the topic carefully</a:t>
          </a:r>
        </a:p>
      </dsp:txBody>
      <dsp:txXfrm>
        <a:off x="1044718" y="1134893"/>
        <a:ext cx="4272613" cy="904517"/>
      </dsp:txXfrm>
    </dsp:sp>
    <dsp:sp modelId="{DF3C46E0-089D-4BB3-A3F9-CABBEA3E1643}">
      <dsp:nvSpPr>
        <dsp:cNvPr id="0" name=""/>
        <dsp:cNvSpPr/>
      </dsp:nvSpPr>
      <dsp:spPr>
        <a:xfrm>
          <a:off x="0" y="2265541"/>
          <a:ext cx="5317332" cy="9045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8663F-A01F-4366-8234-9CDEA6DF3BF0}">
      <dsp:nvSpPr>
        <dsp:cNvPr id="0" name=""/>
        <dsp:cNvSpPr/>
      </dsp:nvSpPr>
      <dsp:spPr>
        <a:xfrm>
          <a:off x="273616" y="2469057"/>
          <a:ext cx="497484" cy="4974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25EF59-FF83-4E31-A0C6-A64705BAAAB6}">
      <dsp:nvSpPr>
        <dsp:cNvPr id="0" name=""/>
        <dsp:cNvSpPr/>
      </dsp:nvSpPr>
      <dsp:spPr>
        <a:xfrm>
          <a:off x="1044718" y="2265541"/>
          <a:ext cx="4272613" cy="90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28" tIns="95728" rIns="95728" bIns="95728" numCol="1" spcCol="1270" anchor="ctr" anchorCtr="0">
          <a:noAutofit/>
        </a:bodyPr>
        <a:lstStyle/>
        <a:p>
          <a:pPr marL="0" lvl="0" indent="0" algn="l" defTabSz="711200">
            <a:lnSpc>
              <a:spcPct val="90000"/>
            </a:lnSpc>
            <a:spcBef>
              <a:spcPct val="0"/>
            </a:spcBef>
            <a:spcAft>
              <a:spcPct val="35000"/>
            </a:spcAft>
            <a:buNone/>
          </a:pPr>
          <a:r>
            <a:rPr lang="en-US" sz="1600" kern="1200"/>
            <a:t>Scholarship providers get to know you through your essays so </a:t>
          </a:r>
          <a:r>
            <a:rPr lang="en-US" sz="1600" i="1" u="sng" kern="1200"/>
            <a:t>be specific</a:t>
          </a:r>
          <a:endParaRPr lang="en-US" sz="1600" kern="1200"/>
        </a:p>
      </dsp:txBody>
      <dsp:txXfrm>
        <a:off x="1044718" y="2265541"/>
        <a:ext cx="4272613" cy="904517"/>
      </dsp:txXfrm>
    </dsp:sp>
    <dsp:sp modelId="{00CE2633-AF7B-4A48-A352-8DDF884BFFB5}">
      <dsp:nvSpPr>
        <dsp:cNvPr id="0" name=""/>
        <dsp:cNvSpPr/>
      </dsp:nvSpPr>
      <dsp:spPr>
        <a:xfrm>
          <a:off x="0" y="3396188"/>
          <a:ext cx="5317332" cy="9045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393B0B-F84A-42FC-B7FA-F95EE0254B8F}">
      <dsp:nvSpPr>
        <dsp:cNvPr id="0" name=""/>
        <dsp:cNvSpPr/>
      </dsp:nvSpPr>
      <dsp:spPr>
        <a:xfrm>
          <a:off x="273616" y="3599704"/>
          <a:ext cx="497484" cy="4974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309BA2-682C-49D7-83DC-7D6EE35B9938}">
      <dsp:nvSpPr>
        <dsp:cNvPr id="0" name=""/>
        <dsp:cNvSpPr/>
      </dsp:nvSpPr>
      <dsp:spPr>
        <a:xfrm>
          <a:off x="1044718" y="3396188"/>
          <a:ext cx="4272613" cy="90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28" tIns="95728" rIns="95728" bIns="95728" numCol="1" spcCol="1270" anchor="ctr" anchorCtr="0">
          <a:noAutofit/>
        </a:bodyPr>
        <a:lstStyle/>
        <a:p>
          <a:pPr marL="0" lvl="0" indent="0" algn="l" defTabSz="711200">
            <a:lnSpc>
              <a:spcPct val="90000"/>
            </a:lnSpc>
            <a:spcBef>
              <a:spcPct val="0"/>
            </a:spcBef>
            <a:spcAft>
              <a:spcPct val="35000"/>
            </a:spcAft>
            <a:buNone/>
          </a:pPr>
          <a:r>
            <a:rPr lang="en-US" sz="1600" kern="1200"/>
            <a:t>Use examples</a:t>
          </a:r>
        </a:p>
      </dsp:txBody>
      <dsp:txXfrm>
        <a:off x="1044718" y="3396188"/>
        <a:ext cx="4272613" cy="904517"/>
      </dsp:txXfrm>
    </dsp:sp>
    <dsp:sp modelId="{FD3877DA-17F7-4440-97F3-DA17D592A833}">
      <dsp:nvSpPr>
        <dsp:cNvPr id="0" name=""/>
        <dsp:cNvSpPr/>
      </dsp:nvSpPr>
      <dsp:spPr>
        <a:xfrm>
          <a:off x="0" y="4526835"/>
          <a:ext cx="5317332" cy="9045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490BC-3474-49CF-9F57-18EC3C39F784}">
      <dsp:nvSpPr>
        <dsp:cNvPr id="0" name=""/>
        <dsp:cNvSpPr/>
      </dsp:nvSpPr>
      <dsp:spPr>
        <a:xfrm>
          <a:off x="273616" y="4730352"/>
          <a:ext cx="497484" cy="4974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B8C1AE-5D6A-4A80-BA63-048DDE58E2F0}">
      <dsp:nvSpPr>
        <dsp:cNvPr id="0" name=""/>
        <dsp:cNvSpPr/>
      </dsp:nvSpPr>
      <dsp:spPr>
        <a:xfrm>
          <a:off x="1044718" y="4526835"/>
          <a:ext cx="4272613" cy="90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28" tIns="95728" rIns="95728" bIns="95728" numCol="1" spcCol="1270" anchor="ctr" anchorCtr="0">
          <a:noAutofit/>
        </a:bodyPr>
        <a:lstStyle/>
        <a:p>
          <a:pPr marL="0" lvl="0" indent="0" algn="l" defTabSz="711200">
            <a:lnSpc>
              <a:spcPct val="90000"/>
            </a:lnSpc>
            <a:spcBef>
              <a:spcPct val="0"/>
            </a:spcBef>
            <a:spcAft>
              <a:spcPct val="35000"/>
            </a:spcAft>
            <a:buNone/>
          </a:pPr>
          <a:r>
            <a:rPr lang="en-US" sz="1600" kern="1200"/>
            <a:t>Only provide information that you are comfortable being shared with others.  Many essays are published along with winner’s profiles.</a:t>
          </a:r>
        </a:p>
      </dsp:txBody>
      <dsp:txXfrm>
        <a:off x="1044718" y="4526835"/>
        <a:ext cx="4272613" cy="904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B2DCF-04D6-4B37-B773-F9E068B1A42F}">
      <dsp:nvSpPr>
        <dsp:cNvPr id="0" name=""/>
        <dsp:cNvSpPr/>
      </dsp:nvSpPr>
      <dsp:spPr>
        <a:xfrm>
          <a:off x="0" y="734"/>
          <a:ext cx="5012532"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ECB1906F-9F46-431B-9B1D-8B93941C24E3}">
      <dsp:nvSpPr>
        <dsp:cNvPr id="0" name=""/>
        <dsp:cNvSpPr/>
      </dsp:nvSpPr>
      <dsp:spPr>
        <a:xfrm>
          <a:off x="0" y="734"/>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Oct. 9 (Wed)</a:t>
          </a:r>
          <a:r>
            <a:rPr lang="en-US" sz="1400" kern="1200" baseline="0"/>
            <a:t> – lunch hour – </a:t>
          </a:r>
          <a:r>
            <a:rPr lang="en-US" sz="1400" b="1" kern="1200" baseline="0"/>
            <a:t>U of Alberta </a:t>
          </a:r>
          <a:r>
            <a:rPr lang="en-US" sz="1400" kern="1200" baseline="0"/>
            <a:t>(A200)</a:t>
          </a:r>
          <a:endParaRPr lang="en-US" sz="1400" kern="1200"/>
        </a:p>
      </dsp:txBody>
      <dsp:txXfrm>
        <a:off x="0" y="734"/>
        <a:ext cx="5012532" cy="462948"/>
      </dsp:txXfrm>
    </dsp:sp>
    <dsp:sp modelId="{96614EE1-6FB9-48B0-BC3D-DE93A1055DBB}">
      <dsp:nvSpPr>
        <dsp:cNvPr id="0" name=""/>
        <dsp:cNvSpPr/>
      </dsp:nvSpPr>
      <dsp:spPr>
        <a:xfrm>
          <a:off x="0" y="463683"/>
          <a:ext cx="5012532" cy="0"/>
        </a:xfrm>
        <a:prstGeom prst="line">
          <a:avLst/>
        </a:prstGeom>
        <a:gradFill rotWithShape="0">
          <a:gsLst>
            <a:gs pos="0">
              <a:schemeClr val="accent2">
                <a:hueOff val="-364516"/>
                <a:satOff val="-702"/>
                <a:lumOff val="49"/>
                <a:alphaOff val="0"/>
                <a:tint val="94000"/>
                <a:satMod val="100000"/>
                <a:lumMod val="108000"/>
              </a:schemeClr>
            </a:gs>
            <a:gs pos="50000">
              <a:schemeClr val="accent2">
                <a:hueOff val="-364516"/>
                <a:satOff val="-702"/>
                <a:lumOff val="49"/>
                <a:alphaOff val="0"/>
                <a:tint val="98000"/>
                <a:shade val="100000"/>
                <a:satMod val="100000"/>
                <a:lumMod val="100000"/>
              </a:schemeClr>
            </a:gs>
            <a:gs pos="100000">
              <a:schemeClr val="accent2">
                <a:hueOff val="-364516"/>
                <a:satOff val="-702"/>
                <a:lumOff val="49"/>
                <a:alphaOff val="0"/>
                <a:shade val="72000"/>
                <a:satMod val="120000"/>
                <a:lumMod val="100000"/>
              </a:schemeClr>
            </a:gs>
          </a:gsLst>
          <a:lin ang="5400000" scaled="0"/>
        </a:gradFill>
        <a:ln w="9525" cap="flat" cmpd="sng" algn="ctr">
          <a:solidFill>
            <a:schemeClr val="accent2">
              <a:hueOff val="-364516"/>
              <a:satOff val="-702"/>
              <a:lumOff val="49"/>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2CF6D44-D88A-4961-A968-AC72A5E0C713}">
      <dsp:nvSpPr>
        <dsp:cNvPr id="0" name=""/>
        <dsp:cNvSpPr/>
      </dsp:nvSpPr>
      <dsp:spPr>
        <a:xfrm>
          <a:off x="0" y="463683"/>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Oct. 10 (Thurs) </a:t>
          </a:r>
          <a:r>
            <a:rPr lang="en-US" sz="1400" kern="1200" baseline="0"/>
            <a:t>– lunch hour -  </a:t>
          </a:r>
          <a:r>
            <a:rPr lang="en-US" sz="1400" b="1" kern="1200" baseline="0"/>
            <a:t>U of Calgary</a:t>
          </a:r>
          <a:r>
            <a:rPr lang="en-US" sz="1400" kern="1200" baseline="0"/>
            <a:t> (a200)</a:t>
          </a:r>
          <a:endParaRPr lang="en-US" sz="1400" kern="1200"/>
        </a:p>
      </dsp:txBody>
      <dsp:txXfrm>
        <a:off x="0" y="463683"/>
        <a:ext cx="5012532" cy="462948"/>
      </dsp:txXfrm>
    </dsp:sp>
    <dsp:sp modelId="{1B0A7AE3-A373-4896-A3F7-C8BF80C95635}">
      <dsp:nvSpPr>
        <dsp:cNvPr id="0" name=""/>
        <dsp:cNvSpPr/>
      </dsp:nvSpPr>
      <dsp:spPr>
        <a:xfrm>
          <a:off x="0" y="926631"/>
          <a:ext cx="5012532" cy="0"/>
        </a:xfrm>
        <a:prstGeom prst="line">
          <a:avLst/>
        </a:prstGeom>
        <a:gradFill rotWithShape="0">
          <a:gsLst>
            <a:gs pos="0">
              <a:schemeClr val="accent2">
                <a:hueOff val="-729032"/>
                <a:satOff val="-1403"/>
                <a:lumOff val="98"/>
                <a:alphaOff val="0"/>
                <a:tint val="94000"/>
                <a:satMod val="100000"/>
                <a:lumMod val="108000"/>
              </a:schemeClr>
            </a:gs>
            <a:gs pos="50000">
              <a:schemeClr val="accent2">
                <a:hueOff val="-729032"/>
                <a:satOff val="-1403"/>
                <a:lumOff val="98"/>
                <a:alphaOff val="0"/>
                <a:tint val="98000"/>
                <a:shade val="100000"/>
                <a:satMod val="100000"/>
                <a:lumMod val="100000"/>
              </a:schemeClr>
            </a:gs>
            <a:gs pos="100000">
              <a:schemeClr val="accent2">
                <a:hueOff val="-729032"/>
                <a:satOff val="-1403"/>
                <a:lumOff val="98"/>
                <a:alphaOff val="0"/>
                <a:shade val="72000"/>
                <a:satMod val="120000"/>
                <a:lumMod val="100000"/>
              </a:schemeClr>
            </a:gs>
          </a:gsLst>
          <a:lin ang="5400000" scaled="0"/>
        </a:gradFill>
        <a:ln w="9525" cap="flat" cmpd="sng" algn="ctr">
          <a:solidFill>
            <a:schemeClr val="accent2">
              <a:hueOff val="-729032"/>
              <a:satOff val="-1403"/>
              <a:lumOff val="9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5A6BDFF8-0CFA-4131-9E3A-91EBBE444EF1}">
      <dsp:nvSpPr>
        <dsp:cNvPr id="0" name=""/>
        <dsp:cNvSpPr/>
      </dsp:nvSpPr>
      <dsp:spPr>
        <a:xfrm>
          <a:off x="0" y="926631"/>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t>Oct. 10 (Thurs) </a:t>
          </a:r>
          <a:r>
            <a:rPr lang="en-US" sz="1400" kern="1200" baseline="0" dirty="0"/>
            <a:t>– 4:30-5:30pm – </a:t>
          </a:r>
          <a:r>
            <a:rPr lang="en-US" sz="1400" b="1" kern="1200" baseline="0" dirty="0"/>
            <a:t>U of T </a:t>
          </a:r>
          <a:r>
            <a:rPr lang="en-US" sz="1400" kern="1200" baseline="0" dirty="0"/>
            <a:t>(online)</a:t>
          </a:r>
          <a:endParaRPr lang="en-US" sz="1400" kern="1200" dirty="0"/>
        </a:p>
      </dsp:txBody>
      <dsp:txXfrm>
        <a:off x="0" y="926631"/>
        <a:ext cx="5012532" cy="462948"/>
      </dsp:txXfrm>
    </dsp:sp>
    <dsp:sp modelId="{33B48982-BB88-41E1-A142-D83C4931A5A6}">
      <dsp:nvSpPr>
        <dsp:cNvPr id="0" name=""/>
        <dsp:cNvSpPr/>
      </dsp:nvSpPr>
      <dsp:spPr>
        <a:xfrm>
          <a:off x="0" y="1389580"/>
          <a:ext cx="5012532" cy="0"/>
        </a:xfrm>
        <a:prstGeom prst="line">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w="9525" cap="flat" cmpd="sng" algn="ctr">
          <a:solidFill>
            <a:schemeClr val="accent2">
              <a:hueOff val="-1093548"/>
              <a:satOff val="-2105"/>
              <a:lumOff val="147"/>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23D0D61-36FD-418F-8458-77DCBF8FE250}">
      <dsp:nvSpPr>
        <dsp:cNvPr id="0" name=""/>
        <dsp:cNvSpPr/>
      </dsp:nvSpPr>
      <dsp:spPr>
        <a:xfrm>
          <a:off x="0" y="1389580"/>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Oct. 24 (Thurs) </a:t>
          </a:r>
          <a:r>
            <a:rPr lang="en-US" sz="1400" kern="1200" baseline="0"/>
            <a:t>– lunch hour -  </a:t>
          </a:r>
          <a:r>
            <a:rPr lang="en-US" sz="1400" b="1" kern="1200" baseline="0"/>
            <a:t>Western U </a:t>
          </a:r>
          <a:r>
            <a:rPr lang="en-US" sz="1400" kern="1200" baseline="0"/>
            <a:t>(a200)</a:t>
          </a:r>
          <a:endParaRPr lang="en-US" sz="1400" kern="1200"/>
        </a:p>
      </dsp:txBody>
      <dsp:txXfrm>
        <a:off x="0" y="1389580"/>
        <a:ext cx="5012532" cy="462948"/>
      </dsp:txXfrm>
    </dsp:sp>
    <dsp:sp modelId="{CBF6364C-FB31-4F4A-87AE-E26340D91B2E}">
      <dsp:nvSpPr>
        <dsp:cNvPr id="0" name=""/>
        <dsp:cNvSpPr/>
      </dsp:nvSpPr>
      <dsp:spPr>
        <a:xfrm>
          <a:off x="0" y="1852528"/>
          <a:ext cx="5012532" cy="0"/>
        </a:xfrm>
        <a:prstGeom prst="line">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w="9525" cap="flat" cmpd="sng" algn="ctr">
          <a:solidFill>
            <a:schemeClr val="accent2">
              <a:hueOff val="-1458064"/>
              <a:satOff val="-2807"/>
              <a:lumOff val="19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12FEE2BB-33C6-437A-94FD-E343FB765295}">
      <dsp:nvSpPr>
        <dsp:cNvPr id="0" name=""/>
        <dsp:cNvSpPr/>
      </dsp:nvSpPr>
      <dsp:spPr>
        <a:xfrm>
          <a:off x="0" y="1852528"/>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Oct. 24 (Thurs) </a:t>
          </a:r>
          <a:r>
            <a:rPr lang="en-US" sz="1400" kern="1200" baseline="0"/>
            <a:t>– after school – </a:t>
          </a:r>
          <a:r>
            <a:rPr lang="en-US" sz="1400" b="1" kern="1200" baseline="0"/>
            <a:t>BC Post-SEcondary Mini Fair </a:t>
          </a:r>
          <a:r>
            <a:rPr lang="en-US" sz="1400" kern="1200" baseline="0"/>
            <a:t>(community Room 7, 8 &amp; 9)</a:t>
          </a:r>
          <a:endParaRPr lang="en-US" sz="1400" kern="1200"/>
        </a:p>
      </dsp:txBody>
      <dsp:txXfrm>
        <a:off x="0" y="1852528"/>
        <a:ext cx="5012532" cy="462948"/>
      </dsp:txXfrm>
    </dsp:sp>
    <dsp:sp modelId="{08C5B578-43AA-4090-90D8-2B57AE78FBEF}">
      <dsp:nvSpPr>
        <dsp:cNvPr id="0" name=""/>
        <dsp:cNvSpPr/>
      </dsp:nvSpPr>
      <dsp:spPr>
        <a:xfrm>
          <a:off x="0" y="2315477"/>
          <a:ext cx="5012532" cy="0"/>
        </a:xfrm>
        <a:prstGeom prst="line">
          <a:avLst/>
        </a:prstGeom>
        <a:gradFill rotWithShape="0">
          <a:gsLst>
            <a:gs pos="0">
              <a:schemeClr val="accent2">
                <a:hueOff val="-1822580"/>
                <a:satOff val="-3508"/>
                <a:lumOff val="245"/>
                <a:alphaOff val="0"/>
                <a:tint val="94000"/>
                <a:satMod val="100000"/>
                <a:lumMod val="108000"/>
              </a:schemeClr>
            </a:gs>
            <a:gs pos="50000">
              <a:schemeClr val="accent2">
                <a:hueOff val="-1822580"/>
                <a:satOff val="-3508"/>
                <a:lumOff val="245"/>
                <a:alphaOff val="0"/>
                <a:tint val="98000"/>
                <a:shade val="100000"/>
                <a:satMod val="100000"/>
                <a:lumMod val="100000"/>
              </a:schemeClr>
            </a:gs>
            <a:gs pos="100000">
              <a:schemeClr val="accent2">
                <a:hueOff val="-1822580"/>
                <a:satOff val="-3508"/>
                <a:lumOff val="245"/>
                <a:alphaOff val="0"/>
                <a:shade val="72000"/>
                <a:satMod val="120000"/>
                <a:lumMod val="100000"/>
              </a:schemeClr>
            </a:gs>
          </a:gsLst>
          <a:lin ang="5400000" scaled="0"/>
        </a:gradFill>
        <a:ln w="9525" cap="flat" cmpd="sng" algn="ctr">
          <a:solidFill>
            <a:schemeClr val="accent2">
              <a:hueOff val="-1822580"/>
              <a:satOff val="-3508"/>
              <a:lumOff val="245"/>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E1737EB8-2771-4F14-8417-D10BD3029641}">
      <dsp:nvSpPr>
        <dsp:cNvPr id="0" name=""/>
        <dsp:cNvSpPr/>
      </dsp:nvSpPr>
      <dsp:spPr>
        <a:xfrm>
          <a:off x="0" y="2315477"/>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CA" sz="1400" b="1" kern="1200" baseline="0"/>
            <a:t>Oct. 29 (Tues) </a:t>
          </a:r>
          <a:r>
            <a:rPr lang="en-CA" sz="1400" kern="1200" baseline="0"/>
            <a:t>– lunch time– </a:t>
          </a:r>
          <a:r>
            <a:rPr lang="en-CA" sz="1400" b="1" kern="1200" baseline="0"/>
            <a:t>SFU</a:t>
          </a:r>
          <a:r>
            <a:rPr lang="en-CA" sz="1400" kern="1200" baseline="0"/>
            <a:t> </a:t>
          </a:r>
          <a:r>
            <a:rPr lang="en-CA" sz="1400" b="1" kern="1200" baseline="0"/>
            <a:t>Beedie school of Business </a:t>
          </a:r>
          <a:r>
            <a:rPr lang="en-US" sz="1400" kern="1200" baseline="0"/>
            <a:t>(a200)</a:t>
          </a:r>
          <a:endParaRPr lang="en-US" sz="1400" kern="1200"/>
        </a:p>
      </dsp:txBody>
      <dsp:txXfrm>
        <a:off x="0" y="2315477"/>
        <a:ext cx="5012532" cy="462948"/>
      </dsp:txXfrm>
    </dsp:sp>
    <dsp:sp modelId="{5B5193F0-EFED-49E5-81C3-7422EBF38E0B}">
      <dsp:nvSpPr>
        <dsp:cNvPr id="0" name=""/>
        <dsp:cNvSpPr/>
      </dsp:nvSpPr>
      <dsp:spPr>
        <a:xfrm>
          <a:off x="0" y="2778425"/>
          <a:ext cx="5012532"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84E8F413-879E-437A-A2C7-7DFD30BD2915}">
      <dsp:nvSpPr>
        <dsp:cNvPr id="0" name=""/>
        <dsp:cNvSpPr/>
      </dsp:nvSpPr>
      <dsp:spPr>
        <a:xfrm>
          <a:off x="0" y="2778425"/>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Nov. 7 (THURS)</a:t>
          </a:r>
          <a:r>
            <a:rPr lang="en-US" sz="1400" kern="1200" baseline="0"/>
            <a:t> – lunch hour – </a:t>
          </a:r>
          <a:r>
            <a:rPr lang="en-US" sz="1400" b="1" kern="1200" baseline="0"/>
            <a:t>UBC Sauder School of Business </a:t>
          </a:r>
          <a:r>
            <a:rPr lang="en-US" sz="1400" kern="1200" baseline="0"/>
            <a:t>(A200)</a:t>
          </a:r>
          <a:endParaRPr lang="en-US" sz="1400" kern="1200"/>
        </a:p>
      </dsp:txBody>
      <dsp:txXfrm>
        <a:off x="0" y="2778425"/>
        <a:ext cx="5012532" cy="462948"/>
      </dsp:txXfrm>
    </dsp:sp>
    <dsp:sp modelId="{DCC2EE23-9426-4089-9A16-656AD8A30A42}">
      <dsp:nvSpPr>
        <dsp:cNvPr id="0" name=""/>
        <dsp:cNvSpPr/>
      </dsp:nvSpPr>
      <dsp:spPr>
        <a:xfrm>
          <a:off x="0" y="3241374"/>
          <a:ext cx="5012532" cy="0"/>
        </a:xfrm>
        <a:prstGeom prst="line">
          <a:avLst/>
        </a:prstGeom>
        <a:gradFill rotWithShape="0">
          <a:gsLst>
            <a:gs pos="0">
              <a:schemeClr val="accent2">
                <a:hueOff val="-2551612"/>
                <a:satOff val="-4912"/>
                <a:lumOff val="343"/>
                <a:alphaOff val="0"/>
                <a:tint val="94000"/>
                <a:satMod val="100000"/>
                <a:lumMod val="108000"/>
              </a:schemeClr>
            </a:gs>
            <a:gs pos="50000">
              <a:schemeClr val="accent2">
                <a:hueOff val="-2551612"/>
                <a:satOff val="-4912"/>
                <a:lumOff val="343"/>
                <a:alphaOff val="0"/>
                <a:tint val="98000"/>
                <a:shade val="100000"/>
                <a:satMod val="100000"/>
                <a:lumMod val="100000"/>
              </a:schemeClr>
            </a:gs>
            <a:gs pos="100000">
              <a:schemeClr val="accent2">
                <a:hueOff val="-2551612"/>
                <a:satOff val="-4912"/>
                <a:lumOff val="343"/>
                <a:alphaOff val="0"/>
                <a:shade val="72000"/>
                <a:satMod val="120000"/>
                <a:lumMod val="100000"/>
              </a:schemeClr>
            </a:gs>
          </a:gsLst>
          <a:lin ang="5400000" scaled="0"/>
        </a:gradFill>
        <a:ln w="9525" cap="flat" cmpd="sng" algn="ctr">
          <a:solidFill>
            <a:schemeClr val="accent2">
              <a:hueOff val="-2551612"/>
              <a:satOff val="-4912"/>
              <a:lumOff val="343"/>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EAEA53D7-6039-456A-AA35-AED471F5645B}">
      <dsp:nvSpPr>
        <dsp:cNvPr id="0" name=""/>
        <dsp:cNvSpPr/>
      </dsp:nvSpPr>
      <dsp:spPr>
        <a:xfrm>
          <a:off x="0" y="3241374"/>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Nov. 13 (Wed) </a:t>
          </a:r>
          <a:r>
            <a:rPr lang="en-US" sz="1400" kern="1200" baseline="0"/>
            <a:t>– Lunch hour –</a:t>
          </a:r>
          <a:r>
            <a:rPr lang="en-US" sz="1400" b="1" kern="1200" baseline="0"/>
            <a:t> SFU </a:t>
          </a:r>
          <a:r>
            <a:rPr lang="en-US" sz="1400" kern="1200" baseline="0"/>
            <a:t>(Library)</a:t>
          </a:r>
          <a:endParaRPr lang="en-US" sz="1400" kern="1200"/>
        </a:p>
      </dsp:txBody>
      <dsp:txXfrm>
        <a:off x="0" y="3241374"/>
        <a:ext cx="5012532" cy="462948"/>
      </dsp:txXfrm>
    </dsp:sp>
    <dsp:sp modelId="{E5C634CC-C773-4CAD-96D9-E512D3039813}">
      <dsp:nvSpPr>
        <dsp:cNvPr id="0" name=""/>
        <dsp:cNvSpPr/>
      </dsp:nvSpPr>
      <dsp:spPr>
        <a:xfrm>
          <a:off x="0" y="3704322"/>
          <a:ext cx="5012532" cy="0"/>
        </a:xfrm>
        <a:prstGeom prst="line">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w="9525" cap="flat" cmpd="sng" algn="ctr">
          <a:solidFill>
            <a:schemeClr val="accent2">
              <a:hueOff val="-2916128"/>
              <a:satOff val="-5613"/>
              <a:lumOff val="39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167E0550-5EA6-4292-9A45-55EEF55DC4DD}">
      <dsp:nvSpPr>
        <dsp:cNvPr id="0" name=""/>
        <dsp:cNvSpPr/>
      </dsp:nvSpPr>
      <dsp:spPr>
        <a:xfrm>
          <a:off x="0" y="3704322"/>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Nov. 14 (Thurs) </a:t>
          </a:r>
          <a:r>
            <a:rPr lang="en-US" sz="1400" kern="1200" baseline="0"/>
            <a:t>– lunch hour - </a:t>
          </a:r>
          <a:r>
            <a:rPr lang="en-US" sz="1400" b="1" kern="1200" baseline="0"/>
            <a:t>UVic Gustavson school of business </a:t>
          </a:r>
          <a:r>
            <a:rPr lang="en-US" sz="1400" kern="1200" baseline="0"/>
            <a:t>(A200)</a:t>
          </a:r>
          <a:endParaRPr lang="en-US" sz="1400" kern="1200"/>
        </a:p>
      </dsp:txBody>
      <dsp:txXfrm>
        <a:off x="0" y="3704322"/>
        <a:ext cx="5012532" cy="462948"/>
      </dsp:txXfrm>
    </dsp:sp>
    <dsp:sp modelId="{BD6CC85A-9DCC-438D-91CC-CE771B6A55FD}">
      <dsp:nvSpPr>
        <dsp:cNvPr id="0" name=""/>
        <dsp:cNvSpPr/>
      </dsp:nvSpPr>
      <dsp:spPr>
        <a:xfrm>
          <a:off x="0" y="4167271"/>
          <a:ext cx="5012532" cy="0"/>
        </a:xfrm>
        <a:prstGeom prst="line">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w="9525" cap="flat" cmpd="sng" algn="ctr">
          <a:solidFill>
            <a:schemeClr val="accent2">
              <a:hueOff val="-3280644"/>
              <a:satOff val="-6315"/>
              <a:lumOff val="441"/>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1E36E08E-7847-4FBF-90E5-3DD0E575DA15}">
      <dsp:nvSpPr>
        <dsp:cNvPr id="0" name=""/>
        <dsp:cNvSpPr/>
      </dsp:nvSpPr>
      <dsp:spPr>
        <a:xfrm>
          <a:off x="0" y="4167271"/>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Nov. 14 (Thurs) </a:t>
          </a:r>
          <a:r>
            <a:rPr lang="en-US" sz="1400" kern="1200" baseline="0"/>
            <a:t>– Virtual Session at 5pm  -</a:t>
          </a:r>
          <a:r>
            <a:rPr lang="en-US" sz="1400" b="1" kern="1200" baseline="0"/>
            <a:t> SFU Criminology</a:t>
          </a:r>
          <a:endParaRPr lang="en-US" sz="1400" kern="1200"/>
        </a:p>
      </dsp:txBody>
      <dsp:txXfrm>
        <a:off x="0" y="4167271"/>
        <a:ext cx="5012532" cy="462948"/>
      </dsp:txXfrm>
    </dsp:sp>
    <dsp:sp modelId="{DF27ED20-5A34-4DA5-A9C6-8B57BEF16208}">
      <dsp:nvSpPr>
        <dsp:cNvPr id="0" name=""/>
        <dsp:cNvSpPr/>
      </dsp:nvSpPr>
      <dsp:spPr>
        <a:xfrm>
          <a:off x="0" y="4630219"/>
          <a:ext cx="5012532" cy="0"/>
        </a:xfrm>
        <a:prstGeom prst="line">
          <a:avLst/>
        </a:prstGeom>
        <a:gradFill rotWithShape="0">
          <a:gsLst>
            <a:gs pos="0">
              <a:schemeClr val="accent2">
                <a:hueOff val="-3645160"/>
                <a:satOff val="-7017"/>
                <a:lumOff val="490"/>
                <a:alphaOff val="0"/>
                <a:tint val="94000"/>
                <a:satMod val="100000"/>
                <a:lumMod val="108000"/>
              </a:schemeClr>
            </a:gs>
            <a:gs pos="50000">
              <a:schemeClr val="accent2">
                <a:hueOff val="-3645160"/>
                <a:satOff val="-7017"/>
                <a:lumOff val="490"/>
                <a:alphaOff val="0"/>
                <a:tint val="98000"/>
                <a:shade val="100000"/>
                <a:satMod val="100000"/>
                <a:lumMod val="100000"/>
              </a:schemeClr>
            </a:gs>
            <a:gs pos="100000">
              <a:schemeClr val="accent2">
                <a:hueOff val="-3645160"/>
                <a:satOff val="-7017"/>
                <a:lumOff val="490"/>
                <a:alphaOff val="0"/>
                <a:shade val="72000"/>
                <a:satMod val="120000"/>
                <a:lumMod val="100000"/>
              </a:schemeClr>
            </a:gs>
          </a:gsLst>
          <a:lin ang="5400000" scaled="0"/>
        </a:gradFill>
        <a:ln w="9525" cap="flat" cmpd="sng" algn="ctr">
          <a:solidFill>
            <a:schemeClr val="accent2">
              <a:hueOff val="-3645160"/>
              <a:satOff val="-7017"/>
              <a:lumOff val="49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D6BFC1E-F6D4-4F29-B3C1-0850EBA9328E}">
      <dsp:nvSpPr>
        <dsp:cNvPr id="0" name=""/>
        <dsp:cNvSpPr/>
      </dsp:nvSpPr>
      <dsp:spPr>
        <a:xfrm>
          <a:off x="0" y="4630219"/>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CA" sz="1400" b="1" kern="1200" baseline="0"/>
            <a:t>Nov. 19 (Tues) </a:t>
          </a:r>
          <a:r>
            <a:rPr lang="en-CA" sz="1400" kern="1200" baseline="0"/>
            <a:t>– lunch hour – </a:t>
          </a:r>
          <a:r>
            <a:rPr lang="en-CA" sz="1400" b="1" kern="1200" baseline="0"/>
            <a:t>U of waterloo </a:t>
          </a:r>
          <a:r>
            <a:rPr lang="en-CA" sz="1400" kern="1200" baseline="0"/>
            <a:t>(A200)</a:t>
          </a:r>
          <a:endParaRPr lang="en-US" sz="1400" kern="1200"/>
        </a:p>
      </dsp:txBody>
      <dsp:txXfrm>
        <a:off x="0" y="4630219"/>
        <a:ext cx="5012532" cy="462948"/>
      </dsp:txXfrm>
    </dsp:sp>
    <dsp:sp modelId="{E7F7C232-F4E3-4E54-BBFA-11ED80B8D488}">
      <dsp:nvSpPr>
        <dsp:cNvPr id="0" name=""/>
        <dsp:cNvSpPr/>
      </dsp:nvSpPr>
      <dsp:spPr>
        <a:xfrm>
          <a:off x="0" y="5093168"/>
          <a:ext cx="5012532" cy="0"/>
        </a:xfrm>
        <a:prstGeom prst="line">
          <a:avLst/>
        </a:prstGeom>
        <a:gradFill rotWithShape="0">
          <a:gsLst>
            <a:gs pos="0">
              <a:schemeClr val="accent2">
                <a:hueOff val="-4009677"/>
                <a:satOff val="-7718"/>
                <a:lumOff val="539"/>
                <a:alphaOff val="0"/>
                <a:tint val="94000"/>
                <a:satMod val="100000"/>
                <a:lumMod val="108000"/>
              </a:schemeClr>
            </a:gs>
            <a:gs pos="50000">
              <a:schemeClr val="accent2">
                <a:hueOff val="-4009677"/>
                <a:satOff val="-7718"/>
                <a:lumOff val="539"/>
                <a:alphaOff val="0"/>
                <a:tint val="98000"/>
                <a:shade val="100000"/>
                <a:satMod val="100000"/>
                <a:lumMod val="100000"/>
              </a:schemeClr>
            </a:gs>
            <a:gs pos="100000">
              <a:schemeClr val="accent2">
                <a:hueOff val="-4009677"/>
                <a:satOff val="-7718"/>
                <a:lumOff val="539"/>
                <a:alphaOff val="0"/>
                <a:shade val="72000"/>
                <a:satMod val="120000"/>
                <a:lumMod val="100000"/>
              </a:schemeClr>
            </a:gs>
          </a:gsLst>
          <a:lin ang="5400000" scaled="0"/>
        </a:gradFill>
        <a:ln w="9525" cap="flat" cmpd="sng" algn="ctr">
          <a:solidFill>
            <a:schemeClr val="accent2">
              <a:hueOff val="-4009677"/>
              <a:satOff val="-7718"/>
              <a:lumOff val="539"/>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230A8F1-98CB-40A8-993E-FC6CD925A534}">
      <dsp:nvSpPr>
        <dsp:cNvPr id="0" name=""/>
        <dsp:cNvSpPr/>
      </dsp:nvSpPr>
      <dsp:spPr>
        <a:xfrm>
          <a:off x="0" y="5093168"/>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Nov. 21 (thurs) </a:t>
          </a:r>
          <a:r>
            <a:rPr lang="en-US" sz="1400" kern="1200" baseline="0"/>
            <a:t>– lunch hour – </a:t>
          </a:r>
          <a:r>
            <a:rPr lang="en-US" sz="1400" b="1" kern="1200" baseline="0"/>
            <a:t>U of Guelph</a:t>
          </a:r>
          <a:r>
            <a:rPr lang="en-US" sz="1400" kern="1200" baseline="0"/>
            <a:t> (foyer)</a:t>
          </a:r>
          <a:endParaRPr lang="en-US" sz="1400" kern="1200"/>
        </a:p>
      </dsp:txBody>
      <dsp:txXfrm>
        <a:off x="0" y="5093168"/>
        <a:ext cx="5012532" cy="462948"/>
      </dsp:txXfrm>
    </dsp:sp>
    <dsp:sp modelId="{E7F724D3-B145-4FBB-B5FC-D891830C2960}">
      <dsp:nvSpPr>
        <dsp:cNvPr id="0" name=""/>
        <dsp:cNvSpPr/>
      </dsp:nvSpPr>
      <dsp:spPr>
        <a:xfrm>
          <a:off x="0" y="5556116"/>
          <a:ext cx="5012532"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C8F0F77-4D42-46DD-9A75-B10F5AB6A676}">
      <dsp:nvSpPr>
        <dsp:cNvPr id="0" name=""/>
        <dsp:cNvSpPr/>
      </dsp:nvSpPr>
      <dsp:spPr>
        <a:xfrm>
          <a:off x="0" y="5556116"/>
          <a:ext cx="5012532" cy="4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a:t>Nov. 29 (Fri) </a:t>
          </a:r>
          <a:r>
            <a:rPr lang="en-US" sz="1400" kern="1200" baseline="0"/>
            <a:t>– lunch hour – </a:t>
          </a:r>
          <a:r>
            <a:rPr lang="en-US" sz="1400" b="1" kern="1200" baseline="0"/>
            <a:t>UVic Engineering/computer Science </a:t>
          </a:r>
          <a:r>
            <a:rPr lang="en-US" sz="1400" kern="1200" baseline="0"/>
            <a:t>(A200)</a:t>
          </a:r>
          <a:endParaRPr lang="en-US" sz="1400" kern="1200"/>
        </a:p>
      </dsp:txBody>
      <dsp:txXfrm>
        <a:off x="0" y="5556116"/>
        <a:ext cx="5012532" cy="462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401D-D8C8-448A-925C-6CE332CCAF7C}">
      <dsp:nvSpPr>
        <dsp:cNvPr id="0" name=""/>
        <dsp:cNvSpPr/>
      </dsp:nvSpPr>
      <dsp:spPr>
        <a:xfrm>
          <a:off x="0" y="748625"/>
          <a:ext cx="5012532"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588AF-CE72-4AE6-B7C5-2E475BB4F269}">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3B41CD-C2E3-4267-8483-FAD0566E59B0}">
      <dsp:nvSpPr>
        <dsp:cNvPr id="0" name=""/>
        <dsp:cNvSpPr/>
      </dsp:nvSpPr>
      <dsp:spPr>
        <a:xfrm>
          <a:off x="1596299" y="748625"/>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066800">
            <a:lnSpc>
              <a:spcPct val="90000"/>
            </a:lnSpc>
            <a:spcBef>
              <a:spcPct val="0"/>
            </a:spcBef>
            <a:spcAft>
              <a:spcPct val="35000"/>
            </a:spcAft>
            <a:buNone/>
          </a:pPr>
          <a:r>
            <a:rPr lang="en-US" sz="2400" kern="1200" baseline="0" dirty="0"/>
            <a:t>Contact Mr. Nelson at kenelson@sd43.bc.ca</a:t>
          </a:r>
          <a:endParaRPr lang="en-US" sz="2400" kern="1200" dirty="0"/>
        </a:p>
      </dsp:txBody>
      <dsp:txXfrm>
        <a:off x="1596299" y="748625"/>
        <a:ext cx="3416232" cy="1382077"/>
      </dsp:txXfrm>
    </dsp:sp>
    <dsp:sp modelId="{0C3E1ED9-99BB-4C73-AA17-7CB46ED9191E}">
      <dsp:nvSpPr>
        <dsp:cNvPr id="0" name=""/>
        <dsp:cNvSpPr/>
      </dsp:nvSpPr>
      <dsp:spPr>
        <a:xfrm>
          <a:off x="0" y="2476222"/>
          <a:ext cx="5012532"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0D77F-812E-4F72-822E-F46B74A7CB55}">
      <dsp:nvSpPr>
        <dsp:cNvPr id="0" name=""/>
        <dsp:cNvSpPr/>
      </dsp:nvSpPr>
      <dsp:spPr>
        <a:xfrm>
          <a:off x="418078" y="2787189"/>
          <a:ext cx="760142" cy="760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1DBEBA-C836-48B9-8902-D7A8014771DD}">
      <dsp:nvSpPr>
        <dsp:cNvPr id="0" name=""/>
        <dsp:cNvSpPr/>
      </dsp:nvSpPr>
      <dsp:spPr>
        <a:xfrm>
          <a:off x="1596299" y="2476222"/>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066800">
            <a:lnSpc>
              <a:spcPct val="90000"/>
            </a:lnSpc>
            <a:spcBef>
              <a:spcPct val="0"/>
            </a:spcBef>
            <a:spcAft>
              <a:spcPct val="35000"/>
            </a:spcAft>
            <a:buNone/>
          </a:pPr>
          <a:r>
            <a:rPr lang="en-US" sz="2400" kern="1200" baseline="0"/>
            <a:t>or Ms. Moorhouse at cmoorhouse@sd43.bc.ca</a:t>
          </a:r>
          <a:endParaRPr lang="en-US" sz="2400" kern="1200"/>
        </a:p>
      </dsp:txBody>
      <dsp:txXfrm>
        <a:off x="1596299" y="2476222"/>
        <a:ext cx="3416232" cy="13820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153224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18167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117023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680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263898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935143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44148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1433759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2478858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27758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263105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8906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99097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207091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15480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17526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12138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C11BC-28C9-4965-BD0F-F5E7B82139F2}"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36749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018C11BC-28C9-4965-BD0F-F5E7B82139F2}" type="datetimeFigureOut">
              <a:rPr lang="en-US" smtClean="0"/>
              <a:pPr/>
              <a:t>10/3/2024</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6E7144F-79A8-4880-AEE3-32D10B4CBD32}" type="slidenum">
              <a:rPr lang="en-US" smtClean="0"/>
              <a:pPr/>
              <a:t>‹#›</a:t>
            </a:fld>
            <a:endParaRPr lang="en-US" dirty="0"/>
          </a:p>
        </p:txBody>
      </p:sp>
    </p:spTree>
    <p:extLst>
      <p:ext uri="{BB962C8B-B14F-4D97-AF65-F5344CB8AC3E}">
        <p14:creationId xmlns:p14="http://schemas.microsoft.com/office/powerpoint/2010/main" val="24701074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bc.ca/bcservicescard" TargetMode="External"/><Relationship Id="rId2" Type="http://schemas.openxmlformats.org/officeDocument/2006/relationships/hyperlink" Target="https://studentaidbc.ca/explore/grants-scholarships/bc-access-grant-full-time#What_is_available?" TargetMode="External"/><Relationship Id="rId1" Type="http://schemas.openxmlformats.org/officeDocument/2006/relationships/slideLayout" Target="../slideLayouts/slideLayout2.xml"/><Relationship Id="rId5" Type="http://schemas.openxmlformats.org/officeDocument/2006/relationships/hyperlink" Target="http://www.studentaidbc.ca/" TargetMode="External"/><Relationship Id="rId4" Type="http://schemas.openxmlformats.org/officeDocument/2006/relationships/hyperlink" Target="https://studentaidbc.ca/apply/designat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future.utoronto.ca/national-scholarship/about/" TargetMode="External"/><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future.utoronto.ca/pearson/about/" TargetMode="External"/><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mailto:KeNelson@sd43.bc.ca" TargetMode="Externa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6.png"/><Relationship Id="rId4" Type="http://schemas.openxmlformats.org/officeDocument/2006/relationships/hyperlink" Target="https://www.queensu.ca/registrar/financial-aid/application-required/future-students/major-awards"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hyperlink" Target="https://you.ubc.ca/financial-planning/" TargetMode="External"/><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hyperlink" Target="https://www.sfu.ca/students/financialaid/entrance/HS_Scholarships.htm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udentaidbc.ca/"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sfu.ca/students/financialaid/entrance/HS_Scholarships.html" TargetMode="External"/><Relationship Id="rId2" Type="http://schemas.openxmlformats.org/officeDocument/2006/relationships/hyperlink" Target="https://www.sfu.ca/students/admission/fees-scholarships/uggla.html#uggla" TargetMode="External"/><Relationship Id="rId1" Type="http://schemas.openxmlformats.org/officeDocument/2006/relationships/slideLayout" Target="../slideLayouts/slideLayout2.xml"/><Relationship Id="rId4" Type="http://schemas.openxmlformats.org/officeDocument/2006/relationships/hyperlink" Target="https://www.sfu.ca/students/financialaid/entrance/HS_Awards_Bursarie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hyperlink" Target="https://www.sd43.bc.ca/school/pinetree/ProgramsServices/career/HELPFUL%20DOCUMENTS/Pinetree%20Brag%20Sheet.pdf"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uac.on.ca/guide/undergrad-guide" TargetMode="External"/><Relationship Id="rId2" Type="http://schemas.openxmlformats.org/officeDocument/2006/relationships/hyperlink" Target="https://www.educationplannerbc.ca/" TargetMode="External"/><Relationship Id="rId1" Type="http://schemas.openxmlformats.org/officeDocument/2006/relationships/slideLayout" Target="../slideLayouts/slideLayout18.xml"/><Relationship Id="rId4" Type="http://schemas.openxmlformats.org/officeDocument/2006/relationships/hyperlink" Target="https://applyalberta.ca/"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2" Type="http://schemas.openxmlformats.org/officeDocument/2006/relationships/hyperlink" Target="https://www2.gov.bc.ca/gov/content/education-training/k-12/support/transcripts-and-certificates/order-a-high-school-transcript-or-certifica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www.sd43.bc.ca/school/pinetree/ProgramsServices/career/Pages/FinancialAid.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905000"/>
            <a:ext cx="8153400" cy="1752600"/>
          </a:xfrm>
        </p:spPr>
        <p:txBody>
          <a:bodyPr>
            <a:noAutofit/>
          </a:bodyPr>
          <a:lstStyle/>
          <a:p>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br>
              <a:rPr lang="en-US" sz="3200" b="1" dirty="0">
                <a:solidFill>
                  <a:srgbClr val="0070C0"/>
                </a:solidFill>
              </a:rPr>
            </a:br>
            <a:r>
              <a:rPr lang="en-US" sz="3200" b="1" dirty="0">
                <a:solidFill>
                  <a:srgbClr val="0070C0"/>
                </a:solidFill>
              </a:rPr>
              <a:t>Scholarship &amp; post secondary Update</a:t>
            </a:r>
            <a:br>
              <a:rPr lang="en-US" sz="3200" b="1" dirty="0"/>
            </a:br>
            <a:r>
              <a:rPr lang="en-US" sz="3200" b="1" dirty="0">
                <a:solidFill>
                  <a:srgbClr val="0070C0"/>
                </a:solidFill>
              </a:rPr>
              <a:t>2024/2025</a:t>
            </a:r>
            <a:br>
              <a:rPr lang="en-US" sz="3200" b="1" dirty="0"/>
            </a:br>
            <a:br>
              <a:rPr lang="en-US" sz="3200" b="1" dirty="0"/>
            </a:br>
            <a:r>
              <a:rPr lang="en-US" sz="2800" b="1" dirty="0"/>
              <a:t>Wednesday, Oct. 2</a:t>
            </a:r>
            <a:br>
              <a:rPr lang="en-US" sz="2800" b="1" dirty="0"/>
            </a:br>
            <a:r>
              <a:rPr lang="en-US" sz="2800" b="1" dirty="0"/>
              <a:t>Ms. Moorhouse &amp; Mr. Nelson</a:t>
            </a:r>
            <a:br>
              <a:rPr lang="en-US" b="1" dirty="0"/>
            </a:br>
            <a:endParaRPr lang="en-US" b="1" dirty="0"/>
          </a:p>
        </p:txBody>
      </p:sp>
      <p:pic>
        <p:nvPicPr>
          <p:cNvPr id="1029" name="Picture 5" descr="M:\Desktop\images.jpg"/>
          <p:cNvPicPr>
            <a:picLocks noChangeAspect="1" noChangeArrowheads="1"/>
          </p:cNvPicPr>
          <p:nvPr/>
        </p:nvPicPr>
        <p:blipFill>
          <a:blip r:embed="rId2" cstate="print"/>
          <a:srcRect/>
          <a:stretch>
            <a:fillRect/>
          </a:stretch>
        </p:blipFill>
        <p:spPr bwMode="auto">
          <a:xfrm>
            <a:off x="3352800" y="3809999"/>
            <a:ext cx="2636767" cy="24923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F142-3D0E-4823-8A46-88BF0D508446}"/>
              </a:ext>
            </a:extLst>
          </p:cNvPr>
          <p:cNvSpPr>
            <a:spLocks noGrp="1"/>
          </p:cNvSpPr>
          <p:nvPr>
            <p:ph type="title"/>
          </p:nvPr>
        </p:nvSpPr>
        <p:spPr/>
        <p:txBody>
          <a:bodyPr/>
          <a:lstStyle/>
          <a:p>
            <a:r>
              <a:rPr lang="en-US" b="1" dirty="0">
                <a:solidFill>
                  <a:srgbClr val="00B050"/>
                </a:solidFill>
              </a:rPr>
              <a:t>BC Government scholarships</a:t>
            </a:r>
            <a:br>
              <a:rPr lang="en-US" b="1" dirty="0">
                <a:solidFill>
                  <a:srgbClr val="00B050"/>
                </a:solidFill>
              </a:rPr>
            </a:br>
            <a:r>
              <a:rPr lang="en-US" sz="2000" b="1" dirty="0">
                <a:solidFill>
                  <a:srgbClr val="00B050"/>
                </a:solidFill>
              </a:rPr>
              <a:t>(must be a Canadian citizen or permanent resident)</a:t>
            </a:r>
            <a:endParaRPr lang="en-CA" sz="2000" b="1" dirty="0">
              <a:solidFill>
                <a:srgbClr val="00B050"/>
              </a:solidFill>
            </a:endParaRPr>
          </a:p>
        </p:txBody>
      </p:sp>
      <p:sp>
        <p:nvSpPr>
          <p:cNvPr id="3" name="Content Placeholder 2">
            <a:extLst>
              <a:ext uri="{FF2B5EF4-FFF2-40B4-BE49-F238E27FC236}">
                <a16:creationId xmlns:a16="http://schemas.microsoft.com/office/drawing/2014/main" id="{1116E5C3-AF8C-4572-9A0A-7D0446B17EDB}"/>
              </a:ext>
            </a:extLst>
          </p:cNvPr>
          <p:cNvSpPr>
            <a:spLocks noGrp="1"/>
          </p:cNvSpPr>
          <p:nvPr>
            <p:ph sz="quarter" idx="13"/>
          </p:nvPr>
        </p:nvSpPr>
        <p:spPr/>
        <p:txBody>
          <a:bodyPr>
            <a:normAutofit fontScale="92500" lnSpcReduction="10000"/>
          </a:bodyPr>
          <a:lstStyle/>
          <a:p>
            <a:r>
              <a:rPr lang="en-US" dirty="0"/>
              <a:t>$1,250 BC achievement scholarships – </a:t>
            </a:r>
            <a:r>
              <a:rPr lang="en-US" sz="1800" b="1" dirty="0"/>
              <a:t>no application required </a:t>
            </a:r>
            <a:r>
              <a:rPr lang="en-US" sz="1800" dirty="0"/>
              <a:t>(8000 graduates will receive this award)</a:t>
            </a:r>
            <a:endParaRPr lang="en-US" sz="1800" b="1" dirty="0"/>
          </a:p>
          <a:p>
            <a:r>
              <a:rPr lang="en-US" dirty="0"/>
              <a:t>$1,250 District Authority Scholarships – </a:t>
            </a:r>
            <a:r>
              <a:rPr lang="en-US" sz="1800" b="1" dirty="0"/>
              <a:t>apply in the spring at Pinetree</a:t>
            </a:r>
          </a:p>
          <a:p>
            <a:r>
              <a:rPr lang="en-US" dirty="0"/>
              <a:t>$5,000 BC excellence Scholarships – </a:t>
            </a:r>
            <a:r>
              <a:rPr lang="en-US" sz="1800" b="1" dirty="0"/>
              <a:t>Pinetree can nominate one student </a:t>
            </a:r>
            <a:r>
              <a:rPr lang="en-US" sz="1800" dirty="0"/>
              <a:t>– Nominee must Apply by Feb. 15 (55 students awarded)</a:t>
            </a:r>
          </a:p>
          <a:p>
            <a:r>
              <a:rPr lang="en-US" dirty="0"/>
              <a:t>$5,000 Pathway to teacher education scholarships – </a:t>
            </a:r>
            <a:r>
              <a:rPr lang="en-US" sz="1800" b="1" dirty="0"/>
              <a:t>apply online by Feb. 15</a:t>
            </a:r>
          </a:p>
          <a:p>
            <a:pPr marL="0" indent="0">
              <a:buNone/>
            </a:pPr>
            <a:r>
              <a:rPr lang="en-US" dirty="0"/>
              <a:t>* For application details visit: </a:t>
            </a:r>
            <a:r>
              <a:rPr lang="en-CA" sz="1600" dirty="0">
                <a:solidFill>
                  <a:srgbClr val="00B050"/>
                </a:solidFill>
                <a:hlinkClick r:id="rId2">
                  <a:extLst>
                    <a:ext uri="{A12FA001-AC4F-418D-AE19-62706E023703}">
                      <ahyp:hlinkClr xmlns:ahyp="http://schemas.microsoft.com/office/drawing/2018/hyperlinkcolor" val="tx"/>
                    </a:ext>
                  </a:extLst>
                </a:hlinkClick>
              </a:rPr>
              <a:t>BC Government Scholarships</a:t>
            </a:r>
            <a:endParaRPr lang="en-US" sz="1600" dirty="0">
              <a:solidFill>
                <a:srgbClr val="00B050"/>
              </a:solidFill>
            </a:endParaRPr>
          </a:p>
          <a:p>
            <a:endParaRPr lang="en-CA" dirty="0"/>
          </a:p>
        </p:txBody>
      </p:sp>
    </p:spTree>
    <p:extLst>
      <p:ext uri="{BB962C8B-B14F-4D97-AF65-F5344CB8AC3E}">
        <p14:creationId xmlns:p14="http://schemas.microsoft.com/office/powerpoint/2010/main" val="101164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7E05-5ACE-496B-9C0E-EA3373287A83}"/>
              </a:ext>
            </a:extLst>
          </p:cNvPr>
          <p:cNvSpPr>
            <a:spLocks noGrp="1"/>
          </p:cNvSpPr>
          <p:nvPr>
            <p:ph type="title"/>
          </p:nvPr>
        </p:nvSpPr>
        <p:spPr>
          <a:xfrm>
            <a:off x="685332" y="618519"/>
            <a:ext cx="7773338" cy="1286482"/>
          </a:xfrm>
        </p:spPr>
        <p:txBody>
          <a:bodyPr/>
          <a:lstStyle/>
          <a:p>
            <a:r>
              <a:rPr lang="en-US" b="1" dirty="0">
                <a:solidFill>
                  <a:srgbClr val="00B050"/>
                </a:solidFill>
              </a:rPr>
              <a:t>BC/Canada Government Student loans &amp; grants</a:t>
            </a:r>
            <a:endParaRPr lang="en-CA" b="1" dirty="0">
              <a:solidFill>
                <a:srgbClr val="00B050"/>
              </a:solidFill>
            </a:endParaRPr>
          </a:p>
        </p:txBody>
      </p:sp>
      <p:sp>
        <p:nvSpPr>
          <p:cNvPr id="3" name="Content Placeholder 2">
            <a:extLst>
              <a:ext uri="{FF2B5EF4-FFF2-40B4-BE49-F238E27FC236}">
                <a16:creationId xmlns:a16="http://schemas.microsoft.com/office/drawing/2014/main" id="{5C37A243-AFDC-4207-A577-0E0E9D5A5079}"/>
              </a:ext>
            </a:extLst>
          </p:cNvPr>
          <p:cNvSpPr>
            <a:spLocks noGrp="1"/>
          </p:cNvSpPr>
          <p:nvPr>
            <p:ph sz="quarter" idx="13"/>
          </p:nvPr>
        </p:nvSpPr>
        <p:spPr>
          <a:xfrm>
            <a:off x="304800" y="2057401"/>
            <a:ext cx="8610600" cy="4267200"/>
          </a:xfrm>
        </p:spPr>
        <p:txBody>
          <a:bodyPr>
            <a:normAutofit fontScale="40000" lnSpcReduction="20000"/>
          </a:bodyPr>
          <a:lstStyle/>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Grants, Loans, targeted financial assistance (government care, low income and permanent disabilities) for Canadian Citizens/Permanent residents who are BC residents with financial need. </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latin typeface="Calibri" panose="020F0502020204030204" pitchFamily="34" charset="0"/>
                <a:ea typeface="Calibri" panose="020F0502020204030204" pitchFamily="34" charset="0"/>
                <a:cs typeface="Times New Roman" panose="02020603050405020304" pitchFamily="18" charset="0"/>
              </a:rPr>
              <a:t>BC Access Grant. </a:t>
            </a:r>
            <a:r>
              <a:rPr lang="en-US" sz="3000" b="1" dirty="0">
                <a:hlinkClick r:id="rId2"/>
              </a:rPr>
              <a:t>B.C. Access Grant (Full-Time) | StudentAidBC</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Step 1: Students should have a BC Services Card &amp; SIN#  </a:t>
            </a:r>
            <a:r>
              <a:rPr lang="en-US" sz="3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www.gov.bc.ca/bcservicescard</a:t>
            </a:r>
            <a:endParaRPr lang="en-US" sz="3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3000" b="1" dirty="0">
                <a:effectLst/>
                <a:latin typeface="Calibri" panose="020F0502020204030204" pitchFamily="34" charset="0"/>
                <a:ea typeface="Calibri" panose="020F0502020204030204" pitchFamily="34" charset="0"/>
                <a:cs typeface="Times New Roman" panose="02020603050405020304" pitchFamily="18" charset="0"/>
              </a:rPr>
              <a:t>Check your school dEsignation: </a:t>
            </a:r>
            <a:r>
              <a:rPr lang="en-CA" sz="3000" b="1" dirty="0">
                <a:hlinkClick r:id="rId4"/>
              </a:rPr>
              <a:t>Apply | StudentAidBC</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Step 2: Apply for loan at </a:t>
            </a:r>
            <a:r>
              <a:rPr lang="en-US" sz="3000" b="1" dirty="0">
                <a:effectLst/>
                <a:latin typeface="Calibri" panose="020F0502020204030204" pitchFamily="34" charset="0"/>
                <a:ea typeface="Calibri" panose="020F0502020204030204" pitchFamily="34" charset="0"/>
                <a:cs typeface="Times New Roman" panose="02020603050405020304" pitchFamily="18" charset="0"/>
                <a:hlinkClick r:id="rId5"/>
              </a:rPr>
              <a:t>www.studentaidbc.ca</a:t>
            </a:r>
            <a:r>
              <a:rPr lang="en-US" sz="3000" b="1" dirty="0">
                <a:effectLst/>
                <a:latin typeface="Calibri" panose="020F0502020204030204" pitchFamily="34" charset="0"/>
                <a:ea typeface="Calibri" panose="020F0502020204030204" pitchFamily="34" charset="0"/>
                <a:cs typeface="Times New Roman" panose="02020603050405020304" pitchFamily="18" charset="0"/>
              </a:rPr>
              <a:t> (apply to see if you are eligible)</a:t>
            </a:r>
          </a:p>
          <a:p>
            <a:pPr marL="342900" indent="-342900">
              <a:lnSpc>
                <a:spcPct val="107000"/>
              </a:lnSpc>
              <a:buFont typeface="Symbol" panose="05050102010706020507" pitchFamily="18" charset="2"/>
              <a:buChar char=""/>
            </a:pPr>
            <a:r>
              <a:rPr lang="en-US" sz="3000" b="1" u="sng" dirty="0">
                <a:effectLst/>
                <a:latin typeface="Calibri" panose="020F0502020204030204" pitchFamily="34" charset="0"/>
                <a:ea typeface="Calibri" panose="020F0502020204030204" pitchFamily="34" charset="0"/>
                <a:cs typeface="Times New Roman" panose="02020603050405020304" pitchFamily="18" charset="0"/>
              </a:rPr>
              <a:t>Early June </a:t>
            </a:r>
            <a:r>
              <a:rPr lang="en-US" sz="3000" b="1" dirty="0">
                <a:effectLst/>
                <a:latin typeface="Calibri" panose="020F0502020204030204" pitchFamily="34" charset="0"/>
                <a:ea typeface="Calibri" panose="020F0502020204030204" pitchFamily="34" charset="0"/>
                <a:cs typeface="Times New Roman" panose="02020603050405020304" pitchFamily="18" charset="0"/>
              </a:rPr>
              <a:t>– application will become available and students should apply at that time.</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Can apply up to 6 weeks before program ends, receive notice of assessment, sign loan agreement and receive loans and grants. (takes 4 to 6 weeks to receive assistance)</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How much you get is Calculated on education and living costs, tuition, books, rent etc. and available financial resources, scholarships etc. </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Weekly/monthly/annual BC and Canada grant and loan limits.</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Loan to supplement, not replace funds available to students.</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000" b="1" dirty="0">
                <a:effectLst/>
                <a:latin typeface="Calibri" panose="020F0502020204030204" pitchFamily="34" charset="0"/>
                <a:ea typeface="Calibri" panose="020F0502020204030204" pitchFamily="34" charset="0"/>
                <a:cs typeface="Times New Roman" panose="02020603050405020304" pitchFamily="18" charset="0"/>
              </a:rPr>
              <a:t>Budget worksheet at studentaidbc.ca </a:t>
            </a:r>
          </a:p>
          <a:p>
            <a:pPr marL="342900" lvl="0" indent="-342900">
              <a:lnSpc>
                <a:spcPct val="107000"/>
              </a:lnSpc>
              <a:spcAft>
                <a:spcPts val="800"/>
              </a:spcAft>
              <a:buFont typeface="Symbol" panose="05050102010706020507" pitchFamily="18" charset="2"/>
              <a:buChar char=""/>
            </a:pPr>
            <a:r>
              <a:rPr lang="en-US" sz="3000" b="1" dirty="0">
                <a:latin typeface="Calibri" panose="020F0502020204030204" pitchFamily="34" charset="0"/>
                <a:ea typeface="Calibri" panose="020F0502020204030204" pitchFamily="34" charset="0"/>
                <a:cs typeface="Times New Roman" panose="02020603050405020304" pitchFamily="18" charset="0"/>
              </a:rPr>
              <a:t>Yearly application.</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2384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fontScale="90000"/>
          </a:bodyPr>
          <a:lstStyle/>
          <a:p>
            <a:pPr marL="0" indent="0"/>
            <a:br>
              <a:rPr lang="en-US" sz="3100" b="1" dirty="0"/>
            </a:br>
            <a:r>
              <a:rPr lang="en-US" sz="3600" b="1" dirty="0">
                <a:solidFill>
                  <a:srgbClr val="0070C0"/>
                </a:solidFill>
              </a:rPr>
              <a:t>Some scholarships require a student to be NOMINATED by their school.</a:t>
            </a:r>
            <a:br>
              <a:rPr lang="en-US" sz="3600" b="1" dirty="0">
                <a:solidFill>
                  <a:schemeClr val="accent6">
                    <a:lumMod val="75000"/>
                  </a:schemeClr>
                </a:solidFill>
              </a:rPr>
            </a:br>
            <a:endParaRPr lang="en-US" sz="3600" dirty="0">
              <a:solidFill>
                <a:schemeClr val="accent6">
                  <a:lumMod val="75000"/>
                </a:schemeClr>
              </a:solidFill>
            </a:endParaRPr>
          </a:p>
        </p:txBody>
      </p:sp>
      <p:sp>
        <p:nvSpPr>
          <p:cNvPr id="3" name="Content Placeholder 2"/>
          <p:cNvSpPr>
            <a:spLocks noGrp="1"/>
          </p:cNvSpPr>
          <p:nvPr>
            <p:ph idx="1"/>
          </p:nvPr>
        </p:nvSpPr>
        <p:spPr>
          <a:xfrm>
            <a:off x="685331" y="1752600"/>
            <a:ext cx="8077669" cy="4648200"/>
          </a:xfrm>
        </p:spPr>
        <p:txBody>
          <a:bodyPr>
            <a:normAutofit lnSpcReduction="10000"/>
          </a:bodyPr>
          <a:lstStyle/>
          <a:p>
            <a:pPr lvl="1">
              <a:buFont typeface="Wingdings" panose="05000000000000000000" pitchFamily="2" charset="2"/>
              <a:buChar char="§"/>
            </a:pPr>
            <a:r>
              <a:rPr lang="en-US" sz="2000" b="1" dirty="0"/>
              <a:t>U of T book Award/National Scholarship Program </a:t>
            </a:r>
            <a:r>
              <a:rPr lang="en-US" sz="2000" dirty="0"/>
              <a:t>(Domestic Students) </a:t>
            </a:r>
            <a:r>
              <a:rPr lang="en-US" sz="2000" b="1" dirty="0"/>
              <a:t>&amp;</a:t>
            </a:r>
            <a:r>
              <a:rPr lang="en-US" sz="1900" b="1" dirty="0"/>
              <a:t> U of T Lester B. Pearson Scholarship</a:t>
            </a:r>
            <a:r>
              <a:rPr lang="en-US" sz="1900" dirty="0"/>
              <a:t> (for international students) – </a:t>
            </a:r>
            <a:r>
              <a:rPr lang="en-US" sz="1900" b="1" u="sng" dirty="0">
                <a:solidFill>
                  <a:srgbClr val="FF0000"/>
                </a:solidFill>
              </a:rPr>
              <a:t>Brag Sheet</a:t>
            </a:r>
            <a:r>
              <a:rPr lang="en-US" sz="1900" b="1" dirty="0">
                <a:solidFill>
                  <a:srgbClr val="FF0000"/>
                </a:solidFill>
              </a:rPr>
              <a:t> </a:t>
            </a:r>
            <a:r>
              <a:rPr lang="en-US" sz="1900" dirty="0"/>
              <a:t>due to Mr. Nelson on </a:t>
            </a:r>
            <a:r>
              <a:rPr lang="en-US" sz="1900" b="1" dirty="0">
                <a:highlight>
                  <a:srgbClr val="FFFF00"/>
                </a:highlight>
              </a:rPr>
              <a:t>Fri, Oct. 4.</a:t>
            </a:r>
          </a:p>
          <a:p>
            <a:pPr marL="457200" lvl="1" indent="0">
              <a:buNone/>
            </a:pPr>
            <a:endParaRPr lang="en-US" sz="800" b="1" dirty="0">
              <a:highlight>
                <a:srgbClr val="FFFF00"/>
              </a:highlight>
            </a:endParaRPr>
          </a:p>
          <a:p>
            <a:pPr lvl="1">
              <a:buFont typeface="Wingdings" panose="05000000000000000000" pitchFamily="2" charset="2"/>
              <a:buChar char="§"/>
            </a:pPr>
            <a:r>
              <a:rPr lang="en-US" sz="1900" b="1" dirty="0"/>
              <a:t>Queen’s University Entrance – </a:t>
            </a:r>
            <a:r>
              <a:rPr lang="en-US" sz="1900" b="1" u="sng" dirty="0">
                <a:solidFill>
                  <a:srgbClr val="FF0000"/>
                </a:solidFill>
              </a:rPr>
              <a:t>Brag sheet </a:t>
            </a:r>
            <a:r>
              <a:rPr lang="en-US" sz="1900" dirty="0"/>
              <a:t>Due to Mr. Nelson on </a:t>
            </a:r>
            <a:r>
              <a:rPr lang="en-US" sz="1900" b="1" u="sng" dirty="0">
                <a:highlight>
                  <a:srgbClr val="FFFF00"/>
                </a:highlight>
              </a:rPr>
              <a:t>Fri., Nov. 8.</a:t>
            </a:r>
            <a:r>
              <a:rPr lang="en-US" sz="1200" b="1" u="sng" dirty="0">
                <a:highlight>
                  <a:srgbClr val="FFFF00"/>
                </a:highlight>
              </a:rPr>
              <a:t> </a:t>
            </a:r>
            <a:r>
              <a:rPr lang="en-US" sz="1200" dirty="0"/>
              <a:t>  can nominate </a:t>
            </a:r>
            <a:r>
              <a:rPr lang="en-US" sz="1200" u="sng" dirty="0"/>
              <a:t>two</a:t>
            </a:r>
            <a:r>
              <a:rPr lang="en-US" sz="1200" dirty="0"/>
              <a:t> students.</a:t>
            </a:r>
          </a:p>
          <a:p>
            <a:pPr marL="457200" lvl="1" indent="0">
              <a:buNone/>
            </a:pPr>
            <a:endParaRPr lang="en-US" sz="800" dirty="0"/>
          </a:p>
          <a:p>
            <a:pPr lvl="1">
              <a:buFont typeface="Wingdings" panose="05000000000000000000" pitchFamily="2" charset="2"/>
              <a:buChar char="§"/>
            </a:pPr>
            <a:r>
              <a:rPr lang="en-US" sz="1900" b="1" dirty="0"/>
              <a:t>Schulich Leaders Scholarships </a:t>
            </a:r>
            <a:r>
              <a:rPr lang="en-US" sz="1900" dirty="0"/>
              <a:t>(January) </a:t>
            </a:r>
            <a:r>
              <a:rPr lang="en-US" sz="1200" dirty="0"/>
              <a:t>Can nominate </a:t>
            </a:r>
            <a:r>
              <a:rPr lang="en-US" sz="1200" u="sng" dirty="0"/>
              <a:t>one</a:t>
            </a:r>
            <a:r>
              <a:rPr lang="en-US" sz="1200" dirty="0"/>
              <a:t> student.</a:t>
            </a:r>
            <a:endParaRPr lang="en-US" sz="1900" dirty="0"/>
          </a:p>
          <a:p>
            <a:pPr lvl="1">
              <a:buFont typeface="Wingdings" panose="05000000000000000000" pitchFamily="2" charset="2"/>
              <a:buChar char="§"/>
            </a:pPr>
            <a:r>
              <a:rPr lang="en-US" sz="1900" b="1" dirty="0"/>
              <a:t>BC Excellence Awards </a:t>
            </a:r>
            <a:r>
              <a:rPr lang="en-US" sz="1900" dirty="0"/>
              <a:t>(January) </a:t>
            </a:r>
            <a:r>
              <a:rPr lang="en-US" sz="1200" dirty="0"/>
              <a:t>can nominate </a:t>
            </a:r>
            <a:r>
              <a:rPr lang="en-US" sz="1200" u="sng" dirty="0"/>
              <a:t>one</a:t>
            </a:r>
            <a:r>
              <a:rPr lang="en-US" sz="1200" dirty="0"/>
              <a:t> student.</a:t>
            </a:r>
            <a:endParaRPr lang="en-US" sz="1900" b="1" dirty="0"/>
          </a:p>
          <a:p>
            <a:pPr lvl="1">
              <a:buFont typeface="Wingdings" panose="05000000000000000000" pitchFamily="2" charset="2"/>
              <a:buChar char="§"/>
            </a:pPr>
            <a:r>
              <a:rPr lang="en-US" sz="1900" b="1" dirty="0"/>
              <a:t>Western university national scholarship </a:t>
            </a:r>
            <a:r>
              <a:rPr lang="en-US" sz="1900" dirty="0"/>
              <a:t>(February) </a:t>
            </a:r>
            <a:r>
              <a:rPr lang="en-US" sz="1200" dirty="0"/>
              <a:t>can nominate </a:t>
            </a:r>
            <a:r>
              <a:rPr lang="en-US" sz="1200" u="sng" dirty="0"/>
              <a:t>four </a:t>
            </a:r>
            <a:r>
              <a:rPr lang="en-US" sz="1200" dirty="0"/>
              <a:t>students plus one if they are an international student.</a:t>
            </a:r>
            <a:endParaRPr lang="en-US" sz="1900" dirty="0"/>
          </a:p>
          <a:p>
            <a:pPr marL="457200" lvl="1" indent="0">
              <a:buNone/>
            </a:pPr>
            <a:endParaRPr lang="en-US" dirty="0"/>
          </a:p>
          <a:p>
            <a:pPr marL="457200" lvl="1" indent="0">
              <a:buNone/>
            </a:pPr>
            <a:r>
              <a:rPr lang="en-US" dirty="0"/>
              <a:t>Details posted are on teams and Pinetree career resources site</a:t>
            </a:r>
          </a:p>
          <a:p>
            <a:endParaRPr lang="en-US" dirty="0"/>
          </a:p>
          <a:p>
            <a:pPr>
              <a:buNone/>
            </a:pPr>
            <a:endParaRPr lang="en-US" b="1" u="sng" dirty="0"/>
          </a:p>
          <a:p>
            <a:pPr>
              <a:buNone/>
            </a:pPr>
            <a:endParaRPr lang="en-US" b="1" u="sng" dirty="0"/>
          </a:p>
          <a:p>
            <a:pPr>
              <a:buNone/>
            </a:pPr>
            <a:endParaRPr lang="en-US" b="1"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05" y="1588878"/>
            <a:ext cx="2133002" cy="3680244"/>
          </a:xfrm>
          <a:solidFill>
            <a:schemeClr val="tx2">
              <a:lumMod val="40000"/>
              <a:lumOff val="60000"/>
            </a:schemeClr>
          </a:solidFill>
        </p:spPr>
        <p:txBody>
          <a:bodyPr>
            <a:normAutofit/>
          </a:bodyPr>
          <a:lstStyle/>
          <a:p>
            <a:pPr marL="0" lvl="0" indent="0" algn="l" fontAlgn="t"/>
            <a:br>
              <a:rPr lang="en-CA" sz="2100" b="1"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r>
              <a:rPr lang="en-CA" sz="2100" b="1" dirty="0">
                <a:solidFill>
                  <a:schemeClr val="tx2">
                    <a:lumMod val="75000"/>
                  </a:schemeClr>
                </a:solidFill>
              </a:rPr>
              <a:t>National scholarship program</a:t>
            </a:r>
            <a:br>
              <a:rPr lang="en-CA" sz="2100" b="1" dirty="0">
                <a:solidFill>
                  <a:schemeClr val="tx2">
                    <a:lumMod val="75000"/>
                  </a:schemeClr>
                </a:solidFill>
              </a:rPr>
            </a:br>
            <a:r>
              <a:rPr lang="en-CA" sz="2100" b="1" dirty="0">
                <a:solidFill>
                  <a:schemeClr val="tx2">
                    <a:lumMod val="75000"/>
                  </a:schemeClr>
                </a:solidFill>
              </a:rPr>
              <a:t>for Domestic students</a:t>
            </a:r>
            <a:endParaRPr lang="en-US" sz="2100" dirty="0">
              <a:solidFill>
                <a:schemeClr val="tx2">
                  <a:lumMod val="75000"/>
                </a:schemeClr>
              </a:solidFill>
            </a:endParaRP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 name="Content Placeholder 2"/>
          <p:cNvSpPr>
            <a:spLocks noGrp="1"/>
          </p:cNvSpPr>
          <p:nvPr>
            <p:ph idx="1"/>
          </p:nvPr>
        </p:nvSpPr>
        <p:spPr>
          <a:xfrm>
            <a:off x="3044951" y="7453"/>
            <a:ext cx="6168106" cy="6855828"/>
          </a:xfrm>
          <a:gradFill>
            <a:gsLst>
              <a:gs pos="0">
                <a:schemeClr val="accent1">
                  <a:lumMod val="40000"/>
                  <a:lumOff val="60000"/>
                </a:schemeClr>
              </a:gs>
              <a:gs pos="100000">
                <a:schemeClr val="bg1">
                  <a:shade val="92000"/>
                  <a:satMod val="140000"/>
                  <a:lumMod val="110000"/>
                </a:schemeClr>
              </a:gs>
            </a:gsLst>
            <a:lin ang="5400000" scaled="0"/>
          </a:gradFill>
        </p:spPr>
        <p:txBody>
          <a:bodyPr anchor="ctr">
            <a:normAutofit fontScale="92500" lnSpcReduction="20000"/>
          </a:bodyPr>
          <a:lstStyle/>
          <a:p>
            <a:pPr marL="0" indent="0" fontAlgn="t">
              <a:lnSpc>
                <a:spcPct val="110000"/>
              </a:lnSpc>
              <a:buNone/>
            </a:pPr>
            <a:endParaRPr lang="en-CA" sz="1100" b="1" dirty="0"/>
          </a:p>
          <a:p>
            <a:pPr marL="0" indent="0" fontAlgn="t">
              <a:lnSpc>
                <a:spcPct val="110000"/>
              </a:lnSpc>
              <a:buNone/>
            </a:pPr>
            <a:endParaRPr lang="en-CA" sz="1100" b="1" dirty="0"/>
          </a:p>
          <a:p>
            <a:pPr marL="0" indent="0" fontAlgn="t">
              <a:lnSpc>
                <a:spcPct val="110000"/>
              </a:lnSpc>
              <a:buNone/>
            </a:pPr>
            <a:endParaRPr lang="en-CA" sz="1100" b="1" dirty="0">
              <a:latin typeface="Abadi" panose="020B0604020104020204" pitchFamily="34" charset="0"/>
              <a:cs typeface="Arial" panose="020B0604020202020204" pitchFamily="34" charset="0"/>
            </a:endParaRPr>
          </a:p>
          <a:p>
            <a:pPr marL="0" indent="0" fontAlgn="t">
              <a:lnSpc>
                <a:spcPct val="110000"/>
              </a:lnSpc>
              <a:buNone/>
            </a:pPr>
            <a:endParaRPr lang="en-CA" sz="1100" b="1" dirty="0">
              <a:latin typeface="Abadi" panose="020B0604020104020204" pitchFamily="34" charset="0"/>
              <a:cs typeface="Arial" panose="020B0604020202020204" pitchFamily="34" charset="0"/>
            </a:endParaRPr>
          </a:p>
          <a:p>
            <a:pPr marL="0" indent="0" fontAlgn="t">
              <a:lnSpc>
                <a:spcPct val="110000"/>
              </a:lnSpc>
              <a:buNone/>
            </a:pPr>
            <a:endParaRPr lang="en-CA" sz="1100" b="1" dirty="0">
              <a:latin typeface="Abadi" panose="020B0604020104020204" pitchFamily="34" charset="0"/>
              <a:cs typeface="Arial" panose="020B0604020202020204" pitchFamily="34" charset="0"/>
            </a:endParaRPr>
          </a:p>
          <a:p>
            <a:pPr marL="0" indent="0" fontAlgn="t">
              <a:lnSpc>
                <a:spcPct val="110000"/>
              </a:lnSpc>
              <a:buNone/>
            </a:pPr>
            <a:endParaRPr lang="en-CA" sz="1100" b="1" dirty="0">
              <a:latin typeface="Abadi" panose="020B0604020104020204" pitchFamily="34" charset="0"/>
              <a:cs typeface="Arial" panose="020B0604020202020204" pitchFamily="34" charset="0"/>
            </a:endParaRPr>
          </a:p>
          <a:p>
            <a:pPr marL="0" indent="0" fontAlgn="t">
              <a:lnSpc>
                <a:spcPct val="110000"/>
              </a:lnSpc>
              <a:buNone/>
            </a:pPr>
            <a:r>
              <a:rPr lang="en-CA" sz="1200" b="1" dirty="0">
                <a:cs typeface="Arial" panose="020B0604020202020204" pitchFamily="34" charset="0"/>
              </a:rPr>
              <a:t>Value: </a:t>
            </a:r>
            <a:r>
              <a:rPr lang="en-US" sz="1200" b="0" i="0" dirty="0">
                <a:effectLst/>
              </a:rPr>
              <a:t>The National Scholarship covers tuition, incidental and residence fees for up to four years of study.</a:t>
            </a:r>
          </a:p>
          <a:p>
            <a:pPr marL="0" indent="0">
              <a:lnSpc>
                <a:spcPct val="110000"/>
              </a:lnSpc>
              <a:buNone/>
            </a:pPr>
            <a:r>
              <a:rPr lang="en-CA" sz="1200" b="1" dirty="0">
                <a:cs typeface="Arial" panose="020B0604020202020204" pitchFamily="34" charset="0"/>
              </a:rPr>
              <a:t>Eligibility: </a:t>
            </a:r>
            <a:r>
              <a:rPr lang="en-US" sz="1200" b="0" i="0" dirty="0">
                <a:effectLst/>
              </a:rPr>
              <a:t>Nominees must submit an online application form in order to be considered for the National Scholarship. Nominees will receive an email containing the link to the national scholarship application form.</a:t>
            </a:r>
          </a:p>
          <a:p>
            <a:pPr marL="0" indent="0">
              <a:lnSpc>
                <a:spcPct val="110000"/>
              </a:lnSpc>
              <a:buNone/>
            </a:pPr>
            <a:r>
              <a:rPr lang="en-US" sz="1200" b="1" i="0" dirty="0">
                <a:effectLst/>
                <a:latin typeface="Abadi" panose="020B0604020104020204" pitchFamily="34" charset="0"/>
              </a:rPr>
              <a:t>Eligibility Criteria:</a:t>
            </a:r>
          </a:p>
          <a:p>
            <a:pPr>
              <a:lnSpc>
                <a:spcPct val="110000"/>
              </a:lnSpc>
              <a:buFont typeface="Arial" panose="020B0604020202020204" pitchFamily="34" charset="0"/>
              <a:buChar char="•"/>
            </a:pPr>
            <a:r>
              <a:rPr lang="en-US" sz="1200" b="0" i="0" dirty="0">
                <a:effectLst/>
                <a:latin typeface="Abadi" panose="020B0604020104020204" pitchFamily="34" charset="0"/>
              </a:rPr>
              <a:t>an original and creative thinker</a:t>
            </a:r>
          </a:p>
          <a:p>
            <a:pPr>
              <a:lnSpc>
                <a:spcPct val="110000"/>
              </a:lnSpc>
              <a:buFont typeface="Arial" panose="020B0604020202020204" pitchFamily="34" charset="0"/>
              <a:buChar char="•"/>
            </a:pPr>
            <a:r>
              <a:rPr lang="en-US" sz="1200" b="0" i="0" dirty="0">
                <a:effectLst/>
                <a:latin typeface="Abadi" panose="020B0604020104020204" pitchFamily="34" charset="0"/>
              </a:rPr>
              <a:t>committed to school and community</a:t>
            </a:r>
          </a:p>
          <a:p>
            <a:pPr>
              <a:lnSpc>
                <a:spcPct val="110000"/>
              </a:lnSpc>
              <a:buFont typeface="Arial" panose="020B0604020202020204" pitchFamily="34" charset="0"/>
              <a:buChar char="•"/>
            </a:pPr>
            <a:r>
              <a:rPr lang="en-US" sz="1200" b="0" i="0" dirty="0">
                <a:effectLst/>
                <a:latin typeface="Abadi" panose="020B0604020104020204" pitchFamily="34" charset="0"/>
              </a:rPr>
              <a:t>a high achiever in academic and creative pursuits</a:t>
            </a:r>
          </a:p>
          <a:p>
            <a:pPr>
              <a:lnSpc>
                <a:spcPct val="110000"/>
              </a:lnSpc>
              <a:buFont typeface="Arial" panose="020B0604020202020204" pitchFamily="34" charset="0"/>
              <a:buChar char="•"/>
            </a:pPr>
            <a:r>
              <a:rPr lang="en-US" sz="1200" b="0" i="0" dirty="0">
                <a:effectLst/>
                <a:latin typeface="Abadi" panose="020B0604020104020204" pitchFamily="34" charset="0"/>
              </a:rPr>
              <a:t>enthusiastic about learning and intellectual exploration</a:t>
            </a:r>
          </a:p>
          <a:p>
            <a:pPr>
              <a:lnSpc>
                <a:spcPct val="110000"/>
              </a:lnSpc>
              <a:buFont typeface="Arial" panose="020B0604020202020204" pitchFamily="34" charset="0"/>
              <a:buChar char="•"/>
            </a:pPr>
            <a:r>
              <a:rPr lang="en-US" sz="1200" b="0" i="0" dirty="0">
                <a:effectLst/>
                <a:latin typeface="Abadi" panose="020B0604020104020204" pitchFamily="34" charset="0"/>
              </a:rPr>
              <a:t>a Canadian citizen, permanent resident or protected person</a:t>
            </a:r>
          </a:p>
          <a:p>
            <a:pPr>
              <a:lnSpc>
                <a:spcPct val="110000"/>
              </a:lnSpc>
              <a:buFont typeface="Arial" panose="020B0604020202020204" pitchFamily="34" charset="0"/>
              <a:buChar char="•"/>
            </a:pPr>
            <a:r>
              <a:rPr lang="en-US" sz="1200" b="0" i="0" dirty="0">
                <a:effectLst/>
                <a:latin typeface="Abadi" panose="020B0604020104020204" pitchFamily="34" charset="0"/>
              </a:rPr>
              <a:t>currently in your final year of Canadian secondary school or first-year CEGEP</a:t>
            </a:r>
          </a:p>
          <a:p>
            <a:pPr>
              <a:lnSpc>
                <a:spcPct val="110000"/>
              </a:lnSpc>
              <a:buFont typeface="Arial" panose="020B0604020202020204" pitchFamily="34" charset="0"/>
              <a:buChar char="•"/>
            </a:pPr>
            <a:r>
              <a:rPr lang="en-US" sz="1200" b="0" i="0" dirty="0">
                <a:effectLst/>
                <a:latin typeface="Abadi" panose="020B0604020104020204" pitchFamily="34" charset="0"/>
              </a:rPr>
              <a:t>intending to begin university the following academic year</a:t>
            </a:r>
          </a:p>
          <a:p>
            <a:pPr>
              <a:lnSpc>
                <a:spcPct val="110000"/>
              </a:lnSpc>
              <a:buFont typeface="Arial" panose="020B0604020202020204" pitchFamily="34" charset="0"/>
              <a:buChar char="•"/>
            </a:pPr>
            <a:r>
              <a:rPr lang="en-US" sz="1200" b="0" i="0" u="sng" dirty="0">
                <a:effectLst/>
                <a:latin typeface="Abadi" panose="020B0604020104020204" pitchFamily="34" charset="0"/>
              </a:rPr>
              <a:t>a National Book Award nominee</a:t>
            </a:r>
          </a:p>
          <a:p>
            <a:pPr marL="0" indent="0">
              <a:lnSpc>
                <a:spcPct val="110000"/>
              </a:lnSpc>
              <a:buNone/>
            </a:pPr>
            <a:r>
              <a:rPr lang="en-CA" sz="1200" b="1" dirty="0">
                <a:latin typeface="Abadi" panose="020B0604020104020204" pitchFamily="34" charset="0"/>
                <a:cs typeface="Calibri" panose="020F0502020204030204" pitchFamily="34" charset="0"/>
              </a:rPr>
              <a:t>Nomination process: submit Brag Sheet </a:t>
            </a:r>
            <a:r>
              <a:rPr lang="en-CA" sz="1200" dirty="0">
                <a:latin typeface="Abadi" panose="020B0604020104020204" pitchFamily="34" charset="0"/>
                <a:cs typeface="Calibri" panose="020F0502020204030204" pitchFamily="34" charset="0"/>
              </a:rPr>
              <a:t>to Mr. Nelson at kEnelson@SD43.BC.CA by </a:t>
            </a:r>
            <a:r>
              <a:rPr lang="en-CA" sz="1200" b="1" u="sng" dirty="0">
                <a:latin typeface="Abadi" panose="020B0604020104020204" pitchFamily="34" charset="0"/>
                <a:cs typeface="Calibri" panose="020F0502020204030204" pitchFamily="34" charset="0"/>
              </a:rPr>
              <a:t>oct. 4, 2024.</a:t>
            </a:r>
          </a:p>
          <a:p>
            <a:pPr marL="0" indent="0">
              <a:lnSpc>
                <a:spcPct val="110000"/>
              </a:lnSpc>
              <a:buNone/>
            </a:pPr>
            <a:r>
              <a:rPr lang="en-US" sz="1200" b="1" i="0" dirty="0">
                <a:effectLst/>
                <a:latin typeface="Abadi" panose="020B0604020104020204" pitchFamily="34" charset="0"/>
                <a:cs typeface="Arial" panose="020B0604020202020204" pitchFamily="34" charset="0"/>
              </a:rPr>
              <a:t>Scholarship Deadline:</a:t>
            </a:r>
          </a:p>
          <a:p>
            <a:pPr>
              <a:lnSpc>
                <a:spcPct val="110000"/>
              </a:lnSpc>
              <a:buFont typeface="Arial" panose="020B0604020202020204" pitchFamily="34" charset="0"/>
              <a:buChar char="•"/>
            </a:pPr>
            <a:r>
              <a:rPr lang="en-US" sz="1200" b="0" i="0" dirty="0">
                <a:effectLst/>
                <a:latin typeface="Abadi" panose="020B0604020104020204" pitchFamily="34" charset="0"/>
                <a:cs typeface="Arial" panose="020B0604020202020204" pitchFamily="34" charset="0"/>
              </a:rPr>
              <a:t>Deadline for Nominee to apply for the 2024 National Scholarship: </a:t>
            </a:r>
            <a:r>
              <a:rPr lang="en-US" sz="1200" b="1" i="0" dirty="0">
                <a:effectLst/>
                <a:highlight>
                  <a:srgbClr val="FFFF00"/>
                </a:highlight>
                <a:latin typeface="Abadi" panose="020B0604020104020204" pitchFamily="34" charset="0"/>
                <a:cs typeface="Arial" panose="020B0604020202020204" pitchFamily="34" charset="0"/>
              </a:rPr>
              <a:t>Oct. 17, (11:59 EDT)</a:t>
            </a:r>
          </a:p>
          <a:p>
            <a:pPr fontAlgn="t">
              <a:lnSpc>
                <a:spcPct val="110000"/>
              </a:lnSpc>
            </a:pPr>
            <a:r>
              <a:rPr lang="en-CA" sz="1200" dirty="0">
                <a:latin typeface="Abadi" panose="020B0604020104020204" pitchFamily="34" charset="0"/>
                <a:cs typeface="Arial" panose="020B0604020202020204" pitchFamily="34" charset="0"/>
              </a:rPr>
              <a:t>For more information: </a:t>
            </a:r>
            <a:r>
              <a:rPr lang="en-US" sz="1050" dirty="0">
                <a:hlinkClick r:id="rId3"/>
              </a:rPr>
              <a:t>About the National Scholarships - Future Students. University of Toronto | University of Toronto (utoronto.ca)</a:t>
            </a:r>
            <a:endParaRPr lang="en-CA" sz="1100" b="1" dirty="0"/>
          </a:p>
          <a:p>
            <a:pPr marL="0" indent="0" fontAlgn="t">
              <a:lnSpc>
                <a:spcPct val="110000"/>
              </a:lnSpc>
              <a:buNone/>
            </a:pPr>
            <a:endParaRPr lang="en-CA" sz="1100" b="1" dirty="0"/>
          </a:p>
          <a:p>
            <a:pPr marL="0" indent="0" fontAlgn="t">
              <a:lnSpc>
                <a:spcPct val="110000"/>
              </a:lnSpc>
              <a:buNone/>
            </a:pPr>
            <a:endParaRPr lang="en-CA" sz="1100" b="1" dirty="0"/>
          </a:p>
          <a:p>
            <a:pPr fontAlgn="t">
              <a:lnSpc>
                <a:spcPct val="110000"/>
              </a:lnSpc>
            </a:pPr>
            <a:endParaRPr lang="en-CA" sz="1100" dirty="0">
              <a:latin typeface="Calibri" panose="020F0502020204030204" pitchFamily="34" charset="0"/>
              <a:cs typeface="Calibri" panose="020F0502020204030204" pitchFamily="34" charset="0"/>
            </a:endParaRPr>
          </a:p>
          <a:p>
            <a:pPr fontAlgn="t">
              <a:lnSpc>
                <a:spcPct val="110000"/>
              </a:lnSpc>
            </a:pPr>
            <a:endParaRPr lang="en-CA" sz="1100" dirty="0"/>
          </a:p>
          <a:p>
            <a:pPr marL="0" indent="0" fontAlgn="t">
              <a:lnSpc>
                <a:spcPct val="110000"/>
              </a:lnSpc>
              <a:buNone/>
            </a:pPr>
            <a:endParaRPr lang="en-US" sz="1100" dirty="0"/>
          </a:p>
          <a:p>
            <a:pPr marL="0" indent="0">
              <a:lnSpc>
                <a:spcPct val="110000"/>
              </a:lnSpc>
              <a:buNone/>
            </a:pPr>
            <a:endParaRPr lang="en-US" sz="1100" dirty="0"/>
          </a:p>
          <a:p>
            <a:pPr marL="0" indent="0">
              <a:lnSpc>
                <a:spcPct val="110000"/>
              </a:lnSpc>
              <a:buNone/>
            </a:pPr>
            <a:endParaRPr lang="en-US" sz="1100" dirty="0"/>
          </a:p>
          <a:p>
            <a:pPr>
              <a:lnSpc>
                <a:spcPct val="110000"/>
              </a:lnSpc>
            </a:pPr>
            <a:endParaRPr lang="en-US" sz="11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pic>
        <p:nvPicPr>
          <p:cNvPr id="2050" name="Picture 2" descr="Image result for university of toronto logo">
            <a:extLst>
              <a:ext uri="{FF2B5EF4-FFF2-40B4-BE49-F238E27FC236}">
                <a16:creationId xmlns:a16="http://schemas.microsoft.com/office/drawing/2014/main" id="{7478313B-082D-6026-35EE-93C2C4D1D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57" y="1351006"/>
            <a:ext cx="2038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2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05" y="1588878"/>
            <a:ext cx="2133002" cy="3680244"/>
          </a:xfrm>
          <a:solidFill>
            <a:schemeClr val="tx2">
              <a:lumMod val="40000"/>
              <a:lumOff val="60000"/>
            </a:schemeClr>
          </a:solidFill>
        </p:spPr>
        <p:txBody>
          <a:bodyPr>
            <a:normAutofit fontScale="90000"/>
          </a:bodyPr>
          <a:lstStyle/>
          <a:p>
            <a:pPr marL="0" lvl="0" indent="0" algn="l" fontAlgn="t"/>
            <a:br>
              <a:rPr lang="en-CA" sz="2100" b="1"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br>
              <a:rPr lang="en-US" sz="2100" dirty="0">
                <a:solidFill>
                  <a:schemeClr val="tx2">
                    <a:lumMod val="75000"/>
                  </a:schemeClr>
                </a:solidFill>
              </a:rPr>
            </a:br>
            <a:r>
              <a:rPr lang="en-CA" sz="2100" b="1" dirty="0">
                <a:solidFill>
                  <a:schemeClr val="tx2">
                    <a:lumMod val="75000"/>
                  </a:schemeClr>
                </a:solidFill>
              </a:rPr>
              <a:t>Lester B. Pearson Scholarship </a:t>
            </a:r>
            <a:br>
              <a:rPr lang="en-CA" sz="2100" b="1" dirty="0">
                <a:solidFill>
                  <a:schemeClr val="tx2">
                    <a:lumMod val="75000"/>
                  </a:schemeClr>
                </a:solidFill>
              </a:rPr>
            </a:br>
            <a:r>
              <a:rPr lang="en-CA" sz="2100" b="1" dirty="0">
                <a:solidFill>
                  <a:schemeClr val="tx2">
                    <a:lumMod val="75000"/>
                  </a:schemeClr>
                </a:solidFill>
              </a:rPr>
              <a:t>for International Students</a:t>
            </a:r>
            <a:br>
              <a:rPr lang="en-CA" sz="2100" b="1" dirty="0">
                <a:solidFill>
                  <a:schemeClr val="tx2">
                    <a:lumMod val="75000"/>
                  </a:schemeClr>
                </a:solidFill>
              </a:rPr>
            </a:br>
            <a:endParaRPr lang="en-US" sz="2100" dirty="0">
              <a:solidFill>
                <a:schemeClr val="tx2">
                  <a:lumMod val="75000"/>
                </a:schemeClr>
              </a:solidFill>
            </a:endParaRP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 name="Content Placeholder 2"/>
          <p:cNvSpPr>
            <a:spLocks noGrp="1"/>
          </p:cNvSpPr>
          <p:nvPr>
            <p:ph idx="1"/>
          </p:nvPr>
        </p:nvSpPr>
        <p:spPr>
          <a:xfrm>
            <a:off x="3094612" y="0"/>
            <a:ext cx="6049388" cy="6855828"/>
          </a:xfrm>
          <a:gradFill>
            <a:gsLst>
              <a:gs pos="0">
                <a:schemeClr val="accent1">
                  <a:lumMod val="40000"/>
                  <a:lumOff val="60000"/>
                </a:schemeClr>
              </a:gs>
              <a:gs pos="100000">
                <a:schemeClr val="bg1">
                  <a:shade val="92000"/>
                  <a:satMod val="140000"/>
                  <a:lumMod val="110000"/>
                </a:schemeClr>
              </a:gs>
            </a:gsLst>
            <a:lin ang="5400000" scaled="0"/>
          </a:gradFill>
        </p:spPr>
        <p:txBody>
          <a:bodyPr anchor="ctr">
            <a:normAutofit fontScale="47500" lnSpcReduction="20000"/>
          </a:bodyPr>
          <a:lstStyle/>
          <a:p>
            <a:pPr marL="0" indent="0" fontAlgn="t">
              <a:lnSpc>
                <a:spcPct val="110000"/>
              </a:lnSpc>
              <a:buNone/>
            </a:pPr>
            <a:endParaRPr lang="en-CA" sz="1100" b="1" dirty="0"/>
          </a:p>
          <a:p>
            <a:pPr marL="0" indent="0" fontAlgn="t">
              <a:lnSpc>
                <a:spcPct val="110000"/>
              </a:lnSpc>
              <a:buNone/>
            </a:pPr>
            <a:endParaRPr lang="en-CA" sz="1100" b="1" dirty="0"/>
          </a:p>
          <a:p>
            <a:pPr marL="0" indent="0" fontAlgn="t">
              <a:lnSpc>
                <a:spcPct val="110000"/>
              </a:lnSpc>
              <a:buNone/>
            </a:pPr>
            <a:endParaRPr lang="en-CA" sz="1100" b="1" dirty="0"/>
          </a:p>
          <a:p>
            <a:pPr marL="0" indent="0" fontAlgn="t">
              <a:lnSpc>
                <a:spcPct val="110000"/>
              </a:lnSpc>
              <a:buNone/>
            </a:pPr>
            <a:endParaRPr lang="en-CA" sz="1100" b="1" dirty="0">
              <a:latin typeface="Abadi" panose="020B0604020104020204" pitchFamily="34" charset="0"/>
            </a:endParaRPr>
          </a:p>
          <a:p>
            <a:pPr marL="0" indent="0" fontAlgn="t">
              <a:lnSpc>
                <a:spcPct val="110000"/>
              </a:lnSpc>
              <a:buNone/>
            </a:pPr>
            <a:endParaRPr lang="en-CA" sz="3400" b="1" dirty="0">
              <a:latin typeface="Abadi" panose="020B0604020104020204" pitchFamily="34" charset="0"/>
              <a:cs typeface="Calibri" panose="020F0502020204030204" pitchFamily="34" charset="0"/>
            </a:endParaRPr>
          </a:p>
          <a:p>
            <a:pPr marL="0" indent="0" fontAlgn="t">
              <a:lnSpc>
                <a:spcPct val="110000"/>
              </a:lnSpc>
              <a:buNone/>
            </a:pPr>
            <a:r>
              <a:rPr lang="en-CA" sz="3400" b="1" dirty="0">
                <a:latin typeface="Abadi" panose="020B0604020104020204" pitchFamily="34" charset="0"/>
                <a:cs typeface="Calibri" panose="020F0502020204030204" pitchFamily="34" charset="0"/>
              </a:rPr>
              <a:t>Value: </a:t>
            </a:r>
            <a:r>
              <a:rPr lang="en-CA" sz="3400" dirty="0" err="1">
                <a:latin typeface="Abadi" panose="020B0604020104020204" pitchFamily="34" charset="0"/>
                <a:cs typeface="Calibri" panose="020F0502020204030204" pitchFamily="34" charset="0"/>
              </a:rPr>
              <a:t>Aprox</a:t>
            </a:r>
            <a:r>
              <a:rPr lang="en-CA" sz="3400" dirty="0">
                <a:latin typeface="Abadi" panose="020B0604020104020204" pitchFamily="34" charset="0"/>
                <a:cs typeface="Calibri" panose="020F0502020204030204" pitchFamily="34" charset="0"/>
              </a:rPr>
              <a:t>. 37 scholarships: full tuition, books, incidental fees and full residence support for four years.</a:t>
            </a:r>
          </a:p>
          <a:p>
            <a:pPr fontAlgn="t">
              <a:lnSpc>
                <a:spcPct val="110000"/>
              </a:lnSpc>
            </a:pPr>
            <a:r>
              <a:rPr lang="en-CA" sz="3400" dirty="0">
                <a:latin typeface="Abadi" panose="020B0604020104020204" pitchFamily="34" charset="0"/>
                <a:cs typeface="Calibri" panose="020F0502020204030204" pitchFamily="34" charset="0"/>
              </a:rPr>
              <a:t>Must be an international student who have demonstrated exceptional academic achievement and creativity, who is accepted as a leader with their school, and who have the potential to contribute to the global community in the future. </a:t>
            </a:r>
          </a:p>
          <a:p>
            <a:pPr marL="0" indent="0">
              <a:lnSpc>
                <a:spcPct val="110000"/>
              </a:lnSpc>
              <a:buNone/>
            </a:pPr>
            <a:r>
              <a:rPr lang="en-US" sz="3400" b="1" i="0" dirty="0">
                <a:effectLst/>
                <a:latin typeface="Abadi" panose="020B0604020104020204" pitchFamily="34" charset="0"/>
                <a:cs typeface="Calibri" panose="020F0502020204030204" pitchFamily="34" charset="0"/>
              </a:rPr>
              <a:t>Pearson Scholarship Deadlines:</a:t>
            </a:r>
          </a:p>
          <a:p>
            <a:pPr>
              <a:lnSpc>
                <a:spcPct val="110000"/>
              </a:lnSpc>
            </a:pPr>
            <a:r>
              <a:rPr lang="en-CA" sz="3400" b="1" dirty="0">
                <a:latin typeface="Abadi" panose="020B0604020104020204" pitchFamily="34" charset="0"/>
                <a:cs typeface="Calibri" panose="020F0502020204030204" pitchFamily="34" charset="0"/>
              </a:rPr>
              <a:t>Nomination process:  submit Brag Sheet </a:t>
            </a:r>
            <a:r>
              <a:rPr lang="en-CA" sz="3400" dirty="0">
                <a:latin typeface="Abadi" panose="020B0604020104020204" pitchFamily="34" charset="0"/>
                <a:cs typeface="Calibri" panose="020F0502020204030204" pitchFamily="34" charset="0"/>
              </a:rPr>
              <a:t>to Mr. Nelson  at kEnelson@SD43.BC.CA by </a:t>
            </a:r>
            <a:r>
              <a:rPr lang="en-CA" sz="3400" b="1" u="sng" dirty="0">
                <a:latin typeface="Abadi" panose="020B0604020104020204" pitchFamily="34" charset="0"/>
                <a:cs typeface="Calibri" panose="020F0502020204030204" pitchFamily="34" charset="0"/>
              </a:rPr>
              <a:t>oct. 4, 2024.</a:t>
            </a:r>
          </a:p>
          <a:p>
            <a:pPr>
              <a:lnSpc>
                <a:spcPct val="110000"/>
              </a:lnSpc>
              <a:buFont typeface="Arial" panose="020B0604020202020204" pitchFamily="34" charset="0"/>
              <a:buChar char="•"/>
            </a:pPr>
            <a:r>
              <a:rPr lang="en-US" sz="3400" b="0" dirty="0">
                <a:effectLst/>
                <a:latin typeface="Abadi" panose="020B0604020104020204" pitchFamily="34" charset="0"/>
                <a:cs typeface="Calibri" panose="020F0502020204030204" pitchFamily="34" charset="0"/>
              </a:rPr>
              <a:t>OUAC Admission Deadline: </a:t>
            </a:r>
            <a:r>
              <a:rPr lang="en-US" sz="3400" b="1" u="sng" dirty="0">
                <a:effectLst/>
                <a:latin typeface="Abadi" panose="020B0604020104020204" pitchFamily="34" charset="0"/>
                <a:cs typeface="Calibri" panose="020F0502020204030204" pitchFamily="34" charset="0"/>
              </a:rPr>
              <a:t>Oct. 18, 2024</a:t>
            </a:r>
            <a:r>
              <a:rPr lang="en-US" sz="3400" b="0" u="sng" dirty="0">
                <a:effectLst/>
                <a:latin typeface="Abadi" panose="020B0604020104020204" pitchFamily="34" charset="0"/>
                <a:cs typeface="Calibri" panose="020F0502020204030204" pitchFamily="34" charset="0"/>
              </a:rPr>
              <a:t> </a:t>
            </a:r>
          </a:p>
          <a:p>
            <a:pPr>
              <a:lnSpc>
                <a:spcPct val="110000"/>
              </a:lnSpc>
              <a:buFont typeface="Arial" panose="020B0604020202020204" pitchFamily="34" charset="0"/>
              <a:buChar char="•"/>
            </a:pPr>
            <a:r>
              <a:rPr lang="en-US" sz="3400" b="0" i="0" dirty="0">
                <a:effectLst/>
                <a:latin typeface="Abadi" panose="020B0604020104020204" pitchFamily="34" charset="0"/>
                <a:cs typeface="Calibri" panose="020F0502020204030204" pitchFamily="34" charset="0"/>
              </a:rPr>
              <a:t>Student scholarship application &amp; documentation deadline: </a:t>
            </a:r>
            <a:r>
              <a:rPr lang="en-US" sz="3400" b="1" i="0" u="sng" dirty="0">
                <a:effectLst/>
                <a:latin typeface="Abadi" panose="020B0604020104020204" pitchFamily="34" charset="0"/>
                <a:cs typeface="Calibri" panose="020F0502020204030204" pitchFamily="34" charset="0"/>
              </a:rPr>
              <a:t>Nov. 8, 2024.</a:t>
            </a:r>
            <a:endParaRPr lang="en-US" sz="3400" b="0" i="0" u="sng" dirty="0">
              <a:effectLst/>
              <a:latin typeface="Abadi" panose="020B0604020104020204" pitchFamily="34" charset="0"/>
              <a:cs typeface="Calibri" panose="020F0502020204030204" pitchFamily="34" charset="0"/>
            </a:endParaRPr>
          </a:p>
          <a:p>
            <a:pPr fontAlgn="t">
              <a:lnSpc>
                <a:spcPct val="110000"/>
              </a:lnSpc>
            </a:pPr>
            <a:r>
              <a:rPr lang="en-CA" sz="3400" dirty="0">
                <a:latin typeface="Abadi" panose="020B0604020104020204" pitchFamily="34" charset="0"/>
                <a:cs typeface="Calibri" panose="020F0502020204030204" pitchFamily="34" charset="0"/>
              </a:rPr>
              <a:t>For more information and to apply online visit: </a:t>
            </a:r>
            <a:r>
              <a:rPr lang="en-CA" sz="3400" dirty="0">
                <a:latin typeface="Abadi" panose="020B0604020104020204" pitchFamily="34" charset="0"/>
                <a:cs typeface="Calibri" panose="020F0502020204030204" pitchFamily="34" charset="0"/>
                <a:hlinkClick r:id="rId3"/>
              </a:rPr>
              <a:t>https://future.utoronto.ca/pearson/about/</a:t>
            </a:r>
            <a:endParaRPr lang="en-CA" sz="3400" dirty="0">
              <a:latin typeface="Abadi" panose="020B0604020104020204" pitchFamily="34" charset="0"/>
              <a:cs typeface="Calibri" panose="020F0502020204030204" pitchFamily="34" charset="0"/>
            </a:endParaRPr>
          </a:p>
          <a:p>
            <a:pPr fontAlgn="t">
              <a:lnSpc>
                <a:spcPct val="110000"/>
              </a:lnSpc>
            </a:pPr>
            <a:endParaRPr lang="en-CA" sz="1100" dirty="0">
              <a:latin typeface="Calibri" panose="020F0502020204030204" pitchFamily="34" charset="0"/>
              <a:cs typeface="Calibri" panose="020F0502020204030204" pitchFamily="34" charset="0"/>
            </a:endParaRPr>
          </a:p>
          <a:p>
            <a:pPr fontAlgn="t">
              <a:lnSpc>
                <a:spcPct val="110000"/>
              </a:lnSpc>
            </a:pPr>
            <a:endParaRPr lang="en-CA" sz="1100" dirty="0"/>
          </a:p>
          <a:p>
            <a:pPr marL="0" indent="0" fontAlgn="t">
              <a:lnSpc>
                <a:spcPct val="110000"/>
              </a:lnSpc>
              <a:buNone/>
            </a:pPr>
            <a:endParaRPr lang="en-US" sz="1100" dirty="0"/>
          </a:p>
          <a:p>
            <a:pPr marL="0" indent="0">
              <a:lnSpc>
                <a:spcPct val="110000"/>
              </a:lnSpc>
              <a:buNone/>
            </a:pPr>
            <a:endParaRPr lang="en-US" sz="1100" dirty="0"/>
          </a:p>
          <a:p>
            <a:pPr marL="0" indent="0">
              <a:lnSpc>
                <a:spcPct val="110000"/>
              </a:lnSpc>
              <a:buNone/>
            </a:pPr>
            <a:endParaRPr lang="en-US" sz="1100" dirty="0"/>
          </a:p>
          <a:p>
            <a:pPr>
              <a:lnSpc>
                <a:spcPct val="110000"/>
              </a:lnSpc>
            </a:pPr>
            <a:endParaRPr lang="en-US" sz="11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pic>
        <p:nvPicPr>
          <p:cNvPr id="2050" name="Picture 2" descr="Image result for university of toronto logo">
            <a:extLst>
              <a:ext uri="{FF2B5EF4-FFF2-40B4-BE49-F238E27FC236}">
                <a16:creationId xmlns:a16="http://schemas.microsoft.com/office/drawing/2014/main" id="{7478313B-082D-6026-35EE-93C2C4D1D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57" y="1351006"/>
            <a:ext cx="2038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7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3CC02-50F9-4EBE-A14A-2E9E30AAC819}"/>
              </a:ext>
            </a:extLst>
          </p:cNvPr>
          <p:cNvSpPr>
            <a:spLocks noGrp="1"/>
          </p:cNvSpPr>
          <p:nvPr>
            <p:ph type="title"/>
          </p:nvPr>
        </p:nvSpPr>
        <p:spPr>
          <a:xfrm>
            <a:off x="480805" y="1588878"/>
            <a:ext cx="2133002" cy="3680244"/>
          </a:xfrm>
          <a:solidFill>
            <a:schemeClr val="accent5">
              <a:lumMod val="75000"/>
            </a:schemeClr>
          </a:solidFill>
        </p:spPr>
        <p:txBody>
          <a:bodyPr>
            <a:normAutofit/>
          </a:bodyPr>
          <a:lstStyle/>
          <a:p>
            <a:pPr algn="l"/>
            <a:br>
              <a:rPr lang="en-US" sz="2900" b="1" dirty="0">
                <a:solidFill>
                  <a:srgbClr val="FFFFFF"/>
                </a:solidFill>
              </a:rPr>
            </a:br>
            <a:br>
              <a:rPr lang="en-US" sz="2900" b="1" dirty="0">
                <a:solidFill>
                  <a:srgbClr val="FFFFFF"/>
                </a:solidFill>
              </a:rPr>
            </a:br>
            <a:br>
              <a:rPr lang="en-US" sz="2900" b="1" dirty="0">
                <a:solidFill>
                  <a:srgbClr val="FFFFFF"/>
                </a:solidFill>
              </a:rPr>
            </a:br>
            <a:br>
              <a:rPr lang="en-US" sz="2900" b="1" dirty="0">
                <a:solidFill>
                  <a:srgbClr val="FFFFFF"/>
                </a:solidFill>
              </a:rPr>
            </a:br>
            <a:r>
              <a:rPr lang="en-US" sz="2900" b="1" dirty="0">
                <a:solidFill>
                  <a:srgbClr val="FFFFFF"/>
                </a:solidFill>
              </a:rPr>
              <a:t>Major Admission Awards</a:t>
            </a:r>
            <a:endParaRPr lang="en-CA" sz="2900" b="1" dirty="0">
              <a:solidFill>
                <a:srgbClr val="FFFFFF"/>
              </a:solidFill>
            </a:endParaRP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 name="Content Placeholder 2">
            <a:extLst>
              <a:ext uri="{FF2B5EF4-FFF2-40B4-BE49-F238E27FC236}">
                <a16:creationId xmlns:a16="http://schemas.microsoft.com/office/drawing/2014/main" id="{62948AFF-A2A3-4596-AA88-FE04DE49F106}"/>
              </a:ext>
            </a:extLst>
          </p:cNvPr>
          <p:cNvSpPr>
            <a:spLocks noGrp="1"/>
          </p:cNvSpPr>
          <p:nvPr>
            <p:ph idx="1"/>
          </p:nvPr>
        </p:nvSpPr>
        <p:spPr>
          <a:xfrm>
            <a:off x="3044951" y="0"/>
            <a:ext cx="6099049" cy="6857999"/>
          </a:xfrm>
          <a:gradFill>
            <a:gsLst>
              <a:gs pos="0">
                <a:schemeClr val="accent5">
                  <a:lumMod val="60000"/>
                  <a:lumOff val="40000"/>
                </a:schemeClr>
              </a:gs>
              <a:gs pos="100000">
                <a:schemeClr val="bg1">
                  <a:shade val="92000"/>
                  <a:satMod val="140000"/>
                  <a:lumMod val="110000"/>
                </a:schemeClr>
              </a:gs>
            </a:gsLst>
            <a:lin ang="5400000" scaled="0"/>
          </a:gradFill>
        </p:spPr>
        <p:txBody>
          <a:bodyPr anchor="ctr">
            <a:normAutofit/>
          </a:bodyPr>
          <a:lstStyle/>
          <a:p>
            <a:pPr>
              <a:lnSpc>
                <a:spcPct val="110000"/>
              </a:lnSpc>
            </a:pPr>
            <a:r>
              <a:rPr lang="en-US" sz="1800" dirty="0"/>
              <a:t>Pinetree can nominate up to two students.</a:t>
            </a:r>
          </a:p>
          <a:p>
            <a:pPr>
              <a:lnSpc>
                <a:spcPct val="110000"/>
              </a:lnSpc>
            </a:pPr>
            <a:r>
              <a:rPr lang="en-US" sz="1800" dirty="0"/>
              <a:t>Criteria: Superior academic ability, creative and original thinking, proven leadership qualities.</a:t>
            </a:r>
          </a:p>
          <a:p>
            <a:pPr>
              <a:lnSpc>
                <a:spcPct val="110000"/>
              </a:lnSpc>
            </a:pPr>
            <a:r>
              <a:rPr lang="en-US" sz="1800" b="1" dirty="0"/>
              <a:t>Nomination process. </a:t>
            </a:r>
            <a:r>
              <a:rPr lang="en-US" sz="1800" dirty="0"/>
              <a:t>Please </a:t>
            </a:r>
            <a:r>
              <a:rPr lang="en-US" sz="1800" b="1" dirty="0"/>
              <a:t>submit a brag sheet </a:t>
            </a:r>
            <a:r>
              <a:rPr lang="en-US" sz="1800" dirty="0"/>
              <a:t>to Mr. Nelson at </a:t>
            </a:r>
            <a:r>
              <a:rPr lang="en-US" sz="1800" dirty="0">
                <a:hlinkClick r:id="rId3"/>
              </a:rPr>
              <a:t>KeNelson@sd43.bc.ca</a:t>
            </a:r>
            <a:r>
              <a:rPr lang="en-US" sz="1800" dirty="0"/>
              <a:t> no later than </a:t>
            </a:r>
            <a:r>
              <a:rPr lang="en-US" sz="1800" b="1" u="sng" dirty="0">
                <a:solidFill>
                  <a:srgbClr val="FF0000"/>
                </a:solidFill>
              </a:rPr>
              <a:t>Fri., Nov. 8, 2024.</a:t>
            </a:r>
          </a:p>
          <a:p>
            <a:pPr>
              <a:lnSpc>
                <a:spcPct val="110000"/>
              </a:lnSpc>
            </a:pPr>
            <a:r>
              <a:rPr lang="en-US" sz="1800" dirty="0"/>
              <a:t>If nominated you Must apply to Queen’s Univ. VIA OUAC no later than </a:t>
            </a:r>
            <a:r>
              <a:rPr lang="en-US" sz="1800" b="1" u="sng" dirty="0">
                <a:solidFill>
                  <a:srgbClr val="FF0000"/>
                </a:solidFill>
              </a:rPr>
              <a:t>Nov. 20, 2024</a:t>
            </a:r>
          </a:p>
          <a:p>
            <a:pPr>
              <a:lnSpc>
                <a:spcPct val="110000"/>
              </a:lnSpc>
            </a:pPr>
            <a:r>
              <a:rPr lang="en-US" sz="1800" dirty="0"/>
              <a:t>Deadline for Nominee to apply for MAA: </a:t>
            </a:r>
            <a:r>
              <a:rPr lang="en-US" sz="1800" b="1" u="sng" dirty="0">
                <a:solidFill>
                  <a:srgbClr val="FF0000"/>
                </a:solidFill>
              </a:rPr>
              <a:t>Dec. 8, 2024 </a:t>
            </a:r>
          </a:p>
          <a:p>
            <a:pPr>
              <a:lnSpc>
                <a:spcPct val="110000"/>
              </a:lnSpc>
            </a:pPr>
            <a:r>
              <a:rPr lang="en-US" sz="1800" dirty="0"/>
              <a:t>Go to </a:t>
            </a:r>
            <a:r>
              <a:rPr lang="en-US" sz="1800" dirty="0">
                <a:hlinkClick r:id="rId4"/>
              </a:rPr>
              <a:t>Future Students Major Admission Awards | Registrar &amp; Financial Aid Services (queensu.ca)</a:t>
            </a:r>
            <a:r>
              <a:rPr lang="en-US" sz="1800" dirty="0"/>
              <a:t> for more info.</a:t>
            </a:r>
            <a:endParaRPr lang="en-CA" sz="18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4" name="AutoShape 2" descr="Queen's Logo">
            <a:extLst>
              <a:ext uri="{FF2B5EF4-FFF2-40B4-BE49-F238E27FC236}">
                <a16:creationId xmlns:a16="http://schemas.microsoft.com/office/drawing/2014/main" id="{63D4A5C9-E5A6-2C69-AAEA-481A48DA325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Queen's Logo">
            <a:extLst>
              <a:ext uri="{FF2B5EF4-FFF2-40B4-BE49-F238E27FC236}">
                <a16:creationId xmlns:a16="http://schemas.microsoft.com/office/drawing/2014/main" id="{7090C31B-AE9F-F11F-176B-720A13CAEE9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0" name="Picture 6" descr="Image result for Queen's university logo">
            <a:extLst>
              <a:ext uri="{FF2B5EF4-FFF2-40B4-BE49-F238E27FC236}">
                <a16:creationId xmlns:a16="http://schemas.microsoft.com/office/drawing/2014/main" id="{6488CD27-D179-FB83-E041-B070623B80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69" y="1652210"/>
            <a:ext cx="1657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Pinetree Student </a:t>
            </a:r>
            <a:br>
              <a:rPr lang="en-US" b="1" dirty="0"/>
            </a:br>
            <a:r>
              <a:rPr lang="en-US" b="1" dirty="0"/>
              <a:t>Information Brag Sheet</a:t>
            </a:r>
          </a:p>
        </p:txBody>
      </p:sp>
      <p:graphicFrame>
        <p:nvGraphicFramePr>
          <p:cNvPr id="5" name="Content Placeholder 2">
            <a:extLst>
              <a:ext uri="{FF2B5EF4-FFF2-40B4-BE49-F238E27FC236}">
                <a16:creationId xmlns:a16="http://schemas.microsoft.com/office/drawing/2014/main" id="{B282AE81-053F-BFF5-D7C2-A6E8E36C8722}"/>
              </a:ext>
            </a:extLst>
          </p:cNvPr>
          <p:cNvGraphicFramePr>
            <a:graphicFrameLocks noGrp="1"/>
          </p:cNvGraphicFramePr>
          <p:nvPr>
            <p:ph idx="1"/>
            <p:extLst>
              <p:ext uri="{D42A27DB-BD31-4B8C-83A1-F6EECF244321}">
                <p14:modId xmlns:p14="http://schemas.microsoft.com/office/powerpoint/2010/main" val="181072501"/>
              </p:ext>
            </p:extLst>
          </p:nvPr>
        </p:nvGraphicFramePr>
        <p:xfrm>
          <a:off x="685331" y="2367094"/>
          <a:ext cx="7773339" cy="441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EA0A-BFC4-4D52-862A-AA8C46E4EBAB}"/>
              </a:ext>
            </a:extLst>
          </p:cNvPr>
          <p:cNvSpPr>
            <a:spLocks noGrp="1"/>
          </p:cNvSpPr>
          <p:nvPr>
            <p:ph type="title"/>
          </p:nvPr>
        </p:nvSpPr>
        <p:spPr>
          <a:xfrm>
            <a:off x="685331" y="618517"/>
            <a:ext cx="7773338" cy="1596177"/>
          </a:xfrm>
        </p:spPr>
        <p:txBody>
          <a:bodyPr>
            <a:normAutofit/>
          </a:bodyPr>
          <a:lstStyle/>
          <a:p>
            <a:r>
              <a:rPr lang="en-US" b="1" dirty="0"/>
              <a:t>Entrance Scholarships</a:t>
            </a:r>
            <a:br>
              <a:rPr lang="en-US" b="1" dirty="0"/>
            </a:br>
            <a:r>
              <a:rPr lang="en-US" b="1" dirty="0"/>
              <a:t>(not requiring nominations)</a:t>
            </a:r>
            <a:endParaRPr lang="en-CA" b="1" dirty="0"/>
          </a:p>
        </p:txBody>
      </p:sp>
      <p:graphicFrame>
        <p:nvGraphicFramePr>
          <p:cNvPr id="5" name="Content Placeholder 2">
            <a:extLst>
              <a:ext uri="{FF2B5EF4-FFF2-40B4-BE49-F238E27FC236}">
                <a16:creationId xmlns:a16="http://schemas.microsoft.com/office/drawing/2014/main" id="{28346EF4-B813-24D4-88F7-8633E3957F50}"/>
              </a:ext>
            </a:extLst>
          </p:cNvPr>
          <p:cNvGraphicFramePr>
            <a:graphicFrameLocks noGrp="1"/>
          </p:cNvGraphicFramePr>
          <p:nvPr>
            <p:ph idx="1"/>
            <p:extLst>
              <p:ext uri="{D42A27DB-BD31-4B8C-83A1-F6EECF244321}">
                <p14:modId xmlns:p14="http://schemas.microsoft.com/office/powerpoint/2010/main" val="4249996094"/>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41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371600"/>
            <a:ext cx="2561695" cy="1905000"/>
          </a:xfrm>
        </p:spPr>
        <p:txBody>
          <a:bodyPr>
            <a:normAutofit/>
          </a:bodyPr>
          <a:lstStyle/>
          <a:p>
            <a:pPr algn="l"/>
            <a:r>
              <a:rPr lang="en-US" sz="2400" b="1" dirty="0">
                <a:solidFill>
                  <a:srgbClr val="FFFFFF"/>
                </a:solidFill>
              </a:rPr>
              <a:t>UBC Major Entrance Scholarships</a:t>
            </a:r>
            <a:br>
              <a:rPr lang="en-US" sz="2400" b="1" dirty="0">
                <a:solidFill>
                  <a:srgbClr val="FFFFFF"/>
                </a:solidFill>
              </a:rPr>
            </a:br>
            <a:br>
              <a:rPr lang="en-US" sz="2400" b="1" dirty="0">
                <a:solidFill>
                  <a:srgbClr val="FFFFFF"/>
                </a:solidFill>
              </a:rPr>
            </a:br>
            <a:endParaRPr lang="en-US" sz="2400" b="1" dirty="0">
              <a:solidFill>
                <a:srgbClr val="FFFFFF"/>
              </a:solidFill>
            </a:endParaRP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 name="Content Placeholder 2"/>
          <p:cNvSpPr>
            <a:spLocks noGrp="1"/>
          </p:cNvSpPr>
          <p:nvPr>
            <p:ph idx="1"/>
          </p:nvPr>
        </p:nvSpPr>
        <p:spPr>
          <a:xfrm>
            <a:off x="3476095" y="1049695"/>
            <a:ext cx="4982105" cy="4758611"/>
          </a:xfrm>
        </p:spPr>
        <p:txBody>
          <a:bodyPr anchor="ctr">
            <a:normAutofit/>
          </a:bodyPr>
          <a:lstStyle/>
          <a:p>
            <a:pPr marL="0" indent="0">
              <a:lnSpc>
                <a:spcPct val="110000"/>
              </a:lnSpc>
              <a:buNone/>
            </a:pPr>
            <a:r>
              <a:rPr lang="en-US" sz="1300" b="1" dirty="0"/>
              <a:t>UBC Presidential Scholars Award (academic/leadership) for Domestic </a:t>
            </a:r>
            <a:r>
              <a:rPr lang="en-US" sz="1300" b="1" dirty="0" err="1"/>
              <a:t>STudents</a:t>
            </a:r>
            <a:endParaRPr lang="en-US" sz="1300" dirty="0"/>
          </a:p>
          <a:p>
            <a:pPr>
              <a:lnSpc>
                <a:spcPct val="110000"/>
              </a:lnSpc>
            </a:pPr>
            <a:r>
              <a:rPr lang="en-CA" sz="1300" dirty="0"/>
              <a:t>Students will be considered for this award if they apply to UBC through the online application by </a:t>
            </a:r>
            <a:r>
              <a:rPr lang="en-CA" sz="1300" b="1" dirty="0"/>
              <a:t>December 1, 2024, and </a:t>
            </a:r>
            <a:r>
              <a:rPr lang="en-CA" sz="1300" b="1" u="sng" dirty="0"/>
              <a:t>check the box on the online UBC application.</a:t>
            </a:r>
          </a:p>
          <a:p>
            <a:pPr marL="0" indent="0">
              <a:lnSpc>
                <a:spcPct val="110000"/>
              </a:lnSpc>
              <a:buNone/>
            </a:pPr>
            <a:r>
              <a:rPr lang="en-US" sz="1300" b="1" dirty="0"/>
              <a:t>Centennial Scholars Entrance Award for domestic students </a:t>
            </a:r>
            <a:r>
              <a:rPr lang="en-US" sz="1300" dirty="0"/>
              <a:t>(</a:t>
            </a:r>
            <a:r>
              <a:rPr lang="en-US" sz="1300" u="sng" dirty="0"/>
              <a:t>based on financial need</a:t>
            </a:r>
            <a:r>
              <a:rPr lang="en-US" sz="1300" dirty="0"/>
              <a:t>, be a strong academic student and meet all UBC’s admission requirements)</a:t>
            </a:r>
          </a:p>
          <a:p>
            <a:pPr>
              <a:lnSpc>
                <a:spcPct val="110000"/>
              </a:lnSpc>
            </a:pPr>
            <a:r>
              <a:rPr lang="en-US" sz="1300" u="sng" dirty="0"/>
              <a:t>Scholarship application is required </a:t>
            </a:r>
            <a:r>
              <a:rPr lang="en-US" sz="1300" dirty="0"/>
              <a:t>and due </a:t>
            </a:r>
            <a:r>
              <a:rPr lang="en-US" sz="1300" b="1" dirty="0"/>
              <a:t>December 1, 2024.</a:t>
            </a:r>
          </a:p>
          <a:p>
            <a:pPr marL="0" indent="0">
              <a:lnSpc>
                <a:spcPct val="110000"/>
              </a:lnSpc>
              <a:buNone/>
            </a:pPr>
            <a:r>
              <a:rPr lang="en-US" sz="1300" b="1" dirty="0"/>
              <a:t>Awards for indigenous students: </a:t>
            </a:r>
            <a:r>
              <a:rPr lang="en-US" sz="1300" dirty="0"/>
              <a:t>must self-identify on UBC application. Some awards require a separate application.</a:t>
            </a:r>
          </a:p>
          <a:p>
            <a:pPr marL="0" indent="0">
              <a:lnSpc>
                <a:spcPct val="110000"/>
              </a:lnSpc>
              <a:buNone/>
            </a:pPr>
            <a:r>
              <a:rPr lang="en-US" sz="1300" b="1" dirty="0"/>
              <a:t>Beyond tomorrow scholars program &amp; award for Black Canadian students: </a:t>
            </a:r>
            <a:r>
              <a:rPr lang="en-US" sz="1300" dirty="0"/>
              <a:t>Must Self-Identify on UBC application and complete a separate application.</a:t>
            </a:r>
            <a:endParaRPr lang="en-US" sz="1300" b="1" dirty="0"/>
          </a:p>
          <a:p>
            <a:pPr marL="0" indent="0">
              <a:lnSpc>
                <a:spcPct val="110000"/>
              </a:lnSpc>
              <a:buNone/>
            </a:pPr>
            <a:r>
              <a:rPr lang="en-US" sz="1300" b="1" dirty="0"/>
              <a:t>Scholarships for international students</a:t>
            </a:r>
          </a:p>
          <a:p>
            <a:pPr marL="0" indent="0">
              <a:lnSpc>
                <a:spcPct val="110000"/>
              </a:lnSpc>
              <a:buNone/>
            </a:pPr>
            <a:r>
              <a:rPr lang="en-CA" sz="1300" dirty="0">
                <a:hlinkClick r:id="rId3">
                  <a:extLst>
                    <a:ext uri="{A12FA001-AC4F-418D-AE19-62706E023703}">
                      <ahyp:hlinkClr xmlns:ahyp="http://schemas.microsoft.com/office/drawing/2018/hyperlinkcolor" val="tx"/>
                    </a:ext>
                  </a:extLst>
                </a:hlinkClick>
              </a:rPr>
              <a:t>UBC Financial planning</a:t>
            </a:r>
            <a:endParaRPr lang="en-US" sz="1300" b="1"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9" name="Title 1">
            <a:extLst>
              <a:ext uri="{FF2B5EF4-FFF2-40B4-BE49-F238E27FC236}">
                <a16:creationId xmlns:a16="http://schemas.microsoft.com/office/drawing/2014/main" id="{469B7E83-96ED-0CE2-BC6B-E6BDCABDCC97}"/>
              </a:ext>
            </a:extLst>
          </p:cNvPr>
          <p:cNvSpPr txBox="1">
            <a:spLocks/>
          </p:cNvSpPr>
          <p:nvPr/>
        </p:nvSpPr>
        <p:spPr>
          <a:xfrm>
            <a:off x="493463" y="1368235"/>
            <a:ext cx="2133002" cy="3680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br>
              <a:rPr lang="en-US" sz="2100" b="1" dirty="0">
                <a:solidFill>
                  <a:srgbClr val="FFFFFF"/>
                </a:solidFill>
              </a:rPr>
            </a:br>
            <a:br>
              <a:rPr lang="en-US" sz="2100" b="1" dirty="0">
                <a:solidFill>
                  <a:srgbClr val="FFFFFF"/>
                </a:solidFill>
              </a:rPr>
            </a:br>
            <a:endParaRPr lang="en-US" sz="2100" b="1" dirty="0">
              <a:solidFill>
                <a:srgbClr val="FFFFFF"/>
              </a:solidFill>
            </a:endParaRPr>
          </a:p>
        </p:txBody>
      </p:sp>
      <p:pic>
        <p:nvPicPr>
          <p:cNvPr id="11" name="Picture 4" descr="ubc-logo">
            <a:extLst>
              <a:ext uri="{FF2B5EF4-FFF2-40B4-BE49-F238E27FC236}">
                <a16:creationId xmlns:a16="http://schemas.microsoft.com/office/drawing/2014/main" id="{6FFB2382-F579-49A1-D4FF-923F9FECA3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13"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7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shot of a row of graduates">
            <a:extLst>
              <a:ext uri="{FF2B5EF4-FFF2-40B4-BE49-F238E27FC236}">
                <a16:creationId xmlns:a16="http://schemas.microsoft.com/office/drawing/2014/main" id="{2E7636AE-CE9C-D013-D0A8-549A422C0C9A}"/>
              </a:ext>
            </a:extLst>
          </p:cNvPr>
          <p:cNvPicPr>
            <a:picLocks noChangeAspect="1"/>
          </p:cNvPicPr>
          <p:nvPr/>
        </p:nvPicPr>
        <p:blipFill>
          <a:blip r:embed="rId2"/>
          <a:srcRect l="30813" r="39807"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sz="3200" b="1" dirty="0">
                <a:solidFill>
                  <a:srgbClr val="FF0000"/>
                </a:solidFill>
              </a:rPr>
              <a:t>SFU undergraduate Entrance scholarships</a:t>
            </a:r>
          </a:p>
        </p:txBody>
      </p:sp>
      <p:sp>
        <p:nvSpPr>
          <p:cNvPr id="3" name="Content Placeholder 2"/>
          <p:cNvSpPr>
            <a:spLocks noGrp="1"/>
          </p:cNvSpPr>
          <p:nvPr>
            <p:ph idx="1"/>
          </p:nvPr>
        </p:nvSpPr>
        <p:spPr>
          <a:xfrm>
            <a:off x="3348786" y="2057400"/>
            <a:ext cx="5490414" cy="4114800"/>
          </a:xfrm>
        </p:spPr>
        <p:txBody>
          <a:bodyPr>
            <a:normAutofit/>
          </a:bodyPr>
          <a:lstStyle/>
          <a:p>
            <a:pPr>
              <a:lnSpc>
                <a:spcPct val="110000"/>
              </a:lnSpc>
            </a:pPr>
            <a:r>
              <a:rPr lang="en-US" sz="1200" dirty="0"/>
              <a:t>The value range is $20,000 to $140,000.</a:t>
            </a:r>
          </a:p>
          <a:p>
            <a:pPr>
              <a:lnSpc>
                <a:spcPct val="110000"/>
              </a:lnSpc>
            </a:pPr>
            <a:r>
              <a:rPr lang="en-US" sz="1200" dirty="0"/>
              <a:t>You must have grades in the 90% range, excellence in extra-curricular. Very competitive.</a:t>
            </a:r>
          </a:p>
          <a:p>
            <a:pPr>
              <a:lnSpc>
                <a:spcPct val="110000"/>
              </a:lnSpc>
            </a:pPr>
            <a:r>
              <a:rPr lang="en-US" sz="1200" dirty="0"/>
              <a:t>Deadline to apply for this scholarship is </a:t>
            </a:r>
            <a:r>
              <a:rPr lang="en-US" sz="1200" b="1" dirty="0"/>
              <a:t>Dec. 15, 2024.</a:t>
            </a:r>
          </a:p>
          <a:p>
            <a:pPr>
              <a:lnSpc>
                <a:spcPct val="110000"/>
              </a:lnSpc>
            </a:pPr>
            <a:r>
              <a:rPr lang="en-US" sz="1200" dirty="0"/>
              <a:t>Available for both domestic and international students.</a:t>
            </a:r>
          </a:p>
          <a:p>
            <a:pPr>
              <a:lnSpc>
                <a:spcPct val="110000"/>
              </a:lnSpc>
            </a:pPr>
            <a:r>
              <a:rPr lang="en-US" sz="1200" dirty="0"/>
              <a:t>References are VERY important. Must know you well and be able to speak about your extra-curricular. Leadership, involvement in community/service, over a long period of time. Be specific in describing involvement and what you accomplished/learned</a:t>
            </a:r>
          </a:p>
          <a:p>
            <a:pPr>
              <a:lnSpc>
                <a:spcPct val="110000"/>
              </a:lnSpc>
            </a:pPr>
            <a:r>
              <a:rPr lang="en-US" sz="1200" dirty="0"/>
              <a:t>Essay questions</a:t>
            </a:r>
          </a:p>
          <a:p>
            <a:pPr>
              <a:lnSpc>
                <a:spcPct val="110000"/>
              </a:lnSpc>
            </a:pPr>
            <a:r>
              <a:rPr lang="en-US" sz="1200" dirty="0"/>
              <a:t>References should be able to describe/speak to your involvement not just your academics.</a:t>
            </a:r>
          </a:p>
          <a:p>
            <a:pPr marL="0" indent="0">
              <a:lnSpc>
                <a:spcPct val="110000"/>
              </a:lnSpc>
              <a:buNone/>
            </a:pPr>
            <a:r>
              <a:rPr lang="en-US" sz="1200" b="1" dirty="0">
                <a:hlinkClick r:id="rId4">
                  <a:extLst>
                    <a:ext uri="{A12FA001-AC4F-418D-AE19-62706E023703}">
                      <ahyp:hlinkClr xmlns:ahyp="http://schemas.microsoft.com/office/drawing/2018/hyperlinkcolor" val="tx"/>
                    </a:ext>
                  </a:extLst>
                </a:hlinkClick>
              </a:rPr>
              <a:t>High School Applicants - Scholarships - Financial Aid and Awards - Simon Fraser University (sfu.ca)</a:t>
            </a:r>
            <a:endParaRPr lang="en-US" sz="1200" b="1" dirty="0"/>
          </a:p>
        </p:txBody>
      </p:sp>
    </p:spTree>
    <p:extLst>
      <p:ext uri="{BB962C8B-B14F-4D97-AF65-F5344CB8AC3E}">
        <p14:creationId xmlns:p14="http://schemas.microsoft.com/office/powerpoint/2010/main" val="284965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304801"/>
            <a:ext cx="7773338" cy="685800"/>
          </a:xfrm>
        </p:spPr>
        <p:txBody>
          <a:bodyPr>
            <a:normAutofit fontScale="90000"/>
          </a:bodyPr>
          <a:lstStyle/>
          <a:p>
            <a:r>
              <a:rPr lang="en-US" sz="3200" b="1">
                <a:solidFill>
                  <a:srgbClr val="00B050"/>
                </a:solidFill>
              </a:rPr>
              <a:t>DIFFERENT SOURCES OF FINANCIAL AID</a:t>
            </a:r>
            <a:br>
              <a:rPr lang="en-US" sz="3200"/>
            </a:br>
            <a:endParaRPr lang="en-US" sz="3200" dirty="0"/>
          </a:p>
        </p:txBody>
      </p:sp>
      <p:sp>
        <p:nvSpPr>
          <p:cNvPr id="3" name="Content Placeholder 2"/>
          <p:cNvSpPr>
            <a:spLocks noGrp="1"/>
          </p:cNvSpPr>
          <p:nvPr>
            <p:ph idx="1"/>
          </p:nvPr>
        </p:nvSpPr>
        <p:spPr>
          <a:xfrm>
            <a:off x="457200" y="685800"/>
            <a:ext cx="8229600" cy="5867399"/>
          </a:xfrm>
        </p:spPr>
        <p:txBody>
          <a:bodyPr>
            <a:noAutofit/>
          </a:bodyPr>
          <a:lstStyle/>
          <a:p>
            <a:pPr marL="0" lvl="0" indent="0">
              <a:buNone/>
            </a:pPr>
            <a:r>
              <a:rPr lang="en-US" sz="1350" b="1" dirty="0"/>
              <a:t>SCHOLARSHIPS </a:t>
            </a:r>
            <a:endParaRPr lang="en-US" sz="1350" dirty="0"/>
          </a:p>
          <a:p>
            <a:r>
              <a:rPr lang="en-US" sz="1350" dirty="0"/>
              <a:t>Although many scholarships are based heavily on </a:t>
            </a:r>
            <a:r>
              <a:rPr lang="en-US" sz="1350" b="1" dirty="0"/>
              <a:t>academic achievement</a:t>
            </a:r>
            <a:r>
              <a:rPr lang="en-US" sz="1350" dirty="0"/>
              <a:t>, many have other criteria, which play a large role as well.  A combination of the following is also considered: community activities, leadership qualities, athletic ability, a commendable character, ethnic background, special needs, specific area of study, career plan, parents’ union affiliation.</a:t>
            </a:r>
          </a:p>
          <a:p>
            <a:pPr marL="0" lvl="0" indent="0">
              <a:buNone/>
            </a:pPr>
            <a:r>
              <a:rPr lang="en-US" sz="1350" b="1" dirty="0"/>
              <a:t>BURSARIES</a:t>
            </a:r>
            <a:endParaRPr lang="en-US" sz="1350" dirty="0"/>
          </a:p>
          <a:p>
            <a:r>
              <a:rPr lang="en-US" sz="1350" dirty="0"/>
              <a:t>Bursaries are a non-repayable sum of money that is given </a:t>
            </a:r>
            <a:r>
              <a:rPr lang="en-US" sz="1350" b="1" dirty="0"/>
              <a:t>based primarily on financial need,</a:t>
            </a:r>
            <a:r>
              <a:rPr lang="en-US" sz="1350" dirty="0"/>
              <a:t> but also considers academic achievement and other criteria.  Usually, official documentation affirming your financial situation is required.</a:t>
            </a:r>
          </a:p>
          <a:p>
            <a:pPr marL="0" lvl="0" indent="0">
              <a:buNone/>
            </a:pPr>
            <a:r>
              <a:rPr lang="en-US" sz="1350" b="1" dirty="0"/>
              <a:t>GRANTS</a:t>
            </a:r>
            <a:endParaRPr lang="en-US" sz="1350" dirty="0"/>
          </a:p>
          <a:p>
            <a:r>
              <a:rPr lang="en-US" sz="1350" dirty="0"/>
              <a:t>Grants are a non-repayable sum of money that is given based primarily on financial need. Government grants are available. </a:t>
            </a:r>
            <a:r>
              <a:rPr lang="en-US" sz="1350" dirty="0">
                <a:hlinkClick r:id="rId2"/>
              </a:rPr>
              <a:t>www.studentaidbc.ca</a:t>
            </a:r>
            <a:endParaRPr lang="en-US" sz="1350" dirty="0"/>
          </a:p>
          <a:p>
            <a:pPr marL="0" lvl="0" indent="0">
              <a:buNone/>
            </a:pPr>
            <a:r>
              <a:rPr lang="en-US" sz="1350" b="1" dirty="0"/>
              <a:t>LOANS</a:t>
            </a:r>
            <a:endParaRPr lang="en-US" sz="1350" dirty="0"/>
          </a:p>
          <a:p>
            <a:r>
              <a:rPr lang="en-US" sz="1350" dirty="0"/>
              <a:t>Money borrowed by student demonstrating financial need, </a:t>
            </a:r>
            <a:r>
              <a:rPr lang="en-US" sz="1350" b="1" dirty="0"/>
              <a:t>which must be repaid.  </a:t>
            </a:r>
            <a:r>
              <a:rPr lang="en-US" sz="1350" dirty="0"/>
              <a:t>A full financial statement is a necessary part of the application form. Student may get a loan from the government or a bank.  BC/Canada Student Loan: </a:t>
            </a:r>
            <a:r>
              <a:rPr lang="en-US" sz="1350" dirty="0">
                <a:hlinkClick r:id="rId2"/>
              </a:rPr>
              <a:t>www.studentaidbc.ca</a:t>
            </a:r>
            <a:endParaRPr lang="en-US" sz="1350" dirty="0"/>
          </a:p>
          <a:p>
            <a:pPr marL="0" lvl="0" indent="0">
              <a:buNone/>
            </a:pPr>
            <a:r>
              <a:rPr lang="en-US" sz="1350" b="1" dirty="0"/>
              <a:t>AWARDS</a:t>
            </a:r>
            <a:endParaRPr lang="en-US" sz="1350" dirty="0"/>
          </a:p>
          <a:p>
            <a:r>
              <a:rPr lang="en-US" sz="1350" dirty="0"/>
              <a:t>Monetary awards made in recognition of achievement and significant individual contributions to the school, cultural and athletic development of school/community.</a:t>
            </a:r>
          </a:p>
        </p:txBody>
      </p:sp>
    </p:spTree>
    <p:extLst>
      <p:ext uri="{BB962C8B-B14F-4D97-AF65-F5344CB8AC3E}">
        <p14:creationId xmlns:p14="http://schemas.microsoft.com/office/powerpoint/2010/main" val="113692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A7CA-61F7-1B2A-3047-024405FFA6B9}"/>
              </a:ext>
            </a:extLst>
          </p:cNvPr>
          <p:cNvSpPr>
            <a:spLocks noGrp="1"/>
          </p:cNvSpPr>
          <p:nvPr>
            <p:ph type="title"/>
          </p:nvPr>
        </p:nvSpPr>
        <p:spPr/>
        <p:txBody>
          <a:bodyPr/>
          <a:lstStyle/>
          <a:p>
            <a:r>
              <a:rPr lang="en-US" b="1" dirty="0">
                <a:solidFill>
                  <a:srgbClr val="FF0000"/>
                </a:solidFill>
              </a:rPr>
              <a:t>Other SFU Scholarships</a:t>
            </a:r>
            <a:endParaRPr lang="en-CA" b="1" dirty="0">
              <a:solidFill>
                <a:srgbClr val="FF0000"/>
              </a:solidFill>
            </a:endParaRPr>
          </a:p>
        </p:txBody>
      </p:sp>
      <p:sp>
        <p:nvSpPr>
          <p:cNvPr id="3" name="Content Placeholder 2">
            <a:extLst>
              <a:ext uri="{FF2B5EF4-FFF2-40B4-BE49-F238E27FC236}">
                <a16:creationId xmlns:a16="http://schemas.microsoft.com/office/drawing/2014/main" id="{9CF400E1-86A8-D8F4-571C-CA0F3AAAEDD2}"/>
              </a:ext>
            </a:extLst>
          </p:cNvPr>
          <p:cNvSpPr>
            <a:spLocks noGrp="1"/>
          </p:cNvSpPr>
          <p:nvPr>
            <p:ph sz="quarter" idx="13"/>
          </p:nvPr>
        </p:nvSpPr>
        <p:spPr>
          <a:xfrm>
            <a:off x="685330" y="1981201"/>
            <a:ext cx="7772870" cy="3810000"/>
          </a:xfrm>
        </p:spPr>
        <p:txBody>
          <a:bodyPr>
            <a:normAutofit lnSpcReduction="10000"/>
          </a:bodyPr>
          <a:lstStyle/>
          <a:p>
            <a:r>
              <a:rPr lang="en-US" sz="1600" dirty="0" err="1"/>
              <a:t>UGGla</a:t>
            </a:r>
            <a:r>
              <a:rPr lang="en-US" sz="1600" dirty="0"/>
              <a:t> Family Entrance Scholarship (requires application)</a:t>
            </a:r>
          </a:p>
          <a:p>
            <a:pPr marL="0" indent="0">
              <a:buNone/>
            </a:pPr>
            <a:r>
              <a:rPr lang="en-US" sz="1600" dirty="0">
                <a:solidFill>
                  <a:srgbClr val="FF0000"/>
                </a:solidFill>
                <a:hlinkClick r:id="rId2">
                  <a:extLst>
                    <a:ext uri="{A12FA001-AC4F-418D-AE19-62706E023703}">
                      <ahyp:hlinkClr xmlns:ahyp="http://schemas.microsoft.com/office/drawing/2018/hyperlinkcolor" val="tx"/>
                    </a:ext>
                  </a:extLst>
                </a:hlinkClick>
              </a:rPr>
              <a:t>Uggla Family Scholarship - Undergraduate Admission - Simon Fraser University (sfu.ca)</a:t>
            </a:r>
            <a:endParaRPr lang="en-US" sz="1600" dirty="0">
              <a:solidFill>
                <a:srgbClr val="FF0000"/>
              </a:solidFill>
            </a:endParaRPr>
          </a:p>
          <a:p>
            <a:pPr marL="0" indent="0">
              <a:buNone/>
            </a:pPr>
            <a:endParaRPr lang="en-US" sz="1600" dirty="0"/>
          </a:p>
          <a:p>
            <a:r>
              <a:rPr lang="en-US" sz="1600" dirty="0"/>
              <a:t>The are other scholarships listed on the SFU website: </a:t>
            </a:r>
            <a:r>
              <a:rPr lang="en-US" sz="1600" dirty="0">
                <a:solidFill>
                  <a:srgbClr val="FF0000"/>
                </a:solidFill>
                <a:hlinkClick r:id="rId3">
                  <a:extLst>
                    <a:ext uri="{A12FA001-AC4F-418D-AE19-62706E023703}">
                      <ahyp:hlinkClr xmlns:ahyp="http://schemas.microsoft.com/office/drawing/2018/hyperlinkcolor" val="tx"/>
                    </a:ext>
                  </a:extLst>
                </a:hlinkClick>
              </a:rPr>
              <a:t>High School Applicants - Scholarships - Financial Aid and Awards - Simon Fraser University (sfu.ca)</a:t>
            </a:r>
            <a:endParaRPr lang="en-US" sz="1600" dirty="0">
              <a:solidFill>
                <a:srgbClr val="FF0000"/>
              </a:solidFill>
            </a:endParaRPr>
          </a:p>
          <a:p>
            <a:pPr marL="0" indent="0">
              <a:buNone/>
            </a:pPr>
            <a:endParaRPr lang="en-US" sz="1600" dirty="0"/>
          </a:p>
          <a:p>
            <a:r>
              <a:rPr lang="en-US" sz="1600" dirty="0"/>
              <a:t>Awards &amp; Bursaries &amp; indigenous awards </a:t>
            </a:r>
            <a:r>
              <a:rPr lang="en-US" sz="1600" dirty="0">
                <a:solidFill>
                  <a:srgbClr val="FF0000"/>
                </a:solidFill>
              </a:rPr>
              <a:t>(</a:t>
            </a:r>
            <a:r>
              <a:rPr lang="en-US" sz="1600" dirty="0">
                <a:solidFill>
                  <a:srgbClr val="FF0000"/>
                </a:solidFill>
                <a:hlinkClick r:id="rId4">
                  <a:extLst>
                    <a:ext uri="{A12FA001-AC4F-418D-AE19-62706E023703}">
                      <ahyp:hlinkClr xmlns:ahyp="http://schemas.microsoft.com/office/drawing/2018/hyperlinkcolor" val="tx"/>
                    </a:ext>
                  </a:extLst>
                </a:hlinkClick>
              </a:rPr>
              <a:t>High School Applicants - Awards &amp; Bursaries - Financial Aid and Awards - Simon Fraser University (sfu.ca)</a:t>
            </a:r>
            <a:endParaRPr lang="en-US" sz="1600" dirty="0">
              <a:solidFill>
                <a:srgbClr val="FF0000"/>
              </a:solidFill>
            </a:endParaRPr>
          </a:p>
        </p:txBody>
      </p:sp>
    </p:spTree>
    <p:extLst>
      <p:ext uri="{BB962C8B-B14F-4D97-AF65-F5344CB8AC3E}">
        <p14:creationId xmlns:p14="http://schemas.microsoft.com/office/powerpoint/2010/main" val="320294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0F69-341A-4024-AA68-8D2F782FAD3D}"/>
              </a:ext>
            </a:extLst>
          </p:cNvPr>
          <p:cNvSpPr>
            <a:spLocks noGrp="1"/>
          </p:cNvSpPr>
          <p:nvPr>
            <p:ph type="title"/>
          </p:nvPr>
        </p:nvSpPr>
        <p:spPr/>
        <p:txBody>
          <a:bodyPr/>
          <a:lstStyle/>
          <a:p>
            <a:r>
              <a:rPr lang="en-US" dirty="0"/>
              <a:t>Steps to apply for scholarships</a:t>
            </a:r>
            <a:endParaRPr lang="en-CA" dirty="0"/>
          </a:p>
        </p:txBody>
      </p:sp>
      <p:sp>
        <p:nvSpPr>
          <p:cNvPr id="3" name="Content Placeholder 2">
            <a:extLst>
              <a:ext uri="{FF2B5EF4-FFF2-40B4-BE49-F238E27FC236}">
                <a16:creationId xmlns:a16="http://schemas.microsoft.com/office/drawing/2014/main" id="{870286AF-9F4D-416F-B887-11E03EC11173}"/>
              </a:ext>
            </a:extLst>
          </p:cNvPr>
          <p:cNvSpPr>
            <a:spLocks noGrp="1"/>
          </p:cNvSpPr>
          <p:nvPr>
            <p:ph sz="quarter" idx="13"/>
          </p:nvPr>
        </p:nvSpPr>
        <p:spPr>
          <a:xfrm>
            <a:off x="685330" y="1828801"/>
            <a:ext cx="7772870" cy="3962400"/>
          </a:xfrm>
        </p:spPr>
        <p:txBody>
          <a:bodyPr>
            <a:normAutofit fontScale="85000" lnSpcReduction="10000"/>
          </a:bodyPr>
          <a:lstStyle/>
          <a:p>
            <a:pPr>
              <a:buFont typeface="Wingdings" panose="05000000000000000000" pitchFamily="2" charset="2"/>
              <a:buChar char="ü"/>
            </a:pPr>
            <a:r>
              <a:rPr lang="en-US" sz="1800" dirty="0"/>
              <a:t>Complete a Pinetree student information brag sheet</a:t>
            </a:r>
          </a:p>
          <a:p>
            <a:pPr>
              <a:buFont typeface="Wingdings" panose="05000000000000000000" pitchFamily="2" charset="2"/>
              <a:buChar char="ü"/>
            </a:pPr>
            <a:r>
              <a:rPr lang="en-US" sz="1800" dirty="0"/>
              <a:t>Research scholarships</a:t>
            </a:r>
          </a:p>
          <a:p>
            <a:pPr>
              <a:buFont typeface="Wingdings" panose="05000000000000000000" pitchFamily="2" charset="2"/>
              <a:buChar char="ü"/>
            </a:pPr>
            <a:r>
              <a:rPr lang="en-US" sz="1800" dirty="0"/>
              <a:t>Decide which scholarships you want to apply for where you fit the criteria and follow instructions carefully!</a:t>
            </a:r>
          </a:p>
          <a:p>
            <a:pPr>
              <a:buFont typeface="Wingdings" panose="05000000000000000000" pitchFamily="2" charset="2"/>
              <a:buChar char="ü"/>
            </a:pPr>
            <a:r>
              <a:rPr lang="en-US" sz="1800" dirty="0"/>
              <a:t>Make note of requirements: essay, transcript, letters of reference</a:t>
            </a:r>
          </a:p>
          <a:p>
            <a:pPr>
              <a:buFont typeface="Wingdings" panose="05000000000000000000" pitchFamily="2" charset="2"/>
              <a:buChar char="ü"/>
            </a:pPr>
            <a:r>
              <a:rPr lang="en-US" sz="1800" dirty="0"/>
              <a:t>Ask teachers, community members, counselors for reference letters</a:t>
            </a:r>
          </a:p>
          <a:p>
            <a:pPr lvl="0"/>
            <a:r>
              <a:rPr lang="en-US" sz="1800" dirty="0"/>
              <a:t>Most Pinetree scholarships require Canadian Citizenship or Permanent Residency.  </a:t>
            </a:r>
            <a:r>
              <a:rPr lang="en-US" sz="1800" b="1" dirty="0"/>
              <a:t>Know your status and check the requirements </a:t>
            </a:r>
            <a:r>
              <a:rPr lang="en-US" sz="1800" dirty="0"/>
              <a:t>of the specific scholarships.</a:t>
            </a:r>
          </a:p>
          <a:p>
            <a:pPr lvl="0"/>
            <a:r>
              <a:rPr lang="en-US" sz="1800" b="1" dirty="0"/>
              <a:t>Apply by due dates</a:t>
            </a:r>
            <a:r>
              <a:rPr lang="en-US" sz="1800" dirty="0"/>
              <a:t>. Check whether it is ‘apply by’ or ‘received by’ for the application date. </a:t>
            </a:r>
          </a:p>
          <a:p>
            <a:pPr lvl="0"/>
            <a:r>
              <a:rPr lang="en-US" dirty="0"/>
              <a:t>Submit scholarship application (most are online applications).</a:t>
            </a:r>
          </a:p>
          <a:p>
            <a:pPr>
              <a:buFont typeface="Wingdings" panose="05000000000000000000" pitchFamily="2" charset="2"/>
              <a:buChar char="ü"/>
            </a:pPr>
            <a:endParaRPr lang="en-CA" dirty="0"/>
          </a:p>
        </p:txBody>
      </p:sp>
    </p:spTree>
    <p:extLst>
      <p:ext uri="{BB962C8B-B14F-4D97-AF65-F5344CB8AC3E}">
        <p14:creationId xmlns:p14="http://schemas.microsoft.com/office/powerpoint/2010/main" val="59937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2585039-CDA7-4B76-B013-776F970D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38" y="0"/>
            <a:ext cx="913036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D53D942-8031-42E8-88B4-E03A710E8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5FD07472-970F-49B5-8994-ADEAA314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478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82869BAE-8EC0-4D16-ACB8-F0CBFDD90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3638" y="4822361"/>
            <a:ext cx="1433926" cy="2035640"/>
          </a:xfrm>
          <a:prstGeom prst="rect">
            <a:avLst/>
          </a:prstGeom>
        </p:spPr>
      </p:pic>
      <p:pic>
        <p:nvPicPr>
          <p:cNvPr id="33" name="Picture 32">
            <a:extLst>
              <a:ext uri="{FF2B5EF4-FFF2-40B4-BE49-F238E27FC236}">
                <a16:creationId xmlns:a16="http://schemas.microsoft.com/office/drawing/2014/main" id="{3524A7AE-FFF7-4F70-9AEA-01A5DFF77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49896" t="75007" r="30510"/>
          <a:stretch/>
        </p:blipFill>
        <p:spPr>
          <a:xfrm>
            <a:off x="223391" y="5471958"/>
            <a:ext cx="66741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3" name="Content Placeholder 2"/>
          <p:cNvSpPr>
            <a:spLocks noGrp="1"/>
          </p:cNvSpPr>
          <p:nvPr>
            <p:ph idx="1"/>
          </p:nvPr>
        </p:nvSpPr>
        <p:spPr>
          <a:xfrm>
            <a:off x="2133364" y="1950440"/>
            <a:ext cx="6324835" cy="3840760"/>
          </a:xfrm>
        </p:spPr>
        <p:txBody>
          <a:bodyPr anchor="ctr">
            <a:normAutofit/>
          </a:bodyPr>
          <a:lstStyle/>
          <a:p>
            <a:pPr marL="0" lvl="0" indent="0">
              <a:lnSpc>
                <a:spcPct val="110000"/>
              </a:lnSpc>
              <a:buNone/>
            </a:pPr>
            <a:r>
              <a:rPr lang="en-US" sz="1300" b="1"/>
              <a:t>If you are asking your teachers for a reference letter</a:t>
            </a:r>
            <a:r>
              <a:rPr lang="en-US" sz="1300"/>
              <a:t>:  </a:t>
            </a:r>
          </a:p>
          <a:p>
            <a:pPr marL="0" lvl="0" indent="0">
              <a:lnSpc>
                <a:spcPct val="110000"/>
              </a:lnSpc>
              <a:buNone/>
            </a:pPr>
            <a:endParaRPr lang="en-US" sz="1300"/>
          </a:p>
          <a:p>
            <a:pPr lvl="1">
              <a:lnSpc>
                <a:spcPct val="110000"/>
              </a:lnSpc>
              <a:buFont typeface="Wingdings" panose="05000000000000000000" pitchFamily="2" charset="2"/>
              <a:buChar char="§"/>
            </a:pPr>
            <a:r>
              <a:rPr lang="en-US" sz="1300" u="sng"/>
              <a:t>Give adequate time </a:t>
            </a:r>
            <a:r>
              <a:rPr lang="en-US" sz="1300"/>
              <a:t>(at least two weeks)</a:t>
            </a:r>
          </a:p>
          <a:p>
            <a:pPr marL="457200" lvl="1" indent="0">
              <a:lnSpc>
                <a:spcPct val="110000"/>
              </a:lnSpc>
              <a:buNone/>
            </a:pPr>
            <a:endParaRPr lang="en-US" sz="1300"/>
          </a:p>
          <a:p>
            <a:pPr lvl="1">
              <a:lnSpc>
                <a:spcPct val="110000"/>
              </a:lnSpc>
              <a:buFont typeface="Wingdings" panose="05000000000000000000" pitchFamily="2" charset="2"/>
              <a:buChar char="§"/>
            </a:pPr>
            <a:r>
              <a:rPr lang="en-US" sz="1300"/>
              <a:t>Choose someone who knows you well so you can receive the strongest letter</a:t>
            </a:r>
          </a:p>
          <a:p>
            <a:pPr marL="457200" lvl="1" indent="0">
              <a:lnSpc>
                <a:spcPct val="110000"/>
              </a:lnSpc>
              <a:buNone/>
            </a:pPr>
            <a:endParaRPr lang="en-US" sz="1300"/>
          </a:p>
          <a:p>
            <a:pPr lvl="1">
              <a:lnSpc>
                <a:spcPct val="110000"/>
              </a:lnSpc>
              <a:buFont typeface="Wingdings" panose="05000000000000000000" pitchFamily="2" charset="2"/>
              <a:buChar char="§"/>
            </a:pPr>
            <a:r>
              <a:rPr lang="en-US" sz="1300"/>
              <a:t>Make sure you give a copy of your </a:t>
            </a:r>
            <a:r>
              <a:rPr lang="en-US" sz="1300" b="1" err="1"/>
              <a:t>pinetree</a:t>
            </a:r>
            <a:r>
              <a:rPr lang="en-US" sz="1300" b="1"/>
              <a:t> student information Brag Sheet </a:t>
            </a:r>
            <a:r>
              <a:rPr lang="en-CA" sz="1300">
                <a:hlinkClick r:id="rId4"/>
              </a:rPr>
              <a:t>Pinetree Brag Sheet.pdf (sd43.bc.ca)</a:t>
            </a:r>
            <a:endParaRPr lang="en-US" sz="1300"/>
          </a:p>
          <a:p>
            <a:pPr lvl="1">
              <a:lnSpc>
                <a:spcPct val="110000"/>
              </a:lnSpc>
              <a:buFont typeface="Wingdings" panose="05000000000000000000" pitchFamily="2" charset="2"/>
              <a:buChar char="§"/>
            </a:pPr>
            <a:r>
              <a:rPr lang="en-US" sz="1300"/>
              <a:t>If possible, include a copy of your application</a:t>
            </a:r>
          </a:p>
          <a:p>
            <a:pPr marL="457200" lvl="1" indent="0">
              <a:lnSpc>
                <a:spcPct val="110000"/>
              </a:lnSpc>
              <a:buNone/>
            </a:pPr>
            <a:endParaRPr lang="en-US" sz="1300"/>
          </a:p>
          <a:p>
            <a:pPr lvl="1">
              <a:lnSpc>
                <a:spcPct val="110000"/>
              </a:lnSpc>
              <a:buFont typeface="Wingdings" panose="05000000000000000000" pitchFamily="2" charset="2"/>
              <a:buChar char="§"/>
            </a:pPr>
            <a:r>
              <a:rPr lang="en-US" sz="1300"/>
              <a:t>Some letters may be included in your application; some may need to be submitted directly by your teacher</a:t>
            </a:r>
          </a:p>
          <a:p>
            <a:pPr>
              <a:lnSpc>
                <a:spcPct val="110000"/>
              </a:lnSpc>
            </a:pPr>
            <a:endParaRPr lang="en-US" sz="1300" dirty="0"/>
          </a:p>
        </p:txBody>
      </p:sp>
      <p:sp>
        <p:nvSpPr>
          <p:cNvPr id="2" name="Title 1"/>
          <p:cNvSpPr>
            <a:spLocks noGrp="1"/>
          </p:cNvSpPr>
          <p:nvPr>
            <p:ph type="title"/>
          </p:nvPr>
        </p:nvSpPr>
        <p:spPr>
          <a:xfrm>
            <a:off x="2133364" y="643467"/>
            <a:ext cx="6325304" cy="1306972"/>
          </a:xfrm>
        </p:spPr>
        <p:txBody>
          <a:bodyPr>
            <a:normAutofit/>
          </a:bodyPr>
          <a:lstStyle/>
          <a:p>
            <a:r>
              <a:rPr lang="en-US" sz="3800" b="1"/>
              <a:t>Reference letters</a:t>
            </a:r>
            <a:endParaRPr lang="en-US" sz="3800" dirty="0"/>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05" y="1314450"/>
            <a:ext cx="2133002" cy="3680244"/>
          </a:xfrm>
        </p:spPr>
        <p:txBody>
          <a:bodyPr>
            <a:normAutofit/>
          </a:bodyPr>
          <a:lstStyle/>
          <a:p>
            <a:pPr algn="l"/>
            <a:r>
              <a:rPr lang="en-US" sz="3800" b="1"/>
              <a:t>ESSAYS</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5" name="Content Placeholder 2">
            <a:extLst>
              <a:ext uri="{FF2B5EF4-FFF2-40B4-BE49-F238E27FC236}">
                <a16:creationId xmlns:a16="http://schemas.microsoft.com/office/drawing/2014/main" id="{1DFB0448-41FB-A816-756A-B18F93B1D03A}"/>
              </a:ext>
            </a:extLst>
          </p:cNvPr>
          <p:cNvGraphicFramePr>
            <a:graphicFrameLocks noGrp="1"/>
          </p:cNvGraphicFramePr>
          <p:nvPr>
            <p:ph idx="1"/>
            <p:extLst>
              <p:ext uri="{D42A27DB-BD31-4B8C-83A1-F6EECF244321}">
                <p14:modId xmlns:p14="http://schemas.microsoft.com/office/powerpoint/2010/main" val="3267475728"/>
              </p:ext>
            </p:extLst>
          </p:nvPr>
        </p:nvGraphicFramePr>
        <p:xfrm>
          <a:off x="3445668" y="889000"/>
          <a:ext cx="5317332" cy="543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E0C6-D4EB-450F-BFD0-262DBA4802AD}"/>
              </a:ext>
            </a:extLst>
          </p:cNvPr>
          <p:cNvSpPr>
            <a:spLocks noGrp="1"/>
          </p:cNvSpPr>
          <p:nvPr>
            <p:ph type="title"/>
          </p:nvPr>
        </p:nvSpPr>
        <p:spPr>
          <a:xfrm>
            <a:off x="685332" y="618519"/>
            <a:ext cx="7773338" cy="829282"/>
          </a:xfrm>
        </p:spPr>
        <p:txBody>
          <a:bodyPr/>
          <a:lstStyle/>
          <a:p>
            <a:r>
              <a:rPr lang="en-US" b="1"/>
              <a:t>Post Secondary FAQ</a:t>
            </a:r>
            <a:endParaRPr lang="en-CA" b="1" dirty="0"/>
          </a:p>
        </p:txBody>
      </p:sp>
      <p:sp>
        <p:nvSpPr>
          <p:cNvPr id="3" name="Content Placeholder 2">
            <a:extLst>
              <a:ext uri="{FF2B5EF4-FFF2-40B4-BE49-F238E27FC236}">
                <a16:creationId xmlns:a16="http://schemas.microsoft.com/office/drawing/2014/main" id="{2DBE4147-AC35-4A82-B342-CDB03E845BE4}"/>
              </a:ext>
            </a:extLst>
          </p:cNvPr>
          <p:cNvSpPr>
            <a:spLocks noGrp="1"/>
          </p:cNvSpPr>
          <p:nvPr>
            <p:ph sz="quarter" idx="13"/>
          </p:nvPr>
        </p:nvSpPr>
        <p:spPr>
          <a:xfrm>
            <a:off x="685330" y="1447801"/>
            <a:ext cx="7772870" cy="4343399"/>
          </a:xfrm>
        </p:spPr>
        <p:txBody>
          <a:bodyPr>
            <a:normAutofit lnSpcReduction="10000"/>
          </a:bodyPr>
          <a:lstStyle/>
          <a:p>
            <a:pPr>
              <a:buFont typeface="Wingdings" panose="05000000000000000000" pitchFamily="2" charset="2"/>
              <a:buChar char="§"/>
            </a:pPr>
            <a:r>
              <a:rPr lang="en-US" dirty="0"/>
              <a:t>All applications are now open!</a:t>
            </a:r>
          </a:p>
          <a:p>
            <a:pPr>
              <a:buFont typeface="Wingdings" panose="05000000000000000000" pitchFamily="2" charset="2"/>
              <a:buChar char="§"/>
            </a:pPr>
            <a:r>
              <a:rPr lang="en-US" dirty="0"/>
              <a:t>Check deadlines for each post secondary</a:t>
            </a:r>
          </a:p>
          <a:p>
            <a:pPr>
              <a:buFont typeface="Wingdings" panose="05000000000000000000" pitchFamily="2" charset="2"/>
              <a:buChar char="§"/>
            </a:pPr>
            <a:r>
              <a:rPr lang="en-CA" dirty="0"/>
              <a:t>You will need your pEN# &amp; credit card</a:t>
            </a:r>
          </a:p>
          <a:p>
            <a:pPr>
              <a:buFont typeface="Wingdings" panose="05000000000000000000" pitchFamily="2" charset="2"/>
              <a:buChar char="§"/>
            </a:pPr>
            <a:r>
              <a:rPr lang="en-CA" dirty="0"/>
              <a:t>For most BC Post secondary apply at educationplannerbc.ca </a:t>
            </a:r>
          </a:p>
          <a:p>
            <a:pPr>
              <a:buFont typeface="Wingdings" panose="05000000000000000000" pitchFamily="2" charset="2"/>
              <a:buChar char="§"/>
            </a:pPr>
            <a:r>
              <a:rPr lang="en-CA" dirty="0"/>
              <a:t>You do not need to have completed courses to apply</a:t>
            </a:r>
          </a:p>
          <a:p>
            <a:pPr>
              <a:buFont typeface="Wingdings" panose="05000000000000000000" pitchFamily="2" charset="2"/>
              <a:buChar char="§"/>
            </a:pPr>
            <a:r>
              <a:rPr lang="en-CA" dirty="0"/>
              <a:t>It doesn’t matter which semester you are taking courses</a:t>
            </a:r>
          </a:p>
          <a:p>
            <a:pPr>
              <a:buFont typeface="Wingdings" panose="05000000000000000000" pitchFamily="2" charset="2"/>
              <a:buChar char="§"/>
            </a:pPr>
            <a:r>
              <a:rPr lang="en-CA" dirty="0"/>
              <a:t>After you apply, most institutions will require you to submit a transcript, and some programs require supplementary applications</a:t>
            </a:r>
          </a:p>
          <a:p>
            <a:pPr marL="0" indent="0">
              <a:buNone/>
            </a:pPr>
            <a:endParaRPr lang="en-CA" dirty="0"/>
          </a:p>
          <a:p>
            <a:pPr>
              <a:buFont typeface="Wingdings" panose="05000000000000000000" pitchFamily="2" charset="2"/>
              <a:buChar char="§"/>
            </a:pPr>
            <a:endParaRPr lang="en-CA" dirty="0"/>
          </a:p>
        </p:txBody>
      </p:sp>
    </p:spTree>
    <p:extLst>
      <p:ext uri="{BB962C8B-B14F-4D97-AF65-F5344CB8AC3E}">
        <p14:creationId xmlns:p14="http://schemas.microsoft.com/office/powerpoint/2010/main" val="402889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55C6-0DB2-40CD-A26A-B577E98348A4}"/>
              </a:ext>
            </a:extLst>
          </p:cNvPr>
          <p:cNvSpPr>
            <a:spLocks noGrp="1"/>
          </p:cNvSpPr>
          <p:nvPr>
            <p:ph type="title"/>
          </p:nvPr>
        </p:nvSpPr>
        <p:spPr>
          <a:xfrm>
            <a:off x="685332" y="618519"/>
            <a:ext cx="7773338" cy="448281"/>
          </a:xfrm>
        </p:spPr>
        <p:txBody>
          <a:bodyPr>
            <a:normAutofit fontScale="90000"/>
          </a:bodyPr>
          <a:lstStyle/>
          <a:p>
            <a:r>
              <a:rPr lang="en-US" dirty="0"/>
              <a:t>Post Secondary applications</a:t>
            </a:r>
            <a:endParaRPr lang="en-CA" dirty="0"/>
          </a:p>
        </p:txBody>
      </p:sp>
      <p:sp>
        <p:nvSpPr>
          <p:cNvPr id="3" name="Content Placeholder 2">
            <a:extLst>
              <a:ext uri="{FF2B5EF4-FFF2-40B4-BE49-F238E27FC236}">
                <a16:creationId xmlns:a16="http://schemas.microsoft.com/office/drawing/2014/main" id="{E7EF5572-C3D0-4AC7-AEB0-4911A424A330}"/>
              </a:ext>
            </a:extLst>
          </p:cNvPr>
          <p:cNvSpPr>
            <a:spLocks noGrp="1"/>
          </p:cNvSpPr>
          <p:nvPr>
            <p:ph idx="1"/>
          </p:nvPr>
        </p:nvSpPr>
        <p:spPr>
          <a:xfrm>
            <a:off x="685331" y="1219200"/>
            <a:ext cx="7773339" cy="5334000"/>
          </a:xfrm>
        </p:spPr>
        <p:txBody>
          <a:bodyPr>
            <a:normAutofit fontScale="32500" lnSpcReduction="20000"/>
          </a:bodyPr>
          <a:lstStyle/>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Douglas College: </a:t>
            </a:r>
            <a:r>
              <a:rPr lang="en-US" sz="3200" dirty="0">
                <a:effectLst/>
                <a:latin typeface="Calibri" panose="020F0502020204030204" pitchFamily="34" charset="0"/>
                <a:ea typeface="Calibri" panose="020F0502020204030204" pitchFamily="34" charset="0"/>
                <a:cs typeface="Times New Roman" panose="02020603050405020304" pitchFamily="18" charset="0"/>
              </a:rPr>
              <a:t>Application is now open. Apply early. </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BCIT: </a:t>
            </a:r>
            <a:r>
              <a:rPr lang="en-US" sz="3200" dirty="0">
                <a:effectLst/>
                <a:latin typeface="Calibri" panose="020F0502020204030204" pitchFamily="34" charset="0"/>
                <a:ea typeface="Calibri" panose="020F0502020204030204" pitchFamily="34" charset="0"/>
                <a:cs typeface="Times New Roman" panose="02020603050405020304" pitchFamily="18" charset="0"/>
              </a:rPr>
              <a:t>Applications are open until program fills for most technology programs (check program). Some programs have competitive entry and are accepted until posted deadline. Applications accepted throughout the year for trades programs.</a:t>
            </a:r>
          </a:p>
          <a:p>
            <a:pPr>
              <a:lnSpc>
                <a:spcPct val="107000"/>
              </a:lnSpc>
              <a:spcBef>
                <a:spcPts val="600"/>
              </a:spcBef>
              <a:spcAft>
                <a:spcPts val="600"/>
              </a:spcAft>
            </a:pPr>
            <a:r>
              <a:rPr lang="en-CA" sz="3200" b="1" dirty="0">
                <a:effectLst/>
                <a:latin typeface="Calibri" panose="020F0502020204030204" pitchFamily="34" charset="0"/>
                <a:ea typeface="Calibri" panose="020F0502020204030204" pitchFamily="34" charset="0"/>
                <a:cs typeface="Times New Roman" panose="02020603050405020304" pitchFamily="18" charset="0"/>
              </a:rPr>
              <a:t>Capilano University: </a:t>
            </a:r>
            <a:r>
              <a:rPr lang="en-CA" sz="3200" dirty="0">
                <a:effectLst/>
                <a:latin typeface="Calibri" panose="020F0502020204030204" pitchFamily="34" charset="0"/>
                <a:ea typeface="Calibri" panose="020F0502020204030204" pitchFamily="34" charset="0"/>
                <a:cs typeface="Times New Roman" panose="02020603050405020304" pitchFamily="18" charset="0"/>
              </a:rPr>
              <a:t>Application is open. Apply early! Deadlines published on website for each program. </a:t>
            </a:r>
          </a:p>
          <a:p>
            <a:pPr>
              <a:lnSpc>
                <a:spcPct val="107000"/>
              </a:lnSpc>
              <a:spcBef>
                <a:spcPts val="600"/>
              </a:spcBef>
              <a:spcAft>
                <a:spcPts val="600"/>
              </a:spcAft>
            </a:pPr>
            <a:r>
              <a:rPr lang="en-CA" sz="3200" b="1" dirty="0">
                <a:latin typeface="Calibri" panose="020F0502020204030204" pitchFamily="34" charset="0"/>
                <a:ea typeface="Calibri" panose="020F0502020204030204" pitchFamily="34" charset="0"/>
                <a:cs typeface="Times New Roman" panose="02020603050405020304" pitchFamily="18" charset="0"/>
              </a:rPr>
              <a:t>Emily </a:t>
            </a:r>
            <a:r>
              <a:rPr lang="en-CA" sz="3200" b="1" dirty="0" err="1">
                <a:latin typeface="Calibri" panose="020F0502020204030204" pitchFamily="34" charset="0"/>
                <a:ea typeface="Calibri" panose="020F0502020204030204" pitchFamily="34" charset="0"/>
                <a:cs typeface="Times New Roman" panose="02020603050405020304" pitchFamily="18" charset="0"/>
              </a:rPr>
              <a:t>carr</a:t>
            </a:r>
            <a:r>
              <a:rPr lang="en-CA" sz="3200" b="1" dirty="0">
                <a:latin typeface="Calibri" panose="020F0502020204030204" pitchFamily="34" charset="0"/>
                <a:ea typeface="Calibri" panose="020F0502020204030204" pitchFamily="34" charset="0"/>
                <a:cs typeface="Times New Roman" panose="02020603050405020304" pitchFamily="18" charset="0"/>
              </a:rPr>
              <a:t> univ. of Art &amp; Design: </a:t>
            </a:r>
            <a:r>
              <a:rPr lang="en-CA" sz="3200" dirty="0">
                <a:latin typeface="Calibri" panose="020F0502020204030204" pitchFamily="34" charset="0"/>
                <a:ea typeface="Calibri" panose="020F0502020204030204" pitchFamily="34" charset="0"/>
                <a:cs typeface="Times New Roman" panose="02020603050405020304" pitchFamily="18" charset="0"/>
              </a:rPr>
              <a:t>Application is open. Deadline is January 15, 2025.</a:t>
            </a:r>
            <a:endParaRPr lang="en-CA"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KPU: Applications accepted </a:t>
            </a:r>
            <a:r>
              <a:rPr lang="en-US" sz="3200" dirty="0">
                <a:effectLst/>
                <a:latin typeface="Calibri" panose="020F0502020204030204" pitchFamily="34" charset="0"/>
                <a:ea typeface="Calibri" panose="020F0502020204030204" pitchFamily="34" charset="0"/>
                <a:cs typeface="Times New Roman" panose="02020603050405020304" pitchFamily="18" charset="0"/>
              </a:rPr>
              <a:t>Oct. 1 – March 1, 2025, for limited intake programs and early application for open intake programs. The final deadline for open intake programs is </a:t>
            </a:r>
            <a:r>
              <a:rPr lang="en-US" sz="3200" dirty="0">
                <a:latin typeface="Calibri" panose="020F0502020204030204" pitchFamily="34" charset="0"/>
                <a:ea typeface="Calibri" panose="020F0502020204030204" pitchFamily="34" charset="0"/>
                <a:cs typeface="Times New Roman" panose="02020603050405020304" pitchFamily="18" charset="0"/>
              </a:rPr>
              <a:t>Jul</a:t>
            </a:r>
            <a:r>
              <a:rPr lang="en-US" sz="3200" dirty="0">
                <a:effectLst/>
                <a:latin typeface="Calibri" panose="020F0502020204030204" pitchFamily="34" charset="0"/>
                <a:ea typeface="Calibri" panose="020F0502020204030204" pitchFamily="34" charset="0"/>
                <a:cs typeface="Times New Roman" panose="02020603050405020304" pitchFamily="18" charset="0"/>
              </a:rPr>
              <a:t>. 1, 2025.</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SFU:</a:t>
            </a:r>
            <a:r>
              <a:rPr lang="en-US" sz="3200" dirty="0">
                <a:effectLst/>
                <a:latin typeface="Calibri" panose="020F0502020204030204" pitchFamily="34" charset="0"/>
                <a:ea typeface="Calibri" panose="020F0502020204030204" pitchFamily="34" charset="0"/>
                <a:cs typeface="Times New Roman" panose="02020603050405020304" pitchFamily="18" charset="0"/>
              </a:rPr>
              <a:t> Applications accepted until Jan. 31, 2025</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UBC:</a:t>
            </a:r>
            <a:r>
              <a:rPr lang="en-US" sz="3200" dirty="0">
                <a:effectLst/>
                <a:latin typeface="Calibri" panose="020F0502020204030204" pitchFamily="34" charset="0"/>
                <a:ea typeface="Calibri" panose="020F0502020204030204" pitchFamily="34" charset="0"/>
                <a:cs typeface="Times New Roman" panose="02020603050405020304" pitchFamily="18" charset="0"/>
              </a:rPr>
              <a:t> Early application deadline Dec. 1, 2024. The final application deadline is Jan. 15, 2025.</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UVic: </a:t>
            </a:r>
            <a:r>
              <a:rPr lang="en-US" sz="3200" dirty="0">
                <a:effectLst/>
                <a:latin typeface="Calibri" panose="020F0502020204030204" pitchFamily="34" charset="0"/>
                <a:ea typeface="Calibri" panose="020F0502020204030204" pitchFamily="34" charset="0"/>
                <a:cs typeface="Times New Roman" panose="02020603050405020304" pitchFamily="18" charset="0"/>
              </a:rPr>
              <a:t>Applications accepted Oct. 1 – Jan. 31, 2025.</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Ontario Universities</a:t>
            </a:r>
            <a:r>
              <a:rPr lang="en-US" sz="3200" dirty="0">
                <a:effectLst/>
                <a:latin typeface="Calibri" panose="020F0502020204030204" pitchFamily="34" charset="0"/>
                <a:ea typeface="Calibri" panose="020F0502020204030204" pitchFamily="34" charset="0"/>
                <a:cs typeface="Times New Roman" panose="02020603050405020304" pitchFamily="18" charset="0"/>
              </a:rPr>
              <a:t> – OUAC is open. It is recommended that students apply in the Fall. Each Ontario university has a different application deadline.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U of Toronto: </a:t>
            </a:r>
            <a:r>
              <a:rPr lang="en-US" sz="3200" dirty="0">
                <a:effectLst/>
                <a:latin typeface="Calibri" panose="020F0502020204030204" pitchFamily="34" charset="0"/>
                <a:ea typeface="Calibri" panose="020F0502020204030204" pitchFamily="34" charset="0"/>
                <a:cs typeface="Times New Roman" panose="02020603050405020304" pitchFamily="18" charset="0"/>
              </a:rPr>
              <a:t>Early consideration and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recommended deadline</a:t>
            </a:r>
            <a:r>
              <a:rPr lang="en-US" sz="3200" dirty="0">
                <a:effectLst/>
                <a:latin typeface="Calibri" panose="020F0502020204030204" pitchFamily="34" charset="0"/>
                <a:ea typeface="Calibri" panose="020F0502020204030204" pitchFamily="34" charset="0"/>
                <a:cs typeface="Times New Roman" panose="02020603050405020304" pitchFamily="18" charset="0"/>
              </a:rPr>
              <a:t> to apply: Nov. 7, 2024.. Final deadline for most programs is in January.</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U of Alberta</a:t>
            </a:r>
            <a:r>
              <a:rPr lang="en-US" sz="3200" dirty="0">
                <a:effectLst/>
                <a:latin typeface="Calibri" panose="020F0502020204030204" pitchFamily="34" charset="0"/>
                <a:ea typeface="Calibri" panose="020F0502020204030204" pitchFamily="34" charset="0"/>
                <a:cs typeface="Times New Roman" panose="02020603050405020304" pitchFamily="18" charset="0"/>
              </a:rPr>
              <a:t> – Applications accepted </a:t>
            </a:r>
            <a:r>
              <a:rPr lang="en-US" sz="3200" dirty="0">
                <a:latin typeface="Calibri" panose="020F0502020204030204" pitchFamily="34" charset="0"/>
                <a:ea typeface="Calibri" panose="020F0502020204030204" pitchFamily="34" charset="0"/>
                <a:cs typeface="Times New Roman" panose="02020603050405020304" pitchFamily="18" charset="0"/>
              </a:rPr>
              <a:t>until </a:t>
            </a:r>
            <a:r>
              <a:rPr lang="en-US" sz="3200" dirty="0">
                <a:effectLst/>
                <a:latin typeface="Calibri" panose="020F0502020204030204" pitchFamily="34" charset="0"/>
                <a:ea typeface="Calibri" panose="020F0502020204030204" pitchFamily="34" charset="0"/>
                <a:cs typeface="Times New Roman" panose="02020603050405020304" pitchFamily="18" charset="0"/>
              </a:rPr>
              <a:t>March 1, 2025</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McGill: </a:t>
            </a:r>
            <a:r>
              <a:rPr lang="en-US" sz="3200" dirty="0">
                <a:effectLst/>
                <a:latin typeface="Calibri" panose="020F0502020204030204" pitchFamily="34" charset="0"/>
                <a:ea typeface="Calibri" panose="020F0502020204030204" pitchFamily="34" charset="0"/>
                <a:cs typeface="Times New Roman" panose="02020603050405020304" pitchFamily="18" charset="0"/>
              </a:rPr>
              <a:t>Applications accepted until Feb. 1, 2025</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BC applications:  </a:t>
            </a:r>
            <a:r>
              <a:rPr lang="en-CA" sz="2800" dirty="0" err="1">
                <a:hlinkClick r:id="rId2"/>
              </a:rPr>
              <a:t>EducationPlannerBC</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Ontario applications: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CA" sz="3200" dirty="0">
                <a:hlinkClick r:id="rId3"/>
              </a:rPr>
              <a:t>Undergraduate Application Guide | Ontario Universities' Application Centre (ouac.on.ca)</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Alberta applications (except U of A): </a:t>
            </a:r>
            <a:r>
              <a:rPr lang="en-CA" sz="2800" dirty="0" err="1">
                <a:hlinkClick r:id="rId4"/>
              </a:rPr>
              <a:t>ApplyAlberta</a:t>
            </a:r>
            <a:r>
              <a:rPr lang="en-CA" sz="2800" dirty="0">
                <a:hlinkClick r:id="rId4"/>
              </a:rPr>
              <a:t> | </a:t>
            </a:r>
            <a:r>
              <a:rPr lang="en-CA" sz="2800" dirty="0" err="1">
                <a:hlinkClick r:id="rId4"/>
              </a:rPr>
              <a:t>ApplyAlberta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For all other Canadian universities, visit institution website. </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1371345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189DE-A2BA-9A8B-F26E-D5A67EEF62D9}"/>
              </a:ext>
            </a:extLst>
          </p:cNvPr>
          <p:cNvSpPr>
            <a:spLocks noGrp="1"/>
          </p:cNvSpPr>
          <p:nvPr>
            <p:ph type="title"/>
          </p:nvPr>
        </p:nvSpPr>
        <p:spPr>
          <a:xfrm>
            <a:off x="480805" y="1314450"/>
            <a:ext cx="2133002" cy="3680244"/>
          </a:xfrm>
        </p:spPr>
        <p:txBody>
          <a:bodyPr>
            <a:normAutofit/>
          </a:bodyPr>
          <a:lstStyle/>
          <a:p>
            <a:pPr algn="l"/>
            <a:r>
              <a:rPr lang="en-US" sz="2800" b="1" dirty="0"/>
              <a:t>Post secondary visit dates</a:t>
            </a:r>
            <a:endParaRPr lang="en-CA" sz="2800" b="1" dirty="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5" name="Content Placeholder 2">
            <a:extLst>
              <a:ext uri="{FF2B5EF4-FFF2-40B4-BE49-F238E27FC236}">
                <a16:creationId xmlns:a16="http://schemas.microsoft.com/office/drawing/2014/main" id="{B04BE822-C9C4-B626-CB6E-898C93E0E1A4}"/>
              </a:ext>
            </a:extLst>
          </p:cNvPr>
          <p:cNvGraphicFramePr>
            <a:graphicFrameLocks noGrp="1"/>
          </p:cNvGraphicFramePr>
          <p:nvPr>
            <p:ph sz="quarter" idx="13"/>
            <p:extLst>
              <p:ext uri="{D42A27DB-BD31-4B8C-83A1-F6EECF244321}">
                <p14:modId xmlns:p14="http://schemas.microsoft.com/office/powerpoint/2010/main" val="445434574"/>
              </p:ext>
            </p:extLst>
          </p:nvPr>
        </p:nvGraphicFramePr>
        <p:xfrm>
          <a:off x="3445668" y="381000"/>
          <a:ext cx="5012532"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041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AD3D-629B-4072-8FA7-22AC3345D207}"/>
              </a:ext>
            </a:extLst>
          </p:cNvPr>
          <p:cNvSpPr>
            <a:spLocks noGrp="1"/>
          </p:cNvSpPr>
          <p:nvPr>
            <p:ph type="title"/>
          </p:nvPr>
        </p:nvSpPr>
        <p:spPr/>
        <p:txBody>
          <a:bodyPr/>
          <a:lstStyle/>
          <a:p>
            <a:r>
              <a:rPr lang="en-US" b="1" dirty="0"/>
              <a:t>Transcripts</a:t>
            </a:r>
            <a:endParaRPr lang="en-CA" b="1" dirty="0"/>
          </a:p>
        </p:txBody>
      </p:sp>
      <p:sp>
        <p:nvSpPr>
          <p:cNvPr id="3" name="Content Placeholder 2">
            <a:extLst>
              <a:ext uri="{FF2B5EF4-FFF2-40B4-BE49-F238E27FC236}">
                <a16:creationId xmlns:a16="http://schemas.microsoft.com/office/drawing/2014/main" id="{74983D51-B086-4004-B4DD-A76E4E7BA5C1}"/>
              </a:ext>
            </a:extLst>
          </p:cNvPr>
          <p:cNvSpPr>
            <a:spLocks noGrp="1"/>
          </p:cNvSpPr>
          <p:nvPr>
            <p:ph sz="quarter" idx="13"/>
          </p:nvPr>
        </p:nvSpPr>
        <p:spPr>
          <a:xfrm>
            <a:off x="685330" y="1981201"/>
            <a:ext cx="7772870" cy="3962400"/>
          </a:xfrm>
        </p:spPr>
        <p:txBody>
          <a:bodyPr>
            <a:noAutofit/>
          </a:bodyPr>
          <a:lstStyle/>
          <a:p>
            <a:r>
              <a:rPr lang="en-CA" sz="1600" b="0" i="0" u="none" strike="noStrike" baseline="0" dirty="0">
                <a:solidFill>
                  <a:srgbClr val="000000"/>
                </a:solidFill>
                <a:latin typeface="Calibri" panose="020F0502020204030204" pitchFamily="34" charset="0"/>
              </a:rPr>
              <a:t>You will need to complete the Student Transcript Service (STS) Form </a:t>
            </a:r>
          </a:p>
          <a:p>
            <a:r>
              <a:rPr lang="en-US" sz="1600" b="1" i="0" u="none" strike="noStrike" baseline="0" dirty="0">
                <a:solidFill>
                  <a:srgbClr val="000000"/>
                </a:solidFill>
                <a:latin typeface="Calibri" panose="020F0502020204030204" pitchFamily="34" charset="0"/>
              </a:rPr>
              <a:t>Students intending on pursuing a post-secondary program beginning Sept. 2025 must create a BC Government account</a:t>
            </a:r>
            <a:r>
              <a:rPr lang="en-US" sz="1600" dirty="0">
                <a:solidFill>
                  <a:srgbClr val="000000"/>
                </a:solidFill>
                <a:latin typeface="Calibri" panose="020F0502020204030204" pitchFamily="34" charset="0"/>
              </a:rPr>
              <a:t> (</a:t>
            </a:r>
            <a:r>
              <a:rPr lang="en-US" sz="1600" b="1" i="0" u="none" strike="noStrike" baseline="0" dirty="0">
                <a:solidFill>
                  <a:srgbClr val="000000"/>
                </a:solidFill>
                <a:latin typeface="Calibri" panose="020F0502020204030204" pitchFamily="34" charset="0"/>
              </a:rPr>
              <a:t>BCeID) </a:t>
            </a:r>
            <a:r>
              <a:rPr lang="en-US" sz="1600" b="0" i="0" u="none" strike="noStrike" baseline="0" dirty="0">
                <a:solidFill>
                  <a:srgbClr val="000000"/>
                </a:solidFill>
                <a:latin typeface="Calibri" panose="020F0502020204030204" pitchFamily="34" charset="0"/>
              </a:rPr>
              <a:t>to Register and then access the </a:t>
            </a:r>
            <a:r>
              <a:rPr lang="en-US" sz="1600" b="1" i="0" u="none" strike="noStrike" baseline="0" dirty="0">
                <a:solidFill>
                  <a:srgbClr val="000000"/>
                </a:solidFill>
                <a:latin typeface="Calibri" panose="020F0502020204030204" pitchFamily="34" charset="0"/>
              </a:rPr>
              <a:t>(STS)</a:t>
            </a:r>
            <a:r>
              <a:rPr lang="en-US" sz="1600" b="0" i="0" u="none" strike="noStrike" baseline="0" dirty="0">
                <a:solidFill>
                  <a:srgbClr val="000000"/>
                </a:solidFill>
                <a:latin typeface="Calibri" panose="020F0502020204030204" pitchFamily="34" charset="0"/>
              </a:rPr>
              <a:t>. Students must order transcripts for post-secondary institutions. This process ensures that official transcripts are sent to post-secondary institutions. The online link to complete their STS Form is </a:t>
            </a:r>
            <a:r>
              <a:rPr lang="en-US" sz="1600" dirty="0">
                <a:hlinkClick r:id="rId2"/>
              </a:rPr>
              <a:t>Order a High School Transcript or Certificate as a Current Student - Province of British Columbia (gov.bc.ca)</a:t>
            </a:r>
            <a:endParaRPr lang="en-US" sz="1600" dirty="0"/>
          </a:p>
          <a:p>
            <a:r>
              <a:rPr lang="en-CA" sz="1600" dirty="0"/>
              <a:t>In addition, Students may also be required to upload or self-report grades in their University student account (most universities) or at the time of application (Capilano Univ., U of Alberta, BCIT).</a:t>
            </a:r>
          </a:p>
        </p:txBody>
      </p:sp>
    </p:spTree>
    <p:extLst>
      <p:ext uri="{BB962C8B-B14F-4D97-AF65-F5344CB8AC3E}">
        <p14:creationId xmlns:p14="http://schemas.microsoft.com/office/powerpoint/2010/main" val="350877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98D0-A9D1-4EC5-9B9E-295B6D5E68BE}"/>
              </a:ext>
            </a:extLst>
          </p:cNvPr>
          <p:cNvSpPr>
            <a:spLocks noGrp="1"/>
          </p:cNvSpPr>
          <p:nvPr>
            <p:ph type="title"/>
          </p:nvPr>
        </p:nvSpPr>
        <p:spPr>
          <a:xfrm>
            <a:off x="685332" y="618519"/>
            <a:ext cx="7773338" cy="1134082"/>
          </a:xfrm>
        </p:spPr>
        <p:txBody>
          <a:bodyPr/>
          <a:lstStyle/>
          <a:p>
            <a:r>
              <a:rPr lang="en-US" dirty="0"/>
              <a:t>Student transcript service</a:t>
            </a:r>
            <a:endParaRPr lang="en-CA" dirty="0"/>
          </a:p>
        </p:txBody>
      </p:sp>
      <p:graphicFrame>
        <p:nvGraphicFramePr>
          <p:cNvPr id="4" name="Content Placeholder 3">
            <a:extLst>
              <a:ext uri="{FF2B5EF4-FFF2-40B4-BE49-F238E27FC236}">
                <a16:creationId xmlns:a16="http://schemas.microsoft.com/office/drawing/2014/main" id="{5CFFCBA6-ED1E-45DA-9750-C311C3F43B25}"/>
              </a:ext>
            </a:extLst>
          </p:cNvPr>
          <p:cNvGraphicFramePr>
            <a:graphicFrameLocks noGrp="1" noChangeAspect="1"/>
          </p:cNvGraphicFramePr>
          <p:nvPr>
            <p:ph sz="quarter" idx="13"/>
            <p:extLst>
              <p:ext uri="{D42A27DB-BD31-4B8C-83A1-F6EECF244321}">
                <p14:modId xmlns:p14="http://schemas.microsoft.com/office/powerpoint/2010/main" val="4228558017"/>
              </p:ext>
            </p:extLst>
          </p:nvPr>
        </p:nvGraphicFramePr>
        <p:xfrm>
          <a:off x="533400" y="1524001"/>
          <a:ext cx="8305800" cy="4800600"/>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bat.Document.DC">
                  <p:embed/>
                </p:oleObj>
              </mc:Choice>
              <mc:Fallback>
                <p:oleObj name="Acrobat Document" r:id="rId2" imgW="7543800" imgH="5829300" progId="Acrobat.Document.DC">
                  <p:embed/>
                  <p:pic>
                    <p:nvPicPr>
                      <p:cNvPr id="0" name=""/>
                      <p:cNvPicPr/>
                      <p:nvPr/>
                    </p:nvPicPr>
                    <p:blipFill>
                      <a:blip r:embed="rId3"/>
                      <a:stretch>
                        <a:fillRect/>
                      </a:stretch>
                    </p:blipFill>
                    <p:spPr>
                      <a:xfrm>
                        <a:off x="533400" y="1524001"/>
                        <a:ext cx="8305800" cy="4800600"/>
                      </a:xfrm>
                      <a:prstGeom prst="rect">
                        <a:avLst/>
                      </a:prstGeom>
                    </p:spPr>
                  </p:pic>
                </p:oleObj>
              </mc:Fallback>
            </mc:AlternateContent>
          </a:graphicData>
        </a:graphic>
      </p:graphicFrame>
    </p:spTree>
    <p:extLst>
      <p:ext uri="{BB962C8B-B14F-4D97-AF65-F5344CB8AC3E}">
        <p14:creationId xmlns:p14="http://schemas.microsoft.com/office/powerpoint/2010/main" val="253737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D4221-1F63-49A8-A631-2C6315913C78}"/>
              </a:ext>
            </a:extLst>
          </p:cNvPr>
          <p:cNvSpPr>
            <a:spLocks noGrp="1"/>
          </p:cNvSpPr>
          <p:nvPr>
            <p:ph type="title"/>
          </p:nvPr>
        </p:nvSpPr>
        <p:spPr>
          <a:xfrm>
            <a:off x="480805" y="1314450"/>
            <a:ext cx="2133002" cy="3680244"/>
          </a:xfrm>
        </p:spPr>
        <p:txBody>
          <a:bodyPr>
            <a:normAutofit/>
          </a:bodyPr>
          <a:lstStyle/>
          <a:p>
            <a:pPr algn="l"/>
            <a:r>
              <a:rPr lang="en-US" sz="2700"/>
              <a:t>Questions?</a:t>
            </a:r>
            <a:endParaRPr lang="en-CA" sz="2700"/>
          </a:p>
        </p:txBody>
      </p:sp>
      <p:pic>
        <p:nvPicPr>
          <p:cNvPr id="19" name="Picture 1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20" name="Picture 1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21" name="Content Placeholder 2">
            <a:extLst>
              <a:ext uri="{FF2B5EF4-FFF2-40B4-BE49-F238E27FC236}">
                <a16:creationId xmlns:a16="http://schemas.microsoft.com/office/drawing/2014/main" id="{B1EB41DA-F001-20BA-1A1B-4D59FA8B282F}"/>
              </a:ext>
            </a:extLst>
          </p:cNvPr>
          <p:cNvGraphicFramePr>
            <a:graphicFrameLocks noGrp="1"/>
          </p:cNvGraphicFramePr>
          <p:nvPr>
            <p:ph idx="1"/>
            <p:extLst>
              <p:ext uri="{D42A27DB-BD31-4B8C-83A1-F6EECF244321}">
                <p14:modId xmlns:p14="http://schemas.microsoft.com/office/powerpoint/2010/main" val="1995104987"/>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845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353F7C56-8C4E-A3AF-C725-2D7C2D8FB85F}"/>
              </a:ext>
            </a:extLst>
          </p:cNvPr>
          <p:cNvPicPr>
            <a:picLocks noChangeAspect="1"/>
          </p:cNvPicPr>
          <p:nvPr/>
        </p:nvPicPr>
        <p:blipFill rotWithShape="1">
          <a:blip r:embed="rId2"/>
          <a:srcRect l="60221" r="10326" b="-1"/>
          <a:stretch/>
        </p:blipFill>
        <p:spPr>
          <a:xfrm>
            <a:off x="6118029" y="8"/>
            <a:ext cx="3025971" cy="6857992"/>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18517"/>
            <a:ext cx="5004664" cy="1596177"/>
          </a:xfrm>
        </p:spPr>
        <p:txBody>
          <a:bodyPr>
            <a:normAutofit/>
          </a:bodyPr>
          <a:lstStyle/>
          <a:p>
            <a:r>
              <a:rPr lang="en-US" b="1" dirty="0"/>
              <a:t>Where to find information?</a:t>
            </a:r>
          </a:p>
        </p:txBody>
      </p:sp>
      <p:sp>
        <p:nvSpPr>
          <p:cNvPr id="3" name="Content Placeholder 2"/>
          <p:cNvSpPr>
            <a:spLocks noGrp="1"/>
          </p:cNvSpPr>
          <p:nvPr>
            <p:ph idx="1"/>
          </p:nvPr>
        </p:nvSpPr>
        <p:spPr>
          <a:xfrm>
            <a:off x="30492" y="2133600"/>
            <a:ext cx="6057045" cy="4572000"/>
          </a:xfrm>
        </p:spPr>
        <p:txBody>
          <a:bodyPr>
            <a:normAutofit/>
          </a:bodyPr>
          <a:lstStyle/>
          <a:p>
            <a:pPr>
              <a:lnSpc>
                <a:spcPct val="110000"/>
              </a:lnSpc>
            </a:pPr>
            <a:endParaRPr lang="en-US" sz="1600" dirty="0"/>
          </a:p>
          <a:p>
            <a:pPr>
              <a:lnSpc>
                <a:spcPct val="110000"/>
              </a:lnSpc>
            </a:pPr>
            <a:r>
              <a:rPr lang="en-US" dirty="0"/>
              <a:t>The </a:t>
            </a:r>
            <a:r>
              <a:rPr lang="en-US" b="1" dirty="0"/>
              <a:t>GRAD 2025 Team </a:t>
            </a:r>
            <a:r>
              <a:rPr lang="en-US" dirty="0"/>
              <a:t>will have Scholarship/bursary application information</a:t>
            </a:r>
          </a:p>
          <a:p>
            <a:pPr>
              <a:lnSpc>
                <a:spcPct val="110000"/>
              </a:lnSpc>
            </a:pPr>
            <a:r>
              <a:rPr lang="en-US" u="sng" dirty="0"/>
              <a:t>Not on the Team?</a:t>
            </a:r>
            <a:r>
              <a:rPr lang="en-US" dirty="0"/>
              <a:t> Email Ms. Moorhouse with Grad 2025 in the subject Line and you will be added</a:t>
            </a:r>
          </a:p>
          <a:p>
            <a:pPr>
              <a:lnSpc>
                <a:spcPct val="110000"/>
              </a:lnSpc>
            </a:pPr>
            <a:r>
              <a:rPr lang="en-US" dirty="0"/>
              <a:t>The </a:t>
            </a:r>
            <a:r>
              <a:rPr lang="en-US" b="1" dirty="0"/>
              <a:t>Career resource Website </a:t>
            </a:r>
            <a:r>
              <a:rPr lang="en-US" dirty="0"/>
              <a:t>also lists scholarships available on the </a:t>
            </a:r>
            <a:r>
              <a:rPr lang="en-US" b="1" dirty="0"/>
              <a:t>Financial Aid page </a:t>
            </a:r>
            <a:r>
              <a:rPr lang="en-US" dirty="0"/>
              <a:t>and it includes scholarship search links and other relevant documents</a:t>
            </a:r>
            <a:endParaRPr lang="en-CA" sz="1600" dirty="0"/>
          </a:p>
          <a:p>
            <a:pPr marL="0" lvl="0" indent="0">
              <a:lnSpc>
                <a:spcPct val="110000"/>
              </a:lnSpc>
              <a:buNone/>
            </a:pP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ancial Aid - Pinetree Secondary School - Internet Explorer">
            <a:hlinkClick r:id="rId2"/>
            <a:extLst>
              <a:ext uri="{FF2B5EF4-FFF2-40B4-BE49-F238E27FC236}">
                <a16:creationId xmlns:a16="http://schemas.microsoft.com/office/drawing/2014/main" id="{DC432784-8D71-4C4B-87C1-A074D5B9A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066"/>
            <a:ext cx="9144000" cy="5979868"/>
          </a:xfrm>
          <a:prstGeom prst="rect">
            <a:avLst/>
          </a:prstGeom>
        </p:spPr>
      </p:pic>
    </p:spTree>
    <p:extLst>
      <p:ext uri="{BB962C8B-B14F-4D97-AF65-F5344CB8AC3E}">
        <p14:creationId xmlns:p14="http://schemas.microsoft.com/office/powerpoint/2010/main" val="3219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0CDF82-C6B2-E8F5-0667-63F43493A47B}"/>
              </a:ext>
            </a:extLst>
          </p:cNvPr>
          <p:cNvPicPr>
            <a:picLocks noChangeAspect="1"/>
          </p:cNvPicPr>
          <p:nvPr/>
        </p:nvPicPr>
        <p:blipFill rotWithShape="1">
          <a:blip r:embed="rId2"/>
          <a:srcRect l="33573" r="41669"/>
          <a:stretch/>
        </p:blipFill>
        <p:spPr>
          <a:xfrm>
            <a:off x="24528" y="-2"/>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304801"/>
            <a:ext cx="5004665" cy="685800"/>
          </a:xfrm>
        </p:spPr>
        <p:txBody>
          <a:bodyPr>
            <a:normAutofit/>
          </a:bodyPr>
          <a:lstStyle/>
          <a:p>
            <a:r>
              <a:rPr lang="en-US" b="1" dirty="0"/>
              <a:t>No One Source</a:t>
            </a:r>
          </a:p>
        </p:txBody>
      </p:sp>
      <p:sp>
        <p:nvSpPr>
          <p:cNvPr id="3" name="Content Placeholder 2"/>
          <p:cNvSpPr>
            <a:spLocks noGrp="1"/>
          </p:cNvSpPr>
          <p:nvPr>
            <p:ph idx="1"/>
          </p:nvPr>
        </p:nvSpPr>
        <p:spPr>
          <a:xfrm>
            <a:off x="3079555" y="1143000"/>
            <a:ext cx="6064425" cy="5334000"/>
          </a:xfrm>
        </p:spPr>
        <p:txBody>
          <a:bodyPr>
            <a:normAutofit/>
          </a:bodyPr>
          <a:lstStyle/>
          <a:p>
            <a:pPr marL="0" indent="0">
              <a:lnSpc>
                <a:spcPct val="110000"/>
              </a:lnSpc>
              <a:buNone/>
            </a:pPr>
            <a:r>
              <a:rPr lang="en-US" sz="1600" dirty="0"/>
              <a:t>Hundreds of Scholarships, Bursaries &amp; Grants Available (non-repayable)</a:t>
            </a:r>
          </a:p>
          <a:p>
            <a:pPr marL="0" indent="0">
              <a:lnSpc>
                <a:spcPct val="110000"/>
              </a:lnSpc>
              <a:buNone/>
            </a:pPr>
            <a:endParaRPr lang="en-US" sz="1600" dirty="0"/>
          </a:p>
          <a:p>
            <a:pPr lvl="1">
              <a:lnSpc>
                <a:spcPct val="110000"/>
              </a:lnSpc>
              <a:buFont typeface="Wingdings" pitchFamily="2" charset="2"/>
              <a:buChar char="Ø"/>
            </a:pPr>
            <a:r>
              <a:rPr lang="en-US" sz="1600" b="1" dirty="0"/>
              <a:t>Local/District </a:t>
            </a:r>
            <a:r>
              <a:rPr lang="en-US" sz="1600" dirty="0"/>
              <a:t>Scholarships/Bursaries (application process in spring at Pinetree)</a:t>
            </a:r>
          </a:p>
          <a:p>
            <a:pPr lvl="1">
              <a:lnSpc>
                <a:spcPct val="110000"/>
              </a:lnSpc>
              <a:buFont typeface="Wingdings" pitchFamily="2" charset="2"/>
              <a:buChar char="Ø"/>
            </a:pPr>
            <a:r>
              <a:rPr lang="en-US" sz="1600" b="1" dirty="0"/>
              <a:t>External/affiliation</a:t>
            </a:r>
            <a:r>
              <a:rPr lang="en-US" sz="1600" dirty="0"/>
              <a:t> Scholarships/Bursaries (applications available throughout the year)</a:t>
            </a:r>
          </a:p>
          <a:p>
            <a:pPr lvl="1">
              <a:lnSpc>
                <a:spcPct val="110000"/>
              </a:lnSpc>
              <a:buFont typeface="Wingdings" pitchFamily="2" charset="2"/>
              <a:buChar char="Ø"/>
            </a:pPr>
            <a:r>
              <a:rPr lang="en-US" sz="1600" b="1" dirty="0"/>
              <a:t>University Entrance </a:t>
            </a:r>
            <a:r>
              <a:rPr lang="en-US" sz="1600" dirty="0"/>
              <a:t>Scholarships/Bursaries (apply in the Fall)</a:t>
            </a:r>
          </a:p>
          <a:p>
            <a:pPr lvl="1">
              <a:lnSpc>
                <a:spcPct val="110000"/>
              </a:lnSpc>
              <a:buFont typeface="Wingdings" pitchFamily="2" charset="2"/>
              <a:buChar char="Ø"/>
            </a:pPr>
            <a:r>
              <a:rPr lang="en-US" sz="1600" b="1" dirty="0"/>
              <a:t>BC Government </a:t>
            </a:r>
            <a:r>
              <a:rPr lang="en-US" sz="1600" dirty="0"/>
              <a:t>Scholarships (</a:t>
            </a:r>
            <a:r>
              <a:rPr lang="en-US" sz="1600" dirty="0" err="1"/>
              <a:t>feb</a:t>
            </a:r>
            <a:r>
              <a:rPr lang="en-US" sz="1600" dirty="0"/>
              <a:t> deadlines)</a:t>
            </a:r>
          </a:p>
          <a:p>
            <a:pPr lvl="1">
              <a:lnSpc>
                <a:spcPct val="110000"/>
              </a:lnSpc>
              <a:buFont typeface="Wingdings" pitchFamily="2" charset="2"/>
              <a:buChar char="Ø"/>
            </a:pPr>
            <a:r>
              <a:rPr lang="en-US" sz="1600" b="1" dirty="0"/>
              <a:t>BC Government </a:t>
            </a:r>
            <a:r>
              <a:rPr lang="en-US" sz="1600" dirty="0"/>
              <a:t>loans/Grants (apply in early June)</a:t>
            </a:r>
          </a:p>
          <a:p>
            <a:pPr lvl="1">
              <a:lnSpc>
                <a:spcPct val="110000"/>
              </a:lnSpc>
              <a:buFont typeface="Wingdings" panose="05000000000000000000" pitchFamily="2" charset="2"/>
              <a:buChar char="v"/>
            </a:pPr>
            <a:r>
              <a:rPr lang="en-US" sz="1600" i="1" dirty="0"/>
              <a:t>You are responsible for researching, applying, and sending your applications with all required documents. </a:t>
            </a:r>
          </a:p>
          <a:p>
            <a:pPr>
              <a:lnSpc>
                <a:spcPct val="110000"/>
              </a:lnSpc>
            </a:pPr>
            <a:endParaRPr lang="en-US" sz="1600" dirty="0"/>
          </a:p>
          <a:p>
            <a:pPr>
              <a:lnSpc>
                <a:spcPct val="110000"/>
              </a:lnSpc>
              <a:buNone/>
            </a:pP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7958-91B0-4697-B156-46C4FABCDDFC}"/>
              </a:ext>
            </a:extLst>
          </p:cNvPr>
          <p:cNvSpPr>
            <a:spLocks noGrp="1"/>
          </p:cNvSpPr>
          <p:nvPr>
            <p:ph type="title"/>
          </p:nvPr>
        </p:nvSpPr>
        <p:spPr/>
        <p:txBody>
          <a:bodyPr/>
          <a:lstStyle/>
          <a:p>
            <a:r>
              <a:rPr lang="en-US" b="1">
                <a:solidFill>
                  <a:srgbClr val="00B050"/>
                </a:solidFill>
              </a:rPr>
              <a:t>Local Scholarships &amp; Bursaries</a:t>
            </a:r>
            <a:endParaRPr lang="en-CA" b="1" dirty="0">
              <a:solidFill>
                <a:srgbClr val="00B050"/>
              </a:solidFill>
            </a:endParaRPr>
          </a:p>
        </p:txBody>
      </p:sp>
      <p:sp>
        <p:nvSpPr>
          <p:cNvPr id="3" name="Content Placeholder 2">
            <a:extLst>
              <a:ext uri="{FF2B5EF4-FFF2-40B4-BE49-F238E27FC236}">
                <a16:creationId xmlns:a16="http://schemas.microsoft.com/office/drawing/2014/main" id="{A3C73A31-0886-4197-8950-8C5D5660BBE9}"/>
              </a:ext>
            </a:extLst>
          </p:cNvPr>
          <p:cNvSpPr>
            <a:spLocks noGrp="1"/>
          </p:cNvSpPr>
          <p:nvPr>
            <p:ph sz="quarter" idx="13"/>
          </p:nvPr>
        </p:nvSpPr>
        <p:spPr/>
        <p:txBody>
          <a:bodyPr>
            <a:normAutofit fontScale="85000" lnSpcReduction="10000"/>
          </a:bodyPr>
          <a:lstStyle/>
          <a:p>
            <a:r>
              <a:rPr lang="en-US" b="1" dirty="0"/>
              <a:t>Online Pinetree local Scholarship Application available in March/April 2025 </a:t>
            </a:r>
            <a:r>
              <a:rPr lang="en-US" b="1" i="1" u="sng" dirty="0"/>
              <a:t>for Canadian Citizens &amp; Permanent residents only</a:t>
            </a:r>
          </a:p>
          <a:p>
            <a:r>
              <a:rPr lang="en-US" dirty="0"/>
              <a:t>Scholarships/bursaries for Pinetree Graduating Students</a:t>
            </a:r>
          </a:p>
          <a:p>
            <a:r>
              <a:rPr lang="en-US" dirty="0"/>
              <a:t>$ donated by Local Community organizations</a:t>
            </a:r>
          </a:p>
          <a:p>
            <a:r>
              <a:rPr lang="en-US" dirty="0"/>
              <a:t>Includes District Authority award application process</a:t>
            </a:r>
          </a:p>
          <a:p>
            <a:r>
              <a:rPr lang="en-US" dirty="0"/>
              <a:t>Mr. Nelson &amp; Ms. Moorhouse will support students throughout the application process</a:t>
            </a:r>
          </a:p>
          <a:p>
            <a:r>
              <a:rPr lang="en-US" dirty="0"/>
              <a:t>Online application </a:t>
            </a:r>
          </a:p>
          <a:p>
            <a:r>
              <a:rPr lang="en-US" dirty="0"/>
              <a:t>Stay tuned for details in the spring!</a:t>
            </a:r>
            <a:endParaRPr lang="en-CA" dirty="0"/>
          </a:p>
        </p:txBody>
      </p:sp>
    </p:spTree>
    <p:extLst>
      <p:ext uri="{BB962C8B-B14F-4D97-AF65-F5344CB8AC3E}">
        <p14:creationId xmlns:p14="http://schemas.microsoft.com/office/powerpoint/2010/main" val="15613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567B7-AFEC-4AA6-B6EC-1AA63514FF3C}"/>
              </a:ext>
            </a:extLst>
          </p:cNvPr>
          <p:cNvSpPr>
            <a:spLocks noGrp="1"/>
          </p:cNvSpPr>
          <p:nvPr>
            <p:ph type="title"/>
          </p:nvPr>
        </p:nvSpPr>
        <p:spPr>
          <a:xfrm>
            <a:off x="152400" y="1314450"/>
            <a:ext cx="2823494" cy="3680244"/>
          </a:xfrm>
        </p:spPr>
        <p:txBody>
          <a:bodyPr>
            <a:normAutofit/>
          </a:bodyPr>
          <a:lstStyle/>
          <a:p>
            <a:pPr algn="l"/>
            <a:r>
              <a:rPr lang="en-US" sz="2800" b="1" dirty="0"/>
              <a:t>External</a:t>
            </a:r>
            <a:br>
              <a:rPr lang="en-US" sz="2800" b="1" dirty="0"/>
            </a:br>
            <a:r>
              <a:rPr lang="en-US" sz="2800" b="1" dirty="0"/>
              <a:t>Scholarships &amp; Bursaries</a:t>
            </a:r>
            <a:endParaRPr lang="en-CA" sz="2800" b="1" dirty="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5" name="Content Placeholder 2">
            <a:extLst>
              <a:ext uri="{FF2B5EF4-FFF2-40B4-BE49-F238E27FC236}">
                <a16:creationId xmlns:a16="http://schemas.microsoft.com/office/drawing/2014/main" id="{1140D1F5-5086-5EE3-9BF5-4E6A2177ED84}"/>
              </a:ext>
            </a:extLst>
          </p:cNvPr>
          <p:cNvGraphicFramePr>
            <a:graphicFrameLocks noGrp="1"/>
          </p:cNvGraphicFramePr>
          <p:nvPr>
            <p:ph idx="1"/>
            <p:extLst>
              <p:ext uri="{D42A27DB-BD31-4B8C-83A1-F6EECF244321}">
                <p14:modId xmlns:p14="http://schemas.microsoft.com/office/powerpoint/2010/main" val="893134680"/>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361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gh angle view of a rolled paper, brown notebook, and black notepad on a wooden table">
            <a:extLst>
              <a:ext uri="{FF2B5EF4-FFF2-40B4-BE49-F238E27FC236}">
                <a16:creationId xmlns:a16="http://schemas.microsoft.com/office/drawing/2014/main" id="{6EE19465-DE1C-533F-522C-B315A7C0E051}"/>
              </a:ext>
            </a:extLst>
          </p:cNvPr>
          <p:cNvPicPr>
            <a:picLocks noChangeAspect="1"/>
          </p:cNvPicPr>
          <p:nvPr/>
        </p:nvPicPr>
        <p:blipFill rotWithShape="1">
          <a:blip r:embed="rId2"/>
          <a:srcRect l="9143" r="61477"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DE2B704-2929-4E09-991D-CA786E9CCF54}"/>
              </a:ext>
            </a:extLst>
          </p:cNvPr>
          <p:cNvSpPr>
            <a:spLocks noGrp="1"/>
          </p:cNvSpPr>
          <p:nvPr>
            <p:ph type="title"/>
          </p:nvPr>
        </p:nvSpPr>
        <p:spPr>
          <a:xfrm>
            <a:off x="3348787" y="618517"/>
            <a:ext cx="5004665" cy="1596177"/>
          </a:xfrm>
        </p:spPr>
        <p:txBody>
          <a:bodyPr>
            <a:normAutofit/>
          </a:bodyPr>
          <a:lstStyle/>
          <a:p>
            <a:r>
              <a:rPr lang="en-US" b="1" dirty="0"/>
              <a:t>Entrance Scholarships</a:t>
            </a:r>
            <a:endParaRPr lang="en-CA" b="1" dirty="0"/>
          </a:p>
        </p:txBody>
      </p:sp>
      <p:sp>
        <p:nvSpPr>
          <p:cNvPr id="3" name="Content Placeholder 2">
            <a:extLst>
              <a:ext uri="{FF2B5EF4-FFF2-40B4-BE49-F238E27FC236}">
                <a16:creationId xmlns:a16="http://schemas.microsoft.com/office/drawing/2014/main" id="{0B0109B6-2FBE-4615-A203-D6A416E62A14}"/>
              </a:ext>
            </a:extLst>
          </p:cNvPr>
          <p:cNvSpPr>
            <a:spLocks noGrp="1"/>
          </p:cNvSpPr>
          <p:nvPr>
            <p:ph sz="quarter" idx="13"/>
          </p:nvPr>
        </p:nvSpPr>
        <p:spPr>
          <a:xfrm>
            <a:off x="3348786" y="2367092"/>
            <a:ext cx="5004665" cy="3424107"/>
          </a:xfrm>
        </p:spPr>
        <p:txBody>
          <a:bodyPr>
            <a:normAutofit/>
          </a:bodyPr>
          <a:lstStyle/>
          <a:p>
            <a:pPr>
              <a:lnSpc>
                <a:spcPct val="110000"/>
              </a:lnSpc>
            </a:pPr>
            <a:r>
              <a:rPr lang="en-US" sz="1400" b="1" dirty="0"/>
              <a:t>Awarded by colleges and universities</a:t>
            </a:r>
          </a:p>
          <a:p>
            <a:pPr>
              <a:lnSpc>
                <a:spcPct val="110000"/>
              </a:lnSpc>
            </a:pPr>
            <a:r>
              <a:rPr lang="en-US" sz="1400" b="1" dirty="0"/>
              <a:t>Automatic Entrance Scholarships: </a:t>
            </a:r>
            <a:r>
              <a:rPr lang="en-US" sz="1400" u="sng" dirty="0"/>
              <a:t>no application required</a:t>
            </a:r>
            <a:r>
              <a:rPr lang="en-US" sz="1400" dirty="0"/>
              <a:t>. Based on GPA of Grade 12 courses used for admission. </a:t>
            </a:r>
          </a:p>
          <a:p>
            <a:pPr>
              <a:lnSpc>
                <a:spcPct val="110000"/>
              </a:lnSpc>
            </a:pPr>
            <a:r>
              <a:rPr lang="en-US" sz="1400" b="1" dirty="0"/>
              <a:t>Major entrance Scholarships: </a:t>
            </a:r>
            <a:r>
              <a:rPr lang="en-US" sz="1400" u="sng" dirty="0"/>
              <a:t>application required. </a:t>
            </a:r>
            <a:r>
              <a:rPr lang="en-US" sz="1400" dirty="0"/>
              <a:t>Based on GPA of grade 11 &amp; 12 courses (transcript), essay, letters of reference. Awarded to high academic students who have been involved in their school and/or community.</a:t>
            </a:r>
          </a:p>
          <a:p>
            <a:pPr>
              <a:lnSpc>
                <a:spcPct val="110000"/>
              </a:lnSpc>
            </a:pPr>
            <a:r>
              <a:rPr lang="en-CA" sz="1400" b="1" dirty="0"/>
              <a:t>Scholarships available for international students.</a:t>
            </a:r>
          </a:p>
          <a:p>
            <a:pPr>
              <a:lnSpc>
                <a:spcPct val="110000"/>
              </a:lnSpc>
            </a:pPr>
            <a:r>
              <a:rPr lang="en-CA" sz="1400" dirty="0"/>
              <a:t>Check with each university/college you are applying to!</a:t>
            </a:r>
          </a:p>
        </p:txBody>
      </p:sp>
    </p:spTree>
    <p:extLst>
      <p:ext uri="{BB962C8B-B14F-4D97-AF65-F5344CB8AC3E}">
        <p14:creationId xmlns:p14="http://schemas.microsoft.com/office/powerpoint/2010/main" val="237633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CC47-A0E4-4E18-A520-B1E620443086}"/>
              </a:ext>
            </a:extLst>
          </p:cNvPr>
          <p:cNvSpPr>
            <a:spLocks noGrp="1"/>
          </p:cNvSpPr>
          <p:nvPr>
            <p:ph type="title"/>
          </p:nvPr>
        </p:nvSpPr>
        <p:spPr/>
        <p:txBody>
          <a:bodyPr/>
          <a:lstStyle/>
          <a:p>
            <a:r>
              <a:rPr lang="en-US" b="1" dirty="0">
                <a:solidFill>
                  <a:srgbClr val="002060"/>
                </a:solidFill>
              </a:rPr>
              <a:t>Entrance Bursaries</a:t>
            </a:r>
            <a:endParaRPr lang="en-CA" b="1" dirty="0">
              <a:solidFill>
                <a:srgbClr val="002060"/>
              </a:solidFill>
            </a:endParaRPr>
          </a:p>
        </p:txBody>
      </p:sp>
      <p:graphicFrame>
        <p:nvGraphicFramePr>
          <p:cNvPr id="5" name="Content Placeholder 2">
            <a:extLst>
              <a:ext uri="{FF2B5EF4-FFF2-40B4-BE49-F238E27FC236}">
                <a16:creationId xmlns:a16="http://schemas.microsoft.com/office/drawing/2014/main" id="{16514353-7817-7AD2-628E-C08B7179AD90}"/>
              </a:ext>
            </a:extLst>
          </p:cNvPr>
          <p:cNvGraphicFramePr>
            <a:graphicFrameLocks noGrp="1"/>
          </p:cNvGraphicFramePr>
          <p:nvPr>
            <p:ph sz="quarter" idx="13"/>
          </p:nvPr>
        </p:nvGraphicFramePr>
        <p:xfrm>
          <a:off x="685330" y="2367093"/>
          <a:ext cx="7772870"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8224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5E97782BCC34EB77C4A7C4A48D0AD" ma:contentTypeVersion="1" ma:contentTypeDescription="Create a new document." ma:contentTypeScope="" ma:versionID="b4ecc7575b90cd4743a49210ded27bb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9EEA8E5-99E7-4C5A-BC70-F99543D42BB6}"/>
</file>

<file path=customXml/itemProps2.xml><?xml version="1.0" encoding="utf-8"?>
<ds:datastoreItem xmlns:ds="http://schemas.openxmlformats.org/officeDocument/2006/customXml" ds:itemID="{CF364045-FB2D-44A4-81E5-1846F31F5D60}"/>
</file>

<file path=customXml/itemProps3.xml><?xml version="1.0" encoding="utf-8"?>
<ds:datastoreItem xmlns:ds="http://schemas.openxmlformats.org/officeDocument/2006/customXml" ds:itemID="{EFFC5BE1-A78E-4C94-B60D-1B64D07942E1}"/>
</file>

<file path=docProps/app.xml><?xml version="1.0" encoding="utf-8"?>
<Properties xmlns="http://schemas.openxmlformats.org/officeDocument/2006/extended-properties" xmlns:vt="http://schemas.openxmlformats.org/officeDocument/2006/docPropsVTypes">
  <Template>TM04033925[[fn=Droplet]]</Template>
  <TotalTime>15380</TotalTime>
  <Words>3042</Words>
  <Application>Microsoft Office PowerPoint</Application>
  <PresentationFormat>On-screen Show (4:3)</PresentationFormat>
  <Paragraphs>243</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Abadi</vt:lpstr>
      <vt:lpstr>Arial</vt:lpstr>
      <vt:lpstr>Calibri</vt:lpstr>
      <vt:lpstr>Symbol</vt:lpstr>
      <vt:lpstr>Tw Cen MT</vt:lpstr>
      <vt:lpstr>Wingdings</vt:lpstr>
      <vt:lpstr>Droplet</vt:lpstr>
      <vt:lpstr>Acrobat Document</vt:lpstr>
      <vt:lpstr>               Scholarship &amp; post secondary Update 2024/2025  Wednesday, Oct. 2 Ms. Moorhouse &amp; Mr. Nelson </vt:lpstr>
      <vt:lpstr>DIFFERENT SOURCES OF FINANCIAL AID </vt:lpstr>
      <vt:lpstr>Where to find information?</vt:lpstr>
      <vt:lpstr>PowerPoint Presentation</vt:lpstr>
      <vt:lpstr>No One Source</vt:lpstr>
      <vt:lpstr>Local Scholarships &amp; Bursaries</vt:lpstr>
      <vt:lpstr>External Scholarships &amp; Bursaries</vt:lpstr>
      <vt:lpstr>Entrance Scholarships</vt:lpstr>
      <vt:lpstr>Entrance Bursaries</vt:lpstr>
      <vt:lpstr>BC Government scholarships (must be a Canadian citizen or permanent resident)</vt:lpstr>
      <vt:lpstr>BC/Canada Government Student loans &amp; grants</vt:lpstr>
      <vt:lpstr> Some scholarships require a student to be NOMINATED by their school. </vt:lpstr>
      <vt:lpstr>      National scholarship program for Domestic students</vt:lpstr>
      <vt:lpstr>      Lester B. Pearson Scholarship  for International Students </vt:lpstr>
      <vt:lpstr>    Major Admission Awards</vt:lpstr>
      <vt:lpstr>Pinetree Student  Information Brag Sheet</vt:lpstr>
      <vt:lpstr>Entrance Scholarships (not requiring nominations)</vt:lpstr>
      <vt:lpstr>UBC Major Entrance Scholarships  </vt:lpstr>
      <vt:lpstr>SFU undergraduate Entrance scholarships</vt:lpstr>
      <vt:lpstr>Other SFU Scholarships</vt:lpstr>
      <vt:lpstr>Steps to apply for scholarships</vt:lpstr>
      <vt:lpstr>Reference letters</vt:lpstr>
      <vt:lpstr>ESSAYS</vt:lpstr>
      <vt:lpstr>Post Secondary FAQ</vt:lpstr>
      <vt:lpstr>Post Secondary applications</vt:lpstr>
      <vt:lpstr>Post secondary visit dates</vt:lpstr>
      <vt:lpstr>Transcripts</vt:lpstr>
      <vt:lpstr>Student transcript service</vt:lpstr>
      <vt:lpstr>Questions?</vt:lpstr>
    </vt:vector>
  </TitlesOfParts>
  <Company>SD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dc:title>
  <dc:creator>hjohal</dc:creator>
  <cp:lastModifiedBy>Moorhouse, Carmen</cp:lastModifiedBy>
  <cp:revision>404</cp:revision>
  <cp:lastPrinted>2024-09-27T20:24:21Z</cp:lastPrinted>
  <dcterms:created xsi:type="dcterms:W3CDTF">2010-10-13T17:04:13Z</dcterms:created>
  <dcterms:modified xsi:type="dcterms:W3CDTF">2024-10-03T15:07:21Z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0x0101004375E97782BCC34EB77C4A7C4A48D0AD</vt:lpwstr>
  </property>
</Properties>
</file>