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9" r:id="rId4"/>
  </p:sldMasterIdLst>
  <p:notesMasterIdLst>
    <p:notesMasterId r:id="rId23"/>
  </p:notesMasterIdLst>
  <p:handoutMasterIdLst>
    <p:handoutMasterId r:id="rId24"/>
  </p:handoutMasterIdLst>
  <p:sldIdLst>
    <p:sldId id="381" r:id="rId5"/>
    <p:sldId id="510" r:id="rId6"/>
    <p:sldId id="511" r:id="rId7"/>
    <p:sldId id="519" r:id="rId8"/>
    <p:sldId id="513" r:id="rId9"/>
    <p:sldId id="515" r:id="rId10"/>
    <p:sldId id="517" r:id="rId11"/>
    <p:sldId id="469" r:id="rId12"/>
    <p:sldId id="466" r:id="rId13"/>
    <p:sldId id="521" r:id="rId14"/>
    <p:sldId id="454" r:id="rId15"/>
    <p:sldId id="455" r:id="rId16"/>
    <p:sldId id="497" r:id="rId17"/>
    <p:sldId id="472" r:id="rId18"/>
    <p:sldId id="509" r:id="rId19"/>
    <p:sldId id="485" r:id="rId20"/>
    <p:sldId id="522" r:id="rId21"/>
    <p:sldId id="524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651"/>
    <a:srgbClr val="77933C"/>
    <a:srgbClr val="C0504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62787" autoAdjust="0"/>
  </p:normalViewPr>
  <p:slideViewPr>
    <p:cSldViewPr>
      <p:cViewPr varScale="1">
        <p:scale>
          <a:sx n="71" d="100"/>
          <a:sy n="71" d="100"/>
        </p:scale>
        <p:origin x="26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60" y="3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D96BA-C439-49EB-AF07-77F08F4C471E}" type="datetimeFigureOut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72"/>
            <a:ext cx="297180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dirty="0"/>
              <a:t>Student Data Exchange / </a:t>
            </a:r>
          </a:p>
          <a:p>
            <a:r>
              <a:rPr lang="en-CA" dirty="0"/>
              <a:t>Digital Transcript Service Project Kickoff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0472"/>
            <a:ext cx="297180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2206-7504-4EDF-9B5E-B766F8A6497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867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8D5D4-1E79-4EC7-91AE-FB6820E349D3}" type="datetimeFigureOut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619BC-67D5-4A31-853A-EC898378748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9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19BC-67D5-4A31-853A-EC8983787487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4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will display a registration confirmation message advising an email has been sent; to activate the registration and link a BCeID to a student’s STS Account you need to click a link in the email.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**Students must click on this link within 24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hours or the registration process must be completed again.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you click the link the system will prompt you to enter your BCeID user name and password to finalize the process.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19BC-67D5-4A31-853A-EC8983787487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57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Students must provide their PEN, legal name and birthdate to obtain access to their records.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**This</a:t>
            </a:r>
            <a:r>
              <a:rPr lang="en-US" baseline="0" dirty="0">
                <a:solidFill>
                  <a:srgbClr val="FF0000"/>
                </a:solidFill>
              </a:rPr>
              <a:t> information should match what the school of record has on file for the student.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olidFill>
                  <a:srgbClr val="FF0000"/>
                </a:solidFill>
              </a:rPr>
              <a:t>Challenges that students often encounter when trying to register is: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srgbClr val="FF0000"/>
                </a:solidFill>
              </a:rPr>
              <a:t>Using nick names or anglicized names that do not match their name in their school of record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srgbClr val="FF0000"/>
                </a:solidFill>
              </a:rPr>
              <a:t>Hyphenated names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srgbClr val="FF0000"/>
                </a:solidFill>
              </a:rPr>
              <a:t>After 3 attempts, they will be locked out of the system, STS will need to go into system and unlock, then an email will get sent to students to try again.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19BC-67D5-4A31-853A-EC8983787487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57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 Dashboard provides access to the functions available to students once they have:</a:t>
            </a:r>
          </a:p>
          <a:p>
            <a:r>
              <a:rPr lang="en-US" dirty="0"/>
              <a:t>	1. authenticated using a Basic </a:t>
            </a:r>
            <a:r>
              <a:rPr lang="en-US" dirty="0" err="1"/>
              <a:t>BCeID</a:t>
            </a:r>
            <a:r>
              <a:rPr lang="en-US" dirty="0"/>
              <a:t>, and</a:t>
            </a:r>
          </a:p>
          <a:p>
            <a:r>
              <a:rPr lang="en-US" dirty="0"/>
              <a:t>	2. successfully been authorized to access their transcript records.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AC9-B5B8-B747-91FB-18523CD4D3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Privacy consent box (once checked) enables the other links for:</a:t>
            </a:r>
          </a:p>
          <a:p>
            <a:endParaRPr lang="en-US" dirty="0"/>
          </a:p>
          <a:p>
            <a:r>
              <a:rPr lang="en-US" dirty="0"/>
              <a:t>Sending transcripts to PSIs; or,</a:t>
            </a:r>
          </a:p>
          <a:p>
            <a:endParaRPr lang="en-US" dirty="0"/>
          </a:p>
          <a:p>
            <a:r>
              <a:rPr lang="en-US" dirty="0"/>
              <a:t>Sending transcripts to other third parties.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Electronic Transcript (by PDF download) will operate much like an electronic bank transfer transaction requiring the email address of the receiver and a shared security question and answer.</a:t>
            </a:r>
            <a:r>
              <a:rPr lang="en-US" baseline="0" dirty="0"/>
              <a:t>  **Important to use exact password as they are case sensitive and if password is incorrectly entered 3X, it will be locked out.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Printed Transcripts will now also be automated through direct PDF transcript printing at BCMail for subsequent mailing to the specified destination.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** Printed transcript is ordered, BC Mail receives order from STS, transcript</a:t>
            </a:r>
            <a:r>
              <a:rPr lang="en-US" baseline="0" dirty="0"/>
              <a:t> is printed, posted through Canada Post and is not tracked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AC9-B5B8-B747-91FB-18523CD4D3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5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**This slide</a:t>
            </a:r>
            <a:r>
              <a:rPr lang="en-CA" baseline="0" dirty="0"/>
              <a:t> shows three different PSIs and the options on how to send a transcript to each on the following slide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19BC-67D5-4A31-853A-EC8983787487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274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**Send my transcript now and allow this Post-Secondary Institution to request transcript updates until the date specified below. – </a:t>
            </a:r>
            <a:r>
              <a:rPr lang="en-CA" baseline="0" dirty="0">
                <a:solidFill>
                  <a:srgbClr val="FF0000"/>
                </a:solidFill>
              </a:rPr>
              <a:t>NEW</a:t>
            </a:r>
            <a:r>
              <a:rPr lang="en-CA" baseline="0" dirty="0"/>
              <a:t> online XML Transcript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**Send interim and final marks when they are available  - electronic batch process (May and July)</a:t>
            </a:r>
            <a:endParaRPr lang="en-CA" dirty="0"/>
          </a:p>
          <a:p>
            <a:r>
              <a:rPr lang="en-CA" dirty="0"/>
              <a:t>**</a:t>
            </a:r>
            <a:r>
              <a:rPr lang="en-CA" baseline="0" dirty="0"/>
              <a:t>Send final marks when they are available  - printed copies only of transcript</a:t>
            </a:r>
          </a:p>
          <a:p>
            <a:endParaRPr lang="en-CA" baseline="0" dirty="0"/>
          </a:p>
          <a:p>
            <a:r>
              <a:rPr lang="en-CA" dirty="0"/>
              <a:t>If the student wants to ‘send my printed transcript now”, then they will need to change their selection from the current default button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19BC-67D5-4A31-853A-EC8983787487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6381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**Informational</a:t>
            </a:r>
            <a:r>
              <a:rPr lang="en-CA" baseline="0" dirty="0"/>
              <a:t> message can provide students with important information on exam or assessment information.</a:t>
            </a:r>
          </a:p>
          <a:p>
            <a:r>
              <a:rPr lang="en-CA" baseline="0" dirty="0"/>
              <a:t>**Students must check their information on the transcript of grades for accuracy before proceeding.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19BC-67D5-4A31-853A-EC8983787487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55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**Order details show which</a:t>
            </a:r>
            <a:r>
              <a:rPr lang="en-CA" baseline="0" dirty="0"/>
              <a:t> institutions were selected and when the transcripts will be available.</a:t>
            </a:r>
          </a:p>
          <a:p>
            <a:endParaRPr lang="en-CA" baseline="0" dirty="0"/>
          </a:p>
          <a:p>
            <a:r>
              <a:rPr lang="en-CA" baseline="0" dirty="0"/>
              <a:t>**Status of each transcript with “new” order has not yet been sent and “processing” is being sent</a:t>
            </a:r>
          </a:p>
          <a:p>
            <a:endParaRPr lang="en-CA" baseline="0" dirty="0"/>
          </a:p>
          <a:p>
            <a:endParaRPr lang="en-CA" baseline="0" dirty="0"/>
          </a:p>
          <a:p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19BC-67D5-4A31-853A-EC8983787487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50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inofEdIntroPag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" y="-27384"/>
            <a:ext cx="9180000" cy="69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DB78-D4F1-4532-AC26-31C81B1B62F6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81230-4770-424D-B930-6CEFCC60377D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1" name="Picture 10" descr="BC_EDUC_H_CMYK_r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701" y="-62691"/>
            <a:ext cx="2638425" cy="1333500"/>
          </a:xfrm>
          <a:prstGeom prst="rect">
            <a:avLst/>
          </a:prstGeom>
        </p:spPr>
      </p:pic>
      <p:pic>
        <p:nvPicPr>
          <p:cNvPr id="9" name="Picture 8" descr="Ministry of Educa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115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23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CA35-0B12-4712-9370-3DAAB8520CBF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459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09F8-E616-4F2E-B446-279D5C9BD403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914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9F0C-FFD0-4D81-B696-B556250CED05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2900-830C-485D-B2CC-BED4B7758E5A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3" y="0"/>
            <a:ext cx="9150583" cy="9087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5000"/>
              <a:buFont typeface="Wingdings" pitchFamily="2" charset="2"/>
              <a:buChar char="q"/>
              <a:defRPr/>
            </a:lvl1pPr>
            <a:lvl2pPr>
              <a:buSzPct val="75000"/>
              <a:buFont typeface="Wingdings" pitchFamily="2" charset="2"/>
              <a:buChar char="v"/>
              <a:defRPr/>
            </a:lvl2pPr>
            <a:lvl3pPr>
              <a:buSzPct val="75000"/>
              <a:buFont typeface="Wingdings" pitchFamily="2" charset="2"/>
              <a:buChar char="Ø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DB78-D4F1-4532-AC26-31C81B1B62F6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9144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190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DB78-D4F1-4532-AC26-31C81B1B62F6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9556D-6059-4429-BF32-D708024363B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782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0583" cy="9087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9F0C-FFD0-4D81-B696-B556250CED05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9144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13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3" y="5680"/>
            <a:ext cx="9150583" cy="9087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2900-830C-485D-B2CC-BED4B7758E5A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9144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769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DB78-D4F1-4532-AC26-31C81B1B62F6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755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2E22-A0CC-44DE-BA52-9215A619698E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883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4796-6F42-441E-9352-063516C54B08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328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DFB3-63DF-4801-8730-881CD7950D1E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597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B96D-D234-499F-9DEE-6709415EAE57}" type="datetime1">
              <a:rPr lang="en-CA" smtClean="0"/>
              <a:pPr/>
              <a:t>2021-11-02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E992-B57F-4424-8CFA-E6B900EF6AA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47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52" r:id="rId12"/>
    <p:sldLayoutId id="214748365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logon7.gov.bc.ca/clp-cgi/capBceid/logon.cgi?flags=0001:0,8&amp;TYPE=33554433&amp;REALMOID=06-fb120696-8217-4e04-8afc-39fc43162b2a&amp;GUID=&amp;SMAUTHREASON=0&amp;METHOD=GET&amp;SMAGENTNAME=$SM$WuT9%2f37%2binOm4UbeWVok2mdJSAMkGSYk6a90KCXv9CHuGeqR30LTlZRrFpDGf3gWfiM%2f1AiI3w7Wzow0o3Zs0TyogGRh6faN&amp;TARGET=$SM$https%3a%2f%2fwww%2estudenttranscripts%2egov%2ebc%2eca%2fdash%2fdashboard%2fdashboard%2ejsf#ac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transcripts.gov.bc.c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www2.gov.bc.ca/gov/content/education-training/k-12/support/transcripts-and-certificat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www2.gov.bc.ca/gov/content/education-training/k-12/support/transcripts-and-certificates/order-a-high-school-transcript-or-certifica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www2.gov.bc.ca/gov/content/education-training/k-12/support/transcripts-and-certificates/order-a-high-school-transcript-or-certifica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s://www.bceid.ca/register/basic/account_details.aspx?type=regul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7"/>
            <a:ext cx="8424936" cy="147002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EA9651"/>
                </a:solidFill>
              </a:rPr>
              <a:t>StudentTranscripts</a:t>
            </a:r>
            <a:r>
              <a:rPr lang="en-US" b="1" dirty="0">
                <a:solidFill>
                  <a:srgbClr val="EA9651"/>
                </a:solidFill>
              </a:rPr>
              <a:t> Service</a:t>
            </a:r>
            <a:br>
              <a:rPr lang="en-US" b="1" dirty="0">
                <a:solidFill>
                  <a:srgbClr val="EA9651"/>
                </a:solidFill>
              </a:rPr>
            </a:br>
            <a:r>
              <a:rPr lang="en-US" b="1" dirty="0">
                <a:solidFill>
                  <a:srgbClr val="EA9651"/>
                </a:solidFill>
              </a:rPr>
              <a:t>PSI Transcript Ordering/Sending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2485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9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overnment of British Columbia - Internet Explorer">
            <a:hlinkClick r:id="rId2"/>
            <a:extLst>
              <a:ext uri="{FF2B5EF4-FFF2-40B4-BE49-F238E27FC236}">
                <a16:creationId xmlns:a16="http://schemas.microsoft.com/office/drawing/2014/main" id="{08EBBA2A-D9D8-4772-B84F-33BE1E662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AA2DF-29DA-4FA4-94AD-A236DC10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0455F1-1211-4709-85CC-1B79A49F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 in with </a:t>
            </a:r>
            <a:r>
              <a:rPr lang="en-US" b="1" dirty="0" err="1"/>
              <a:t>BCeID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6075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3742" y="1417638"/>
            <a:ext cx="8213058" cy="3395784"/>
          </a:xfrm>
          <a:prstGeom prst="rect">
            <a:avLst/>
          </a:prstGeom>
        </p:spPr>
      </p:pic>
      <p:sp>
        <p:nvSpPr>
          <p:cNvPr id="5" name="Callout: Line 4"/>
          <p:cNvSpPr/>
          <p:nvPr/>
        </p:nvSpPr>
        <p:spPr>
          <a:xfrm>
            <a:off x="4876800" y="4923692"/>
            <a:ext cx="3809999" cy="820616"/>
          </a:xfrm>
          <a:prstGeom prst="borderCallout1">
            <a:avLst>
              <a:gd name="adj1" fmla="val 18750"/>
              <a:gd name="adj2" fmla="val -8333"/>
              <a:gd name="adj3" fmla="val -37024"/>
              <a:gd name="adj4" fmla="val -203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Student Dashboard following authentication and authorization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356D21-F0A2-46DE-A2A0-354E20E9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Student Dashboard: </a:t>
            </a:r>
            <a:br>
              <a:rPr lang="en-US" sz="2800" dirty="0"/>
            </a:br>
            <a:r>
              <a:rPr lang="en-US" sz="2800" b="1" dirty="0"/>
              <a:t>Click on Send/Order Transcript</a:t>
            </a:r>
          </a:p>
        </p:txBody>
      </p:sp>
    </p:spTree>
    <p:extLst>
      <p:ext uri="{BB962C8B-B14F-4D97-AF65-F5344CB8AC3E}">
        <p14:creationId xmlns:p14="http://schemas.microsoft.com/office/powerpoint/2010/main" val="182647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b="8482"/>
          <a:stretch/>
        </p:blipFill>
        <p:spPr>
          <a:xfrm>
            <a:off x="457200" y="1417638"/>
            <a:ext cx="8230386" cy="4597400"/>
          </a:xfrm>
          <a:prstGeom prst="rect">
            <a:avLst/>
          </a:prstGeom>
        </p:spPr>
      </p:pic>
      <p:sp>
        <p:nvSpPr>
          <p:cNvPr id="5" name="Callout: Line 4"/>
          <p:cNvSpPr/>
          <p:nvPr/>
        </p:nvSpPr>
        <p:spPr>
          <a:xfrm>
            <a:off x="6572698" y="3762463"/>
            <a:ext cx="2360247" cy="820616"/>
          </a:xfrm>
          <a:prstGeom prst="borderCallout1">
            <a:avLst>
              <a:gd name="adj1" fmla="val 18750"/>
              <a:gd name="adj2" fmla="val -8333"/>
              <a:gd name="adj3" fmla="val 75223"/>
              <a:gd name="adj4" fmla="val -1986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Privacy consent activates links below</a:t>
            </a:r>
          </a:p>
        </p:txBody>
      </p:sp>
      <p:sp>
        <p:nvSpPr>
          <p:cNvPr id="6" name="Callout: Line 5"/>
          <p:cNvSpPr/>
          <p:nvPr/>
        </p:nvSpPr>
        <p:spPr>
          <a:xfrm>
            <a:off x="6572697" y="4742307"/>
            <a:ext cx="2360247" cy="523631"/>
          </a:xfrm>
          <a:prstGeom prst="borderCallout1">
            <a:avLst>
              <a:gd name="adj1" fmla="val 18750"/>
              <a:gd name="adj2" fmla="val -8333"/>
              <a:gd name="adj3" fmla="val 40309"/>
              <a:gd name="adj4" fmla="val -1952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Transcript to PSI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DA9CA6-A7FE-4308-A8E9-EE7516D1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Send/Order your Transcript</a:t>
            </a:r>
          </a:p>
        </p:txBody>
      </p:sp>
    </p:spTree>
    <p:extLst>
      <p:ext uri="{BB962C8B-B14F-4D97-AF65-F5344CB8AC3E}">
        <p14:creationId xmlns:p14="http://schemas.microsoft.com/office/powerpoint/2010/main" val="115245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Step 1 </a:t>
            </a:r>
            <a:r>
              <a:rPr lang="en-CA" sz="3100" b="1" dirty="0"/>
              <a:t>– Search for PSI and move to list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10577" y="1124744"/>
            <a:ext cx="7522845" cy="49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D75B-02F4-485E-9580-3EC0F2B341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r>
              <a:rPr lang="en-CA" sz="2400" b="1" dirty="0"/>
              <a:t>SEND OPTION PRE-SELECTED FOR GRADUATING STUDENTS!</a:t>
            </a:r>
          </a:p>
          <a:p>
            <a:pPr marL="0" indent="0">
              <a:buNone/>
            </a:pPr>
            <a:endParaRPr lang="en-CA" sz="3000" b="1" dirty="0"/>
          </a:p>
          <a:p>
            <a:pPr marL="0" indent="0">
              <a:buNone/>
            </a:pPr>
            <a:r>
              <a:rPr lang="en-CA" sz="3000" b="1" dirty="0">
                <a:solidFill>
                  <a:srgbClr val="FF0000"/>
                </a:solidFill>
              </a:rPr>
              <a:t>DO NOT CHANGE!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E000F-DF28-4BF3-A9A7-3B4867CF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E992-B57F-4424-8CFA-E6B900EF6AAC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A02714-5AFB-4A18-99E5-64E2B1B3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Information to go to PSIs</a:t>
            </a:r>
          </a:p>
        </p:txBody>
      </p:sp>
      <p:pic>
        <p:nvPicPr>
          <p:cNvPr id="7" name="Content Placeholder 4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44825"/>
            <a:ext cx="4114800" cy="35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6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F9D0C-0B5E-4B1E-B4ED-F365B72B0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9712" y="2234406"/>
            <a:ext cx="6124575" cy="3257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83FA9-260C-47FC-B98F-01285C5F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961805-C64C-49B5-ACA6-B212E27E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Step 3 – Confirm and Add to Cart and review transcript</a:t>
            </a:r>
          </a:p>
        </p:txBody>
      </p:sp>
    </p:spTree>
    <p:extLst>
      <p:ext uri="{BB962C8B-B14F-4D97-AF65-F5344CB8AC3E}">
        <p14:creationId xmlns:p14="http://schemas.microsoft.com/office/powerpoint/2010/main" val="170958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Confirmation of Order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8878" y="2369117"/>
            <a:ext cx="6406243" cy="29881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57050B-C4F0-45CC-B416-657BDC701BC1}"/>
              </a:ext>
            </a:extLst>
          </p:cNvPr>
          <p:cNvCxnSpPr/>
          <p:nvPr/>
        </p:nvCxnSpPr>
        <p:spPr>
          <a:xfrm flipV="1">
            <a:off x="3203848" y="3429000"/>
            <a:ext cx="79208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4EE56-9D16-4311-BA21-EC62F1F6D1E6}"/>
              </a:ext>
            </a:extLst>
          </p:cNvPr>
          <p:cNvSpPr/>
          <p:nvPr/>
        </p:nvSpPr>
        <p:spPr>
          <a:xfrm>
            <a:off x="3995935" y="3167324"/>
            <a:ext cx="3456383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New – order has not yet been sent for batch process and final transcripts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26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5A4221-FE2A-4807-814F-131A37C1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9"/>
          </a:xfrm>
        </p:spPr>
        <p:txBody>
          <a:bodyPr>
            <a:normAutofit/>
          </a:bodyPr>
          <a:lstStyle/>
          <a:p>
            <a:r>
              <a:rPr lang="en-US" sz="4800" b="1" dirty="0"/>
              <a:t>Last screen – submit order</a:t>
            </a:r>
            <a:endParaRPr lang="en-CA" sz="4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695D1-CDA8-4878-B3C4-CC2EFE37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27B3F7-CC54-48B5-81EA-CAD24C4E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 – Submit Order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104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CA308-669C-45A2-BA8E-C7F1538C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b="1" dirty="0"/>
              <a:t>QUESTIONS about the STUDENT TRANSCRIPT SERVICE and/or SENDING TRANSCRIPTS directly to universities and colleges?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Email Ms. Moorhouse at cmoorhouse@sd43.bc.ca</a:t>
            </a:r>
            <a:endParaRPr lang="en-C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A82DC-D1E6-4DF3-8AF5-012B430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641688-37CE-4610-BC11-CE60D96A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478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C793C8-5CEF-4431-B903-FC4154242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b="1" dirty="0"/>
              <a:t>VISIT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http://www.studenttranscripts.gov.bc.ca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51404D-1C8E-4CE9-B31D-8722BEA8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E292D2-DE6F-4D5D-8994-A794E3D5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39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rder Transcripts &amp; Certificates - Province of British Columbia - Internet Explorer">
            <a:hlinkClick r:id="rId2"/>
            <a:extLst>
              <a:ext uri="{FF2B5EF4-FFF2-40B4-BE49-F238E27FC236}">
                <a16:creationId xmlns:a16="http://schemas.microsoft.com/office/drawing/2014/main" id="{5887F0F5-3911-439D-842F-AB73CBC0B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355DEA-9BB4-42DF-A055-8B2F3F50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97C6C9-2F43-49EC-990B-32977E6A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Click on ‘Current Student’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19074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rder a High School Transcript or Certificate as a Current Student - Province of British Columb - Internet Explorer">
            <a:hlinkClick r:id="rId2"/>
            <a:extLst>
              <a:ext uri="{FF2B5EF4-FFF2-40B4-BE49-F238E27FC236}">
                <a16:creationId xmlns:a16="http://schemas.microsoft.com/office/drawing/2014/main" id="{DC852C87-8D59-4DFA-879D-4D672DC39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96881-5D16-4F2B-92AE-A7A06552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F70304-C5A0-434E-9D31-6344EEB4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Click on ‘Order’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5377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rder a High School Transcript or Certificate as a Current Student - Province of British Columb - Internet Explorer">
            <a:hlinkClick r:id="rId2"/>
            <a:extLst>
              <a:ext uri="{FF2B5EF4-FFF2-40B4-BE49-F238E27FC236}">
                <a16:creationId xmlns:a16="http://schemas.microsoft.com/office/drawing/2014/main" id="{6BC9D648-77C9-44D5-BEE7-9C2B4C25D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9C95E-F72D-4E99-97E4-ECA42924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374B8C-869B-44EC-8FEA-3D272341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Click on ‘Register for a Basic </a:t>
            </a:r>
            <a:r>
              <a:rPr lang="en-US" b="1" dirty="0" err="1"/>
              <a:t>BCeID</a:t>
            </a:r>
            <a:r>
              <a:rPr lang="en-US" b="1" dirty="0"/>
              <a:t>’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9245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CeID - Basic BCeID: Registration - Internet Explorer">
            <a:hlinkClick r:id="rId2"/>
            <a:extLst>
              <a:ext uri="{FF2B5EF4-FFF2-40B4-BE49-F238E27FC236}">
                <a16:creationId xmlns:a16="http://schemas.microsoft.com/office/drawing/2014/main" id="{5B8E8BE0-9EB7-4775-8B4E-01BA8B993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373E3-8E45-4668-802A-C667856E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A25DE0-E0DD-4E91-B752-06D3A6A9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Register for Basic </a:t>
            </a:r>
            <a:r>
              <a:rPr lang="en-US" b="1" dirty="0" err="1"/>
              <a:t>BCeID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3338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61F38-C719-4B4B-A4B4-C221FC104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5"/>
          </a:xfrm>
        </p:spPr>
        <p:txBody>
          <a:bodyPr>
            <a:normAutofit/>
          </a:bodyPr>
          <a:lstStyle/>
          <a:p>
            <a:r>
              <a:rPr lang="en-US" dirty="0"/>
              <a:t>Once you register for a Basic BCEID you will be </a:t>
            </a:r>
            <a:r>
              <a:rPr lang="en-US" b="1" dirty="0"/>
              <a:t>sent an email to confirm </a:t>
            </a:r>
            <a:r>
              <a:rPr lang="en-US" dirty="0"/>
              <a:t>your registration.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/>
              <a:t>The email </a:t>
            </a:r>
            <a:r>
              <a:rPr lang="en-US" b="1" dirty="0"/>
              <a:t>will contain an Activation Link.</a:t>
            </a:r>
            <a:endParaRPr lang="en-US" dirty="0"/>
          </a:p>
          <a:p>
            <a:endParaRPr lang="en-US" sz="12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73E7B-42C2-49E4-8E78-1E9AB489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9563F4-D607-4C0E-AEF2-F172B77D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24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Email Verification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700807"/>
            <a:ext cx="578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An email confirmation will be sent to activate registration.</a:t>
            </a:r>
            <a:endParaRPr lang="en-CA" i="1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2070139"/>
            <a:ext cx="5943600" cy="20523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4695702" y="3443049"/>
            <a:ext cx="1872207" cy="24231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438936" y="3933056"/>
            <a:ext cx="30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Click on link from the email confirmation to link the newly created BCeID to the student’s STS account. </a:t>
            </a:r>
            <a:r>
              <a:rPr lang="en-CA" b="1" dirty="0">
                <a:solidFill>
                  <a:srgbClr val="FF0000"/>
                </a:solidFill>
              </a:rPr>
              <a:t>Must activate within 24 hours!</a:t>
            </a:r>
            <a:endParaRPr lang="en-C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6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29E3-B410-4C99-A22E-23A2D39CC434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Register for </a:t>
            </a:r>
            <a:r>
              <a:rPr lang="en-CA" b="1" i="1" dirty="0"/>
              <a:t>StudentTranscripts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700807"/>
            <a:ext cx="421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Register for the </a:t>
            </a:r>
            <a:r>
              <a:rPr lang="en-CA" i="1" dirty="0"/>
              <a:t>StudentTranscripts  Service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2060848"/>
            <a:ext cx="5939155" cy="4032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400506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Tip: PEN, First Name, Last Name and DOB are mandatory fields and must match Pinetree record. </a:t>
            </a:r>
          </a:p>
          <a:p>
            <a:r>
              <a:rPr lang="en-CA" b="1" dirty="0">
                <a:solidFill>
                  <a:srgbClr val="FF0000"/>
                </a:solidFill>
              </a:rPr>
              <a:t>Three incorrect attempts will lock you out of the system!</a:t>
            </a:r>
          </a:p>
        </p:txBody>
      </p:sp>
    </p:spTree>
    <p:extLst>
      <p:ext uri="{BB962C8B-B14F-4D97-AF65-F5344CB8AC3E}">
        <p14:creationId xmlns:p14="http://schemas.microsoft.com/office/powerpoint/2010/main" val="1436488869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emplate with ministry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5E97782BCC34EB77C4A7C4A48D0AD" ma:contentTypeVersion="1" ma:contentTypeDescription="Create a new document." ma:contentTypeScope="" ma:versionID="b4ecc7575b90cd4743a49210ded27bb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C0B5EE-DA47-4F5B-90CB-F4420DC13EED}"/>
</file>

<file path=customXml/itemProps2.xml><?xml version="1.0" encoding="utf-8"?>
<ds:datastoreItem xmlns:ds="http://schemas.openxmlformats.org/officeDocument/2006/customXml" ds:itemID="{C8D4B850-1869-44CC-A205-CEF2EEE06828}"/>
</file>

<file path=customXml/itemProps3.xml><?xml version="1.0" encoding="utf-8"?>
<ds:datastoreItem xmlns:ds="http://schemas.openxmlformats.org/officeDocument/2006/customXml" ds:itemID="{998AB117-927B-44AF-96E5-5F0B6C8F8259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821</Words>
  <Application>Microsoft Office PowerPoint</Application>
  <PresentationFormat>On-screen Show (4:3)</PresentationFormat>
  <Paragraphs>106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Blue template with ministry logo</vt:lpstr>
      <vt:lpstr>StudentTranscripts Service PSI Transcript Ordering/Sending</vt:lpstr>
      <vt:lpstr>PowerPoint Presentation</vt:lpstr>
      <vt:lpstr>Click on ‘Current Student’</vt:lpstr>
      <vt:lpstr>Click on ‘Order’</vt:lpstr>
      <vt:lpstr>Click on ‘Register for a Basic BCeID’</vt:lpstr>
      <vt:lpstr>Register for Basic BCeID</vt:lpstr>
      <vt:lpstr>PowerPoint Presentation</vt:lpstr>
      <vt:lpstr>Email Verification</vt:lpstr>
      <vt:lpstr>Register for StudentTranscripts</vt:lpstr>
      <vt:lpstr>LOG in with BCeID</vt:lpstr>
      <vt:lpstr>Student Dashboard:  Click on Send/Order Transcript</vt:lpstr>
      <vt:lpstr>Send/Order your Transcript</vt:lpstr>
      <vt:lpstr>Step 1 – Search for PSI and move to list</vt:lpstr>
      <vt:lpstr>Information to go to PSIs</vt:lpstr>
      <vt:lpstr>Step 3 – Confirm and Add to Cart and review transcript</vt:lpstr>
      <vt:lpstr>Confirmation of Order</vt:lpstr>
      <vt:lpstr>Final Step – Submit Order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myED BC Academy - May 2017</dc:title>
  <dc:creator/>
  <cp:keywords>Integrated Student Data Portfolio</cp:keywords>
  <cp:lastModifiedBy/>
  <cp:revision>1</cp:revision>
  <dcterms:created xsi:type="dcterms:W3CDTF">2015-02-23T23:04:31Z</dcterms:created>
  <dcterms:modified xsi:type="dcterms:W3CDTF">2021-11-02T21:52:43Z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0x0101004375E97782BCC34EB77C4A7C4A48D0AD</vt:lpwstr>
  </property>
</Properties>
</file>