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1"/>
  </p:notesMasterIdLst>
  <p:sldIdLst>
    <p:sldId id="272" r:id="rId2"/>
    <p:sldId id="274" r:id="rId3"/>
    <p:sldId id="280" r:id="rId4"/>
    <p:sldId id="279" r:id="rId5"/>
    <p:sldId id="275" r:id="rId6"/>
    <p:sldId id="284" r:id="rId7"/>
    <p:sldId id="281" r:id="rId8"/>
    <p:sldId id="285" r:id="rId9"/>
    <p:sldId id="269" r:id="rId10"/>
    <p:sldId id="270" r:id="rId11"/>
    <p:sldId id="286" r:id="rId12"/>
    <p:sldId id="287" r:id="rId13"/>
    <p:sldId id="288" r:id="rId14"/>
    <p:sldId id="289" r:id="rId15"/>
    <p:sldId id="291" r:id="rId16"/>
    <p:sldId id="292" r:id="rId17"/>
    <p:sldId id="259" r:id="rId18"/>
    <p:sldId id="294" r:id="rId19"/>
    <p:sldId id="258"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0FE"/>
    <a:srgbClr val="FFEFEF"/>
    <a:srgbClr val="FDFBF6"/>
    <a:srgbClr val="202C8F"/>
    <a:srgbClr val="AAC4E9"/>
    <a:srgbClr val="F5CDCE"/>
    <a:srgbClr val="DF8C8C"/>
    <a:srgbClr val="D4D593"/>
    <a:srgbClr val="CDBE8A"/>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DCCE9-227C-E47B-3480-7CFC9A7952C3}" v="126" dt="2024-11-12T21:04:57.339"/>
    <p1510:client id="{A0CF91E0-792D-E2E6-3C90-0B3C573091C2}" v="66" dt="2024-11-12T23:29:39.94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12" y="10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7D240-1880-4260-AEDB-CDD6E2A9399C}"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7A561DA0-2687-40A2-8FBC-9B64EF87B054}">
      <dgm:prSet/>
      <dgm:spPr/>
      <dgm:t>
        <a:bodyPr/>
        <a:lstStyle/>
        <a:p>
          <a:r>
            <a:rPr lang="en-US" dirty="0">
              <a:latin typeface="+mj-lt"/>
            </a:rPr>
            <a:t>WWW.STUDENTTRANSCRIPTS.GOV.BC.CA</a:t>
          </a:r>
        </a:p>
      </dgm:t>
    </dgm:pt>
    <dgm:pt modelId="{64FDFDDB-5A15-410A-A92E-59A836CD8B53}" type="parTrans" cxnId="{B025486A-7EAB-444E-B120-4B333EF8A858}">
      <dgm:prSet/>
      <dgm:spPr/>
      <dgm:t>
        <a:bodyPr/>
        <a:lstStyle/>
        <a:p>
          <a:endParaRPr lang="en-US"/>
        </a:p>
      </dgm:t>
    </dgm:pt>
    <dgm:pt modelId="{B9419E5B-41CF-426A-AD02-E80CA3A52536}" type="sibTrans" cxnId="{B025486A-7EAB-444E-B120-4B333EF8A858}">
      <dgm:prSet/>
      <dgm:spPr/>
      <dgm:t>
        <a:bodyPr/>
        <a:lstStyle/>
        <a:p>
          <a:endParaRPr lang="en-US"/>
        </a:p>
      </dgm:t>
    </dgm:pt>
    <dgm:pt modelId="{C3150001-8384-4971-A7DD-2F93A4AF7104}">
      <dgm:prSet/>
      <dgm:spPr/>
      <dgm:t>
        <a:bodyPr/>
        <a:lstStyle/>
        <a:p>
          <a:r>
            <a:rPr lang="en-US" dirty="0">
              <a:latin typeface="+mj-lt"/>
            </a:rPr>
            <a:t>REGISTER FOR A BASIC BCEID</a:t>
          </a:r>
        </a:p>
      </dgm:t>
    </dgm:pt>
    <dgm:pt modelId="{BD80E115-F3A6-44BB-9CC6-02D0198629F1}" type="parTrans" cxnId="{956BE941-FA70-4CB5-9675-7125DE4F0E00}">
      <dgm:prSet/>
      <dgm:spPr/>
      <dgm:t>
        <a:bodyPr/>
        <a:lstStyle/>
        <a:p>
          <a:endParaRPr lang="en-US"/>
        </a:p>
      </dgm:t>
    </dgm:pt>
    <dgm:pt modelId="{4C598775-07AA-48F1-B1D7-A4F390F2AA99}" type="sibTrans" cxnId="{956BE941-FA70-4CB5-9675-7125DE4F0E00}">
      <dgm:prSet/>
      <dgm:spPr/>
      <dgm:t>
        <a:bodyPr/>
        <a:lstStyle/>
        <a:p>
          <a:endParaRPr lang="en-US"/>
        </a:p>
      </dgm:t>
    </dgm:pt>
    <dgm:pt modelId="{A62F5451-67EC-4DE0-A849-43396EC48503}">
      <dgm:prSet/>
      <dgm:spPr/>
      <dgm:t>
        <a:bodyPr/>
        <a:lstStyle/>
        <a:p>
          <a:r>
            <a:rPr lang="en-US" dirty="0">
              <a:latin typeface="+mj-lt"/>
            </a:rPr>
            <a:t>IT WILL GIVE YOU ACCESS TO THE STUDENT TRANSCRIPT SERVICE </a:t>
          </a:r>
        </a:p>
      </dgm:t>
    </dgm:pt>
    <dgm:pt modelId="{4871717B-4CB9-455A-A0B9-BC74CBCE9B15}" type="parTrans" cxnId="{C9ABCDE5-93B8-4AA0-B63F-2F4ACA5DAB29}">
      <dgm:prSet/>
      <dgm:spPr/>
      <dgm:t>
        <a:bodyPr/>
        <a:lstStyle/>
        <a:p>
          <a:endParaRPr lang="en-US"/>
        </a:p>
      </dgm:t>
    </dgm:pt>
    <dgm:pt modelId="{C782B47B-BF5D-4C45-A0E3-63F31E7BC8BA}" type="sibTrans" cxnId="{C9ABCDE5-93B8-4AA0-B63F-2F4ACA5DAB29}">
      <dgm:prSet/>
      <dgm:spPr/>
      <dgm:t>
        <a:bodyPr/>
        <a:lstStyle/>
        <a:p>
          <a:endParaRPr lang="en-US"/>
        </a:p>
      </dgm:t>
    </dgm:pt>
    <dgm:pt modelId="{73F680E5-2BAE-4D62-B2B7-0C6D5CC15DCA}" type="pres">
      <dgm:prSet presAssocID="{6007D240-1880-4260-AEDB-CDD6E2A9399C}" presName="linear" presStyleCnt="0">
        <dgm:presLayoutVars>
          <dgm:animLvl val="lvl"/>
          <dgm:resizeHandles val="exact"/>
        </dgm:presLayoutVars>
      </dgm:prSet>
      <dgm:spPr/>
    </dgm:pt>
    <dgm:pt modelId="{1F793207-BC36-4D6E-976F-85FF30CECA5A}" type="pres">
      <dgm:prSet presAssocID="{7A561DA0-2687-40A2-8FBC-9B64EF87B054}" presName="parentText" presStyleLbl="node1" presStyleIdx="0" presStyleCnt="3">
        <dgm:presLayoutVars>
          <dgm:chMax val="0"/>
          <dgm:bulletEnabled val="1"/>
        </dgm:presLayoutVars>
      </dgm:prSet>
      <dgm:spPr/>
    </dgm:pt>
    <dgm:pt modelId="{829DA57F-4FB1-4728-B899-A4EF965B2BC1}" type="pres">
      <dgm:prSet presAssocID="{B9419E5B-41CF-426A-AD02-E80CA3A52536}" presName="spacer" presStyleCnt="0"/>
      <dgm:spPr/>
    </dgm:pt>
    <dgm:pt modelId="{1BC70999-0AE6-43A0-98B8-6EF2FF5EB9A9}" type="pres">
      <dgm:prSet presAssocID="{C3150001-8384-4971-A7DD-2F93A4AF7104}" presName="parentText" presStyleLbl="node1" presStyleIdx="1" presStyleCnt="3">
        <dgm:presLayoutVars>
          <dgm:chMax val="0"/>
          <dgm:bulletEnabled val="1"/>
        </dgm:presLayoutVars>
      </dgm:prSet>
      <dgm:spPr/>
    </dgm:pt>
    <dgm:pt modelId="{0A60AAF3-116E-46B0-81D6-20408CAB3CCF}" type="pres">
      <dgm:prSet presAssocID="{4C598775-07AA-48F1-B1D7-A4F390F2AA99}" presName="spacer" presStyleCnt="0"/>
      <dgm:spPr/>
    </dgm:pt>
    <dgm:pt modelId="{8DF07117-0B6A-4002-BF75-C396422DBBD7}" type="pres">
      <dgm:prSet presAssocID="{A62F5451-67EC-4DE0-A849-43396EC48503}" presName="parentText" presStyleLbl="node1" presStyleIdx="2" presStyleCnt="3">
        <dgm:presLayoutVars>
          <dgm:chMax val="0"/>
          <dgm:bulletEnabled val="1"/>
        </dgm:presLayoutVars>
      </dgm:prSet>
      <dgm:spPr/>
    </dgm:pt>
  </dgm:ptLst>
  <dgm:cxnLst>
    <dgm:cxn modelId="{956BE941-FA70-4CB5-9675-7125DE4F0E00}" srcId="{6007D240-1880-4260-AEDB-CDD6E2A9399C}" destId="{C3150001-8384-4971-A7DD-2F93A4AF7104}" srcOrd="1" destOrd="0" parTransId="{BD80E115-F3A6-44BB-9CC6-02D0198629F1}" sibTransId="{4C598775-07AA-48F1-B1D7-A4F390F2AA99}"/>
    <dgm:cxn modelId="{954F9744-3DF6-4541-8185-221591BE557A}" type="presOf" srcId="{A62F5451-67EC-4DE0-A849-43396EC48503}" destId="{8DF07117-0B6A-4002-BF75-C396422DBBD7}" srcOrd="0" destOrd="0" presId="urn:microsoft.com/office/officeart/2005/8/layout/vList2"/>
    <dgm:cxn modelId="{B025486A-7EAB-444E-B120-4B333EF8A858}" srcId="{6007D240-1880-4260-AEDB-CDD6E2A9399C}" destId="{7A561DA0-2687-40A2-8FBC-9B64EF87B054}" srcOrd="0" destOrd="0" parTransId="{64FDFDDB-5A15-410A-A92E-59A836CD8B53}" sibTransId="{B9419E5B-41CF-426A-AD02-E80CA3A52536}"/>
    <dgm:cxn modelId="{4F326B9A-E716-4CD3-B8D1-FF47C842C509}" type="presOf" srcId="{7A561DA0-2687-40A2-8FBC-9B64EF87B054}" destId="{1F793207-BC36-4D6E-976F-85FF30CECA5A}" srcOrd="0" destOrd="0" presId="urn:microsoft.com/office/officeart/2005/8/layout/vList2"/>
    <dgm:cxn modelId="{C22F0C9D-30A0-4F66-8D1B-22AC4B51D8A1}" type="presOf" srcId="{6007D240-1880-4260-AEDB-CDD6E2A9399C}" destId="{73F680E5-2BAE-4D62-B2B7-0C6D5CC15DCA}" srcOrd="0" destOrd="0" presId="urn:microsoft.com/office/officeart/2005/8/layout/vList2"/>
    <dgm:cxn modelId="{C9ABCDE5-93B8-4AA0-B63F-2F4ACA5DAB29}" srcId="{6007D240-1880-4260-AEDB-CDD6E2A9399C}" destId="{A62F5451-67EC-4DE0-A849-43396EC48503}" srcOrd="2" destOrd="0" parTransId="{4871717B-4CB9-455A-A0B9-BC74CBCE9B15}" sibTransId="{C782B47B-BF5D-4C45-A0E3-63F31E7BC8BA}"/>
    <dgm:cxn modelId="{13A878FE-59B8-42EF-AF2C-E2B6EE7F85CC}" type="presOf" srcId="{C3150001-8384-4971-A7DD-2F93A4AF7104}" destId="{1BC70999-0AE6-43A0-98B8-6EF2FF5EB9A9}" srcOrd="0" destOrd="0" presId="urn:microsoft.com/office/officeart/2005/8/layout/vList2"/>
    <dgm:cxn modelId="{79648152-30AB-4669-B9BC-89C28ADC869F}" type="presParOf" srcId="{73F680E5-2BAE-4D62-B2B7-0C6D5CC15DCA}" destId="{1F793207-BC36-4D6E-976F-85FF30CECA5A}" srcOrd="0" destOrd="0" presId="urn:microsoft.com/office/officeart/2005/8/layout/vList2"/>
    <dgm:cxn modelId="{5C48A32B-9286-4E44-9D33-66F91C7131F9}" type="presParOf" srcId="{73F680E5-2BAE-4D62-B2B7-0C6D5CC15DCA}" destId="{829DA57F-4FB1-4728-B899-A4EF965B2BC1}" srcOrd="1" destOrd="0" presId="urn:microsoft.com/office/officeart/2005/8/layout/vList2"/>
    <dgm:cxn modelId="{D3D36C4B-38B2-44FE-AC20-61BCDB657CD8}" type="presParOf" srcId="{73F680E5-2BAE-4D62-B2B7-0C6D5CC15DCA}" destId="{1BC70999-0AE6-43A0-98B8-6EF2FF5EB9A9}" srcOrd="2" destOrd="0" presId="urn:microsoft.com/office/officeart/2005/8/layout/vList2"/>
    <dgm:cxn modelId="{67D8AB38-E031-4F22-BA51-846BCED4FF33}" type="presParOf" srcId="{73F680E5-2BAE-4D62-B2B7-0C6D5CC15DCA}" destId="{0A60AAF3-116E-46B0-81D6-20408CAB3CCF}" srcOrd="3" destOrd="0" presId="urn:microsoft.com/office/officeart/2005/8/layout/vList2"/>
    <dgm:cxn modelId="{F17253C0-7C55-4924-B9AD-42BAEFFE606F}" type="presParOf" srcId="{73F680E5-2BAE-4D62-B2B7-0C6D5CC15DCA}" destId="{8DF07117-0B6A-4002-BF75-C396422DBBD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93207-BC36-4D6E-976F-85FF30CECA5A}">
      <dsp:nvSpPr>
        <dsp:cNvPr id="0" name=""/>
        <dsp:cNvSpPr/>
      </dsp:nvSpPr>
      <dsp:spPr>
        <a:xfrm>
          <a:off x="0" y="29656"/>
          <a:ext cx="10041695" cy="1325171"/>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WWW.STUDENTTRANSCRIPTS.GOV.BC.CA</a:t>
          </a:r>
        </a:p>
      </dsp:txBody>
      <dsp:txXfrm>
        <a:off x="64690" y="94346"/>
        <a:ext cx="9912315" cy="1195791"/>
      </dsp:txXfrm>
    </dsp:sp>
    <dsp:sp modelId="{1BC70999-0AE6-43A0-98B8-6EF2FF5EB9A9}">
      <dsp:nvSpPr>
        <dsp:cNvPr id="0" name=""/>
        <dsp:cNvSpPr/>
      </dsp:nvSpPr>
      <dsp:spPr>
        <a:xfrm>
          <a:off x="0" y="1452747"/>
          <a:ext cx="10041695" cy="1325171"/>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REGISTER FOR A BASIC BCEID</a:t>
          </a:r>
        </a:p>
      </dsp:txBody>
      <dsp:txXfrm>
        <a:off x="64690" y="1517437"/>
        <a:ext cx="9912315" cy="1195791"/>
      </dsp:txXfrm>
    </dsp:sp>
    <dsp:sp modelId="{8DF07117-0B6A-4002-BF75-C396422DBBD7}">
      <dsp:nvSpPr>
        <dsp:cNvPr id="0" name=""/>
        <dsp:cNvSpPr/>
      </dsp:nvSpPr>
      <dsp:spPr>
        <a:xfrm>
          <a:off x="0" y="2875838"/>
          <a:ext cx="10041695" cy="1325171"/>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IT WILL GIVE YOU ACCESS TO THE STUDENT TRANSCRIPT SERVICE </a:t>
          </a:r>
        </a:p>
      </dsp:txBody>
      <dsp:txXfrm>
        <a:off x="64690" y="2940528"/>
        <a:ext cx="9912315" cy="11957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endParaRPr lang="en-CA"/>
          </a:p>
        </p:txBody>
      </p:sp>
    </p:spTree>
    <p:extLst>
      <p:ext uri="{BB962C8B-B14F-4D97-AF65-F5344CB8AC3E}">
        <p14:creationId xmlns:p14="http://schemas.microsoft.com/office/powerpoint/2010/main" val="318675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7" name="Freeform: Shape 6">
            <a:extLst>
              <a:ext uri="{FF2B5EF4-FFF2-40B4-BE49-F238E27FC236}">
                <a16:creationId xmlns:a16="http://schemas.microsoft.com/office/drawing/2014/main" id="{C5D7591D-335E-D014-AD58-D9D8E1878A7E}"/>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E14274E0-839E-E195-CD3A-BA5021144AC8}"/>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19695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64460303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78390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8742535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68739703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23883228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41057411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25803379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17641201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50715779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7" name="Freeform: Shape 6">
            <a:extLst>
              <a:ext uri="{FF2B5EF4-FFF2-40B4-BE49-F238E27FC236}">
                <a16:creationId xmlns:a16="http://schemas.microsoft.com/office/drawing/2014/main" id="{27970739-3098-2D88-3D08-44C673FED7D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AC7F8F70-3918-696D-BD33-C87745C4FF6E}"/>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8894AE83-7C57-B8CD-4FFA-782E779E7B40}"/>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0" name="Freeform: Shape 9">
            <a:extLst>
              <a:ext uri="{FF2B5EF4-FFF2-40B4-BE49-F238E27FC236}">
                <a16:creationId xmlns:a16="http://schemas.microsoft.com/office/drawing/2014/main" id="{21661FFA-BAE9-3DA9-9C75-3FBD3AB9EE02}"/>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5B3D0B92-0983-2D1D-1F55-65046BDF228D}"/>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94928D51-D8A3-09BF-7FB2-BBBA0A54A283}"/>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407941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98139969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
        <p:nvSpPr>
          <p:cNvPr id="10" name="Image 0" descr="preencoded.png">
            <a:extLst>
              <a:ext uri="{FF2B5EF4-FFF2-40B4-BE49-F238E27FC236}">
                <a16:creationId xmlns:a16="http://schemas.microsoft.com/office/drawing/2014/main" id="{A1D9907E-1500-3A63-65F1-A337DB74FBB6}"/>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09FE60A8-B83A-08A9-18B1-C4A8B23FF3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0057816F-130C-1281-16D1-76AD9F5A051C}"/>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3" name="Image 6" descr="preencoded.png">
            <a:extLst>
              <a:ext uri="{FF2B5EF4-FFF2-40B4-BE49-F238E27FC236}">
                <a16:creationId xmlns:a16="http://schemas.microsoft.com/office/drawing/2014/main" id="{62233D00-A65A-7C9A-604F-24C2A9F89A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84326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11/12/2024</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6" name="Freeform: Shape 5">
            <a:extLst>
              <a:ext uri="{FF2B5EF4-FFF2-40B4-BE49-F238E27FC236}">
                <a16:creationId xmlns:a16="http://schemas.microsoft.com/office/drawing/2014/main" id="{927CFB7A-6AEB-C662-15CA-2CE5986CA8FF}"/>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7" name="Freeform: Shape 6">
            <a:extLst>
              <a:ext uri="{FF2B5EF4-FFF2-40B4-BE49-F238E27FC236}">
                <a16:creationId xmlns:a16="http://schemas.microsoft.com/office/drawing/2014/main" id="{548A8435-9B0B-F11D-6469-4FCFC722D06D}"/>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75976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11/12/2024</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Freeform: Shape 4">
            <a:extLst>
              <a:ext uri="{FF2B5EF4-FFF2-40B4-BE49-F238E27FC236}">
                <a16:creationId xmlns:a16="http://schemas.microsoft.com/office/drawing/2014/main" id="{48566D45-236E-B070-9F3F-738511AF62C3}"/>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6" name="Freeform: Shape 5">
            <a:extLst>
              <a:ext uri="{FF2B5EF4-FFF2-40B4-BE49-F238E27FC236}">
                <a16:creationId xmlns:a16="http://schemas.microsoft.com/office/drawing/2014/main" id="{20460466-E3D6-EC48-D687-19B990CD634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66113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
        <p:nvSpPr>
          <p:cNvPr id="8" name="Freeform: Shape 7">
            <a:extLst>
              <a:ext uri="{FF2B5EF4-FFF2-40B4-BE49-F238E27FC236}">
                <a16:creationId xmlns:a16="http://schemas.microsoft.com/office/drawing/2014/main" id="{FF72781A-F6B0-D45D-6E8D-981F7AA7F418}"/>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377962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11/12/2024</a:t>
            </a:fld>
            <a:endParaRPr lang="en-US"/>
          </a:p>
        </p:txBody>
      </p:sp>
      <p:sp>
        <p:nvSpPr>
          <p:cNvPr id="6" name="Footer Placeholder 5"/>
          <p:cNvSpPr>
            <a:spLocks noGrp="1"/>
          </p:cNvSpPr>
          <p:nvPr>
            <p:ph type="ftr" sz="quarter" idx="11"/>
          </p:nvPr>
        </p:nvSpPr>
        <p:spPr>
          <a:xfrm>
            <a:off x="1141412" y="5883275"/>
            <a:ext cx="5105400" cy="365125"/>
          </a:xfrm>
        </p:spPr>
        <p:txBody>
          <a:bodyPr/>
          <a:lstStyle/>
          <a:p>
            <a:r>
              <a:rPr lang="en-US"/>
              <a:t>Presentation title</a:t>
            </a:r>
          </a:p>
        </p:txBody>
      </p:sp>
      <p:sp>
        <p:nvSpPr>
          <p:cNvPr id="7" name="Slide Number Placeholder 6"/>
          <p:cNvSpPr>
            <a:spLocks noGrp="1"/>
          </p:cNvSpPr>
          <p:nvPr>
            <p:ph type="sldNum" sz="quarter" idx="12"/>
          </p:nvPr>
        </p:nvSpPr>
        <p:spPr>
          <a:xfrm>
            <a:off x="10742612" y="5883275"/>
            <a:ext cx="322567" cy="365125"/>
          </a:xfrm>
        </p:spPr>
        <p:txBody>
          <a:bodyPr/>
          <a:lstStyle/>
          <a:p>
            <a:fld id="{48F63A3B-78C7-47BE-AE5E-E10140E04643}" type="slidenum">
              <a:rPr lang="en-US" smtClean="0"/>
              <a:t>‹#›</a:t>
            </a:fld>
            <a:endParaRPr lang="en-US"/>
          </a:p>
        </p:txBody>
      </p:sp>
      <p:sp>
        <p:nvSpPr>
          <p:cNvPr id="3" name="Freeform: Shape 2">
            <a:extLst>
              <a:ext uri="{FF2B5EF4-FFF2-40B4-BE49-F238E27FC236}">
                <a16:creationId xmlns:a16="http://schemas.microsoft.com/office/drawing/2014/main" id="{9B57160D-7915-CFCD-1F78-3634DC4853C5}"/>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3028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11/12/2024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Presentation title</a:t>
            </a: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4139795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63" r:id="rId18"/>
    <p:sldLayoutId id="2147483667" r:id="rId19"/>
    <p:sldLayoutId id="2147483668" r:id="rId20"/>
    <p:sldLayoutId id="2147483669" r:id="rId21"/>
    <p:sldLayoutId id="2147483673" r:id="rId22"/>
    <p:sldLayoutId id="2147483670" r:id="rId23"/>
    <p:sldLayoutId id="2147483671" r:id="rId24"/>
    <p:sldLayoutId id="2147483655" r:id="rId25"/>
    <p:sldLayoutId id="2147483674" r:id="rId26"/>
    <p:sldLayoutId id="2147483654" r:id="rId27"/>
  </p:sldLayoutIdLst>
  <p:hf hd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en/view-image.php?image=267264&amp;picture=graduation-academic-accomplish"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2.gov.bc.ca/gov/content/education-training/k-12/support/transcripts-and-certificates/hel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danielabiancasgro.blogspot.com/2017/01/the-mermaid-and-lioness-daniela-bianca.html" TargetMode="Externa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hyperlink" Target="https://www.pickpik.com/group-of-people-academic-gown-throwing-academic-cap-daytime-hats-7399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s://gogojob.site/i-Game-Room-Games/" TargetMode="External"/><Relationship Id="rId4" Type="http://schemas.openxmlformats.org/officeDocument/2006/relationships/image" Target="../media/image14.jpeg"/><Relationship Id="rId9" Type="http://schemas.openxmlformats.org/officeDocument/2006/relationships/hyperlink" Target="https://socialsci.libretexts.org/Bookshelves/Psychology/Map:_Together_-_The_Science_of_Social_Psychology_(Noba)/01:_SOCIAL_PSYCHOLOGY_AS_A_SCIENCE/1.02:_Research_Methods_in_Social_Psycholo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pixabay.com/en/app-icon-applications-green-yellow-6800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CD94-B7B3-BEE0-B1CB-2F9D0EFB9917}"/>
              </a:ext>
            </a:extLst>
          </p:cNvPr>
          <p:cNvSpPr>
            <a:spLocks noGrp="1"/>
          </p:cNvSpPr>
          <p:nvPr>
            <p:ph type="title"/>
          </p:nvPr>
        </p:nvSpPr>
        <p:spPr>
          <a:xfrm>
            <a:off x="133004" y="457200"/>
            <a:ext cx="4821381" cy="1600200"/>
          </a:xfrm>
        </p:spPr>
        <p:txBody>
          <a:bodyPr anchor="b">
            <a:normAutofit/>
          </a:bodyPr>
          <a:lstStyle/>
          <a:p>
            <a:pPr algn="l"/>
            <a:r>
              <a:rPr lang="en-US" sz="4400" dirty="0">
                <a:gradFill flip="none">
                  <a:gsLst>
                    <a:gs pos="0">
                      <a:srgbClr val="FFFFFF"/>
                    </a:gs>
                    <a:gs pos="100000">
                      <a:srgbClr val="FFFFFF"/>
                    </a:gs>
                  </a:gsLst>
                  <a:lin ang="5580000" scaled="0"/>
                  <a:tileRect/>
                </a:gradFill>
              </a:rPr>
              <a:t>Class of 2025</a:t>
            </a:r>
            <a:endParaRPr lang="en-CA" sz="4400" dirty="0"/>
          </a:p>
        </p:txBody>
      </p:sp>
      <p:sp>
        <p:nvSpPr>
          <p:cNvPr id="3" name="Subtitle 2">
            <a:extLst>
              <a:ext uri="{FF2B5EF4-FFF2-40B4-BE49-F238E27FC236}">
                <a16:creationId xmlns:a16="http://schemas.microsoft.com/office/drawing/2014/main" id="{78EAEAAB-9953-8F1A-DFC3-795A36A26132}"/>
              </a:ext>
            </a:extLst>
          </p:cNvPr>
          <p:cNvSpPr>
            <a:spLocks noGrp="1"/>
          </p:cNvSpPr>
          <p:nvPr>
            <p:ph type="body" sz="half" idx="2"/>
          </p:nvPr>
        </p:nvSpPr>
        <p:spPr>
          <a:xfrm>
            <a:off x="133004" y="2248592"/>
            <a:ext cx="3935413" cy="3391795"/>
          </a:xfrm>
        </p:spPr>
        <p:txBody>
          <a:bodyPr>
            <a:normAutofit/>
          </a:bodyPr>
          <a:lstStyle/>
          <a:p>
            <a:pPr>
              <a:spcAft>
                <a:spcPts val="600"/>
              </a:spcAft>
            </a:pPr>
            <a:r>
              <a:rPr lang="en-US" sz="4000"/>
              <a:t>The Road to Graduation</a:t>
            </a:r>
          </a:p>
          <a:p>
            <a:pPr>
              <a:spcAft>
                <a:spcPts val="600"/>
              </a:spcAft>
            </a:pPr>
            <a:endParaRPr lang="en-CA"/>
          </a:p>
        </p:txBody>
      </p:sp>
      <p:sp>
        <p:nvSpPr>
          <p:cNvPr id="12" name="Slide Number Placeholder 5">
            <a:extLst>
              <a:ext uri="{FF2B5EF4-FFF2-40B4-BE49-F238E27FC236}">
                <a16:creationId xmlns:a16="http://schemas.microsoft.com/office/drawing/2014/main" id="{8B7F0BF7-4C33-FBCC-37D8-8959D4D7C457}"/>
              </a:ext>
            </a:extLst>
          </p:cNvPr>
          <p:cNvSpPr>
            <a:spLocks noGrp="1"/>
          </p:cNvSpPr>
          <p:nvPr>
            <p:ph type="sldNum" sz="quarter" idx="12"/>
          </p:nvPr>
        </p:nvSpPr>
        <p:spPr/>
        <p:txBody>
          <a:bodyPr anchor="ctr">
            <a:normAutofit/>
          </a:bodyPr>
          <a:lstStyle/>
          <a:p>
            <a:pPr>
              <a:spcAft>
                <a:spcPts val="600"/>
              </a:spcAft>
            </a:pPr>
            <a:fld id="{48F63A3B-78C7-47BE-AE5E-E10140E04643}" type="slidenum">
              <a:rPr lang="en-US" dirty="0"/>
              <a:pPr>
                <a:spcAft>
                  <a:spcPts val="600"/>
                </a:spcAft>
              </a:pPr>
              <a:t>1</a:t>
            </a:fld>
            <a:endParaRPr lang="en-US"/>
          </a:p>
        </p:txBody>
      </p:sp>
      <p:pic>
        <p:nvPicPr>
          <p:cNvPr id="5" name="Picture 4" descr="A group of birds flying in the sky&#10;&#10;Description automatically generated with low confidence">
            <a:extLst>
              <a:ext uri="{FF2B5EF4-FFF2-40B4-BE49-F238E27FC236}">
                <a16:creationId xmlns:a16="http://schemas.microsoft.com/office/drawing/2014/main" id="{3E931480-E8ED-41C3-3DDA-9CD24189E5E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4" r="15033" b="-1"/>
          <a:stretch/>
        </p:blipFill>
        <p:spPr>
          <a:xfrm>
            <a:off x="5183188" y="987425"/>
            <a:ext cx="6172200" cy="4873625"/>
          </a:xfrm>
          <a:prstGeom prst="rect">
            <a:avLst/>
          </a:prstGeom>
          <a:noFill/>
        </p:spPr>
      </p:pic>
    </p:spTree>
    <p:extLst>
      <p:ext uri="{BB962C8B-B14F-4D97-AF65-F5344CB8AC3E}">
        <p14:creationId xmlns:p14="http://schemas.microsoft.com/office/powerpoint/2010/main" val="79189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AFEF-305D-72B2-B597-B0EAF693F701}"/>
              </a:ext>
            </a:extLst>
          </p:cNvPr>
          <p:cNvSpPr>
            <a:spLocks noGrp="1"/>
          </p:cNvSpPr>
          <p:nvPr>
            <p:ph type="title"/>
          </p:nvPr>
        </p:nvSpPr>
        <p:spPr>
          <a:xfrm>
            <a:off x="974179" y="714375"/>
            <a:ext cx="3332955" cy="5076826"/>
          </a:xfrm>
        </p:spPr>
        <p:txBody>
          <a:bodyPr anchor="ctr">
            <a:normAutofit/>
          </a:bodyPr>
          <a:lstStyle/>
          <a:p>
            <a:r>
              <a:rPr lang="en-US" sz="4000"/>
              <a:t>access student transcript service</a:t>
            </a:r>
            <a:endParaRPr lang="en-CA" sz="4000"/>
          </a:p>
        </p:txBody>
      </p:sp>
      <p:sp>
        <p:nvSpPr>
          <p:cNvPr id="4" name="Footer Placeholder 3">
            <a:extLst>
              <a:ext uri="{FF2B5EF4-FFF2-40B4-BE49-F238E27FC236}">
                <a16:creationId xmlns:a16="http://schemas.microsoft.com/office/drawing/2014/main" id="{B229E1C5-6F47-FB29-F54D-3E03C4507D01}"/>
              </a:ext>
            </a:extLst>
          </p:cNvPr>
          <p:cNvSpPr>
            <a:spLocks noGrp="1"/>
          </p:cNvSpPr>
          <p:nvPr>
            <p:ph type="ftr" sz="quarter" idx="11"/>
          </p:nvPr>
        </p:nvSpPr>
        <p:spPr>
          <a:xfrm>
            <a:off x="974178" y="5883275"/>
            <a:ext cx="3383280" cy="365125"/>
          </a:xfrm>
        </p:spPr>
        <p:txBody>
          <a:bodyPr>
            <a:normAutofit/>
          </a:bodyPr>
          <a:lstStyle/>
          <a:p>
            <a:pPr>
              <a:spcAft>
                <a:spcPts val="600"/>
              </a:spcAft>
            </a:pPr>
            <a:r>
              <a:rPr lang="en-US"/>
              <a:t> </a:t>
            </a:r>
          </a:p>
        </p:txBody>
      </p:sp>
      <p:sp>
        <p:nvSpPr>
          <p:cNvPr id="19" name="Rectangle 1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 name="Straight Connector 2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3B2ACABA-31BC-C279-82FC-AD9D9CE9319A}"/>
              </a:ext>
            </a:extLst>
          </p:cNvPr>
          <p:cNvSpPr>
            <a:spLocks noGrp="1"/>
          </p:cNvSpPr>
          <p:nvPr>
            <p:ph idx="1"/>
          </p:nvPr>
        </p:nvSpPr>
        <p:spPr>
          <a:xfrm>
            <a:off x="4120418" y="0"/>
            <a:ext cx="7915006" cy="6858000"/>
          </a:xfrm>
          <a:solidFill>
            <a:schemeClr val="bg1">
              <a:lumMod val="95000"/>
              <a:lumOff val="5000"/>
            </a:schemeClr>
          </a:solidFill>
        </p:spPr>
        <p:txBody>
          <a:bodyPr vert="horz" lIns="91440" tIns="45720" rIns="91440" bIns="45720" rtlCol="0" anchor="ctr">
            <a:noAutofit/>
          </a:bodyPr>
          <a:lstStyle/>
          <a:p>
            <a:pPr marL="285750" indent="-285750">
              <a:lnSpc>
                <a:spcPct val="90000"/>
              </a:lnSpc>
              <a:buFont typeface="Arial" panose="020B0604020202020204" pitchFamily="34" charset="0"/>
              <a:buChar char="•"/>
            </a:pPr>
            <a:r>
              <a:rPr lang="en-US" sz="2400" b="1" dirty="0">
                <a:solidFill>
                  <a:schemeClr val="tx1"/>
                </a:solidFill>
                <a:latin typeface="+mj-lt"/>
                <a:hlinkClick r:id="rId3">
                  <a:extLst>
                    <a:ext uri="{A12FA001-AC4F-418D-AE19-62706E023703}">
                      <ahyp:hlinkClr xmlns:ahyp="http://schemas.microsoft.com/office/drawing/2018/hyperlinkcolor" val="tx"/>
                    </a:ext>
                  </a:extLst>
                </a:hlinkClick>
              </a:rPr>
              <a:t>StudentTranscripts Service Help Resources - Province of British Columbia (gov.bc.ca)</a:t>
            </a:r>
            <a:endParaRPr lang="en-US" sz="2400" b="1">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pPr>
            <a:endParaRPr lang="en-US"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buFont typeface="Wingdings" panose="05000000000000000000" pitchFamily="2" charset="2"/>
              <a:buChar char="§"/>
            </a:pPr>
            <a:r>
              <a:rPr lang="en-CA" sz="2400" dirty="0">
                <a:solidFill>
                  <a:schemeClr val="tx1"/>
                </a:solidFill>
                <a:latin typeface="+mj-lt"/>
              </a:rPr>
              <a:t>Using your </a:t>
            </a:r>
            <a:r>
              <a:rPr lang="en-CA" sz="2400" err="1">
                <a:solidFill>
                  <a:schemeClr val="tx1"/>
                </a:solidFill>
                <a:latin typeface="+mj-lt"/>
              </a:rPr>
              <a:t>bceid</a:t>
            </a:r>
            <a:r>
              <a:rPr lang="en-CA" sz="2400" dirty="0">
                <a:solidFill>
                  <a:schemeClr val="tx1"/>
                </a:solidFill>
                <a:latin typeface="+mj-lt"/>
              </a:rPr>
              <a:t>, you can register for the sts and you will be prompted to enter student information.</a:t>
            </a: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pP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buFont typeface="Wingdings" panose="05000000000000000000" pitchFamily="2" charset="2"/>
              <a:buChar char="§"/>
            </a:pPr>
            <a:r>
              <a:rPr lang="en-CA" sz="2400" dirty="0">
                <a:solidFill>
                  <a:schemeClr val="tx1"/>
                </a:solidFill>
                <a:latin typeface="+mj-lt"/>
              </a:rPr>
              <a:t>An email will be sent to the email address you provided, and it must be activated within 24 hours.</a:t>
            </a: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marL="285750" indent="-285750">
              <a:lnSpc>
                <a:spcPct val="90000"/>
              </a:lnSpc>
              <a:buFont typeface="Wingdings" panose="05000000000000000000" pitchFamily="2" charset="2"/>
              <a:buChar char="§"/>
            </a:pP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buFont typeface="Wingdings" panose="05000000000000000000" pitchFamily="2" charset="2"/>
              <a:buChar char="§"/>
            </a:pPr>
            <a:r>
              <a:rPr lang="en-CA" sz="2400" dirty="0">
                <a:solidFill>
                  <a:schemeClr val="tx1"/>
                </a:solidFill>
                <a:latin typeface="+mj-lt"/>
              </a:rPr>
              <a:t>Once activated, you will be able to log onto sts using your </a:t>
            </a:r>
            <a:r>
              <a:rPr lang="en-CA" sz="2400" err="1">
                <a:solidFill>
                  <a:schemeClr val="tx1"/>
                </a:solidFill>
                <a:latin typeface="+mj-lt"/>
              </a:rPr>
              <a:t>bceid</a:t>
            </a:r>
            <a:r>
              <a:rPr lang="en-CA" sz="2400" dirty="0">
                <a:solidFill>
                  <a:schemeClr val="tx1"/>
                </a:solidFill>
                <a:latin typeface="+mj-lt"/>
              </a:rPr>
              <a:t> and password.</a:t>
            </a: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marL="285750" indent="-285750">
              <a:lnSpc>
                <a:spcPct val="90000"/>
              </a:lnSpc>
              <a:buFont typeface="Wingdings" panose="05000000000000000000" pitchFamily="2" charset="2"/>
              <a:buChar char="§"/>
            </a:pP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buFont typeface="Wingdings" panose="05000000000000000000" pitchFamily="2" charset="2"/>
              <a:buChar char="§"/>
            </a:pPr>
            <a:r>
              <a:rPr lang="en-CA" sz="2400" dirty="0">
                <a:solidFill>
                  <a:schemeClr val="tx1"/>
                </a:solidFill>
                <a:latin typeface="+mj-lt"/>
              </a:rPr>
              <a:t>From your sts dashboard, you can choose up to 25 free (psi) selections, so that colleges and universities you are applying to will receive your official transcript. Do not change the pre-selected send options!</a:t>
            </a: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p:txBody>
      </p:sp>
    </p:spTree>
    <p:extLst>
      <p:ext uri="{BB962C8B-B14F-4D97-AF65-F5344CB8AC3E}">
        <p14:creationId xmlns:p14="http://schemas.microsoft.com/office/powerpoint/2010/main" val="326178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3831FC-F51D-2D1A-A260-AF8AD0D7730B}"/>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CD80FFF0-83E6-0BB3-40D7-D10E00B259AA}"/>
              </a:ext>
            </a:extLst>
          </p:cNvPr>
          <p:cNvSpPr>
            <a:spLocks noGrp="1"/>
          </p:cNvSpPr>
          <p:nvPr>
            <p:ph type="sldNum" sz="quarter" idx="12"/>
          </p:nvPr>
        </p:nvSpPr>
        <p:spPr/>
        <p:txBody>
          <a:bodyPr/>
          <a:lstStyle/>
          <a:p>
            <a:fld id="{48F63A3B-78C7-47BE-AE5E-E10140E04643}" type="slidenum">
              <a:rPr lang="en-US" smtClean="0"/>
              <a:t>11</a:t>
            </a:fld>
            <a:endParaRPr lang="en-US"/>
          </a:p>
        </p:txBody>
      </p:sp>
      <p:pic>
        <p:nvPicPr>
          <p:cNvPr id="4" name="Picture 3" descr="A screenshot of a computer screen&#10;&#10;Description automatically generated">
            <a:extLst>
              <a:ext uri="{FF2B5EF4-FFF2-40B4-BE49-F238E27FC236}">
                <a16:creationId xmlns:a16="http://schemas.microsoft.com/office/drawing/2014/main" id="{F406A748-4CDC-BD17-8966-7E6B307E4903}"/>
              </a:ext>
            </a:extLst>
          </p:cNvPr>
          <p:cNvPicPr>
            <a:picLocks noChangeAspect="1"/>
          </p:cNvPicPr>
          <p:nvPr/>
        </p:nvPicPr>
        <p:blipFill>
          <a:blip r:embed="rId2"/>
          <a:stretch>
            <a:fillRect/>
          </a:stretch>
        </p:blipFill>
        <p:spPr>
          <a:xfrm>
            <a:off x="737932" y="0"/>
            <a:ext cx="10716136" cy="6858000"/>
          </a:xfrm>
          <a:prstGeom prst="rect">
            <a:avLst/>
          </a:prstGeom>
        </p:spPr>
      </p:pic>
    </p:spTree>
    <p:extLst>
      <p:ext uri="{BB962C8B-B14F-4D97-AF65-F5344CB8AC3E}">
        <p14:creationId xmlns:p14="http://schemas.microsoft.com/office/powerpoint/2010/main" val="362639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B0F5E7-12EA-B469-0A70-0A7CA8D1535B}"/>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E141F235-DD14-810C-BEB9-BBC9EEC626C3}"/>
              </a:ext>
            </a:extLst>
          </p:cNvPr>
          <p:cNvSpPr>
            <a:spLocks noGrp="1"/>
          </p:cNvSpPr>
          <p:nvPr>
            <p:ph type="sldNum" sz="quarter" idx="12"/>
          </p:nvPr>
        </p:nvSpPr>
        <p:spPr/>
        <p:txBody>
          <a:bodyPr/>
          <a:lstStyle/>
          <a:p>
            <a:fld id="{48F63A3B-78C7-47BE-AE5E-E10140E04643}" type="slidenum">
              <a:rPr lang="en-US" smtClean="0"/>
              <a:t>12</a:t>
            </a:fld>
            <a:endParaRPr lang="en-US"/>
          </a:p>
        </p:txBody>
      </p:sp>
      <p:pic>
        <p:nvPicPr>
          <p:cNvPr id="4" name="Picture 3" descr="A screenshot of a computer screen&#10;&#10;Description automatically generated">
            <a:extLst>
              <a:ext uri="{FF2B5EF4-FFF2-40B4-BE49-F238E27FC236}">
                <a16:creationId xmlns:a16="http://schemas.microsoft.com/office/drawing/2014/main" id="{2BB054C0-5DDB-C5AA-82A1-3EEA668C12ED}"/>
              </a:ext>
            </a:extLst>
          </p:cNvPr>
          <p:cNvPicPr>
            <a:picLocks noChangeAspect="1"/>
          </p:cNvPicPr>
          <p:nvPr/>
        </p:nvPicPr>
        <p:blipFill>
          <a:blip r:embed="rId2"/>
          <a:stretch>
            <a:fillRect/>
          </a:stretch>
        </p:blipFill>
        <p:spPr>
          <a:xfrm>
            <a:off x="1241913" y="0"/>
            <a:ext cx="9708173" cy="6858000"/>
          </a:xfrm>
          <a:prstGeom prst="rect">
            <a:avLst/>
          </a:prstGeom>
        </p:spPr>
      </p:pic>
    </p:spTree>
    <p:extLst>
      <p:ext uri="{BB962C8B-B14F-4D97-AF65-F5344CB8AC3E}">
        <p14:creationId xmlns:p14="http://schemas.microsoft.com/office/powerpoint/2010/main" val="326604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7395AC-7F53-0830-C537-DFA62C8C38C8}"/>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8DE563EF-652A-359A-F3DB-31CDA4F8F9E5}"/>
              </a:ext>
            </a:extLst>
          </p:cNvPr>
          <p:cNvSpPr>
            <a:spLocks noGrp="1"/>
          </p:cNvSpPr>
          <p:nvPr>
            <p:ph type="sldNum" sz="quarter" idx="12"/>
          </p:nvPr>
        </p:nvSpPr>
        <p:spPr/>
        <p:txBody>
          <a:bodyPr/>
          <a:lstStyle/>
          <a:p>
            <a:fld id="{48F63A3B-78C7-47BE-AE5E-E10140E04643}" type="slidenum">
              <a:rPr lang="en-US" smtClean="0"/>
              <a:t>13</a:t>
            </a:fld>
            <a:endParaRPr lang="en-US"/>
          </a:p>
        </p:txBody>
      </p:sp>
      <p:pic>
        <p:nvPicPr>
          <p:cNvPr id="4" name="Picture 3" descr="A screenshot of a computer screen&#10;&#10;Description automatically generated">
            <a:extLst>
              <a:ext uri="{FF2B5EF4-FFF2-40B4-BE49-F238E27FC236}">
                <a16:creationId xmlns:a16="http://schemas.microsoft.com/office/drawing/2014/main" id="{118FAE6C-C55B-E4A5-B7AA-6A509BC86BA6}"/>
              </a:ext>
            </a:extLst>
          </p:cNvPr>
          <p:cNvPicPr>
            <a:picLocks noChangeAspect="1"/>
          </p:cNvPicPr>
          <p:nvPr/>
        </p:nvPicPr>
        <p:blipFill>
          <a:blip r:embed="rId2"/>
          <a:stretch>
            <a:fillRect/>
          </a:stretch>
        </p:blipFill>
        <p:spPr>
          <a:xfrm>
            <a:off x="1611664" y="0"/>
            <a:ext cx="8968673" cy="6858000"/>
          </a:xfrm>
          <a:prstGeom prst="rect">
            <a:avLst/>
          </a:prstGeom>
        </p:spPr>
      </p:pic>
    </p:spTree>
    <p:extLst>
      <p:ext uri="{BB962C8B-B14F-4D97-AF65-F5344CB8AC3E}">
        <p14:creationId xmlns:p14="http://schemas.microsoft.com/office/powerpoint/2010/main" val="40453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01ED1A-8BBE-4A25-DD1A-26E8A71A328E}"/>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CCF3DC20-A543-73FC-4D7A-DE1D87D54716}"/>
              </a:ext>
            </a:extLst>
          </p:cNvPr>
          <p:cNvSpPr>
            <a:spLocks noGrp="1"/>
          </p:cNvSpPr>
          <p:nvPr>
            <p:ph type="sldNum" sz="quarter" idx="12"/>
          </p:nvPr>
        </p:nvSpPr>
        <p:spPr/>
        <p:txBody>
          <a:bodyPr/>
          <a:lstStyle/>
          <a:p>
            <a:fld id="{48F63A3B-78C7-47BE-AE5E-E10140E04643}" type="slidenum">
              <a:rPr lang="en-US" smtClean="0"/>
              <a:t>14</a:t>
            </a:fld>
            <a:endParaRPr lang="en-US"/>
          </a:p>
        </p:txBody>
      </p:sp>
      <p:pic>
        <p:nvPicPr>
          <p:cNvPr id="4" name="Picture 3" descr="A screenshot of a computer screen&#10;&#10;Description automatically generated">
            <a:extLst>
              <a:ext uri="{FF2B5EF4-FFF2-40B4-BE49-F238E27FC236}">
                <a16:creationId xmlns:a16="http://schemas.microsoft.com/office/drawing/2014/main" id="{54D4258B-4659-CC27-E266-6C905DBB6B44}"/>
              </a:ext>
            </a:extLst>
          </p:cNvPr>
          <p:cNvPicPr>
            <a:picLocks noChangeAspect="1"/>
          </p:cNvPicPr>
          <p:nvPr/>
        </p:nvPicPr>
        <p:blipFill>
          <a:blip r:embed="rId2"/>
          <a:stretch>
            <a:fillRect/>
          </a:stretch>
        </p:blipFill>
        <p:spPr>
          <a:xfrm>
            <a:off x="1614768" y="0"/>
            <a:ext cx="8962465" cy="6858000"/>
          </a:xfrm>
          <a:prstGeom prst="rect">
            <a:avLst/>
          </a:prstGeom>
        </p:spPr>
      </p:pic>
    </p:spTree>
    <p:extLst>
      <p:ext uri="{BB962C8B-B14F-4D97-AF65-F5344CB8AC3E}">
        <p14:creationId xmlns:p14="http://schemas.microsoft.com/office/powerpoint/2010/main" val="305161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E2F06-8DD4-1130-02CB-B255F88A00A7}"/>
              </a:ext>
            </a:extLst>
          </p:cNvPr>
          <p:cNvSpPr>
            <a:spLocks noGrp="1"/>
          </p:cNvSpPr>
          <p:nvPr>
            <p:ph type="title"/>
          </p:nvPr>
        </p:nvSpPr>
        <p:spPr>
          <a:xfrm>
            <a:off x="962022" y="643467"/>
            <a:ext cx="4340023" cy="5571064"/>
          </a:xfrm>
        </p:spPr>
        <p:txBody>
          <a:bodyPr vert="horz" lIns="91440" tIns="45720" rIns="91440" bIns="45720" rtlCol="0" anchor="ctr">
            <a:normAutofit/>
          </a:bodyPr>
          <a:lstStyle/>
          <a:p>
            <a:r>
              <a:rPr lang="en-US" sz="4400"/>
              <a:t>Grad wear website extended</a:t>
            </a:r>
          </a:p>
        </p:txBody>
      </p:sp>
      <p:sp>
        <p:nvSpPr>
          <p:cNvPr id="7" name="Title 1">
            <a:extLst>
              <a:ext uri="{FF2B5EF4-FFF2-40B4-BE49-F238E27FC236}">
                <a16:creationId xmlns:a16="http://schemas.microsoft.com/office/drawing/2014/main" id="{A27C9761-68F7-5C5D-0BE4-FC94238628ED}"/>
              </a:ext>
            </a:extLst>
          </p:cNvPr>
          <p:cNvSpPr txBox="1">
            <a:spLocks/>
          </p:cNvSpPr>
          <p:nvPr/>
        </p:nvSpPr>
        <p:spPr>
          <a:xfrm>
            <a:off x="6708499" y="643467"/>
            <a:ext cx="4521480" cy="557106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You now have time until </a:t>
            </a:r>
            <a:r>
              <a:rPr lang="en-US" b="1" u="sng"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tonight 11:59 pm </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to order grad wear if you haven’t already!</a:t>
            </a:r>
          </a:p>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Online store is still open!!!!</a:t>
            </a: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p>
            <a:pPr>
              <a:spcBef>
                <a:spcPct val="20000"/>
              </a:spcBef>
              <a:spcAft>
                <a:spcPts val="600"/>
              </a:spcAft>
              <a:buClr>
                <a:schemeClr val="tx1"/>
              </a:buClr>
              <a:buSzPct val="100000"/>
              <a:buFont typeface="Arial"/>
              <a:buChar char="•"/>
            </a:pPr>
            <a:r>
              <a:rPr lang="en-US" u="sng"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LAST CHANCE!</a:t>
            </a:r>
          </a:p>
        </p:txBody>
      </p:sp>
    </p:spTree>
    <p:extLst>
      <p:ext uri="{BB962C8B-B14F-4D97-AF65-F5344CB8AC3E}">
        <p14:creationId xmlns:p14="http://schemas.microsoft.com/office/powerpoint/2010/main" val="412047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885E-DB1F-B556-AA4A-B1FFBF0618D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3C351F0-82C3-47BF-9426-EEAA14A54C4A}"/>
              </a:ext>
            </a:extLst>
          </p:cNvPr>
          <p:cNvPicPr>
            <a:picLocks noChangeAspect="1"/>
          </p:cNvPicPr>
          <p:nvPr/>
        </p:nvPicPr>
        <p:blipFill>
          <a:blip r:embed="rId2"/>
          <a:stretch>
            <a:fillRect/>
          </a:stretch>
        </p:blipFill>
        <p:spPr>
          <a:xfrm>
            <a:off x="265579" y="0"/>
            <a:ext cx="4381500" cy="3378200"/>
          </a:xfrm>
          <a:prstGeom prst="rect">
            <a:avLst/>
          </a:prstGeom>
        </p:spPr>
      </p:pic>
      <p:sp>
        <p:nvSpPr>
          <p:cNvPr id="2" name="Rectangle 1">
            <a:extLst>
              <a:ext uri="{FF2B5EF4-FFF2-40B4-BE49-F238E27FC236}">
                <a16:creationId xmlns:a16="http://schemas.microsoft.com/office/drawing/2014/main" id="{55E9CCC1-5DB4-4F3F-5DA5-C5999DB6E75C}"/>
              </a:ext>
            </a:extLst>
          </p:cNvPr>
          <p:cNvSpPr/>
          <p:nvPr/>
        </p:nvSpPr>
        <p:spPr>
          <a:xfrm>
            <a:off x="0" y="0"/>
            <a:ext cx="12192000" cy="69924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BDA892DB-742D-5ACE-CB97-98C715C38421}"/>
              </a:ext>
            </a:extLst>
          </p:cNvPr>
          <p:cNvPicPr>
            <a:picLocks noChangeAspect="1"/>
          </p:cNvPicPr>
          <p:nvPr/>
        </p:nvPicPr>
        <p:blipFill>
          <a:blip r:embed="rId2"/>
          <a:stretch>
            <a:fillRect/>
          </a:stretch>
        </p:blipFill>
        <p:spPr>
          <a:xfrm>
            <a:off x="268941" y="268940"/>
            <a:ext cx="6024285" cy="4644811"/>
          </a:xfrm>
          <a:prstGeom prst="rect">
            <a:avLst/>
          </a:prstGeom>
        </p:spPr>
      </p:pic>
      <p:pic>
        <p:nvPicPr>
          <p:cNvPr id="4" name="Picture 3">
            <a:extLst>
              <a:ext uri="{FF2B5EF4-FFF2-40B4-BE49-F238E27FC236}">
                <a16:creationId xmlns:a16="http://schemas.microsoft.com/office/drawing/2014/main" id="{27FE6BB0-1DB5-A676-2E5B-3ED3A5247651}"/>
              </a:ext>
            </a:extLst>
          </p:cNvPr>
          <p:cNvPicPr>
            <a:picLocks noChangeAspect="1"/>
          </p:cNvPicPr>
          <p:nvPr/>
        </p:nvPicPr>
        <p:blipFill>
          <a:blip r:embed="rId3"/>
          <a:stretch>
            <a:fillRect/>
          </a:stretch>
        </p:blipFill>
        <p:spPr>
          <a:xfrm>
            <a:off x="6562166" y="739463"/>
            <a:ext cx="5360894" cy="5792744"/>
          </a:xfrm>
          <a:prstGeom prst="rect">
            <a:avLst/>
          </a:prstGeom>
        </p:spPr>
      </p:pic>
    </p:spTree>
    <p:extLst>
      <p:ext uri="{BB962C8B-B14F-4D97-AF65-F5344CB8AC3E}">
        <p14:creationId xmlns:p14="http://schemas.microsoft.com/office/powerpoint/2010/main" val="309683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8D9BCEB-7A2D-128A-AA86-4E67BD56D7B1}"/>
              </a:ext>
            </a:extLst>
          </p:cNvPr>
          <p:cNvSpPr txBox="1">
            <a:spLocks/>
          </p:cNvSpPr>
          <p:nvPr/>
        </p:nvSpPr>
        <p:spPr>
          <a:xfrm>
            <a:off x="-304800" y="2083157"/>
            <a:ext cx="12801600" cy="26916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a:t>Grad Council Presents: Winter formal</a:t>
            </a:r>
            <a:br>
              <a:rPr lang="en-US" sz="6000"/>
            </a:br>
            <a:r>
              <a:rPr lang="en-US" sz="6000"/>
              <a:t>December 12</a:t>
            </a:r>
            <a:r>
              <a:rPr lang="en-US" sz="6000" baseline="30000"/>
              <a:t>th</a:t>
            </a:r>
            <a:r>
              <a:rPr lang="en-US" sz="6000"/>
              <a:t> 2024</a:t>
            </a:r>
          </a:p>
          <a:p>
            <a:pPr algn="ctr"/>
            <a:endParaRPr lang="en-US" sz="6000"/>
          </a:p>
          <a:p>
            <a:pPr algn="ctr"/>
            <a:endParaRPr lang="en-US" sz="6000"/>
          </a:p>
          <a:p>
            <a:pPr algn="ctr"/>
            <a:r>
              <a:rPr lang="en-US" sz="6000"/>
              <a:t>Drum roll…….</a:t>
            </a:r>
          </a:p>
        </p:txBody>
      </p:sp>
    </p:spTree>
    <p:extLst>
      <p:ext uri="{BB962C8B-B14F-4D97-AF65-F5344CB8AC3E}">
        <p14:creationId xmlns:p14="http://schemas.microsoft.com/office/powerpoint/2010/main" val="134758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AE4D991-26BD-6172-8547-EF64EF641FAE}"/>
              </a:ext>
            </a:extLst>
          </p:cNvPr>
          <p:cNvPicPr>
            <a:picLocks noChangeAspect="1"/>
          </p:cNvPicPr>
          <p:nvPr/>
        </p:nvPicPr>
        <p:blipFill>
          <a:blip r:embed="rId2"/>
          <a:stretch>
            <a:fillRect/>
          </a:stretch>
        </p:blipFill>
        <p:spPr>
          <a:xfrm>
            <a:off x="4125236" y="643467"/>
            <a:ext cx="3941527" cy="5571066"/>
          </a:xfrm>
          <a:prstGeom prst="rect">
            <a:avLst/>
          </a:prstGeom>
        </p:spPr>
      </p:pic>
    </p:spTree>
    <p:extLst>
      <p:ext uri="{BB962C8B-B14F-4D97-AF65-F5344CB8AC3E}">
        <p14:creationId xmlns:p14="http://schemas.microsoft.com/office/powerpoint/2010/main" val="68833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5B7E3E-3D3B-9AA7-BA08-970907871450}"/>
              </a:ext>
            </a:extLst>
          </p:cNvPr>
          <p:cNvSpPr>
            <a:spLocks noGrp="1"/>
          </p:cNvSpPr>
          <p:nvPr>
            <p:ph sz="half" idx="4294967295"/>
          </p:nvPr>
        </p:nvSpPr>
        <p:spPr>
          <a:xfrm>
            <a:off x="521918" y="2635685"/>
            <a:ext cx="4876800" cy="3124200"/>
          </a:xfrm>
        </p:spPr>
        <p:txBody>
          <a:bodyPr>
            <a:normAutofit/>
          </a:bodyPr>
          <a:lstStyle/>
          <a:p>
            <a:pPr marL="0" indent="0">
              <a:buNone/>
            </a:pPr>
            <a:r>
              <a:rPr lang="en-US" sz="2000"/>
              <a:t>Photos will  be put into a slide show to view at the dinner dance celebration this year!</a:t>
            </a:r>
          </a:p>
          <a:p>
            <a:r>
              <a:rPr lang="en-US" sz="2000"/>
              <a:t>Photos must be appropriate!</a:t>
            </a:r>
          </a:p>
          <a:p>
            <a:r>
              <a:rPr lang="en-US" sz="2000"/>
              <a:t>For example: </a:t>
            </a:r>
          </a:p>
          <a:p>
            <a:pPr lvl="1"/>
            <a:r>
              <a:rPr lang="en-US" sz="1800"/>
              <a:t>Photos of you and your friend group hanging out at school.</a:t>
            </a:r>
          </a:p>
          <a:p>
            <a:pPr lvl="1"/>
            <a:r>
              <a:rPr lang="en-US" sz="1800"/>
              <a:t>Activities and extra curricular events outside and during school!.</a:t>
            </a:r>
          </a:p>
          <a:p>
            <a:pPr lvl="1"/>
            <a:endParaRPr lang="en-US" sz="1800"/>
          </a:p>
        </p:txBody>
      </p:sp>
      <p:sp>
        <p:nvSpPr>
          <p:cNvPr id="9" name="Title 1">
            <a:extLst>
              <a:ext uri="{FF2B5EF4-FFF2-40B4-BE49-F238E27FC236}">
                <a16:creationId xmlns:a16="http://schemas.microsoft.com/office/drawing/2014/main" id="{7A5B16AB-F9C0-3721-EED0-8E593E227433}"/>
              </a:ext>
            </a:extLst>
          </p:cNvPr>
          <p:cNvSpPr txBox="1">
            <a:spLocks/>
          </p:cNvSpPr>
          <p:nvPr/>
        </p:nvSpPr>
        <p:spPr>
          <a:xfrm>
            <a:off x="2135687" y="163911"/>
            <a:ext cx="11448789" cy="217639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Slide show of memories!</a:t>
            </a:r>
          </a:p>
        </p:txBody>
      </p:sp>
      <p:sp>
        <p:nvSpPr>
          <p:cNvPr id="12" name="Text Placeholder 2">
            <a:extLst>
              <a:ext uri="{FF2B5EF4-FFF2-40B4-BE49-F238E27FC236}">
                <a16:creationId xmlns:a16="http://schemas.microsoft.com/office/drawing/2014/main" id="{837B853C-234B-03B8-6C77-C8FF703F5A42}"/>
              </a:ext>
            </a:extLst>
          </p:cNvPr>
          <p:cNvSpPr txBox="1">
            <a:spLocks/>
          </p:cNvSpPr>
          <p:nvPr/>
        </p:nvSpPr>
        <p:spPr>
          <a:xfrm>
            <a:off x="6098088" y="1631577"/>
            <a:ext cx="5676378" cy="1050084"/>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tx1"/>
              </a:buClr>
              <a:buSzPct val="100000"/>
              <a:buFont typeface="Arial"/>
              <a:buNone/>
              <a:defRPr sz="2800" b="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00000"/>
              <a:buFont typeface="Arial"/>
              <a:buNone/>
              <a:defRPr sz="20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00000"/>
              <a:buFont typeface="Arial"/>
              <a:buNone/>
              <a:defRPr sz="18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4800" u="sng"/>
              <a:t>Submit photos to:</a:t>
            </a:r>
          </a:p>
        </p:txBody>
      </p:sp>
      <p:sp>
        <p:nvSpPr>
          <p:cNvPr id="13" name="Content Placeholder 3">
            <a:extLst>
              <a:ext uri="{FF2B5EF4-FFF2-40B4-BE49-F238E27FC236}">
                <a16:creationId xmlns:a16="http://schemas.microsoft.com/office/drawing/2014/main" id="{E75B5F97-8B8E-3767-1BF4-96070048C716}"/>
              </a:ext>
            </a:extLst>
          </p:cNvPr>
          <p:cNvSpPr txBox="1">
            <a:spLocks/>
          </p:cNvSpPr>
          <p:nvPr/>
        </p:nvSpPr>
        <p:spPr>
          <a:xfrm>
            <a:off x="5979091" y="2695215"/>
            <a:ext cx="5331911" cy="308242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2800"/>
              <a:t>LAVANYA K. AND AIDA S.</a:t>
            </a:r>
          </a:p>
          <a:p>
            <a:pPr marL="0" indent="0">
              <a:buFont typeface="Arial"/>
              <a:buNone/>
            </a:pPr>
            <a:r>
              <a:rPr lang="en-US" sz="2800"/>
              <a:t>SEND PHOTOS TO THESE NUMBERS:</a:t>
            </a:r>
          </a:p>
          <a:p>
            <a:r>
              <a:rPr lang="en-US" sz="2800"/>
              <a:t> 672-515-1007</a:t>
            </a:r>
          </a:p>
          <a:p>
            <a:r>
              <a:rPr lang="en-US" sz="2800"/>
              <a:t>604-729-4911</a:t>
            </a:r>
          </a:p>
          <a:p>
            <a:pPr marL="0" indent="0">
              <a:buFont typeface="Arial"/>
              <a:buNone/>
            </a:pPr>
            <a:endParaRPr lang="en-US" sz="2800"/>
          </a:p>
          <a:p>
            <a:pPr lvl="1"/>
            <a:endParaRPr lang="en-US" sz="2400"/>
          </a:p>
        </p:txBody>
      </p:sp>
      <p:pic>
        <p:nvPicPr>
          <p:cNvPr id="18" name="Picture 17" descr="A hand holding a box of photos&#10;&#10;Description automatically generated">
            <a:extLst>
              <a:ext uri="{FF2B5EF4-FFF2-40B4-BE49-F238E27FC236}">
                <a16:creationId xmlns:a16="http://schemas.microsoft.com/office/drawing/2014/main" id="{D3F27061-7B04-D658-A496-3D29F7DB785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25417" y="4876800"/>
            <a:ext cx="2763870" cy="1746766"/>
          </a:xfrm>
          <a:prstGeom prst="rect">
            <a:avLst/>
          </a:prstGeom>
        </p:spPr>
      </p:pic>
    </p:spTree>
    <p:extLst>
      <p:ext uri="{BB962C8B-B14F-4D97-AF65-F5344CB8AC3E}">
        <p14:creationId xmlns:p14="http://schemas.microsoft.com/office/powerpoint/2010/main" val="89624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5"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1C545-A156-B734-A231-9E0DE11976D1}"/>
              </a:ext>
            </a:extLst>
          </p:cNvPr>
          <p:cNvSpPr>
            <a:spLocks noGrp="1"/>
          </p:cNvSpPr>
          <p:nvPr>
            <p:ph type="ctrTitle"/>
          </p:nvPr>
        </p:nvSpPr>
        <p:spPr>
          <a:xfrm>
            <a:off x="1141413" y="965199"/>
            <a:ext cx="6075552" cy="4918075"/>
          </a:xfrm>
        </p:spPr>
        <p:txBody>
          <a:bodyPr anchor="ctr">
            <a:normAutofit/>
          </a:bodyPr>
          <a:lstStyle/>
          <a:p>
            <a:pPr algn="r"/>
            <a:r>
              <a:rPr lang="en-US" sz="5400"/>
              <a:t>Make sure you are on Track to Graduate!</a:t>
            </a:r>
            <a:endParaRPr lang="en-CA" sz="5400"/>
          </a:p>
        </p:txBody>
      </p:sp>
      <p:sp>
        <p:nvSpPr>
          <p:cNvPr id="3" name="Content Placeholder 2">
            <a:extLst>
              <a:ext uri="{FF2B5EF4-FFF2-40B4-BE49-F238E27FC236}">
                <a16:creationId xmlns:a16="http://schemas.microsoft.com/office/drawing/2014/main" id="{1330263E-6BD8-C99E-DA03-4CD549F94622}"/>
              </a:ext>
            </a:extLst>
          </p:cNvPr>
          <p:cNvSpPr>
            <a:spLocks noGrp="1"/>
          </p:cNvSpPr>
          <p:nvPr>
            <p:ph type="subTitle" idx="1"/>
          </p:nvPr>
        </p:nvSpPr>
        <p:spPr>
          <a:xfrm>
            <a:off x="7891121" y="965199"/>
            <a:ext cx="2950765" cy="4918075"/>
          </a:xfrm>
        </p:spPr>
        <p:txBody>
          <a:bodyPr anchor="ctr">
            <a:normAutofit/>
          </a:bodyPr>
          <a:lstStyle/>
          <a:p>
            <a:pPr algn="l"/>
            <a:r>
              <a:rPr lang="en-US"/>
              <a:t>Review your Diploma Verification:- this is posted in MYED BC for you to download and review  _____________</a:t>
            </a:r>
            <a:endParaRPr lang="en-CA"/>
          </a:p>
        </p:txBody>
      </p:sp>
      <p:cxnSp>
        <p:nvCxnSpPr>
          <p:cNvPr id="16" name="Straight Connector 12">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lide Number Placeholder 4">
            <a:extLst>
              <a:ext uri="{FF2B5EF4-FFF2-40B4-BE49-F238E27FC236}">
                <a16:creationId xmlns:a16="http://schemas.microsoft.com/office/drawing/2014/main" id="{107D2B09-7467-6279-4D0C-604A5C95DCB9}"/>
              </a:ext>
            </a:extLst>
          </p:cNvPr>
          <p:cNvSpPr>
            <a:spLocks noGrp="1"/>
          </p:cNvSpPr>
          <p:nvPr>
            <p:ph type="sldNum" sz="quarter" idx="12"/>
          </p:nvPr>
        </p:nvSpPr>
        <p:spPr>
          <a:xfrm>
            <a:off x="10514012" y="6353702"/>
            <a:ext cx="551167" cy="365125"/>
          </a:xfrm>
        </p:spPr>
        <p:txBody>
          <a:bodyPr>
            <a:normAutofit/>
          </a:bodyPr>
          <a:lstStyle/>
          <a:p>
            <a:pPr>
              <a:spcAft>
                <a:spcPts val="600"/>
              </a:spcAft>
            </a:pPr>
            <a:fld id="{48F63A3B-78C7-47BE-AE5E-E10140E04643}" type="slidenum">
              <a:rPr lang="en-US" dirty="0"/>
              <a:pPr>
                <a:spcAft>
                  <a:spcPts val="600"/>
                </a:spcAft>
              </a:pPr>
              <a:t>2</a:t>
            </a:fld>
            <a:endParaRPr lang="en-US"/>
          </a:p>
        </p:txBody>
      </p:sp>
    </p:spTree>
    <p:extLst>
      <p:ext uri="{BB962C8B-B14F-4D97-AF65-F5344CB8AC3E}">
        <p14:creationId xmlns:p14="http://schemas.microsoft.com/office/powerpoint/2010/main" val="389843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3897F-58B9-4858-81BC-A13AFF57C7E1}"/>
              </a:ext>
            </a:extLst>
          </p:cNvPr>
          <p:cNvPicPr>
            <a:picLocks noChangeAspect="1"/>
          </p:cNvPicPr>
          <p:nvPr/>
        </p:nvPicPr>
        <p:blipFill>
          <a:blip r:embed="rId2"/>
          <a:stretch>
            <a:fillRect/>
          </a:stretch>
        </p:blipFill>
        <p:spPr>
          <a:xfrm>
            <a:off x="6176025" y="33267"/>
            <a:ext cx="4806398" cy="6791466"/>
          </a:xfrm>
          <a:prstGeom prst="rect">
            <a:avLst/>
          </a:prstGeom>
          <a:noFill/>
        </p:spPr>
      </p:pic>
      <p:sp>
        <p:nvSpPr>
          <p:cNvPr id="6" name="Title 5">
            <a:extLst>
              <a:ext uri="{FF2B5EF4-FFF2-40B4-BE49-F238E27FC236}">
                <a16:creationId xmlns:a16="http://schemas.microsoft.com/office/drawing/2014/main" id="{B818D281-8754-5DFB-D1BC-1F3081522E26}"/>
              </a:ext>
            </a:extLst>
          </p:cNvPr>
          <p:cNvSpPr>
            <a:spLocks noGrp="1"/>
          </p:cNvSpPr>
          <p:nvPr>
            <p:ph type="title"/>
          </p:nvPr>
        </p:nvSpPr>
        <p:spPr>
          <a:xfrm>
            <a:off x="272441" y="244366"/>
            <a:ext cx="5161572" cy="462579"/>
          </a:xfrm>
        </p:spPr>
        <p:txBody>
          <a:bodyPr anchor="b">
            <a:noAutofit/>
          </a:bodyPr>
          <a:lstStyle/>
          <a:p>
            <a:r>
              <a:rPr lang="en-US" sz="2000"/>
              <a:t>Sample Diploma Verification</a:t>
            </a:r>
            <a:endParaRPr lang="en-CA" sz="2000"/>
          </a:p>
        </p:txBody>
      </p:sp>
      <p:sp>
        <p:nvSpPr>
          <p:cNvPr id="24" name="Text Placeholder 3">
            <a:extLst>
              <a:ext uri="{FF2B5EF4-FFF2-40B4-BE49-F238E27FC236}">
                <a16:creationId xmlns:a16="http://schemas.microsoft.com/office/drawing/2014/main" id="{895FC82D-7568-7774-A66B-496F1A7572C6}"/>
              </a:ext>
            </a:extLst>
          </p:cNvPr>
          <p:cNvSpPr>
            <a:spLocks noGrp="1"/>
          </p:cNvSpPr>
          <p:nvPr>
            <p:ph type="body" sz="half" idx="2"/>
          </p:nvPr>
        </p:nvSpPr>
        <p:spPr>
          <a:xfrm>
            <a:off x="348078" y="859345"/>
            <a:ext cx="4734910" cy="5460773"/>
          </a:xfrm>
          <a:solidFill>
            <a:schemeClr val="bg2"/>
          </a:solidFill>
        </p:spPr>
        <p:txBody>
          <a:bodyPr>
            <a:normAutofit fontScale="85000" lnSpcReduction="20000"/>
          </a:bodyPr>
          <a:lstStyle/>
          <a:p>
            <a:r>
              <a:rPr lang="en-US" sz="2000"/>
              <a:t>Checklist:</a:t>
            </a:r>
          </a:p>
          <a:p>
            <a:pPr marL="342900" indent="-342900">
              <a:buFont typeface="+mj-lt"/>
              <a:buAutoNum type="arabicPeriod"/>
            </a:pPr>
            <a:r>
              <a:rPr lang="en-US" sz="2000"/>
              <a:t>All the boxes at the top should be checked with an X (exception for now Literacy 12 Assessment)</a:t>
            </a:r>
          </a:p>
          <a:p>
            <a:pPr marL="342900" indent="-342900">
              <a:buFont typeface="+mj-lt"/>
              <a:buAutoNum type="arabicPeriod"/>
            </a:pPr>
            <a:r>
              <a:rPr lang="en-US" sz="2000"/>
              <a:t>Assessments – Literacy 10 and Numeracy 10 must be completed</a:t>
            </a:r>
          </a:p>
          <a:p>
            <a:pPr marL="800100" lvl="1" indent="-342900">
              <a:buFont typeface="Arial" panose="020B0604020202020204" pitchFamily="34" charset="0"/>
              <a:buChar char="•"/>
            </a:pPr>
            <a:r>
              <a:rPr lang="en-US" sz="1600"/>
              <a:t>If you are missing one of these  grade 10 assessments expect an email from Mr. Rao.</a:t>
            </a:r>
          </a:p>
          <a:p>
            <a:pPr marL="800100" lvl="1" indent="-342900">
              <a:buFont typeface="Arial" panose="020B0604020202020204" pitchFamily="34" charset="0"/>
              <a:buChar char="•"/>
            </a:pPr>
            <a:r>
              <a:rPr lang="en-US" sz="1600"/>
              <a:t>you will need to write in January</a:t>
            </a:r>
          </a:p>
          <a:p>
            <a:pPr lvl="1"/>
            <a:endParaRPr lang="en-US" sz="1500"/>
          </a:p>
          <a:p>
            <a:pPr marL="342900" indent="-342900">
              <a:buFont typeface="+mj-lt"/>
              <a:buAutoNum type="arabicPeriod"/>
            </a:pPr>
            <a:r>
              <a:rPr lang="en-US" sz="2000"/>
              <a:t>Total number of credits will be at the very bottom. Total should be = or &gt; than 80. Top row indicates total # of Grade 12 credits. You need 16 minimum.</a:t>
            </a:r>
          </a:p>
          <a:p>
            <a:pPr marL="342900" indent="-342900">
              <a:buFont typeface="+mj-lt"/>
              <a:buAutoNum type="arabicPeriod"/>
            </a:pPr>
            <a:endParaRPr lang="en-US" sz="2000"/>
          </a:p>
          <a:p>
            <a:pPr marL="342900" indent="-342900">
              <a:buFont typeface="+mj-lt"/>
              <a:buAutoNum type="arabicPeriod"/>
            </a:pPr>
            <a:endParaRPr lang="en-US" sz="2000"/>
          </a:p>
          <a:p>
            <a:pPr marL="342900" indent="-342900">
              <a:buFont typeface="+mj-lt"/>
              <a:buAutoNum type="arabicPeriod"/>
            </a:pPr>
            <a:endParaRPr lang="en-US" sz="2000"/>
          </a:p>
          <a:p>
            <a:pPr marL="342900" indent="-342900">
              <a:buFont typeface="+mj-lt"/>
              <a:buAutoNum type="arabicPeriod"/>
            </a:pPr>
            <a:r>
              <a:rPr lang="en-US" sz="2000"/>
              <a:t>Check to see if Summer School marks/ Online marks are there if this applies to you.</a:t>
            </a:r>
          </a:p>
          <a:p>
            <a:pPr marL="742950" lvl="1" indent="-285750">
              <a:buFontTx/>
              <a:buChar char="-"/>
            </a:pPr>
            <a:endParaRPr lang="en-US"/>
          </a:p>
        </p:txBody>
      </p:sp>
      <p:sp>
        <p:nvSpPr>
          <p:cNvPr id="5" name="Slide Number Placeholder 4">
            <a:extLst>
              <a:ext uri="{FF2B5EF4-FFF2-40B4-BE49-F238E27FC236}">
                <a16:creationId xmlns:a16="http://schemas.microsoft.com/office/drawing/2014/main" id="{BF5BD901-2FBF-E2DF-BFE0-852C1D205F84}"/>
              </a:ext>
            </a:extLst>
          </p:cNvPr>
          <p:cNvSpPr>
            <a:spLocks noGrp="1"/>
          </p:cNvSpPr>
          <p:nvPr>
            <p:ph type="sldNum" sz="quarter" idx="12"/>
          </p:nvPr>
        </p:nvSpPr>
        <p:spPr/>
        <p:txBody>
          <a:bodyPr anchor="ctr">
            <a:normAutofit/>
          </a:bodyPr>
          <a:lstStyle/>
          <a:p>
            <a:pPr>
              <a:spcAft>
                <a:spcPts val="600"/>
              </a:spcAft>
            </a:pPr>
            <a:fld id="{48F63A3B-78C7-47BE-AE5E-E10140E04643}" type="slidenum">
              <a:rPr lang="en-US" smtClean="0"/>
              <a:pPr>
                <a:spcAft>
                  <a:spcPts val="600"/>
                </a:spcAft>
              </a:pPr>
              <a:t>3</a:t>
            </a:fld>
            <a:endParaRPr lang="en-US"/>
          </a:p>
        </p:txBody>
      </p:sp>
      <p:sp>
        <p:nvSpPr>
          <p:cNvPr id="8" name="Rectangle 7">
            <a:extLst>
              <a:ext uri="{FF2B5EF4-FFF2-40B4-BE49-F238E27FC236}">
                <a16:creationId xmlns:a16="http://schemas.microsoft.com/office/drawing/2014/main" id="{E33F92BE-6E33-F3B5-2552-20FBB685C5A7}"/>
              </a:ext>
            </a:extLst>
          </p:cNvPr>
          <p:cNvSpPr/>
          <p:nvPr/>
        </p:nvSpPr>
        <p:spPr>
          <a:xfrm>
            <a:off x="6624637" y="706945"/>
            <a:ext cx="1057275" cy="212834"/>
          </a:xfrm>
          <a:prstGeom prst="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9" name="Rectangle 8">
            <a:extLst>
              <a:ext uri="{FF2B5EF4-FFF2-40B4-BE49-F238E27FC236}">
                <a16:creationId xmlns:a16="http://schemas.microsoft.com/office/drawing/2014/main" id="{82A3845F-DDC4-AFC9-D01A-C9BD400ABC92}"/>
              </a:ext>
            </a:extLst>
          </p:cNvPr>
          <p:cNvSpPr/>
          <p:nvPr/>
        </p:nvSpPr>
        <p:spPr>
          <a:xfrm>
            <a:off x="8579224" y="646511"/>
            <a:ext cx="955300" cy="212834"/>
          </a:xfrm>
          <a:prstGeom prst="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pic>
        <p:nvPicPr>
          <p:cNvPr id="10" name="Picture 9">
            <a:extLst>
              <a:ext uri="{FF2B5EF4-FFF2-40B4-BE49-F238E27FC236}">
                <a16:creationId xmlns:a16="http://schemas.microsoft.com/office/drawing/2014/main" id="{2EAC70CD-AA6E-1ACE-2A45-739B7625B524}"/>
              </a:ext>
            </a:extLst>
          </p:cNvPr>
          <p:cNvPicPr>
            <a:picLocks noChangeAspect="1"/>
          </p:cNvPicPr>
          <p:nvPr/>
        </p:nvPicPr>
        <p:blipFill>
          <a:blip r:embed="rId3"/>
          <a:stretch>
            <a:fillRect/>
          </a:stretch>
        </p:blipFill>
        <p:spPr>
          <a:xfrm>
            <a:off x="10107434" y="674243"/>
            <a:ext cx="914446" cy="193340"/>
          </a:xfrm>
          <a:prstGeom prst="rect">
            <a:avLst/>
          </a:prstGeom>
          <a:solidFill>
            <a:schemeClr val="tx2">
              <a:lumMod val="10000"/>
            </a:schemeClr>
          </a:solidFill>
          <a:ln>
            <a:solidFill>
              <a:schemeClr val="accent1">
                <a:lumMod val="50000"/>
              </a:schemeClr>
            </a:solidFill>
          </a:ln>
        </p:spPr>
      </p:pic>
      <p:pic>
        <p:nvPicPr>
          <p:cNvPr id="13" name="Picture 12">
            <a:extLst>
              <a:ext uri="{FF2B5EF4-FFF2-40B4-BE49-F238E27FC236}">
                <a16:creationId xmlns:a16="http://schemas.microsoft.com/office/drawing/2014/main" id="{F86F5F3C-FF7A-77AB-0757-A45AB838A75A}"/>
              </a:ext>
            </a:extLst>
          </p:cNvPr>
          <p:cNvPicPr>
            <a:picLocks noChangeAspect="1"/>
          </p:cNvPicPr>
          <p:nvPr/>
        </p:nvPicPr>
        <p:blipFill>
          <a:blip r:embed="rId4"/>
          <a:stretch>
            <a:fillRect/>
          </a:stretch>
        </p:blipFill>
        <p:spPr>
          <a:xfrm>
            <a:off x="789265" y="4539932"/>
            <a:ext cx="3616888" cy="723377"/>
          </a:xfrm>
          <a:prstGeom prst="rect">
            <a:avLst/>
          </a:prstGeom>
        </p:spPr>
      </p:pic>
    </p:spTree>
    <p:extLst>
      <p:ext uri="{BB962C8B-B14F-4D97-AF65-F5344CB8AC3E}">
        <p14:creationId xmlns:p14="http://schemas.microsoft.com/office/powerpoint/2010/main" val="187433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35" name="Rectangle 27">
            <a:extLst>
              <a:ext uri="{FF2B5EF4-FFF2-40B4-BE49-F238E27FC236}">
                <a16:creationId xmlns:a16="http://schemas.microsoft.com/office/drawing/2014/main" id="{7C809178-18EC-4F14-82C0-293EC9D14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0ED3EE-ADD7-D449-4C3D-15EDC7FED774}"/>
              </a:ext>
            </a:extLst>
          </p:cNvPr>
          <p:cNvSpPr>
            <a:spLocks noGrp="1"/>
          </p:cNvSpPr>
          <p:nvPr>
            <p:ph type="ctrTitle"/>
          </p:nvPr>
        </p:nvSpPr>
        <p:spPr>
          <a:xfrm>
            <a:off x="1751012" y="4363272"/>
            <a:ext cx="8676222" cy="614082"/>
          </a:xfrm>
        </p:spPr>
        <p:txBody>
          <a:bodyPr>
            <a:normAutofit fontScale="90000"/>
          </a:bodyPr>
          <a:lstStyle/>
          <a:p>
            <a:r>
              <a:rPr lang="en-US" b="1"/>
              <a:t>Cap &amp; Gown Size!</a:t>
            </a:r>
            <a:endParaRPr lang="en-CA" b="1"/>
          </a:p>
        </p:txBody>
      </p:sp>
      <p:pic>
        <p:nvPicPr>
          <p:cNvPr id="20" name="Picture 19">
            <a:extLst>
              <a:ext uri="{FF2B5EF4-FFF2-40B4-BE49-F238E27FC236}">
                <a16:creationId xmlns:a16="http://schemas.microsoft.com/office/drawing/2014/main" id="{D00BC949-E1DE-42CD-DAC4-87569B2643E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891" b="2631"/>
          <a:stretch/>
        </p:blipFill>
        <p:spPr>
          <a:xfrm>
            <a:off x="20" y="10"/>
            <a:ext cx="4059916" cy="4273816"/>
          </a:xfrm>
          <a:prstGeom prst="rect">
            <a:avLst/>
          </a:prstGeom>
        </p:spPr>
      </p:pic>
      <p:pic>
        <p:nvPicPr>
          <p:cNvPr id="23" name="Picture 22" descr="A group of people in graduation gowns throwing their caps in the air&#10;&#10;Description automatically generated with low confidence">
            <a:extLst>
              <a:ext uri="{FF2B5EF4-FFF2-40B4-BE49-F238E27FC236}">
                <a16:creationId xmlns:a16="http://schemas.microsoft.com/office/drawing/2014/main" id="{B2103712-0799-F865-EDFD-D744B60420A8}"/>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8434" r="18204"/>
          <a:stretch/>
        </p:blipFill>
        <p:spPr>
          <a:xfrm>
            <a:off x="4059936" y="10"/>
            <a:ext cx="4072128" cy="4273816"/>
          </a:xfrm>
          <a:prstGeom prst="rect">
            <a:avLst/>
          </a:prstGeom>
        </p:spPr>
      </p:pic>
      <p:pic>
        <p:nvPicPr>
          <p:cNvPr id="16" name="Picture 15" descr="A group of people in graduation caps and gowns&#10;&#10;Description automatically generated with medium confidence">
            <a:extLst>
              <a:ext uri="{FF2B5EF4-FFF2-40B4-BE49-F238E27FC236}">
                <a16:creationId xmlns:a16="http://schemas.microsoft.com/office/drawing/2014/main" id="{8B4027BA-531D-561A-A849-E9269C2D608A}"/>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5004" r="4" b="4"/>
          <a:stretch/>
        </p:blipFill>
        <p:spPr>
          <a:xfrm>
            <a:off x="8132064" y="10"/>
            <a:ext cx="4059936" cy="4273816"/>
          </a:xfrm>
          <a:prstGeom prst="rect">
            <a:avLst/>
          </a:prstGeom>
        </p:spPr>
      </p:pic>
      <p:sp>
        <p:nvSpPr>
          <p:cNvPr id="3" name="Subtitle 2">
            <a:extLst>
              <a:ext uri="{FF2B5EF4-FFF2-40B4-BE49-F238E27FC236}">
                <a16:creationId xmlns:a16="http://schemas.microsoft.com/office/drawing/2014/main" id="{021651FD-8DE5-BD70-C8D5-6F3B545A8A70}"/>
              </a:ext>
            </a:extLst>
          </p:cNvPr>
          <p:cNvSpPr>
            <a:spLocks noGrp="1"/>
          </p:cNvSpPr>
          <p:nvPr>
            <p:ph type="subTitle" idx="1"/>
          </p:nvPr>
        </p:nvSpPr>
        <p:spPr>
          <a:xfrm>
            <a:off x="195399" y="4808618"/>
            <a:ext cx="11787447" cy="811062"/>
          </a:xfrm>
        </p:spPr>
        <p:txBody>
          <a:bodyPr>
            <a:noAutofit/>
          </a:bodyPr>
          <a:lstStyle/>
          <a:p>
            <a:pPr algn="l">
              <a:lnSpc>
                <a:spcPct val="90000"/>
              </a:lnSpc>
            </a:pPr>
            <a:r>
              <a:rPr lang="en-US" sz="2800" dirty="0">
                <a:gradFill flip="none">
                  <a:gsLst>
                    <a:gs pos="0">
                      <a:srgbClr val="FFFFFF"/>
                    </a:gs>
                    <a:gs pos="100000">
                      <a:srgbClr val="FFFFFF"/>
                    </a:gs>
                  </a:gsLst>
                  <a:lin ang="5400000" scaled="0"/>
                  <a:tileRect/>
                </a:gradFill>
              </a:rPr>
              <a:t>Go to this link (Sent to your school email/Grad channel )and complete the form Today! </a:t>
            </a:r>
          </a:p>
          <a:p>
            <a:pPr>
              <a:lnSpc>
                <a:spcPct val="90000"/>
              </a:lnSpc>
            </a:pPr>
            <a:r>
              <a:rPr lang="en-US" sz="2800" dirty="0">
                <a:gradFill flip="none">
                  <a:gsLst>
                    <a:gs pos="0">
                      <a:srgbClr val="FFFFFF"/>
                    </a:gs>
                    <a:gs pos="100000">
                      <a:srgbClr val="FFFFFF"/>
                    </a:gs>
                  </a:gsLst>
                  <a:lin ang="5400000" scaled="0"/>
                  <a:tileRect/>
                </a:gradFill>
              </a:rPr>
              <a:t>Your size is needed for us to order your gown.</a:t>
            </a:r>
            <a:endParaRPr lang="en-US" sz="2800" dirty="0">
              <a:gradFill flip="none">
                <a:gsLst>
                  <a:gs pos="0">
                    <a:srgbClr val="FFFFFF"/>
                  </a:gs>
                  <a:gs pos="100000">
                    <a:srgbClr val="FFFFFF"/>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a:lnSpc>
                <a:spcPct val="90000"/>
              </a:lnSpc>
            </a:pPr>
            <a:r>
              <a:rPr lang="en-US" sz="3200" dirty="0">
                <a:solidFill>
                  <a:srgbClr val="FFFF00"/>
                </a:solidFill>
              </a:rPr>
              <a:t>Deadline December 6th, 2024.</a:t>
            </a:r>
            <a:endParaRPr lang="en-CA" sz="3200" dirty="0">
              <a:solidFill>
                <a:srgbClr val="FFFF00"/>
              </a:solidFill>
            </a:endParaRPr>
          </a:p>
        </p:txBody>
      </p:sp>
    </p:spTree>
    <p:extLst>
      <p:ext uri="{BB962C8B-B14F-4D97-AF65-F5344CB8AC3E}">
        <p14:creationId xmlns:p14="http://schemas.microsoft.com/office/powerpoint/2010/main" val="378142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10EF-BEBD-2126-4E97-8E1BAF37486C}"/>
              </a:ext>
            </a:extLst>
          </p:cNvPr>
          <p:cNvSpPr>
            <a:spLocks noGrp="1"/>
          </p:cNvSpPr>
          <p:nvPr>
            <p:ph type="title"/>
          </p:nvPr>
        </p:nvSpPr>
        <p:spPr>
          <a:xfrm>
            <a:off x="6420465" y="609600"/>
            <a:ext cx="5122606" cy="1905000"/>
          </a:xfrm>
        </p:spPr>
        <p:txBody>
          <a:bodyPr>
            <a:normAutofit/>
          </a:bodyPr>
          <a:lstStyle/>
          <a:p>
            <a:r>
              <a:rPr lang="en-US" b="1"/>
              <a:t>Pinetree my school Day app – Grade 12 channel</a:t>
            </a:r>
            <a:endParaRPr lang="en-CA" b="1"/>
          </a:p>
        </p:txBody>
      </p:sp>
      <p:sp>
        <p:nvSpPr>
          <p:cNvPr id="3" name="Content Placeholder 2">
            <a:extLst>
              <a:ext uri="{FF2B5EF4-FFF2-40B4-BE49-F238E27FC236}">
                <a16:creationId xmlns:a16="http://schemas.microsoft.com/office/drawing/2014/main" id="{E04FE987-5207-4F85-0DA7-0861FDD5DA7B}"/>
              </a:ext>
            </a:extLst>
          </p:cNvPr>
          <p:cNvSpPr>
            <a:spLocks noGrp="1"/>
          </p:cNvSpPr>
          <p:nvPr>
            <p:ph idx="1"/>
          </p:nvPr>
        </p:nvSpPr>
        <p:spPr>
          <a:xfrm>
            <a:off x="6420465" y="2666999"/>
            <a:ext cx="5122606" cy="3216276"/>
          </a:xfrm>
        </p:spPr>
        <p:txBody>
          <a:bodyPr anchor="t">
            <a:noAutofit/>
          </a:bodyPr>
          <a:lstStyle/>
          <a:p>
            <a:r>
              <a:rPr lang="en-US" sz="2800"/>
              <a:t>All important relevant information for grade 12’s will be posted on this Channel. Make sure you have downloaded the APP so that you don’t miss out on important information and DEADLINES!</a:t>
            </a:r>
            <a:endParaRPr lang="en-CA" sz="2800"/>
          </a:p>
        </p:txBody>
      </p:sp>
      <p:pic>
        <p:nvPicPr>
          <p:cNvPr id="7" name="Picture 6" descr="A picture containing diagram&#10;&#10;Description automatically generated">
            <a:extLst>
              <a:ext uri="{FF2B5EF4-FFF2-40B4-BE49-F238E27FC236}">
                <a16:creationId xmlns:a16="http://schemas.microsoft.com/office/drawing/2014/main" id="{D9D21717-FDCA-FD92-5D43-F9B1092BF4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192" y="1367725"/>
            <a:ext cx="4890505" cy="399255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5" name="Slide Number Placeholder 4">
            <a:extLst>
              <a:ext uri="{FF2B5EF4-FFF2-40B4-BE49-F238E27FC236}">
                <a16:creationId xmlns:a16="http://schemas.microsoft.com/office/drawing/2014/main" id="{937F984E-D00C-11E0-C659-E8787E545DEE}"/>
              </a:ext>
            </a:extLst>
          </p:cNvPr>
          <p:cNvSpPr>
            <a:spLocks noGrp="1"/>
          </p:cNvSpPr>
          <p:nvPr>
            <p:ph type="sldNum" sz="quarter" idx="12"/>
          </p:nvPr>
        </p:nvSpPr>
        <p:spPr>
          <a:xfrm>
            <a:off x="10514012" y="5883275"/>
            <a:ext cx="551167" cy="365125"/>
          </a:xfrm>
        </p:spPr>
        <p:txBody>
          <a:bodyPr>
            <a:normAutofit/>
          </a:bodyPr>
          <a:lstStyle/>
          <a:p>
            <a:pPr>
              <a:spcAft>
                <a:spcPts val="600"/>
              </a:spcAft>
            </a:pPr>
            <a:fld id="{48F63A3B-78C7-47BE-AE5E-E10140E04643}" type="slidenum">
              <a:rPr lang="en-US" smtClean="0"/>
              <a:pPr>
                <a:spcAft>
                  <a:spcPts val="600"/>
                </a:spcAft>
              </a:pPr>
              <a:t>5</a:t>
            </a:fld>
            <a:endParaRPr lang="en-US"/>
          </a:p>
        </p:txBody>
      </p:sp>
    </p:spTree>
    <p:extLst>
      <p:ext uri="{BB962C8B-B14F-4D97-AF65-F5344CB8AC3E}">
        <p14:creationId xmlns:p14="http://schemas.microsoft.com/office/powerpoint/2010/main" val="377491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74B9A8D3-F84C-69A4-93C8-BF1FF6A7C710}"/>
              </a:ext>
            </a:extLst>
          </p:cNvPr>
          <p:cNvPicPr>
            <a:picLocks noChangeAspect="1"/>
          </p:cNvPicPr>
          <p:nvPr/>
        </p:nvPicPr>
        <p:blipFill>
          <a:blip r:embed="rId2"/>
          <a:stretch>
            <a:fillRect/>
          </a:stretch>
        </p:blipFill>
        <p:spPr>
          <a:xfrm>
            <a:off x="6297369" y="626300"/>
            <a:ext cx="2843591" cy="6075125"/>
          </a:xfrm>
          <a:prstGeom prst="rect">
            <a:avLst/>
          </a:prstGeom>
        </p:spPr>
      </p:pic>
      <p:pic>
        <p:nvPicPr>
          <p:cNvPr id="4" name="Picture 3" descr="A screenshot of a phone&#10;&#10;Description automatically generated">
            <a:extLst>
              <a:ext uri="{FF2B5EF4-FFF2-40B4-BE49-F238E27FC236}">
                <a16:creationId xmlns:a16="http://schemas.microsoft.com/office/drawing/2014/main" id="{A65F65B8-04DF-A626-6B32-AC9576BC81ED}"/>
              </a:ext>
            </a:extLst>
          </p:cNvPr>
          <p:cNvPicPr>
            <a:picLocks noChangeAspect="1"/>
          </p:cNvPicPr>
          <p:nvPr/>
        </p:nvPicPr>
        <p:blipFill>
          <a:blip r:embed="rId3"/>
          <a:stretch>
            <a:fillRect/>
          </a:stretch>
        </p:blipFill>
        <p:spPr>
          <a:xfrm>
            <a:off x="2435176" y="626301"/>
            <a:ext cx="2843591" cy="6075123"/>
          </a:xfrm>
          <a:prstGeom prst="rect">
            <a:avLst/>
          </a:prstGeom>
        </p:spPr>
      </p:pic>
      <p:sp>
        <p:nvSpPr>
          <p:cNvPr id="5" name="Slide Number Placeholder 4">
            <a:extLst>
              <a:ext uri="{FF2B5EF4-FFF2-40B4-BE49-F238E27FC236}">
                <a16:creationId xmlns:a16="http://schemas.microsoft.com/office/drawing/2014/main" id="{BB45F4D5-EFCF-9DE2-027A-3D7EAD9E975A}"/>
              </a:ext>
            </a:extLst>
          </p:cNvPr>
          <p:cNvSpPr>
            <a:spLocks noGrp="1"/>
          </p:cNvSpPr>
          <p:nvPr>
            <p:ph type="sldNum" sz="quarter" idx="12"/>
          </p:nvPr>
        </p:nvSpPr>
        <p:spPr/>
        <p:txBody>
          <a:bodyPr/>
          <a:lstStyle/>
          <a:p>
            <a:fld id="{48F63A3B-78C7-47BE-AE5E-E10140E04643}" type="slidenum">
              <a:rPr lang="en-US" smtClean="0"/>
              <a:pPr/>
              <a:t>6</a:t>
            </a:fld>
            <a:endParaRPr lang="en-US"/>
          </a:p>
        </p:txBody>
      </p:sp>
      <p:sp>
        <p:nvSpPr>
          <p:cNvPr id="6" name="Title 5">
            <a:extLst>
              <a:ext uri="{FF2B5EF4-FFF2-40B4-BE49-F238E27FC236}">
                <a16:creationId xmlns:a16="http://schemas.microsoft.com/office/drawing/2014/main" id="{52F0F1D2-757F-EEC7-FD86-001509010640}"/>
              </a:ext>
            </a:extLst>
          </p:cNvPr>
          <p:cNvSpPr>
            <a:spLocks noGrp="1"/>
          </p:cNvSpPr>
          <p:nvPr>
            <p:ph type="title" idx="4294967295"/>
          </p:nvPr>
        </p:nvSpPr>
        <p:spPr>
          <a:xfrm>
            <a:off x="2220064" y="152661"/>
            <a:ext cx="8166100" cy="365125"/>
          </a:xfrm>
        </p:spPr>
        <p:txBody>
          <a:bodyPr/>
          <a:lstStyle/>
          <a:p>
            <a:r>
              <a:rPr lang="en-US"/>
              <a:t>Go to My school Day APP now</a:t>
            </a:r>
            <a:endParaRPr lang="en-CA"/>
          </a:p>
        </p:txBody>
      </p:sp>
      <p:cxnSp>
        <p:nvCxnSpPr>
          <p:cNvPr id="12" name="Straight Arrow Connector 11">
            <a:extLst>
              <a:ext uri="{FF2B5EF4-FFF2-40B4-BE49-F238E27FC236}">
                <a16:creationId xmlns:a16="http://schemas.microsoft.com/office/drawing/2014/main" id="{94B566D9-266C-34A6-0C20-1DD1338BFE10}"/>
              </a:ext>
            </a:extLst>
          </p:cNvPr>
          <p:cNvCxnSpPr>
            <a:cxnSpLocks/>
          </p:cNvCxnSpPr>
          <p:nvPr/>
        </p:nvCxnSpPr>
        <p:spPr>
          <a:xfrm flipH="1">
            <a:off x="5050446" y="672138"/>
            <a:ext cx="466165" cy="36512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D750B5E-E1F9-2FF2-F6B1-F9F6FED173EC}"/>
              </a:ext>
            </a:extLst>
          </p:cNvPr>
          <p:cNvCxnSpPr>
            <a:cxnSpLocks/>
          </p:cNvCxnSpPr>
          <p:nvPr/>
        </p:nvCxnSpPr>
        <p:spPr>
          <a:xfrm>
            <a:off x="7552393" y="1309151"/>
            <a:ext cx="762000" cy="43116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 name="Straight Arrow Connector 2">
            <a:extLst>
              <a:ext uri="{FF2B5EF4-FFF2-40B4-BE49-F238E27FC236}">
                <a16:creationId xmlns:a16="http://schemas.microsoft.com/office/drawing/2014/main" id="{528B5A1C-E613-5ABA-2453-41D274BA1579}"/>
              </a:ext>
            </a:extLst>
          </p:cNvPr>
          <p:cNvCxnSpPr>
            <a:cxnSpLocks/>
          </p:cNvCxnSpPr>
          <p:nvPr/>
        </p:nvCxnSpPr>
        <p:spPr>
          <a:xfrm flipH="1">
            <a:off x="5040880" y="1401145"/>
            <a:ext cx="687853" cy="43650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33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5075A97-54F3-C5CE-5AD8-4D4F6A966FB1}"/>
              </a:ext>
            </a:extLst>
          </p:cNvPr>
          <p:cNvSpPr>
            <a:spLocks noGrp="1"/>
          </p:cNvSpPr>
          <p:nvPr>
            <p:ph type="sldNum" sz="quarter" idx="12"/>
          </p:nvPr>
        </p:nvSpPr>
        <p:spPr>
          <a:xfrm>
            <a:off x="10514012" y="5883275"/>
            <a:ext cx="551167" cy="365125"/>
          </a:xfrm>
        </p:spPr>
        <p:txBody>
          <a:bodyPr vert="horz" lIns="91440" tIns="45720" rIns="91440" bIns="45720" rtlCol="0" anchor="ctr">
            <a:normAutofit/>
          </a:bodyPr>
          <a:lstStyle/>
          <a:p>
            <a:pPr defTabSz="914400">
              <a:spcAft>
                <a:spcPts val="600"/>
              </a:spcAft>
            </a:pPr>
            <a:fld id="{48F63A3B-78C7-47BE-AE5E-E10140E04643}" type="slidenum">
              <a:rPr lang="en-US" smtClean="0"/>
              <a:pPr defTabSz="914400">
                <a:spcAft>
                  <a:spcPts val="600"/>
                </a:spcAft>
              </a:pPr>
              <a:t>7</a:t>
            </a:fld>
            <a:endParaRPr lang="en-US"/>
          </a:p>
        </p:txBody>
      </p:sp>
      <p:sp>
        <p:nvSpPr>
          <p:cNvPr id="11" name="TextBox 10">
            <a:extLst>
              <a:ext uri="{FF2B5EF4-FFF2-40B4-BE49-F238E27FC236}">
                <a16:creationId xmlns:a16="http://schemas.microsoft.com/office/drawing/2014/main" id="{5A78EE70-C8E3-4915-B342-EC32B238F6ED}"/>
              </a:ext>
            </a:extLst>
          </p:cNvPr>
          <p:cNvSpPr txBox="1"/>
          <p:nvPr/>
        </p:nvSpPr>
        <p:spPr>
          <a:xfrm>
            <a:off x="343654" y="3429000"/>
            <a:ext cx="3623228" cy="3139321"/>
          </a:xfrm>
          <a:prstGeom prst="rect">
            <a:avLst/>
          </a:prstGeom>
          <a:noFill/>
        </p:spPr>
        <p:txBody>
          <a:bodyPr wrap="square" lIns="91440" tIns="45720" rIns="91440" bIns="45720" rtlCol="0" anchor="t">
            <a:spAutoFit/>
          </a:bodyPr>
          <a:lstStyle/>
          <a:p>
            <a:r>
              <a:rPr lang="en-US" dirty="0"/>
              <a:t>Link for the form will be emailed to students!</a:t>
            </a:r>
          </a:p>
          <a:p>
            <a:endParaRPr lang="en-US"/>
          </a:p>
          <a:p>
            <a:r>
              <a:rPr lang="en-US" dirty="0"/>
              <a:t>And put on the Grad 2025 Channel in the my school day app</a:t>
            </a:r>
          </a:p>
          <a:p>
            <a:endParaRPr lang="en-US"/>
          </a:p>
          <a:p>
            <a:r>
              <a:rPr lang="en-US" dirty="0"/>
              <a:t>Complete by December 6th. </a:t>
            </a:r>
          </a:p>
          <a:p>
            <a:endParaRPr lang="en-US"/>
          </a:p>
          <a:p>
            <a:r>
              <a:rPr lang="en-US" dirty="0"/>
              <a:t>REQUIRED ASSIGNMENT FOR CLC12</a:t>
            </a:r>
            <a:endParaRPr lang="en-CA" dirty="0"/>
          </a:p>
        </p:txBody>
      </p:sp>
      <p:pic>
        <p:nvPicPr>
          <p:cNvPr id="4" name="Picture 3" descr="A black graduation cap with white text&#10;&#10;Description automatically generated">
            <a:extLst>
              <a:ext uri="{FF2B5EF4-FFF2-40B4-BE49-F238E27FC236}">
                <a16:creationId xmlns:a16="http://schemas.microsoft.com/office/drawing/2014/main" id="{F4D35B11-C451-6CBB-C00C-AEA71CF40F31}"/>
              </a:ext>
            </a:extLst>
          </p:cNvPr>
          <p:cNvPicPr>
            <a:picLocks noChangeAspect="1"/>
          </p:cNvPicPr>
          <p:nvPr/>
        </p:nvPicPr>
        <p:blipFill>
          <a:blip r:embed="rId3"/>
          <a:stretch>
            <a:fillRect/>
          </a:stretch>
        </p:blipFill>
        <p:spPr>
          <a:xfrm>
            <a:off x="4166885" y="254736"/>
            <a:ext cx="7677875" cy="3937137"/>
          </a:xfrm>
          <a:prstGeom prst="rect">
            <a:avLst/>
          </a:prstGeom>
        </p:spPr>
      </p:pic>
    </p:spTree>
    <p:extLst>
      <p:ext uri="{BB962C8B-B14F-4D97-AF65-F5344CB8AC3E}">
        <p14:creationId xmlns:p14="http://schemas.microsoft.com/office/powerpoint/2010/main" val="36907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DE75-DC8B-05F1-00D6-F0DA19CD0B4B}"/>
              </a:ext>
            </a:extLst>
          </p:cNvPr>
          <p:cNvSpPr>
            <a:spLocks noGrp="1"/>
          </p:cNvSpPr>
          <p:nvPr>
            <p:ph type="title"/>
          </p:nvPr>
        </p:nvSpPr>
        <p:spPr>
          <a:xfrm>
            <a:off x="974179" y="714375"/>
            <a:ext cx="3381182" cy="5076826"/>
          </a:xfrm>
        </p:spPr>
        <p:txBody>
          <a:bodyPr anchor="ctr">
            <a:normAutofit/>
          </a:bodyPr>
          <a:lstStyle/>
          <a:p>
            <a:r>
              <a:rPr lang="en-US" sz="3400" b="1" dirty="0">
                <a:effectLst>
                  <a:glow rad="38100">
                    <a:prstClr val="black">
                      <a:lumMod val="65000"/>
                      <a:lumOff val="35000"/>
                      <a:alpha val="40000"/>
                    </a:prstClr>
                  </a:glow>
                  <a:outerShdw blurRad="28575" dist="38100" dir="14040000" algn="tl" rotWithShape="0">
                    <a:srgbClr val="000000">
                      <a:alpha val="25000"/>
                    </a:srgbClr>
                  </a:outerShdw>
                </a:effectLst>
              </a:rPr>
              <a:t>POST SECONDARY APPLICATIONS</a:t>
            </a:r>
            <a:endParaRPr lang="en-US" sz="3400" dirty="0"/>
          </a:p>
        </p:txBody>
      </p:sp>
      <p:sp>
        <p:nvSpPr>
          <p:cNvPr id="4" name="Footer Placeholder 3">
            <a:extLst>
              <a:ext uri="{FF2B5EF4-FFF2-40B4-BE49-F238E27FC236}">
                <a16:creationId xmlns:a16="http://schemas.microsoft.com/office/drawing/2014/main" id="{E9859C9F-B8AE-AFDE-C5EE-2C1463165AB3}"/>
              </a:ext>
            </a:extLst>
          </p:cNvPr>
          <p:cNvSpPr>
            <a:spLocks noGrp="1"/>
          </p:cNvSpPr>
          <p:nvPr>
            <p:ph type="ftr" sz="quarter" idx="11"/>
          </p:nvPr>
        </p:nvSpPr>
        <p:spPr>
          <a:xfrm>
            <a:off x="974178" y="5883275"/>
            <a:ext cx="3383280" cy="365125"/>
          </a:xfrm>
        </p:spPr>
        <p:txBody>
          <a:bodyPr>
            <a:normAutofit/>
          </a:bodyPr>
          <a:lstStyle/>
          <a:p>
            <a:pPr>
              <a:spcAft>
                <a:spcPts val="600"/>
              </a:spcAft>
            </a:pPr>
            <a:r>
              <a:rPr lang="en-US"/>
              <a:t>Presentation title</a:t>
            </a:r>
          </a:p>
        </p:txBody>
      </p:sp>
      <p:sp>
        <p:nvSpPr>
          <p:cNvPr id="7" name="Rectangle 6">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 name="Straight Connector 8">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22C658CF-A163-C85A-4019-C78970FA2805}"/>
              </a:ext>
            </a:extLst>
          </p:cNvPr>
          <p:cNvSpPr>
            <a:spLocks noGrp="1"/>
          </p:cNvSpPr>
          <p:nvPr>
            <p:ph idx="1"/>
          </p:nvPr>
        </p:nvSpPr>
        <p:spPr>
          <a:xfrm>
            <a:off x="4876590" y="-3013"/>
            <a:ext cx="7749566" cy="7275108"/>
          </a:xfrm>
        </p:spPr>
        <p:txBody>
          <a:bodyPr vert="horz" lIns="91440" tIns="45720" rIns="91440" bIns="45720" rtlCol="0">
            <a:normAutofit/>
          </a:bodyPr>
          <a:lstStyle/>
          <a:p>
            <a:pPr>
              <a:lnSpc>
                <a:spcPct val="90000"/>
              </a:lnSpc>
              <a:spcBef>
                <a:spcPts val="0"/>
              </a:spcBef>
            </a:pPr>
            <a:r>
              <a:rPr lang="en-US" sz="1900" b="1"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APPLICATIONS ARE OPEN</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YOU NEED YOUR PEN# AND A CREDIT CARD </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CHECK DEADLINE DATES (EARLY AND/OR FINAL)</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REGISTER FOR STS</a:t>
            </a:r>
          </a:p>
          <a:p>
            <a:pPr>
              <a:lnSpc>
                <a:spcPct val="90000"/>
              </a:lnSpc>
              <a:spcBef>
                <a:spcPts val="0"/>
              </a:spcBef>
              <a:buClr>
                <a:srgbClr val="FFFFFF"/>
              </a:buClr>
            </a:pPr>
            <a:endParaRPr lang="en-US" sz="19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endParaRP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YOU DO NOT NEED FINAL GRADE 12 MARKS TO APPLY</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YOU DO NOT NEED PAPER TRANSCRIPTS</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IT IS OK TO HAVE REQUIRED COURSES IN SECOND SEMESTER</a:t>
            </a:r>
          </a:p>
          <a:p>
            <a:pPr>
              <a:lnSpc>
                <a:spcPct val="90000"/>
              </a:lnSpc>
              <a:spcBef>
                <a:spcPts val="0"/>
              </a:spcBef>
              <a:buClr>
                <a:srgbClr val="FFFFFF"/>
              </a:buClr>
            </a:pPr>
            <a:endParaRPr lang="en-US" sz="19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endParaRP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FOR BC UNIVERSITIES: EDUCATIONPLANNEBC</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FOR ONTARIO UNIVERSITIES: OUAC (105 APPLICATION)</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FOR ALBERTA: APPLYALBERTA (EXCEPT U OF ALBERTA)</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FOR ALL OTHER CANADIAN UNIVERSITIES, GO DIRECTLY TO THEIR WEBSITE</a:t>
            </a:r>
            <a:endParaRPr lang="en-US" sz="1900" dirty="0">
              <a:solidFill>
                <a:schemeClr val="tx1"/>
              </a:solidFill>
            </a:endParaRPr>
          </a:p>
        </p:txBody>
      </p:sp>
      <p:sp>
        <p:nvSpPr>
          <p:cNvPr id="5" name="Slide Number Placeholder 4">
            <a:extLst>
              <a:ext uri="{FF2B5EF4-FFF2-40B4-BE49-F238E27FC236}">
                <a16:creationId xmlns:a16="http://schemas.microsoft.com/office/drawing/2014/main" id="{68B0FA1A-8251-33DA-EEA9-40650D07B316}"/>
              </a:ext>
            </a:extLst>
          </p:cNvPr>
          <p:cNvSpPr>
            <a:spLocks noGrp="1"/>
          </p:cNvSpPr>
          <p:nvPr>
            <p:ph type="sldNum" sz="quarter" idx="12"/>
          </p:nvPr>
        </p:nvSpPr>
        <p:spPr>
          <a:xfrm>
            <a:off x="10514012" y="5883275"/>
            <a:ext cx="565789" cy="365125"/>
          </a:xfrm>
        </p:spPr>
        <p:txBody>
          <a:bodyPr>
            <a:normAutofit/>
          </a:bodyPr>
          <a:lstStyle/>
          <a:p>
            <a:pPr>
              <a:spcAft>
                <a:spcPts val="600"/>
              </a:spcAft>
            </a:pPr>
            <a:fld id="{48F63A3B-78C7-47BE-AE5E-E10140E04643}" type="slidenum">
              <a:rPr lang="en-US">
                <a:solidFill>
                  <a:schemeClr val="tx1">
                    <a:lumMod val="85000"/>
                  </a:schemeClr>
                </a:solidFill>
              </a:rPr>
              <a:pPr>
                <a:spcAft>
                  <a:spcPts val="600"/>
                </a:spcAft>
              </a:pPr>
              <a:t>8</a:t>
            </a:fld>
            <a:endParaRPr lang="en-US">
              <a:solidFill>
                <a:schemeClr val="tx1">
                  <a:lumMod val="85000"/>
                </a:schemeClr>
              </a:solidFill>
            </a:endParaRPr>
          </a:p>
        </p:txBody>
      </p:sp>
    </p:spTree>
    <p:extLst>
      <p:ext uri="{BB962C8B-B14F-4D97-AF65-F5344CB8AC3E}">
        <p14:creationId xmlns:p14="http://schemas.microsoft.com/office/powerpoint/2010/main" val="179921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331" y="233819"/>
            <a:ext cx="9905998" cy="1278699"/>
          </a:xfrm>
        </p:spPr>
        <p:txBody>
          <a:bodyPr>
            <a:normAutofit/>
          </a:bodyPr>
          <a:lstStyle/>
          <a:p>
            <a:r>
              <a:rPr lang="en-US" b="1" dirty="0">
                <a:latin typeface="+mj-lt"/>
              </a:rPr>
              <a:t>STUDENT TRANSCRIPT SERVICE</a:t>
            </a:r>
            <a:endParaRPr lang="en-CA" b="1" dirty="0">
              <a:latin typeface="+mj-lt"/>
            </a:endParaRPr>
          </a:p>
        </p:txBody>
      </p:sp>
      <p:graphicFrame>
        <p:nvGraphicFramePr>
          <p:cNvPr id="5" name="Content Placeholder 2">
            <a:extLst>
              <a:ext uri="{FF2B5EF4-FFF2-40B4-BE49-F238E27FC236}">
                <a16:creationId xmlns:a16="http://schemas.microsoft.com/office/drawing/2014/main" id="{7BCAC55F-AE6F-87E0-4010-47EA3DBC6D2B}"/>
              </a:ext>
            </a:extLst>
          </p:cNvPr>
          <p:cNvGraphicFramePr>
            <a:graphicFrameLocks noGrp="1"/>
          </p:cNvGraphicFramePr>
          <p:nvPr>
            <p:ph idx="1"/>
            <p:extLst>
              <p:ext uri="{D42A27DB-BD31-4B8C-83A1-F6EECF244321}">
                <p14:modId xmlns:p14="http://schemas.microsoft.com/office/powerpoint/2010/main" val="4091864127"/>
              </p:ext>
            </p:extLst>
          </p:nvPr>
        </p:nvGraphicFramePr>
        <p:xfrm>
          <a:off x="1141413" y="1894561"/>
          <a:ext cx="10041696" cy="423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75E97782BCC34EB77C4A7C4A48D0AD" ma:contentTypeVersion="1" ma:contentTypeDescription="Create a new document." ma:contentTypeScope="" ma:versionID="b4ecc7575b90cd4743a49210ded27bbc">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35F726D-CF00-4741-992D-758CD878CA90}"/>
</file>

<file path=customXml/itemProps2.xml><?xml version="1.0" encoding="utf-8"?>
<ds:datastoreItem xmlns:ds="http://schemas.openxmlformats.org/officeDocument/2006/customXml" ds:itemID="{F6E4F8B6-4BD4-4803-9F89-3979F56C9E5C}"/>
</file>

<file path=customXml/itemProps3.xml><?xml version="1.0" encoding="utf-8"?>
<ds:datastoreItem xmlns:ds="http://schemas.openxmlformats.org/officeDocument/2006/customXml" ds:itemID="{14422A37-48DF-4BD5-B3E3-E97EC56AF326}"/>
</file>

<file path=docProps/app.xml><?xml version="1.0" encoding="utf-8"?>
<Properties xmlns="http://schemas.openxmlformats.org/officeDocument/2006/extended-properties" xmlns:vt="http://schemas.openxmlformats.org/officeDocument/2006/docPropsVTypes">
  <Template>TM03457485[[fn=Mesh]]</Template>
  <TotalTime>0</TotalTime>
  <Words>642</Words>
  <Application>Microsoft Office PowerPoint</Application>
  <PresentationFormat>Widescreen</PresentationFormat>
  <Paragraphs>95</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vt:lpstr>
      <vt:lpstr>Mesh</vt:lpstr>
      <vt:lpstr>Class of 2025</vt:lpstr>
      <vt:lpstr>Make sure you are on Track to Graduate!</vt:lpstr>
      <vt:lpstr>Sample Diploma Verification</vt:lpstr>
      <vt:lpstr>Cap &amp; Gown Size!</vt:lpstr>
      <vt:lpstr>Pinetree my school Day app – Grade 12 channel</vt:lpstr>
      <vt:lpstr>Go to My school Day APP now</vt:lpstr>
      <vt:lpstr>PowerPoint Presentation</vt:lpstr>
      <vt:lpstr>POST SECONDARY APPLICATIONS</vt:lpstr>
      <vt:lpstr>STUDENT TRANSCRIPT SERVICE</vt:lpstr>
      <vt:lpstr>access student transcript service</vt:lpstr>
      <vt:lpstr>PowerPoint Presentation</vt:lpstr>
      <vt:lpstr>PowerPoint Presentation</vt:lpstr>
      <vt:lpstr>PowerPoint Presentation</vt:lpstr>
      <vt:lpstr>PowerPoint Presentation</vt:lpstr>
      <vt:lpstr>Grad wear website extended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Moorhouse, Carmen</dc:creator>
  <cp:lastModifiedBy>Dhillon, Meena</cp:lastModifiedBy>
  <cp:revision>215</cp:revision>
  <cp:lastPrinted>2023-11-14T19:38:53Z</cp:lastPrinted>
  <dcterms:created xsi:type="dcterms:W3CDTF">2022-10-19T15:19:23Z</dcterms:created>
  <dcterms:modified xsi:type="dcterms:W3CDTF">2024-11-12T23:31:20Z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0x0101004375E97782BCC34EB77C4A7C4A48D0AD</vt:lpwstr>
  </property>
</Properties>
</file>