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3"/>
  </p:notesMasterIdLst>
  <p:sldIdLst>
    <p:sldId id="272" r:id="rId2"/>
    <p:sldId id="274" r:id="rId3"/>
    <p:sldId id="280" r:id="rId4"/>
    <p:sldId id="279" r:id="rId5"/>
    <p:sldId id="281" r:id="rId6"/>
    <p:sldId id="275" r:id="rId7"/>
    <p:sldId id="284" r:id="rId8"/>
    <p:sldId id="271" r:id="rId9"/>
    <p:sldId id="269" r:id="rId10"/>
    <p:sldId id="270" r:id="rId11"/>
    <p:sldId id="28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6"/>
    <a:srgbClr val="202C8F"/>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F1D2A-ED4D-4328-B83D-1793A0987ED4}" v="187" dt="2023-11-14T21:51:05.767"/>
    <p1510:client id="{2E32BA58-839D-41AD-8FD9-2BB02C154F92}" v="2" dt="2023-11-14T19:38:50.007"/>
    <p1510:client id="{58468D0F-5771-A7FB-9A2A-E4D0CAAE2F14}" v="3" dt="2023-11-15T17:02:27.110"/>
    <p1510:client id="{598E0DE8-3282-EF4B-D092-CF7E246D71B6}" v="5" dt="2023-11-14T21:45:43.930"/>
    <p1510:client id="{C7F51550-796B-CCB8-3BD2-7044246A2C93}" v="29" dt="2023-11-14T21:39:35.508"/>
    <p1510:client id="{DB6E5BCC-49A9-0394-D72C-1AD282B5E3AA}" v="218" dt="2023-11-14T21:44:56.01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7D240-1880-4260-AEDB-CDD6E2A9399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7A561DA0-2687-40A2-8FBC-9B64EF87B054}">
      <dgm:prSet/>
      <dgm:spPr/>
      <dgm:t>
        <a:bodyPr/>
        <a:lstStyle/>
        <a:p>
          <a:r>
            <a:rPr lang="en-US">
              <a:latin typeface="+mj-lt"/>
            </a:rPr>
            <a:t>APPLICATIONS ARE OPEN</a:t>
          </a:r>
        </a:p>
        <a:p>
          <a:r>
            <a:rPr lang="en-US">
              <a:latin typeface="+mj-lt"/>
            </a:rPr>
            <a:t>APPLY EARLY: YOU NEED YOUR PEN# AND A CREDIT CARD </a:t>
          </a:r>
        </a:p>
        <a:p>
          <a:r>
            <a:rPr lang="en-US">
              <a:latin typeface="+mj-lt"/>
            </a:rPr>
            <a:t>CHECK DEADLINE DATES (EARLY AND/OR FINAL)</a:t>
          </a:r>
        </a:p>
        <a:p>
          <a:r>
            <a:rPr lang="en-US">
              <a:latin typeface="+mj-lt"/>
            </a:rPr>
            <a:t>REGISTER FOR STS</a:t>
          </a:r>
        </a:p>
      </dgm:t>
    </dgm:pt>
    <dgm:pt modelId="{64FDFDDB-5A15-410A-A92E-59A836CD8B53}" type="parTrans" cxnId="{B025486A-7EAB-444E-B120-4B333EF8A858}">
      <dgm:prSet/>
      <dgm:spPr/>
      <dgm:t>
        <a:bodyPr/>
        <a:lstStyle/>
        <a:p>
          <a:endParaRPr lang="en-US"/>
        </a:p>
      </dgm:t>
    </dgm:pt>
    <dgm:pt modelId="{B9419E5B-41CF-426A-AD02-E80CA3A52536}" type="sibTrans" cxnId="{B025486A-7EAB-444E-B120-4B333EF8A858}">
      <dgm:prSet/>
      <dgm:spPr/>
      <dgm:t>
        <a:bodyPr/>
        <a:lstStyle/>
        <a:p>
          <a:r>
            <a:rPr lang="en-US">
              <a:latin typeface="+mj-lt"/>
            </a:rPr>
            <a:t>TIPS</a:t>
          </a:r>
        </a:p>
      </dgm:t>
    </dgm:pt>
    <dgm:pt modelId="{C3150001-8384-4971-A7DD-2F93A4AF7104}">
      <dgm:prSet/>
      <dgm:spPr/>
      <dgm:t>
        <a:bodyPr/>
        <a:lstStyle/>
        <a:p>
          <a:endParaRPr lang="en-US">
            <a:latin typeface="+mj-lt"/>
          </a:endParaRPr>
        </a:p>
        <a:p>
          <a:r>
            <a:rPr lang="en-US">
              <a:latin typeface="+mj-lt"/>
            </a:rPr>
            <a:t>YOU DO NOT NEED FINAL GRADE 12 MARKS TO APPLY</a:t>
          </a:r>
        </a:p>
        <a:p>
          <a:r>
            <a:rPr lang="en-US">
              <a:latin typeface="+mj-lt"/>
            </a:rPr>
            <a:t>YOU DO NOT NEED PAPER TRANSCRIPTS</a:t>
          </a:r>
        </a:p>
        <a:p>
          <a:r>
            <a:rPr lang="en-US">
              <a:latin typeface="+mj-lt"/>
            </a:rPr>
            <a:t>IT IS OK TO HAVE REQUIRED COURSES IN SECOND SEMESTER</a:t>
          </a:r>
        </a:p>
        <a:p>
          <a:endParaRPr lang="en-US">
            <a:latin typeface="+mj-lt"/>
          </a:endParaRPr>
        </a:p>
      </dgm:t>
    </dgm:pt>
    <dgm:pt modelId="{BD80E115-F3A6-44BB-9CC6-02D0198629F1}" type="parTrans" cxnId="{956BE941-FA70-4CB5-9675-7125DE4F0E00}">
      <dgm:prSet/>
      <dgm:spPr/>
      <dgm:t>
        <a:bodyPr/>
        <a:lstStyle/>
        <a:p>
          <a:endParaRPr lang="en-US"/>
        </a:p>
      </dgm:t>
    </dgm:pt>
    <dgm:pt modelId="{4C598775-07AA-48F1-B1D7-A4F390F2AA99}" type="sibTrans" cxnId="{956BE941-FA70-4CB5-9675-7125DE4F0E00}">
      <dgm:prSet/>
      <dgm:spPr/>
      <dgm:t>
        <a:bodyPr/>
        <a:lstStyle/>
        <a:p>
          <a:r>
            <a:rPr lang="en-US" b="1">
              <a:latin typeface="+mj-lt"/>
            </a:rPr>
            <a:t>APPLY</a:t>
          </a:r>
        </a:p>
      </dgm:t>
    </dgm:pt>
    <dgm:pt modelId="{A62F5451-67EC-4DE0-A849-43396EC48503}">
      <dgm:prSet/>
      <dgm:spPr/>
      <dgm:t>
        <a:bodyPr/>
        <a:lstStyle/>
        <a:p>
          <a:r>
            <a:rPr lang="en-US" b="1">
              <a:latin typeface="+mj-lt"/>
            </a:rPr>
            <a:t>FOR BC UNIVERSITIES: </a:t>
          </a:r>
          <a:r>
            <a:rPr lang="en-US" b="0">
              <a:latin typeface="Arial" panose="020B0604020202020204" pitchFamily="34" charset="0"/>
              <a:cs typeface="Arial" panose="020B0604020202020204" pitchFamily="34" charset="0"/>
            </a:rPr>
            <a:t>EDUCATIONPLANNEBC</a:t>
          </a:r>
        </a:p>
        <a:p>
          <a:r>
            <a:rPr lang="en-US">
              <a:latin typeface="+mj-lt"/>
            </a:rPr>
            <a:t>FOR ONTARIO UNIVERSITIES: </a:t>
          </a:r>
          <a:r>
            <a:rPr lang="en-US">
              <a:latin typeface="Arial" panose="020B0604020202020204" pitchFamily="34" charset="0"/>
              <a:cs typeface="Arial" panose="020B0604020202020204" pitchFamily="34" charset="0"/>
            </a:rPr>
            <a:t>OUAC (105 APPLICATION)</a:t>
          </a:r>
        </a:p>
        <a:p>
          <a:r>
            <a:rPr lang="en-US">
              <a:latin typeface="+mj-lt"/>
            </a:rPr>
            <a:t>FOR ALBERTA: </a:t>
          </a:r>
          <a:r>
            <a:rPr lang="en-US">
              <a:latin typeface="Arial" panose="020B0604020202020204" pitchFamily="34" charset="0"/>
              <a:cs typeface="Arial" panose="020B0604020202020204" pitchFamily="34" charset="0"/>
            </a:rPr>
            <a:t>APPLYALBERTA (EXCEPT U OF ALBERTA)</a:t>
          </a:r>
        </a:p>
        <a:p>
          <a:r>
            <a:rPr lang="en-US">
              <a:latin typeface="+mj-lt"/>
            </a:rPr>
            <a:t>FOR ALL OTHER CANADIAN UNIVERSITIES, GO DIRECTLY TO THEIR WEBSITE</a:t>
          </a:r>
        </a:p>
      </dgm:t>
    </dgm:pt>
    <dgm:pt modelId="{4871717B-4CB9-455A-A0B9-BC74CBCE9B15}" type="parTrans" cxnId="{C9ABCDE5-93B8-4AA0-B63F-2F4ACA5DAB29}">
      <dgm:prSet/>
      <dgm:spPr/>
      <dgm:t>
        <a:bodyPr/>
        <a:lstStyle/>
        <a:p>
          <a:endParaRPr lang="en-US"/>
        </a:p>
      </dgm:t>
    </dgm:pt>
    <dgm:pt modelId="{C782B47B-BF5D-4C45-A0E3-63F31E7BC8BA}" type="sibTrans" cxnId="{C9ABCDE5-93B8-4AA0-B63F-2F4ACA5DAB29}">
      <dgm:prSet/>
      <dgm:spPr/>
      <dgm:t>
        <a:bodyPr/>
        <a:lstStyle/>
        <a:p>
          <a:endParaRPr lang="en-US"/>
        </a:p>
      </dgm:t>
    </dgm:pt>
    <dgm:pt modelId="{4B0630A2-EFCC-43E7-83A3-920B458BD8F5}" type="pres">
      <dgm:prSet presAssocID="{6007D240-1880-4260-AEDB-CDD6E2A9399C}" presName="outerComposite" presStyleCnt="0">
        <dgm:presLayoutVars>
          <dgm:chMax val="5"/>
          <dgm:dir/>
          <dgm:resizeHandles val="exact"/>
        </dgm:presLayoutVars>
      </dgm:prSet>
      <dgm:spPr/>
    </dgm:pt>
    <dgm:pt modelId="{5C96BB18-AF57-4979-9F61-8545A4936CF0}" type="pres">
      <dgm:prSet presAssocID="{6007D240-1880-4260-AEDB-CDD6E2A9399C}" presName="dummyMaxCanvas" presStyleCnt="0">
        <dgm:presLayoutVars/>
      </dgm:prSet>
      <dgm:spPr/>
    </dgm:pt>
    <dgm:pt modelId="{FB7C0342-B53F-4CB0-A980-818E00301948}" type="pres">
      <dgm:prSet presAssocID="{6007D240-1880-4260-AEDB-CDD6E2A9399C}" presName="ThreeNodes_1" presStyleLbl="node1" presStyleIdx="0" presStyleCnt="3">
        <dgm:presLayoutVars>
          <dgm:bulletEnabled val="1"/>
        </dgm:presLayoutVars>
      </dgm:prSet>
      <dgm:spPr/>
    </dgm:pt>
    <dgm:pt modelId="{2216D311-1E5A-4B10-AD91-9C1244FCC5A5}" type="pres">
      <dgm:prSet presAssocID="{6007D240-1880-4260-AEDB-CDD6E2A9399C}" presName="ThreeNodes_2" presStyleLbl="node1" presStyleIdx="1" presStyleCnt="3">
        <dgm:presLayoutVars>
          <dgm:bulletEnabled val="1"/>
        </dgm:presLayoutVars>
      </dgm:prSet>
      <dgm:spPr/>
    </dgm:pt>
    <dgm:pt modelId="{FED7AD05-ED7C-43BC-A0DB-B8C39DAF4322}" type="pres">
      <dgm:prSet presAssocID="{6007D240-1880-4260-AEDB-CDD6E2A9399C}" presName="ThreeNodes_3" presStyleLbl="node1" presStyleIdx="2" presStyleCnt="3">
        <dgm:presLayoutVars>
          <dgm:bulletEnabled val="1"/>
        </dgm:presLayoutVars>
      </dgm:prSet>
      <dgm:spPr/>
    </dgm:pt>
    <dgm:pt modelId="{8D397AAD-998C-48BA-82F0-A7999FDB7308}" type="pres">
      <dgm:prSet presAssocID="{6007D240-1880-4260-AEDB-CDD6E2A9399C}" presName="ThreeConn_1-2" presStyleLbl="fgAccFollowNode1" presStyleIdx="0" presStyleCnt="2" custScaleX="127663" custScaleY="119726" custLinFactNeighborX="-5831" custLinFactNeighborY="-3669">
        <dgm:presLayoutVars>
          <dgm:bulletEnabled val="1"/>
        </dgm:presLayoutVars>
      </dgm:prSet>
      <dgm:spPr/>
    </dgm:pt>
    <dgm:pt modelId="{F64CA95D-5868-4C7E-BBC3-E7AFAB83AD64}" type="pres">
      <dgm:prSet presAssocID="{6007D240-1880-4260-AEDB-CDD6E2A9399C}" presName="ThreeConn_2-3" presStyleLbl="fgAccFollowNode1" presStyleIdx="1" presStyleCnt="2" custScaleX="144319" custScaleY="130599">
        <dgm:presLayoutVars>
          <dgm:bulletEnabled val="1"/>
        </dgm:presLayoutVars>
      </dgm:prSet>
      <dgm:spPr/>
    </dgm:pt>
    <dgm:pt modelId="{0A7968C3-759F-47D3-A30D-41105EF748FD}" type="pres">
      <dgm:prSet presAssocID="{6007D240-1880-4260-AEDB-CDD6E2A9399C}" presName="ThreeNodes_1_text" presStyleLbl="node1" presStyleIdx="2" presStyleCnt="3">
        <dgm:presLayoutVars>
          <dgm:bulletEnabled val="1"/>
        </dgm:presLayoutVars>
      </dgm:prSet>
      <dgm:spPr/>
    </dgm:pt>
    <dgm:pt modelId="{25C7B69E-175F-4D72-898D-62B6ABB48C0D}" type="pres">
      <dgm:prSet presAssocID="{6007D240-1880-4260-AEDB-CDD6E2A9399C}" presName="ThreeNodes_2_text" presStyleLbl="node1" presStyleIdx="2" presStyleCnt="3">
        <dgm:presLayoutVars>
          <dgm:bulletEnabled val="1"/>
        </dgm:presLayoutVars>
      </dgm:prSet>
      <dgm:spPr/>
    </dgm:pt>
    <dgm:pt modelId="{8CD9800B-55A1-4F99-885B-D8BEF2C12167}" type="pres">
      <dgm:prSet presAssocID="{6007D240-1880-4260-AEDB-CDD6E2A9399C}" presName="ThreeNodes_3_text" presStyleLbl="node1" presStyleIdx="2" presStyleCnt="3">
        <dgm:presLayoutVars>
          <dgm:bulletEnabled val="1"/>
        </dgm:presLayoutVars>
      </dgm:prSet>
      <dgm:spPr/>
    </dgm:pt>
  </dgm:ptLst>
  <dgm:cxnLst>
    <dgm:cxn modelId="{EC77E50F-C397-46F6-958F-3FC7C1ADF5F3}" type="presOf" srcId="{7A561DA0-2687-40A2-8FBC-9B64EF87B054}" destId="{FB7C0342-B53F-4CB0-A980-818E00301948}" srcOrd="0" destOrd="0" presId="urn:microsoft.com/office/officeart/2005/8/layout/vProcess5"/>
    <dgm:cxn modelId="{C7C72F5C-D82C-455B-8B04-BE9B2A8DA057}" type="presOf" srcId="{A62F5451-67EC-4DE0-A849-43396EC48503}" destId="{FED7AD05-ED7C-43BC-A0DB-B8C39DAF4322}" srcOrd="0" destOrd="0" presId="urn:microsoft.com/office/officeart/2005/8/layout/vProcess5"/>
    <dgm:cxn modelId="{956BE941-FA70-4CB5-9675-7125DE4F0E00}" srcId="{6007D240-1880-4260-AEDB-CDD6E2A9399C}" destId="{C3150001-8384-4971-A7DD-2F93A4AF7104}" srcOrd="1" destOrd="0" parTransId="{BD80E115-F3A6-44BB-9CC6-02D0198629F1}" sibTransId="{4C598775-07AA-48F1-B1D7-A4F390F2AA99}"/>
    <dgm:cxn modelId="{C8A8A343-962A-4631-B833-80BCA5ECD44F}" type="presOf" srcId="{C3150001-8384-4971-A7DD-2F93A4AF7104}" destId="{2216D311-1E5A-4B10-AD91-9C1244FCC5A5}" srcOrd="0" destOrd="0" presId="urn:microsoft.com/office/officeart/2005/8/layout/vProcess5"/>
    <dgm:cxn modelId="{1A986A67-6D45-4150-ACF3-123D57C4B76F}" type="presOf" srcId="{7A561DA0-2687-40A2-8FBC-9B64EF87B054}" destId="{0A7968C3-759F-47D3-A30D-41105EF748FD}" srcOrd="1" destOrd="0" presId="urn:microsoft.com/office/officeart/2005/8/layout/vProcess5"/>
    <dgm:cxn modelId="{AEAB4749-A9ED-4D61-8A6A-53EDB71EB913}" type="presOf" srcId="{A62F5451-67EC-4DE0-A849-43396EC48503}" destId="{8CD9800B-55A1-4F99-885B-D8BEF2C12167}" srcOrd="1" destOrd="0" presId="urn:microsoft.com/office/officeart/2005/8/layout/vProcess5"/>
    <dgm:cxn modelId="{4C3DBF49-2B9C-4426-830B-E85FEF575270}" type="presOf" srcId="{4C598775-07AA-48F1-B1D7-A4F390F2AA99}" destId="{F64CA95D-5868-4C7E-BBC3-E7AFAB83AD64}" srcOrd="0" destOrd="0" presId="urn:microsoft.com/office/officeart/2005/8/layout/vProcess5"/>
    <dgm:cxn modelId="{B025486A-7EAB-444E-B120-4B333EF8A858}" srcId="{6007D240-1880-4260-AEDB-CDD6E2A9399C}" destId="{7A561DA0-2687-40A2-8FBC-9B64EF87B054}" srcOrd="0" destOrd="0" parTransId="{64FDFDDB-5A15-410A-A92E-59A836CD8B53}" sibTransId="{B9419E5B-41CF-426A-AD02-E80CA3A52536}"/>
    <dgm:cxn modelId="{D27663A0-1075-4007-9553-1ECA33E019F9}" type="presOf" srcId="{B9419E5B-41CF-426A-AD02-E80CA3A52536}" destId="{8D397AAD-998C-48BA-82F0-A7999FDB7308}" srcOrd="0" destOrd="0" presId="urn:microsoft.com/office/officeart/2005/8/layout/vProcess5"/>
    <dgm:cxn modelId="{4CAAABBF-E90A-42F5-A9E9-6E76F3270107}" type="presOf" srcId="{6007D240-1880-4260-AEDB-CDD6E2A9399C}" destId="{4B0630A2-EFCC-43E7-83A3-920B458BD8F5}" srcOrd="0" destOrd="0" presId="urn:microsoft.com/office/officeart/2005/8/layout/vProcess5"/>
    <dgm:cxn modelId="{3BF808D6-DAC1-48BC-858F-D31F76F3D318}" type="presOf" srcId="{C3150001-8384-4971-A7DD-2F93A4AF7104}" destId="{25C7B69E-175F-4D72-898D-62B6ABB48C0D}" srcOrd="1" destOrd="0" presId="urn:microsoft.com/office/officeart/2005/8/layout/vProcess5"/>
    <dgm:cxn modelId="{C9ABCDE5-93B8-4AA0-B63F-2F4ACA5DAB29}" srcId="{6007D240-1880-4260-AEDB-CDD6E2A9399C}" destId="{A62F5451-67EC-4DE0-A849-43396EC48503}" srcOrd="2" destOrd="0" parTransId="{4871717B-4CB9-455A-A0B9-BC74CBCE9B15}" sibTransId="{C782B47B-BF5D-4C45-A0E3-63F31E7BC8BA}"/>
    <dgm:cxn modelId="{AEBB2292-3EC5-41ED-B51C-299777D5FC1C}" type="presParOf" srcId="{4B0630A2-EFCC-43E7-83A3-920B458BD8F5}" destId="{5C96BB18-AF57-4979-9F61-8545A4936CF0}" srcOrd="0" destOrd="0" presId="urn:microsoft.com/office/officeart/2005/8/layout/vProcess5"/>
    <dgm:cxn modelId="{1D36BC15-E1B1-4883-9D19-D20F61D0460C}" type="presParOf" srcId="{4B0630A2-EFCC-43E7-83A3-920B458BD8F5}" destId="{FB7C0342-B53F-4CB0-A980-818E00301948}" srcOrd="1" destOrd="0" presId="urn:microsoft.com/office/officeart/2005/8/layout/vProcess5"/>
    <dgm:cxn modelId="{17CD5C04-8018-42BD-8D93-79E3E2504A88}" type="presParOf" srcId="{4B0630A2-EFCC-43E7-83A3-920B458BD8F5}" destId="{2216D311-1E5A-4B10-AD91-9C1244FCC5A5}" srcOrd="2" destOrd="0" presId="urn:microsoft.com/office/officeart/2005/8/layout/vProcess5"/>
    <dgm:cxn modelId="{0105BA27-D99B-4318-BA78-79103D09EF7D}" type="presParOf" srcId="{4B0630A2-EFCC-43E7-83A3-920B458BD8F5}" destId="{FED7AD05-ED7C-43BC-A0DB-B8C39DAF4322}" srcOrd="3" destOrd="0" presId="urn:microsoft.com/office/officeart/2005/8/layout/vProcess5"/>
    <dgm:cxn modelId="{3D76E295-6328-4A50-AAE5-367F17E7FD46}" type="presParOf" srcId="{4B0630A2-EFCC-43E7-83A3-920B458BD8F5}" destId="{8D397AAD-998C-48BA-82F0-A7999FDB7308}" srcOrd="4" destOrd="0" presId="urn:microsoft.com/office/officeart/2005/8/layout/vProcess5"/>
    <dgm:cxn modelId="{417620C3-8A2A-40C2-A23F-FF989790B60E}" type="presParOf" srcId="{4B0630A2-EFCC-43E7-83A3-920B458BD8F5}" destId="{F64CA95D-5868-4C7E-BBC3-E7AFAB83AD64}" srcOrd="5" destOrd="0" presId="urn:microsoft.com/office/officeart/2005/8/layout/vProcess5"/>
    <dgm:cxn modelId="{656D64D9-0897-42B0-BEB2-1518BE1B9349}" type="presParOf" srcId="{4B0630A2-EFCC-43E7-83A3-920B458BD8F5}" destId="{0A7968C3-759F-47D3-A30D-41105EF748FD}" srcOrd="6" destOrd="0" presId="urn:microsoft.com/office/officeart/2005/8/layout/vProcess5"/>
    <dgm:cxn modelId="{9C133D8C-7164-4634-B243-D2B10438449C}" type="presParOf" srcId="{4B0630A2-EFCC-43E7-83A3-920B458BD8F5}" destId="{25C7B69E-175F-4D72-898D-62B6ABB48C0D}" srcOrd="7" destOrd="0" presId="urn:microsoft.com/office/officeart/2005/8/layout/vProcess5"/>
    <dgm:cxn modelId="{93F14F7D-23F7-4AE6-AFBC-4ABCE729A5B4}" type="presParOf" srcId="{4B0630A2-EFCC-43E7-83A3-920B458BD8F5}" destId="{8CD9800B-55A1-4F99-885B-D8BEF2C1216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7D240-1880-4260-AEDB-CDD6E2A9399C}"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7A561DA0-2687-40A2-8FBC-9B64EF87B054}">
      <dgm:prSet/>
      <dgm:spPr/>
      <dgm:t>
        <a:bodyPr/>
        <a:lstStyle/>
        <a:p>
          <a:r>
            <a:rPr lang="en-US">
              <a:latin typeface="+mj-lt"/>
            </a:rPr>
            <a:t>WWW.STUDENTTRANSCRIPTS.GOV.BC.CA</a:t>
          </a:r>
        </a:p>
      </dgm:t>
    </dgm:pt>
    <dgm:pt modelId="{64FDFDDB-5A15-410A-A92E-59A836CD8B53}" type="parTrans" cxnId="{B025486A-7EAB-444E-B120-4B333EF8A858}">
      <dgm:prSet/>
      <dgm:spPr/>
      <dgm:t>
        <a:bodyPr/>
        <a:lstStyle/>
        <a:p>
          <a:endParaRPr lang="en-US"/>
        </a:p>
      </dgm:t>
    </dgm:pt>
    <dgm:pt modelId="{B9419E5B-41CF-426A-AD02-E80CA3A52536}" type="sibTrans" cxnId="{B025486A-7EAB-444E-B120-4B333EF8A858}">
      <dgm:prSet/>
      <dgm:spPr/>
      <dgm:t>
        <a:bodyPr/>
        <a:lstStyle/>
        <a:p>
          <a:endParaRPr lang="en-US"/>
        </a:p>
      </dgm:t>
    </dgm:pt>
    <dgm:pt modelId="{C3150001-8384-4971-A7DD-2F93A4AF7104}">
      <dgm:prSet/>
      <dgm:spPr/>
      <dgm:t>
        <a:bodyPr/>
        <a:lstStyle/>
        <a:p>
          <a:r>
            <a:rPr lang="en-US">
              <a:latin typeface="+mj-lt"/>
            </a:rPr>
            <a:t>REGISTER FOR A BASIC BCEID</a:t>
          </a:r>
        </a:p>
      </dgm:t>
    </dgm:pt>
    <dgm:pt modelId="{BD80E115-F3A6-44BB-9CC6-02D0198629F1}" type="parTrans" cxnId="{956BE941-FA70-4CB5-9675-7125DE4F0E00}">
      <dgm:prSet/>
      <dgm:spPr/>
      <dgm:t>
        <a:bodyPr/>
        <a:lstStyle/>
        <a:p>
          <a:endParaRPr lang="en-US"/>
        </a:p>
      </dgm:t>
    </dgm:pt>
    <dgm:pt modelId="{4C598775-07AA-48F1-B1D7-A4F390F2AA99}" type="sibTrans" cxnId="{956BE941-FA70-4CB5-9675-7125DE4F0E00}">
      <dgm:prSet/>
      <dgm:spPr/>
      <dgm:t>
        <a:bodyPr/>
        <a:lstStyle/>
        <a:p>
          <a:endParaRPr lang="en-US"/>
        </a:p>
      </dgm:t>
    </dgm:pt>
    <dgm:pt modelId="{A62F5451-67EC-4DE0-A849-43396EC48503}">
      <dgm:prSet/>
      <dgm:spPr/>
      <dgm:t>
        <a:bodyPr/>
        <a:lstStyle/>
        <a:p>
          <a:r>
            <a:rPr lang="en-US">
              <a:latin typeface="+mj-lt"/>
            </a:rPr>
            <a:t>IT WILL GIVE YOU ACCESS TO THE STUDENT TRANSCRIPT SERVICE </a:t>
          </a:r>
        </a:p>
      </dgm:t>
    </dgm:pt>
    <dgm:pt modelId="{4871717B-4CB9-455A-A0B9-BC74CBCE9B15}" type="parTrans" cxnId="{C9ABCDE5-93B8-4AA0-B63F-2F4ACA5DAB29}">
      <dgm:prSet/>
      <dgm:spPr/>
      <dgm:t>
        <a:bodyPr/>
        <a:lstStyle/>
        <a:p>
          <a:endParaRPr lang="en-US"/>
        </a:p>
      </dgm:t>
    </dgm:pt>
    <dgm:pt modelId="{C782B47B-BF5D-4C45-A0E3-63F31E7BC8BA}" type="sibTrans" cxnId="{C9ABCDE5-93B8-4AA0-B63F-2F4ACA5DAB29}">
      <dgm:prSet/>
      <dgm:spPr/>
      <dgm:t>
        <a:bodyPr/>
        <a:lstStyle/>
        <a:p>
          <a:endParaRPr lang="en-US"/>
        </a:p>
      </dgm:t>
    </dgm:pt>
    <dgm:pt modelId="{DF5F59D8-6A17-49CC-A81C-CC088A8EE21A}" type="pres">
      <dgm:prSet presAssocID="{6007D240-1880-4260-AEDB-CDD6E2A9399C}" presName="linear" presStyleCnt="0">
        <dgm:presLayoutVars>
          <dgm:animLvl val="lvl"/>
          <dgm:resizeHandles val="exact"/>
        </dgm:presLayoutVars>
      </dgm:prSet>
      <dgm:spPr/>
    </dgm:pt>
    <dgm:pt modelId="{4A92A020-52AA-46DA-A19D-2EE1401AE670}" type="pres">
      <dgm:prSet presAssocID="{7A561DA0-2687-40A2-8FBC-9B64EF87B054}" presName="parentText" presStyleLbl="node1" presStyleIdx="0" presStyleCnt="3">
        <dgm:presLayoutVars>
          <dgm:chMax val="0"/>
          <dgm:bulletEnabled val="1"/>
        </dgm:presLayoutVars>
      </dgm:prSet>
      <dgm:spPr/>
    </dgm:pt>
    <dgm:pt modelId="{DE32C3F4-AB5D-48A0-987B-F7C98EA1F977}" type="pres">
      <dgm:prSet presAssocID="{B9419E5B-41CF-426A-AD02-E80CA3A52536}" presName="spacer" presStyleCnt="0"/>
      <dgm:spPr/>
    </dgm:pt>
    <dgm:pt modelId="{8D19E08C-1041-4717-BB44-938425197731}" type="pres">
      <dgm:prSet presAssocID="{C3150001-8384-4971-A7DD-2F93A4AF7104}" presName="parentText" presStyleLbl="node1" presStyleIdx="1" presStyleCnt="3">
        <dgm:presLayoutVars>
          <dgm:chMax val="0"/>
          <dgm:bulletEnabled val="1"/>
        </dgm:presLayoutVars>
      </dgm:prSet>
      <dgm:spPr/>
    </dgm:pt>
    <dgm:pt modelId="{C87378C6-B397-4B93-992C-30DAA740FBD6}" type="pres">
      <dgm:prSet presAssocID="{4C598775-07AA-48F1-B1D7-A4F390F2AA99}" presName="spacer" presStyleCnt="0"/>
      <dgm:spPr/>
    </dgm:pt>
    <dgm:pt modelId="{1503E376-0AAD-480B-BB49-570CB00AF7BD}" type="pres">
      <dgm:prSet presAssocID="{A62F5451-67EC-4DE0-A849-43396EC48503}" presName="parentText" presStyleLbl="node1" presStyleIdx="2" presStyleCnt="3">
        <dgm:presLayoutVars>
          <dgm:chMax val="0"/>
          <dgm:bulletEnabled val="1"/>
        </dgm:presLayoutVars>
      </dgm:prSet>
      <dgm:spPr/>
    </dgm:pt>
  </dgm:ptLst>
  <dgm:cxnLst>
    <dgm:cxn modelId="{449E4C2A-2BDD-4BA7-9DF0-0EE7C9925ACE}" type="presOf" srcId="{7A561DA0-2687-40A2-8FBC-9B64EF87B054}" destId="{4A92A020-52AA-46DA-A19D-2EE1401AE670}" srcOrd="0" destOrd="0" presId="urn:microsoft.com/office/officeart/2005/8/layout/vList2"/>
    <dgm:cxn modelId="{29D25237-139F-448D-88D2-AA11012939DF}" type="presOf" srcId="{A62F5451-67EC-4DE0-A849-43396EC48503}" destId="{1503E376-0AAD-480B-BB49-570CB00AF7BD}" srcOrd="0" destOrd="0" presId="urn:microsoft.com/office/officeart/2005/8/layout/vList2"/>
    <dgm:cxn modelId="{956BE941-FA70-4CB5-9675-7125DE4F0E00}" srcId="{6007D240-1880-4260-AEDB-CDD6E2A9399C}" destId="{C3150001-8384-4971-A7DD-2F93A4AF7104}" srcOrd="1" destOrd="0" parTransId="{BD80E115-F3A6-44BB-9CC6-02D0198629F1}" sibTransId="{4C598775-07AA-48F1-B1D7-A4F390F2AA99}"/>
    <dgm:cxn modelId="{B025486A-7EAB-444E-B120-4B333EF8A858}" srcId="{6007D240-1880-4260-AEDB-CDD6E2A9399C}" destId="{7A561DA0-2687-40A2-8FBC-9B64EF87B054}" srcOrd="0" destOrd="0" parTransId="{64FDFDDB-5A15-410A-A92E-59A836CD8B53}" sibTransId="{B9419E5B-41CF-426A-AD02-E80CA3A52536}"/>
    <dgm:cxn modelId="{5AEF976F-5881-45D8-BF9F-71332580A834}" type="presOf" srcId="{C3150001-8384-4971-A7DD-2F93A4AF7104}" destId="{8D19E08C-1041-4717-BB44-938425197731}" srcOrd="0" destOrd="0" presId="urn:microsoft.com/office/officeart/2005/8/layout/vList2"/>
    <dgm:cxn modelId="{908C32BD-D5D9-4C50-8D4A-5E80DD8AC2F6}" type="presOf" srcId="{6007D240-1880-4260-AEDB-CDD6E2A9399C}" destId="{DF5F59D8-6A17-49CC-A81C-CC088A8EE21A}" srcOrd="0" destOrd="0" presId="urn:microsoft.com/office/officeart/2005/8/layout/vList2"/>
    <dgm:cxn modelId="{C9ABCDE5-93B8-4AA0-B63F-2F4ACA5DAB29}" srcId="{6007D240-1880-4260-AEDB-CDD6E2A9399C}" destId="{A62F5451-67EC-4DE0-A849-43396EC48503}" srcOrd="2" destOrd="0" parTransId="{4871717B-4CB9-455A-A0B9-BC74CBCE9B15}" sibTransId="{C782B47B-BF5D-4C45-A0E3-63F31E7BC8BA}"/>
    <dgm:cxn modelId="{196CCA77-77C5-4121-80ED-87D756CD8742}" type="presParOf" srcId="{DF5F59D8-6A17-49CC-A81C-CC088A8EE21A}" destId="{4A92A020-52AA-46DA-A19D-2EE1401AE670}" srcOrd="0" destOrd="0" presId="urn:microsoft.com/office/officeart/2005/8/layout/vList2"/>
    <dgm:cxn modelId="{D22BE730-017F-4802-B423-DC61A48A9656}" type="presParOf" srcId="{DF5F59D8-6A17-49CC-A81C-CC088A8EE21A}" destId="{DE32C3F4-AB5D-48A0-987B-F7C98EA1F977}" srcOrd="1" destOrd="0" presId="urn:microsoft.com/office/officeart/2005/8/layout/vList2"/>
    <dgm:cxn modelId="{C037FF44-F44B-46D2-AA31-3B0033878BF2}" type="presParOf" srcId="{DF5F59D8-6A17-49CC-A81C-CC088A8EE21A}" destId="{8D19E08C-1041-4717-BB44-938425197731}" srcOrd="2" destOrd="0" presId="urn:microsoft.com/office/officeart/2005/8/layout/vList2"/>
    <dgm:cxn modelId="{FCA7945F-FDF9-405F-91FF-2B84D022BC12}" type="presParOf" srcId="{DF5F59D8-6A17-49CC-A81C-CC088A8EE21A}" destId="{C87378C6-B397-4B93-992C-30DAA740FBD6}" srcOrd="3" destOrd="0" presId="urn:microsoft.com/office/officeart/2005/8/layout/vList2"/>
    <dgm:cxn modelId="{F33C24B2-DA63-422A-8F0B-D7F07A69FF85}" type="presParOf" srcId="{DF5F59D8-6A17-49CC-A81C-CC088A8EE21A}" destId="{1503E376-0AAD-480B-BB49-570CB00AF7B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C0342-B53F-4CB0-A980-818E00301948}">
      <dsp:nvSpPr>
        <dsp:cNvPr id="0" name=""/>
        <dsp:cNvSpPr/>
      </dsp:nvSpPr>
      <dsp:spPr>
        <a:xfrm>
          <a:off x="0" y="0"/>
          <a:ext cx="9970113" cy="169164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mj-lt"/>
            </a:rPr>
            <a:t>APPLICATIONS ARE OPEN</a:t>
          </a:r>
        </a:p>
        <a:p>
          <a:pPr marL="0" lvl="0" indent="0" algn="l" defTabSz="711200">
            <a:lnSpc>
              <a:spcPct val="90000"/>
            </a:lnSpc>
            <a:spcBef>
              <a:spcPct val="0"/>
            </a:spcBef>
            <a:spcAft>
              <a:spcPct val="35000"/>
            </a:spcAft>
            <a:buNone/>
          </a:pPr>
          <a:r>
            <a:rPr lang="en-US" sz="1600" kern="1200">
              <a:latin typeface="+mj-lt"/>
            </a:rPr>
            <a:t>APPLY EARLY: YOU NEED YOUR PEN# AND A CREDIT CARD </a:t>
          </a:r>
        </a:p>
        <a:p>
          <a:pPr marL="0" lvl="0" indent="0" algn="l" defTabSz="711200">
            <a:lnSpc>
              <a:spcPct val="90000"/>
            </a:lnSpc>
            <a:spcBef>
              <a:spcPct val="0"/>
            </a:spcBef>
            <a:spcAft>
              <a:spcPct val="35000"/>
            </a:spcAft>
            <a:buNone/>
          </a:pPr>
          <a:r>
            <a:rPr lang="en-US" sz="1600" kern="1200">
              <a:latin typeface="+mj-lt"/>
            </a:rPr>
            <a:t>CHECK DEADLINE DATES (EARLY AND/OR FINAL)</a:t>
          </a:r>
        </a:p>
        <a:p>
          <a:pPr marL="0" lvl="0" indent="0" algn="l" defTabSz="711200">
            <a:lnSpc>
              <a:spcPct val="90000"/>
            </a:lnSpc>
            <a:spcBef>
              <a:spcPct val="0"/>
            </a:spcBef>
            <a:spcAft>
              <a:spcPct val="35000"/>
            </a:spcAft>
            <a:buNone/>
          </a:pPr>
          <a:r>
            <a:rPr lang="en-US" sz="1600" kern="1200">
              <a:latin typeface="+mj-lt"/>
            </a:rPr>
            <a:t>REGISTER FOR STS</a:t>
          </a:r>
        </a:p>
      </dsp:txBody>
      <dsp:txXfrm>
        <a:off x="49546" y="49546"/>
        <a:ext cx="8144702" cy="1592548"/>
      </dsp:txXfrm>
    </dsp:sp>
    <dsp:sp modelId="{2216D311-1E5A-4B10-AD91-9C1244FCC5A5}">
      <dsp:nvSpPr>
        <dsp:cNvPr id="0" name=""/>
        <dsp:cNvSpPr/>
      </dsp:nvSpPr>
      <dsp:spPr>
        <a:xfrm>
          <a:off x="879715" y="1973579"/>
          <a:ext cx="9970113" cy="1691640"/>
        </a:xfrm>
        <a:prstGeom prst="roundRect">
          <a:avLst>
            <a:gd name="adj" fmla="val 10000"/>
          </a:avLst>
        </a:prstGeom>
        <a:solidFill>
          <a:schemeClr val="accent5">
            <a:hueOff val="-337983"/>
            <a:satOff val="-9047"/>
            <a:lumOff val="-31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latin typeface="+mj-lt"/>
          </a:endParaRPr>
        </a:p>
        <a:p>
          <a:pPr marL="0" lvl="0" indent="0" algn="l" defTabSz="711200">
            <a:lnSpc>
              <a:spcPct val="90000"/>
            </a:lnSpc>
            <a:spcBef>
              <a:spcPct val="0"/>
            </a:spcBef>
            <a:spcAft>
              <a:spcPct val="35000"/>
            </a:spcAft>
            <a:buNone/>
          </a:pPr>
          <a:r>
            <a:rPr lang="en-US" sz="1600" kern="1200">
              <a:latin typeface="+mj-lt"/>
            </a:rPr>
            <a:t>YOU DO NOT NEED FINAL GRADE 12 MARKS TO APPLY</a:t>
          </a:r>
        </a:p>
        <a:p>
          <a:pPr marL="0" lvl="0" indent="0" algn="l" defTabSz="711200">
            <a:lnSpc>
              <a:spcPct val="90000"/>
            </a:lnSpc>
            <a:spcBef>
              <a:spcPct val="0"/>
            </a:spcBef>
            <a:spcAft>
              <a:spcPct val="35000"/>
            </a:spcAft>
            <a:buNone/>
          </a:pPr>
          <a:r>
            <a:rPr lang="en-US" sz="1600" kern="1200">
              <a:latin typeface="+mj-lt"/>
            </a:rPr>
            <a:t>YOU DO NOT NEED PAPER TRANSCRIPTS</a:t>
          </a:r>
        </a:p>
        <a:p>
          <a:pPr marL="0" lvl="0" indent="0" algn="l" defTabSz="711200">
            <a:lnSpc>
              <a:spcPct val="90000"/>
            </a:lnSpc>
            <a:spcBef>
              <a:spcPct val="0"/>
            </a:spcBef>
            <a:spcAft>
              <a:spcPct val="35000"/>
            </a:spcAft>
            <a:buNone/>
          </a:pPr>
          <a:r>
            <a:rPr lang="en-US" sz="1600" kern="1200">
              <a:latin typeface="+mj-lt"/>
            </a:rPr>
            <a:t>IT IS OK TO HAVE REQUIRED COURSES IN SECOND SEMESTER</a:t>
          </a:r>
        </a:p>
        <a:p>
          <a:pPr marL="0" lvl="0" indent="0" algn="l" defTabSz="711200">
            <a:lnSpc>
              <a:spcPct val="90000"/>
            </a:lnSpc>
            <a:spcBef>
              <a:spcPct val="0"/>
            </a:spcBef>
            <a:spcAft>
              <a:spcPct val="35000"/>
            </a:spcAft>
            <a:buNone/>
          </a:pPr>
          <a:endParaRPr lang="en-US" sz="1600" kern="1200">
            <a:latin typeface="+mj-lt"/>
          </a:endParaRPr>
        </a:p>
      </dsp:txBody>
      <dsp:txXfrm>
        <a:off x="929261" y="2023125"/>
        <a:ext cx="7891739" cy="1592548"/>
      </dsp:txXfrm>
    </dsp:sp>
    <dsp:sp modelId="{FED7AD05-ED7C-43BC-A0DB-B8C39DAF4322}">
      <dsp:nvSpPr>
        <dsp:cNvPr id="0" name=""/>
        <dsp:cNvSpPr/>
      </dsp:nvSpPr>
      <dsp:spPr>
        <a:xfrm>
          <a:off x="1759431" y="3947159"/>
          <a:ext cx="9970113" cy="1691640"/>
        </a:xfrm>
        <a:prstGeom prst="roundRect">
          <a:avLst>
            <a:gd name="adj" fmla="val 10000"/>
          </a:avLst>
        </a:prstGeom>
        <a:solidFill>
          <a:schemeClr val="accent5">
            <a:hueOff val="-675965"/>
            <a:satOff val="-18095"/>
            <a:lumOff val="-62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latin typeface="+mj-lt"/>
            </a:rPr>
            <a:t>FOR BC UNIVERSITIES: </a:t>
          </a:r>
          <a:r>
            <a:rPr lang="en-US" sz="1600" b="0" kern="1200">
              <a:latin typeface="Arial" panose="020B0604020202020204" pitchFamily="34" charset="0"/>
              <a:cs typeface="Arial" panose="020B0604020202020204" pitchFamily="34" charset="0"/>
            </a:rPr>
            <a:t>EDUCATIONPLANNEBC</a:t>
          </a:r>
        </a:p>
        <a:p>
          <a:pPr marL="0" lvl="0" indent="0" algn="l" defTabSz="711200">
            <a:lnSpc>
              <a:spcPct val="90000"/>
            </a:lnSpc>
            <a:spcBef>
              <a:spcPct val="0"/>
            </a:spcBef>
            <a:spcAft>
              <a:spcPct val="35000"/>
            </a:spcAft>
            <a:buNone/>
          </a:pPr>
          <a:r>
            <a:rPr lang="en-US" sz="1600" kern="1200">
              <a:latin typeface="+mj-lt"/>
            </a:rPr>
            <a:t>FOR ONTARIO UNIVERSITIES: </a:t>
          </a:r>
          <a:r>
            <a:rPr lang="en-US" sz="1600" kern="1200">
              <a:latin typeface="Arial" panose="020B0604020202020204" pitchFamily="34" charset="0"/>
              <a:cs typeface="Arial" panose="020B0604020202020204" pitchFamily="34" charset="0"/>
            </a:rPr>
            <a:t>OUAC (105 APPLICATION)</a:t>
          </a:r>
        </a:p>
        <a:p>
          <a:pPr marL="0" lvl="0" indent="0" algn="l" defTabSz="711200">
            <a:lnSpc>
              <a:spcPct val="90000"/>
            </a:lnSpc>
            <a:spcBef>
              <a:spcPct val="0"/>
            </a:spcBef>
            <a:spcAft>
              <a:spcPct val="35000"/>
            </a:spcAft>
            <a:buNone/>
          </a:pPr>
          <a:r>
            <a:rPr lang="en-US" sz="1600" kern="1200">
              <a:latin typeface="+mj-lt"/>
            </a:rPr>
            <a:t>FOR ALBERTA: </a:t>
          </a:r>
          <a:r>
            <a:rPr lang="en-US" sz="1600" kern="1200">
              <a:latin typeface="Arial" panose="020B0604020202020204" pitchFamily="34" charset="0"/>
              <a:cs typeface="Arial" panose="020B0604020202020204" pitchFamily="34" charset="0"/>
            </a:rPr>
            <a:t>APPLYALBERTA (EXCEPT U OF ALBERTA)</a:t>
          </a:r>
        </a:p>
        <a:p>
          <a:pPr marL="0" lvl="0" indent="0" algn="l" defTabSz="711200">
            <a:lnSpc>
              <a:spcPct val="90000"/>
            </a:lnSpc>
            <a:spcBef>
              <a:spcPct val="0"/>
            </a:spcBef>
            <a:spcAft>
              <a:spcPct val="35000"/>
            </a:spcAft>
            <a:buNone/>
          </a:pPr>
          <a:r>
            <a:rPr lang="en-US" sz="1600" kern="1200">
              <a:latin typeface="+mj-lt"/>
            </a:rPr>
            <a:t>FOR ALL OTHER CANADIAN UNIVERSITIES, GO DIRECTLY TO THEIR WEBSITE</a:t>
          </a:r>
        </a:p>
      </dsp:txBody>
      <dsp:txXfrm>
        <a:off x="1808977" y="3996705"/>
        <a:ext cx="7891739" cy="1592548"/>
      </dsp:txXfrm>
    </dsp:sp>
    <dsp:sp modelId="{8D397AAD-998C-48BA-82F0-A7999FDB7308}">
      <dsp:nvSpPr>
        <dsp:cNvPr id="0" name=""/>
        <dsp:cNvSpPr/>
      </dsp:nvSpPr>
      <dsp:spPr>
        <a:xfrm>
          <a:off x="8654345" y="1134033"/>
          <a:ext cx="1403738" cy="1316466"/>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latin typeface="+mj-lt"/>
            </a:rPr>
            <a:t>TIPS</a:t>
          </a:r>
        </a:p>
      </dsp:txBody>
      <dsp:txXfrm>
        <a:off x="8970186" y="1134033"/>
        <a:ext cx="772056" cy="990641"/>
      </dsp:txXfrm>
    </dsp:sp>
    <dsp:sp modelId="{F64CA95D-5868-4C7E-BBC3-E7AFAB83AD64}">
      <dsp:nvSpPr>
        <dsp:cNvPr id="0" name=""/>
        <dsp:cNvSpPr/>
      </dsp:nvSpPr>
      <dsp:spPr>
        <a:xfrm>
          <a:off x="9506604" y="3076901"/>
          <a:ext cx="1586882" cy="1436022"/>
        </a:xfrm>
        <a:prstGeom prst="downArrow">
          <a:avLst>
            <a:gd name="adj1" fmla="val 55000"/>
            <a:gd name="adj2" fmla="val 45000"/>
          </a:avLst>
        </a:prstGeom>
        <a:solidFill>
          <a:schemeClr val="accent5">
            <a:tint val="40000"/>
            <a:alpha val="90000"/>
            <a:hueOff val="-682488"/>
            <a:satOff val="-23066"/>
            <a:lumOff val="-1891"/>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APPLY</a:t>
          </a:r>
        </a:p>
      </dsp:txBody>
      <dsp:txXfrm>
        <a:off x="9863652" y="3076901"/>
        <a:ext cx="872786" cy="108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A020-52AA-46DA-A19D-2EE1401AE670}">
      <dsp:nvSpPr>
        <dsp:cNvPr id="0" name=""/>
        <dsp:cNvSpPr/>
      </dsp:nvSpPr>
      <dsp:spPr>
        <a:xfrm>
          <a:off x="0" y="54698"/>
          <a:ext cx="11272345" cy="15980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latin typeface="+mj-lt"/>
            </a:rPr>
            <a:t>WWW.STUDENTTRANSCRIPTS.GOV.BC.CA</a:t>
          </a:r>
        </a:p>
      </dsp:txBody>
      <dsp:txXfrm>
        <a:off x="78008" y="132706"/>
        <a:ext cx="11116329" cy="1441984"/>
      </dsp:txXfrm>
    </dsp:sp>
    <dsp:sp modelId="{8D19E08C-1041-4717-BB44-938425197731}">
      <dsp:nvSpPr>
        <dsp:cNvPr id="0" name=""/>
        <dsp:cNvSpPr/>
      </dsp:nvSpPr>
      <dsp:spPr>
        <a:xfrm>
          <a:off x="0" y="1770779"/>
          <a:ext cx="11272345" cy="1598000"/>
        </a:xfrm>
        <a:prstGeom prst="roundRect">
          <a:avLst/>
        </a:prstGeom>
        <a:gradFill rotWithShape="0">
          <a:gsLst>
            <a:gs pos="0">
              <a:schemeClr val="accent5">
                <a:hueOff val="-337983"/>
                <a:satOff val="-9047"/>
                <a:lumOff val="-3139"/>
                <a:alphaOff val="0"/>
                <a:tint val="96000"/>
                <a:lumMod val="104000"/>
              </a:schemeClr>
            </a:gs>
            <a:gs pos="100000">
              <a:schemeClr val="accent5">
                <a:hueOff val="-337983"/>
                <a:satOff val="-9047"/>
                <a:lumOff val="-3139"/>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latin typeface="+mj-lt"/>
            </a:rPr>
            <a:t>REGISTER FOR A BASIC BCEID</a:t>
          </a:r>
        </a:p>
      </dsp:txBody>
      <dsp:txXfrm>
        <a:off x="78008" y="1848787"/>
        <a:ext cx="11116329" cy="1441984"/>
      </dsp:txXfrm>
    </dsp:sp>
    <dsp:sp modelId="{1503E376-0AAD-480B-BB49-570CB00AF7BD}">
      <dsp:nvSpPr>
        <dsp:cNvPr id="0" name=""/>
        <dsp:cNvSpPr/>
      </dsp:nvSpPr>
      <dsp:spPr>
        <a:xfrm>
          <a:off x="0" y="3486859"/>
          <a:ext cx="11272345" cy="1598000"/>
        </a:xfrm>
        <a:prstGeom prst="roundRect">
          <a:avLst/>
        </a:prstGeom>
        <a:gradFill rotWithShape="0">
          <a:gsLst>
            <a:gs pos="0">
              <a:schemeClr val="accent5">
                <a:hueOff val="-675965"/>
                <a:satOff val="-18095"/>
                <a:lumOff val="-6277"/>
                <a:alphaOff val="0"/>
                <a:tint val="96000"/>
                <a:lumMod val="104000"/>
              </a:schemeClr>
            </a:gs>
            <a:gs pos="100000">
              <a:schemeClr val="accent5">
                <a:hueOff val="-675965"/>
                <a:satOff val="-18095"/>
                <a:lumOff val="-6277"/>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latin typeface="+mj-lt"/>
            </a:rPr>
            <a:t>IT WILL GIVE YOU ACCESS TO THE STUDENT TRANSCRIPT SERVICE </a:t>
          </a:r>
        </a:p>
      </dsp:txBody>
      <dsp:txXfrm>
        <a:off x="78008" y="3564867"/>
        <a:ext cx="11116329" cy="14419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endParaRPr lang="en-CA"/>
          </a:p>
        </p:txBody>
      </p:sp>
    </p:spTree>
    <p:extLst>
      <p:ext uri="{BB962C8B-B14F-4D97-AF65-F5344CB8AC3E}">
        <p14:creationId xmlns:p14="http://schemas.microsoft.com/office/powerpoint/2010/main" val="318675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7" name="Freeform: Shape 6">
            <a:extLst>
              <a:ext uri="{FF2B5EF4-FFF2-40B4-BE49-F238E27FC236}">
                <a16:creationId xmlns:a16="http://schemas.microsoft.com/office/drawing/2014/main" id="{C5D7591D-335E-D014-AD58-D9D8E1878A7E}"/>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E14274E0-839E-E195-CD3A-BA5021144AC8}"/>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19695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64460303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78390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8742535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68739703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23883228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41057411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25803379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17641201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50715779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7" name="Freeform: Shape 6">
            <a:extLst>
              <a:ext uri="{FF2B5EF4-FFF2-40B4-BE49-F238E27FC236}">
                <a16:creationId xmlns:a16="http://schemas.microsoft.com/office/drawing/2014/main" id="{27970739-3098-2D88-3D08-44C673FED7D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AC7F8F70-3918-696D-BD33-C87745C4FF6E}"/>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8894AE83-7C57-B8CD-4FFA-782E779E7B40}"/>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21661FFA-BAE9-3DA9-9C75-3FBD3AB9EE02}"/>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5B3D0B92-0983-2D1D-1F55-65046BDF228D}"/>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94928D51-D8A3-09BF-7FB2-BBBA0A54A283}"/>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407941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98139969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
        <p:nvSpPr>
          <p:cNvPr id="10" name="Image 0" descr="preencoded.png">
            <a:extLst>
              <a:ext uri="{FF2B5EF4-FFF2-40B4-BE49-F238E27FC236}">
                <a16:creationId xmlns:a16="http://schemas.microsoft.com/office/drawing/2014/main" id="{A1D9907E-1500-3A63-65F1-A337DB74FBB6}"/>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09FE60A8-B83A-08A9-18B1-C4A8B23FF3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0057816F-130C-1281-16D1-76AD9F5A051C}"/>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3" name="Image 6" descr="preencoded.png">
            <a:extLst>
              <a:ext uri="{FF2B5EF4-FFF2-40B4-BE49-F238E27FC236}">
                <a16:creationId xmlns:a16="http://schemas.microsoft.com/office/drawing/2014/main" id="{62233D00-A65A-7C9A-604F-24C2A9F89A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8432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11/15/2023</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6" name="Freeform: Shape 5">
            <a:extLst>
              <a:ext uri="{FF2B5EF4-FFF2-40B4-BE49-F238E27FC236}">
                <a16:creationId xmlns:a16="http://schemas.microsoft.com/office/drawing/2014/main" id="{927CFB7A-6AEB-C662-15CA-2CE5986CA8FF}"/>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7" name="Freeform: Shape 6">
            <a:extLst>
              <a:ext uri="{FF2B5EF4-FFF2-40B4-BE49-F238E27FC236}">
                <a16:creationId xmlns:a16="http://schemas.microsoft.com/office/drawing/2014/main" id="{548A8435-9B0B-F11D-6469-4FCFC722D06D}"/>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75976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11/15/2023</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Freeform: Shape 4">
            <a:extLst>
              <a:ext uri="{FF2B5EF4-FFF2-40B4-BE49-F238E27FC236}">
                <a16:creationId xmlns:a16="http://schemas.microsoft.com/office/drawing/2014/main" id="{48566D45-236E-B070-9F3F-738511AF62C3}"/>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6" name="Freeform: Shape 5">
            <a:extLst>
              <a:ext uri="{FF2B5EF4-FFF2-40B4-BE49-F238E27FC236}">
                <a16:creationId xmlns:a16="http://schemas.microsoft.com/office/drawing/2014/main" id="{20460466-E3D6-EC48-D687-19B990CD634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6113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8" name="Freeform: Shape 7">
            <a:extLst>
              <a:ext uri="{FF2B5EF4-FFF2-40B4-BE49-F238E27FC236}">
                <a16:creationId xmlns:a16="http://schemas.microsoft.com/office/drawing/2014/main" id="{FF72781A-F6B0-D45D-6E8D-981F7AA7F418}"/>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77962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11/15/2023</a:t>
            </a:fld>
            <a:endParaRPr lang="en-US"/>
          </a:p>
        </p:txBody>
      </p:sp>
      <p:sp>
        <p:nvSpPr>
          <p:cNvPr id="6" name="Footer Placeholder 5"/>
          <p:cNvSpPr>
            <a:spLocks noGrp="1"/>
          </p:cNvSpPr>
          <p:nvPr>
            <p:ph type="ftr" sz="quarter" idx="11"/>
          </p:nvPr>
        </p:nvSpPr>
        <p:spPr>
          <a:xfrm>
            <a:off x="1141412" y="5883275"/>
            <a:ext cx="5105400" cy="365125"/>
          </a:xfrm>
        </p:spPr>
        <p:txBody>
          <a:bodyPr/>
          <a:lstStyle/>
          <a:p>
            <a:r>
              <a:rPr lang="en-US"/>
              <a:t>Presentation title</a:t>
            </a:r>
          </a:p>
        </p:txBody>
      </p:sp>
      <p:sp>
        <p:nvSpPr>
          <p:cNvPr id="7" name="Slide Number Placeholder 6"/>
          <p:cNvSpPr>
            <a:spLocks noGrp="1"/>
          </p:cNvSpPr>
          <p:nvPr>
            <p:ph type="sldNum" sz="quarter" idx="12"/>
          </p:nvPr>
        </p:nvSpPr>
        <p:spPr>
          <a:xfrm>
            <a:off x="10742612" y="5883275"/>
            <a:ext cx="322567" cy="365125"/>
          </a:xfrm>
        </p:spPr>
        <p:txBody>
          <a:bodyPr/>
          <a:lstStyle/>
          <a:p>
            <a:fld id="{48F63A3B-78C7-47BE-AE5E-E10140E04643}" type="slidenum">
              <a:rPr lang="en-US" smtClean="0"/>
              <a:t>‹#›</a:t>
            </a:fld>
            <a:endParaRPr lang="en-US"/>
          </a:p>
        </p:txBody>
      </p:sp>
      <p:sp>
        <p:nvSpPr>
          <p:cNvPr id="3" name="Freeform: Shape 2">
            <a:extLst>
              <a:ext uri="{FF2B5EF4-FFF2-40B4-BE49-F238E27FC236}">
                <a16:creationId xmlns:a16="http://schemas.microsoft.com/office/drawing/2014/main" id="{9B57160D-7915-CFCD-1F78-3634DC4853C5}"/>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3028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11/15/2023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Presentation title</a:t>
            </a: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4139795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63" r:id="rId18"/>
    <p:sldLayoutId id="2147483667" r:id="rId19"/>
    <p:sldLayoutId id="2147483668" r:id="rId20"/>
    <p:sldLayoutId id="2147483669" r:id="rId21"/>
    <p:sldLayoutId id="2147483673" r:id="rId22"/>
    <p:sldLayoutId id="2147483670" r:id="rId23"/>
    <p:sldLayoutId id="2147483671" r:id="rId24"/>
    <p:sldLayoutId id="2147483655" r:id="rId25"/>
    <p:sldLayoutId id="2147483674" r:id="rId26"/>
    <p:sldLayoutId id="2147483654" r:id="rId27"/>
  </p:sldLayoutIdLst>
  <p:hf hd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n/view-image.php?image=267264&amp;picture=graduation-academic-accomplish"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2.gov.bc.ca/gov/content/education-training/k-12/support/transcripts-and-certificates/hel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xels.com/photo/winter-snow-cold-trees-beautiful-iowa-681514/" TargetMode="External"/><Relationship Id="rId7" Type="http://schemas.openxmlformats.org/officeDocument/2006/relationships/hyperlink" Target="mailto:130-kli1@sd43.bc.ca" TargetMode="External"/><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hyperlink" Target="mailto:130-nhesarizonuzi@sd43.bc.ca" TargetMode="External"/><Relationship Id="rId5" Type="http://schemas.openxmlformats.org/officeDocument/2006/relationships/hyperlink" Target="https://www.pexels.com/photo/joyful-young-diverse-millennials-taking-selfie-during-party-in-sunlight-5935223/"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hyperlink" Target="https://www.pickpik.com/group-of-people-academic-gown-throwing-academic-cap-daytime-hats-7399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gogojob.site/i-Game-Room-Games/" TargetMode="External"/><Relationship Id="rId4" Type="http://schemas.openxmlformats.org/officeDocument/2006/relationships/image" Target="../media/image12.jpeg"/><Relationship Id="rId9" Type="http://schemas.openxmlformats.org/officeDocument/2006/relationships/hyperlink" Target="https://socialsci.libretexts.org/Bookshelves/Psychology/Map:_Together_-_The_Science_of_Social_Psychology_(Noba)/01:_SOCIAL_PSYCHOLOGY_AS_A_SCIENCE/1.02:_Research_Methods_in_Social_Psych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ixabay.com/en/app-icon-applications-green-yellow-6800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CD94-B7B3-BEE0-B1CB-2F9D0EFB9917}"/>
              </a:ext>
            </a:extLst>
          </p:cNvPr>
          <p:cNvSpPr>
            <a:spLocks noGrp="1"/>
          </p:cNvSpPr>
          <p:nvPr>
            <p:ph type="title"/>
          </p:nvPr>
        </p:nvSpPr>
        <p:spPr>
          <a:xfrm>
            <a:off x="133004" y="457200"/>
            <a:ext cx="4821381" cy="1600200"/>
          </a:xfrm>
        </p:spPr>
        <p:txBody>
          <a:bodyPr anchor="b">
            <a:normAutofit/>
          </a:bodyPr>
          <a:lstStyle/>
          <a:p>
            <a:pPr algn="l"/>
            <a:r>
              <a:rPr lang="en-US" sz="4400"/>
              <a:t>Class of 2024</a:t>
            </a:r>
            <a:endParaRPr lang="en-CA" sz="4400"/>
          </a:p>
        </p:txBody>
      </p:sp>
      <p:sp>
        <p:nvSpPr>
          <p:cNvPr id="3" name="Subtitle 2">
            <a:extLst>
              <a:ext uri="{FF2B5EF4-FFF2-40B4-BE49-F238E27FC236}">
                <a16:creationId xmlns:a16="http://schemas.microsoft.com/office/drawing/2014/main" id="{78EAEAAB-9953-8F1A-DFC3-795A36A26132}"/>
              </a:ext>
            </a:extLst>
          </p:cNvPr>
          <p:cNvSpPr>
            <a:spLocks noGrp="1"/>
          </p:cNvSpPr>
          <p:nvPr>
            <p:ph type="body" sz="half" idx="2"/>
          </p:nvPr>
        </p:nvSpPr>
        <p:spPr>
          <a:xfrm>
            <a:off x="133004" y="2248592"/>
            <a:ext cx="3935413" cy="3391795"/>
          </a:xfrm>
        </p:spPr>
        <p:txBody>
          <a:bodyPr>
            <a:normAutofit/>
          </a:bodyPr>
          <a:lstStyle/>
          <a:p>
            <a:pPr>
              <a:spcAft>
                <a:spcPts val="600"/>
              </a:spcAft>
            </a:pPr>
            <a:r>
              <a:rPr lang="en-US" sz="4000"/>
              <a:t>The Road to Graduation</a:t>
            </a:r>
          </a:p>
          <a:p>
            <a:pPr>
              <a:spcAft>
                <a:spcPts val="600"/>
              </a:spcAft>
            </a:pPr>
            <a:endParaRPr lang="en-CA"/>
          </a:p>
        </p:txBody>
      </p:sp>
      <p:sp>
        <p:nvSpPr>
          <p:cNvPr id="12" name="Slide Number Placeholder 5">
            <a:extLst>
              <a:ext uri="{FF2B5EF4-FFF2-40B4-BE49-F238E27FC236}">
                <a16:creationId xmlns:a16="http://schemas.microsoft.com/office/drawing/2014/main" id="{8B7F0BF7-4C33-FBCC-37D8-8959D4D7C457}"/>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dirty="0"/>
              <a:pPr>
                <a:spcAft>
                  <a:spcPts val="600"/>
                </a:spcAft>
              </a:pPr>
              <a:t>1</a:t>
            </a:fld>
            <a:endParaRPr lang="en-US"/>
          </a:p>
        </p:txBody>
      </p:sp>
      <p:pic>
        <p:nvPicPr>
          <p:cNvPr id="5" name="Picture 4" descr="A group of birds flying in the sky&#10;&#10;Description automatically generated with low confidence">
            <a:extLst>
              <a:ext uri="{FF2B5EF4-FFF2-40B4-BE49-F238E27FC236}">
                <a16:creationId xmlns:a16="http://schemas.microsoft.com/office/drawing/2014/main" id="{3E931480-E8ED-41C3-3DDA-9CD24189E5E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4" r="15033" b="-1"/>
          <a:stretch/>
        </p:blipFill>
        <p:spPr>
          <a:xfrm>
            <a:off x="5183188" y="987425"/>
            <a:ext cx="6172200" cy="4873625"/>
          </a:xfrm>
          <a:prstGeom prst="rect">
            <a:avLst/>
          </a:prstGeom>
          <a:noFill/>
        </p:spPr>
      </p:pic>
    </p:spTree>
    <p:extLst>
      <p:ext uri="{BB962C8B-B14F-4D97-AF65-F5344CB8AC3E}">
        <p14:creationId xmlns:p14="http://schemas.microsoft.com/office/powerpoint/2010/main" val="79189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AFEF-305D-72B2-B597-B0EAF693F701}"/>
              </a:ext>
            </a:extLst>
          </p:cNvPr>
          <p:cNvSpPr>
            <a:spLocks noGrp="1"/>
          </p:cNvSpPr>
          <p:nvPr>
            <p:ph type="title"/>
          </p:nvPr>
        </p:nvSpPr>
        <p:spPr>
          <a:xfrm>
            <a:off x="974179" y="714375"/>
            <a:ext cx="3332955" cy="5076826"/>
          </a:xfrm>
        </p:spPr>
        <p:txBody>
          <a:bodyPr anchor="ctr">
            <a:normAutofit/>
          </a:bodyPr>
          <a:lstStyle/>
          <a:p>
            <a:r>
              <a:rPr lang="en-US" sz="4000"/>
              <a:t>access student transcript service</a:t>
            </a:r>
            <a:endParaRPr lang="en-CA" sz="4000"/>
          </a:p>
        </p:txBody>
      </p:sp>
      <p:sp>
        <p:nvSpPr>
          <p:cNvPr id="4" name="Footer Placeholder 3">
            <a:extLst>
              <a:ext uri="{FF2B5EF4-FFF2-40B4-BE49-F238E27FC236}">
                <a16:creationId xmlns:a16="http://schemas.microsoft.com/office/drawing/2014/main" id="{B229E1C5-6F47-FB29-F54D-3E03C4507D01}"/>
              </a:ext>
            </a:extLst>
          </p:cNvPr>
          <p:cNvSpPr>
            <a:spLocks noGrp="1"/>
          </p:cNvSpPr>
          <p:nvPr>
            <p:ph type="ftr" sz="quarter" idx="11"/>
          </p:nvPr>
        </p:nvSpPr>
        <p:spPr>
          <a:xfrm>
            <a:off x="974178" y="5883275"/>
            <a:ext cx="3383280" cy="365125"/>
          </a:xfrm>
        </p:spPr>
        <p:txBody>
          <a:bodyPr>
            <a:normAutofit/>
          </a:bodyPr>
          <a:lstStyle/>
          <a:p>
            <a:pPr>
              <a:spcAft>
                <a:spcPts val="600"/>
              </a:spcAft>
            </a:pPr>
            <a:r>
              <a:rPr lang="en-US"/>
              <a:t> </a:t>
            </a:r>
          </a:p>
        </p:txBody>
      </p:sp>
      <p:sp>
        <p:nvSpPr>
          <p:cNvPr id="19" name="Rectangle 1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Connector 2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3B2ACABA-31BC-C279-82FC-AD9D9CE9319A}"/>
              </a:ext>
            </a:extLst>
          </p:cNvPr>
          <p:cNvSpPr>
            <a:spLocks noGrp="1"/>
          </p:cNvSpPr>
          <p:nvPr>
            <p:ph idx="1"/>
          </p:nvPr>
        </p:nvSpPr>
        <p:spPr>
          <a:xfrm>
            <a:off x="4642336" y="0"/>
            <a:ext cx="7549664" cy="6858000"/>
          </a:xfrm>
        </p:spPr>
        <p:txBody>
          <a:bodyPr>
            <a:normAutofit/>
          </a:bodyPr>
          <a:lstStyle/>
          <a:p>
            <a:pPr marL="285750" indent="-285750">
              <a:lnSpc>
                <a:spcPct val="90000"/>
              </a:lnSpc>
              <a:buFont typeface="Arial" panose="020B0604020202020204" pitchFamily="34" charset="0"/>
              <a:buChar char="•"/>
            </a:pPr>
            <a:r>
              <a:rPr lang="en-US" b="1" err="1">
                <a:solidFill>
                  <a:schemeClr val="tx1"/>
                </a:solidFill>
                <a:latin typeface="+mj-lt"/>
                <a:hlinkClick r:id="rId3"/>
              </a:rPr>
              <a:t>StudentTranscripts</a:t>
            </a:r>
            <a:r>
              <a:rPr lang="en-US" b="1">
                <a:solidFill>
                  <a:schemeClr val="tx1"/>
                </a:solidFill>
                <a:latin typeface="+mj-lt"/>
                <a:hlinkClick r:id="rId3"/>
              </a:rPr>
              <a:t> Service Help Resources - Province of British Columbia (gov.bc.ca)</a:t>
            </a:r>
            <a:endParaRPr lang="en-US" b="1">
              <a:solidFill>
                <a:schemeClr val="tx1"/>
              </a:solidFill>
              <a:latin typeface="+mj-lt"/>
            </a:endParaRPr>
          </a:p>
          <a:p>
            <a:pPr>
              <a:lnSpc>
                <a:spcPct val="90000"/>
              </a:lnSpc>
            </a:pPr>
            <a:endParaRPr lang="en-US">
              <a:solidFill>
                <a:schemeClr val="tx1"/>
              </a:solidFill>
              <a:latin typeface="+mj-lt"/>
            </a:endParaRPr>
          </a:p>
          <a:p>
            <a:pPr marL="285750" indent="-285750">
              <a:lnSpc>
                <a:spcPct val="90000"/>
              </a:lnSpc>
              <a:buFont typeface="Wingdings" panose="05000000000000000000" pitchFamily="2" charset="2"/>
              <a:buChar char="§"/>
            </a:pPr>
            <a:r>
              <a:rPr lang="en-CA">
                <a:solidFill>
                  <a:schemeClr val="tx1"/>
                </a:solidFill>
                <a:latin typeface="+mj-lt"/>
              </a:rPr>
              <a:t>Using your </a:t>
            </a:r>
            <a:r>
              <a:rPr lang="en-CA" err="1">
                <a:solidFill>
                  <a:schemeClr val="tx1"/>
                </a:solidFill>
                <a:latin typeface="+mj-lt"/>
              </a:rPr>
              <a:t>BCeID</a:t>
            </a:r>
            <a:r>
              <a:rPr lang="en-CA">
                <a:solidFill>
                  <a:schemeClr val="tx1"/>
                </a:solidFill>
                <a:latin typeface="+mj-lt"/>
              </a:rPr>
              <a:t>, you can register for the STS and you will be prompted to enter student information.</a:t>
            </a:r>
          </a:p>
          <a:p>
            <a:pPr>
              <a:lnSpc>
                <a:spcPct val="90000"/>
              </a:lnSpc>
            </a:pPr>
            <a:endParaRPr lang="en-CA">
              <a:solidFill>
                <a:schemeClr val="tx1"/>
              </a:solidFill>
              <a:latin typeface="+mj-lt"/>
            </a:endParaRPr>
          </a:p>
          <a:p>
            <a:pPr marL="285750" indent="-285750">
              <a:lnSpc>
                <a:spcPct val="90000"/>
              </a:lnSpc>
              <a:buFont typeface="Wingdings" panose="05000000000000000000" pitchFamily="2" charset="2"/>
              <a:buChar char="§"/>
            </a:pPr>
            <a:r>
              <a:rPr lang="en-CA">
                <a:solidFill>
                  <a:schemeClr val="tx1"/>
                </a:solidFill>
                <a:latin typeface="+mj-lt"/>
              </a:rPr>
              <a:t>An email will be sent to the email address you provided, and it must be activated within 24 hours.</a:t>
            </a:r>
          </a:p>
          <a:p>
            <a:pPr marL="285750" indent="-285750">
              <a:lnSpc>
                <a:spcPct val="90000"/>
              </a:lnSpc>
              <a:buFont typeface="Wingdings" panose="05000000000000000000" pitchFamily="2" charset="2"/>
              <a:buChar char="§"/>
            </a:pPr>
            <a:endParaRPr lang="en-CA">
              <a:solidFill>
                <a:schemeClr val="tx1"/>
              </a:solidFill>
              <a:latin typeface="+mj-lt"/>
            </a:endParaRPr>
          </a:p>
          <a:p>
            <a:pPr marL="285750" indent="-285750">
              <a:lnSpc>
                <a:spcPct val="90000"/>
              </a:lnSpc>
              <a:buFont typeface="Wingdings" panose="05000000000000000000" pitchFamily="2" charset="2"/>
              <a:buChar char="§"/>
            </a:pPr>
            <a:r>
              <a:rPr lang="en-CA">
                <a:solidFill>
                  <a:schemeClr val="tx1"/>
                </a:solidFill>
                <a:latin typeface="+mj-lt"/>
              </a:rPr>
              <a:t>Once activated, you will be able to log onto STS using your </a:t>
            </a:r>
            <a:r>
              <a:rPr lang="en-CA" err="1">
                <a:solidFill>
                  <a:schemeClr val="tx1"/>
                </a:solidFill>
                <a:latin typeface="+mj-lt"/>
              </a:rPr>
              <a:t>BCeID</a:t>
            </a:r>
            <a:r>
              <a:rPr lang="en-CA">
                <a:solidFill>
                  <a:schemeClr val="tx1"/>
                </a:solidFill>
                <a:latin typeface="+mj-lt"/>
              </a:rPr>
              <a:t> and password.</a:t>
            </a:r>
          </a:p>
          <a:p>
            <a:pPr marL="285750" indent="-285750">
              <a:lnSpc>
                <a:spcPct val="90000"/>
              </a:lnSpc>
              <a:buFont typeface="Wingdings" panose="05000000000000000000" pitchFamily="2" charset="2"/>
              <a:buChar char="§"/>
            </a:pPr>
            <a:endParaRPr lang="en-CA">
              <a:solidFill>
                <a:schemeClr val="tx1"/>
              </a:solidFill>
              <a:latin typeface="+mj-lt"/>
            </a:endParaRPr>
          </a:p>
          <a:p>
            <a:pPr marL="285750" indent="-285750">
              <a:lnSpc>
                <a:spcPct val="90000"/>
              </a:lnSpc>
              <a:buFont typeface="Wingdings" panose="05000000000000000000" pitchFamily="2" charset="2"/>
              <a:buChar char="§"/>
            </a:pPr>
            <a:r>
              <a:rPr lang="en-CA">
                <a:solidFill>
                  <a:schemeClr val="tx1"/>
                </a:solidFill>
                <a:latin typeface="+mj-lt"/>
              </a:rPr>
              <a:t>From your STS Dashboard, you can choose up to 25 free (PSI) selections, so that colleges and universities you are applying to will receive your official transcript. DO NOT CHANGE THE PRE-SELECTED SEND OPTION</a:t>
            </a:r>
            <a:r>
              <a:rPr lang="en-CA" sz="1600">
                <a:solidFill>
                  <a:schemeClr val="tx1"/>
                </a:solidFill>
                <a:latin typeface="+mj-lt"/>
              </a:rPr>
              <a:t>S!</a:t>
            </a:r>
          </a:p>
        </p:txBody>
      </p:sp>
    </p:spTree>
    <p:extLst>
      <p:ext uri="{BB962C8B-B14F-4D97-AF65-F5344CB8AC3E}">
        <p14:creationId xmlns:p14="http://schemas.microsoft.com/office/powerpoint/2010/main" val="326178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2A98-075A-435C-2002-C12CA4EAC9F1}"/>
              </a:ext>
            </a:extLst>
          </p:cNvPr>
          <p:cNvSpPr>
            <a:spLocks noGrp="1"/>
          </p:cNvSpPr>
          <p:nvPr>
            <p:ph type="title"/>
          </p:nvPr>
        </p:nvSpPr>
        <p:spPr>
          <a:xfrm>
            <a:off x="1217613" y="320936"/>
            <a:ext cx="9905998" cy="745864"/>
          </a:xfrm>
        </p:spPr>
        <p:txBody>
          <a:bodyPr/>
          <a:lstStyle/>
          <a:p>
            <a:r>
              <a:rPr lang="en-US"/>
              <a:t>                             Grad Council</a:t>
            </a:r>
            <a:endParaRPr lang="en-CA"/>
          </a:p>
        </p:txBody>
      </p:sp>
      <p:sp>
        <p:nvSpPr>
          <p:cNvPr id="5" name="Slide Number Placeholder 4">
            <a:extLst>
              <a:ext uri="{FF2B5EF4-FFF2-40B4-BE49-F238E27FC236}">
                <a16:creationId xmlns:a16="http://schemas.microsoft.com/office/drawing/2014/main" id="{73CA6B13-5D8F-C314-1F56-E285E0C2177F}"/>
              </a:ext>
            </a:extLst>
          </p:cNvPr>
          <p:cNvSpPr>
            <a:spLocks noGrp="1"/>
          </p:cNvSpPr>
          <p:nvPr>
            <p:ph type="sldNum" sz="quarter" idx="12"/>
          </p:nvPr>
        </p:nvSpPr>
        <p:spPr/>
        <p:txBody>
          <a:bodyPr/>
          <a:lstStyle/>
          <a:p>
            <a:fld id="{48F63A3B-78C7-47BE-AE5E-E10140E04643}" type="slidenum">
              <a:rPr lang="en-US" smtClean="0"/>
              <a:t>11</a:t>
            </a:fld>
            <a:endParaRPr lang="en-US"/>
          </a:p>
        </p:txBody>
      </p:sp>
      <p:pic>
        <p:nvPicPr>
          <p:cNvPr id="9" name="Picture 8" descr="A tree covered in snow&#10;&#10;Description automatically generated with medium confidence">
            <a:extLst>
              <a:ext uri="{FF2B5EF4-FFF2-40B4-BE49-F238E27FC236}">
                <a16:creationId xmlns:a16="http://schemas.microsoft.com/office/drawing/2014/main" id="{8CEEB330-9E57-4EBE-ACC4-6C9EFD3C6D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19078" y="1061927"/>
            <a:ext cx="1497582" cy="2136708"/>
          </a:xfrm>
          <a:prstGeom prst="rect">
            <a:avLst/>
          </a:prstGeom>
        </p:spPr>
      </p:pic>
      <p:pic>
        <p:nvPicPr>
          <p:cNvPr id="11" name="Picture 10" descr="A group of women taking a selfie">
            <a:extLst>
              <a:ext uri="{FF2B5EF4-FFF2-40B4-BE49-F238E27FC236}">
                <a16:creationId xmlns:a16="http://schemas.microsoft.com/office/drawing/2014/main" id="{18DD0DEA-6DAC-C037-759F-27B08E6316D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14749" y="454963"/>
            <a:ext cx="2180556" cy="1453704"/>
          </a:xfrm>
          <a:prstGeom prst="rect">
            <a:avLst/>
          </a:prstGeom>
        </p:spPr>
      </p:pic>
      <p:cxnSp>
        <p:nvCxnSpPr>
          <p:cNvPr id="13" name="Straight Connector 12">
            <a:extLst>
              <a:ext uri="{FF2B5EF4-FFF2-40B4-BE49-F238E27FC236}">
                <a16:creationId xmlns:a16="http://schemas.microsoft.com/office/drawing/2014/main" id="{02CC5E08-4C0D-D988-C314-D4694207B9E8}"/>
              </a:ext>
            </a:extLst>
          </p:cNvPr>
          <p:cNvCxnSpPr/>
          <p:nvPr/>
        </p:nvCxnSpPr>
        <p:spPr>
          <a:xfrm>
            <a:off x="6551407" y="1742739"/>
            <a:ext cx="0" cy="47979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4C6F09-BA63-2ECE-8A8F-5727FA9ED462}"/>
              </a:ext>
            </a:extLst>
          </p:cNvPr>
          <p:cNvSpPr txBox="1"/>
          <p:nvPr/>
        </p:nvSpPr>
        <p:spPr>
          <a:xfrm>
            <a:off x="449855" y="3975252"/>
            <a:ext cx="378245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GRAD WEAR</a:t>
            </a:r>
          </a:p>
          <a:p>
            <a:pPr algn="l"/>
            <a:endParaRPr lang="en-US"/>
          </a:p>
          <a:p>
            <a:r>
              <a:rPr lang="en-US"/>
              <a:t>Letterman Jackets</a:t>
            </a:r>
          </a:p>
          <a:p>
            <a:r>
              <a:rPr lang="en-US"/>
              <a:t>Hoody</a:t>
            </a:r>
          </a:p>
          <a:p>
            <a:r>
              <a:rPr lang="en-US"/>
              <a:t>And more!</a:t>
            </a:r>
          </a:p>
          <a:p>
            <a:r>
              <a:rPr lang="en-US"/>
              <a:t>Info available next week to order!</a:t>
            </a:r>
          </a:p>
          <a:p>
            <a:endParaRPr lang="en-US"/>
          </a:p>
          <a:p>
            <a:endParaRPr lang="en-US"/>
          </a:p>
        </p:txBody>
      </p:sp>
      <p:sp>
        <p:nvSpPr>
          <p:cNvPr id="10" name="TextBox 9">
            <a:extLst>
              <a:ext uri="{FF2B5EF4-FFF2-40B4-BE49-F238E27FC236}">
                <a16:creationId xmlns:a16="http://schemas.microsoft.com/office/drawing/2014/main" id="{37D271E5-F989-E519-93B1-330A213EE7FE}"/>
              </a:ext>
            </a:extLst>
          </p:cNvPr>
          <p:cNvSpPr txBox="1"/>
          <p:nvPr/>
        </p:nvSpPr>
        <p:spPr>
          <a:xfrm>
            <a:off x="339687" y="1257759"/>
            <a:ext cx="331424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WINTER FORMAL</a:t>
            </a:r>
          </a:p>
          <a:p>
            <a:r>
              <a:rPr lang="en-US"/>
              <a:t>DECEMBER 14TH, 2023</a:t>
            </a:r>
          </a:p>
          <a:p>
            <a:endParaRPr lang="en-US"/>
          </a:p>
          <a:p>
            <a:r>
              <a:rPr lang="en-US"/>
              <a:t>SAVE THE DATE!</a:t>
            </a:r>
          </a:p>
          <a:p>
            <a:endParaRPr lang="en-US"/>
          </a:p>
          <a:p>
            <a:endParaRPr lang="en-US"/>
          </a:p>
          <a:p>
            <a:r>
              <a:rPr lang="en-US"/>
              <a:t>Theme/Prizes/Food/DJ!</a:t>
            </a:r>
          </a:p>
        </p:txBody>
      </p:sp>
      <p:sp>
        <p:nvSpPr>
          <p:cNvPr id="12" name="TextBox 11">
            <a:extLst>
              <a:ext uri="{FF2B5EF4-FFF2-40B4-BE49-F238E27FC236}">
                <a16:creationId xmlns:a16="http://schemas.microsoft.com/office/drawing/2014/main" id="{DD1E9DFB-7F89-C8CA-AB84-2062E8763DC1}"/>
              </a:ext>
            </a:extLst>
          </p:cNvPr>
          <p:cNvSpPr txBox="1"/>
          <p:nvPr/>
        </p:nvSpPr>
        <p:spPr>
          <a:xfrm>
            <a:off x="7059976" y="1386290"/>
            <a:ext cx="4067058"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700" cap="small">
                <a:solidFill>
                  <a:srgbClr val="FFFFFF"/>
                </a:solidFill>
                <a:latin typeface="Century Gothic"/>
                <a:ea typeface="Segoe UI"/>
                <a:cs typeface="Segoe UI"/>
              </a:rPr>
              <a:t>Slide show of memories!</a:t>
            </a:r>
          </a:p>
          <a:p>
            <a:r>
              <a:rPr lang="en-CA" sz="1700" cap="small">
                <a:solidFill>
                  <a:srgbClr val="FFFFFF"/>
                </a:solidFill>
                <a:latin typeface="Century Gothic"/>
                <a:ea typeface="Segoe UI"/>
                <a:cs typeface="Segoe UI"/>
              </a:rPr>
              <a:t>Submit photos to </a:t>
            </a:r>
          </a:p>
          <a:p>
            <a:r>
              <a:rPr lang="en-CA" sz="1700" cap="small">
                <a:solidFill>
                  <a:srgbClr val="FFFFFF"/>
                </a:solidFill>
                <a:latin typeface="Century Gothic"/>
                <a:ea typeface="Segoe UI"/>
                <a:cs typeface="Segoe UI"/>
              </a:rPr>
              <a:t>NIKA Hesari and Katriel LI</a:t>
            </a:r>
          </a:p>
          <a:p>
            <a:pPr marL="742950" lvl="1" indent="-285750">
              <a:buFont typeface="Courier New"/>
              <a:buChar char="○"/>
            </a:pPr>
            <a:r>
              <a:rPr lang="en-US" sz="1600" u="sng" cap="small">
                <a:solidFill>
                  <a:srgbClr val="FFFFFF"/>
                </a:solidFill>
                <a:latin typeface="Calibri"/>
                <a:ea typeface="Segoe UI"/>
                <a:cs typeface="Calibri"/>
                <a:hlinkClick r:id="rId6"/>
              </a:rPr>
              <a:t>130-nhesarizonuzi@sd43.bc.ca</a:t>
            </a:r>
            <a:endParaRPr lang="en-CA" sz="1600" cap="small">
              <a:solidFill>
                <a:srgbClr val="FFFFFF"/>
              </a:solidFill>
              <a:latin typeface="Calibri"/>
              <a:ea typeface="Segoe UI"/>
              <a:cs typeface="Calibri"/>
            </a:endParaRPr>
          </a:p>
          <a:p>
            <a:pPr marL="742950" lvl="1" indent="-285750">
              <a:buFont typeface="Courier New"/>
              <a:buChar char="○"/>
            </a:pPr>
            <a:r>
              <a:rPr lang="en-US" sz="1600" u="sng" cap="small">
                <a:solidFill>
                  <a:srgbClr val="FFFFFF"/>
                </a:solidFill>
                <a:latin typeface="Calibri"/>
                <a:ea typeface="Segoe UI"/>
                <a:cs typeface="Calibri"/>
                <a:hlinkClick r:id="rId7"/>
              </a:rPr>
              <a:t>130-kli1@sd43.bc.ca</a:t>
            </a:r>
            <a:r>
              <a:rPr lang="en-US" sz="1600" cap="small">
                <a:solidFill>
                  <a:srgbClr val="FFFFFF"/>
                </a:solidFill>
                <a:latin typeface="Calibri"/>
                <a:ea typeface="Segoe UI"/>
                <a:cs typeface="Calibri"/>
              </a:rPr>
              <a:t> </a:t>
            </a:r>
            <a:endParaRPr lang="en-CA" sz="1600" cap="small">
              <a:solidFill>
                <a:srgbClr val="FFFFFF"/>
              </a:solidFill>
              <a:latin typeface="Calibri"/>
              <a:ea typeface="Segoe UI"/>
              <a:cs typeface="Calibri"/>
            </a:endParaRPr>
          </a:p>
          <a:p>
            <a:endParaRPr lang="en-CA" sz="1700" cap="small">
              <a:solidFill>
                <a:srgbClr val="FFFFFF"/>
              </a:solidFill>
              <a:latin typeface="Century Gothic"/>
              <a:ea typeface="Segoe UI"/>
              <a:cs typeface="Segoe UI"/>
            </a:endParaRPr>
          </a:p>
          <a:p>
            <a:endParaRPr lang="en-CA" sz="1700" cap="small">
              <a:solidFill>
                <a:srgbClr val="FFFFFF"/>
              </a:solidFill>
              <a:latin typeface="Century Gothic"/>
              <a:ea typeface="Segoe UI"/>
              <a:cs typeface="Segoe UI"/>
            </a:endParaRPr>
          </a:p>
          <a:p>
            <a:pPr algn="l"/>
            <a:r>
              <a:rPr lang="en-CA" sz="1700" b="0" i="0" u="none" strike="noStrike" cap="small" baseline="0">
                <a:solidFill>
                  <a:srgbClr val="FFFFFF"/>
                </a:solidFill>
                <a:latin typeface="Century Gothic"/>
                <a:ea typeface="Segoe UI"/>
                <a:cs typeface="Segoe UI"/>
              </a:rPr>
              <a:t>Photos must be appropriate!-</a:t>
            </a:r>
            <a:r>
              <a:rPr lang="en-US" sz="1700" b="0" i="0" u="none" strike="noStrike" baseline="0">
                <a:solidFill>
                  <a:srgbClr val="FFFFFF"/>
                </a:solidFill>
                <a:latin typeface="Century Gothic"/>
                <a:ea typeface="Segoe UI"/>
                <a:cs typeface="Segoe UI"/>
              </a:rPr>
              <a:t>​</a:t>
            </a:r>
            <a:r>
              <a:rPr lang="en-US" sz="1700" b="0" i="0">
                <a:solidFill>
                  <a:srgbClr val="FFFFFF"/>
                </a:solidFill>
                <a:latin typeface="Century Gothic"/>
                <a:ea typeface="Segoe UI"/>
                <a:cs typeface="Segoe UI"/>
              </a:rPr>
              <a:t>​</a:t>
            </a:r>
            <a:endParaRPr lang="en-US"/>
          </a:p>
          <a:p>
            <a:pPr algn="l" rtl="0"/>
            <a:r>
              <a:rPr lang="en-US" sz="1700" b="0" i="0" u="none" strike="noStrike" cap="small" baseline="0">
                <a:solidFill>
                  <a:srgbClr val="FFFFFF"/>
                </a:solidFill>
                <a:latin typeface="Century Gothic"/>
                <a:ea typeface="Segoe UI"/>
                <a:cs typeface="Segoe UI"/>
              </a:rPr>
              <a:t>For example: photos of your friend group at school just hanging out! Activities, extra-curricular events outside and during school etc. </a:t>
            </a:r>
            <a:r>
              <a:rPr lang="en-US" sz="1700" b="0" i="0" u="none" strike="noStrike" baseline="0">
                <a:solidFill>
                  <a:srgbClr val="FFFFFF"/>
                </a:solidFill>
                <a:latin typeface="Century Gothic"/>
                <a:ea typeface="Segoe UI"/>
                <a:cs typeface="Segoe UI"/>
              </a:rPr>
              <a:t>​</a:t>
            </a:r>
            <a:r>
              <a:rPr lang="en-US" sz="1700" b="0" i="0">
                <a:solidFill>
                  <a:srgbClr val="FFFFFF"/>
                </a:solidFill>
                <a:latin typeface="Century Gothic"/>
                <a:ea typeface="Segoe UI"/>
                <a:cs typeface="Segoe UI"/>
              </a:rPr>
              <a:t>​</a:t>
            </a:r>
          </a:p>
          <a:p>
            <a:pPr algn="l" rtl="0"/>
            <a:r>
              <a:rPr lang="en-US" sz="1700" b="0" i="0" u="none" strike="noStrike" cap="small" baseline="0">
                <a:solidFill>
                  <a:srgbClr val="FFFFFF"/>
                </a:solidFill>
                <a:latin typeface="Century Gothic"/>
                <a:ea typeface="Segoe UI"/>
                <a:cs typeface="Segoe UI"/>
              </a:rPr>
              <a:t>Photos will be put into a slide show to view at the dinner dance celebrating the year!</a:t>
            </a:r>
            <a:endParaRPr lang="en-US"/>
          </a:p>
        </p:txBody>
      </p:sp>
    </p:spTree>
    <p:extLst>
      <p:ext uri="{BB962C8B-B14F-4D97-AF65-F5344CB8AC3E}">
        <p14:creationId xmlns:p14="http://schemas.microsoft.com/office/powerpoint/2010/main" val="257771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5"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1C545-A156-B734-A231-9E0DE11976D1}"/>
              </a:ext>
            </a:extLst>
          </p:cNvPr>
          <p:cNvSpPr>
            <a:spLocks noGrp="1"/>
          </p:cNvSpPr>
          <p:nvPr>
            <p:ph type="ctrTitle"/>
          </p:nvPr>
        </p:nvSpPr>
        <p:spPr>
          <a:xfrm>
            <a:off x="1141413" y="965199"/>
            <a:ext cx="6075552" cy="4918075"/>
          </a:xfrm>
        </p:spPr>
        <p:txBody>
          <a:bodyPr anchor="ctr">
            <a:normAutofit/>
          </a:bodyPr>
          <a:lstStyle/>
          <a:p>
            <a:pPr algn="r"/>
            <a:r>
              <a:rPr lang="en-US" sz="5400"/>
              <a:t>Make sure you are on Track to Graduate!</a:t>
            </a:r>
            <a:endParaRPr lang="en-CA" sz="5400"/>
          </a:p>
        </p:txBody>
      </p:sp>
      <p:sp>
        <p:nvSpPr>
          <p:cNvPr id="3" name="Content Placeholder 2">
            <a:extLst>
              <a:ext uri="{FF2B5EF4-FFF2-40B4-BE49-F238E27FC236}">
                <a16:creationId xmlns:a16="http://schemas.microsoft.com/office/drawing/2014/main" id="{1330263E-6BD8-C99E-DA03-4CD549F94622}"/>
              </a:ext>
            </a:extLst>
          </p:cNvPr>
          <p:cNvSpPr>
            <a:spLocks noGrp="1"/>
          </p:cNvSpPr>
          <p:nvPr>
            <p:ph type="subTitle" idx="1"/>
          </p:nvPr>
        </p:nvSpPr>
        <p:spPr>
          <a:xfrm>
            <a:off x="7891121" y="965199"/>
            <a:ext cx="2950765" cy="4918075"/>
          </a:xfrm>
        </p:spPr>
        <p:txBody>
          <a:bodyPr anchor="ctr">
            <a:normAutofit/>
          </a:bodyPr>
          <a:lstStyle/>
          <a:p>
            <a:pPr algn="l"/>
            <a:r>
              <a:rPr lang="en-US"/>
              <a:t>Review your Diploma Verification:- this is posted in MYED BC for you to download and review  _____________</a:t>
            </a:r>
            <a:endParaRPr lang="en-CA"/>
          </a:p>
        </p:txBody>
      </p:sp>
      <p:cxnSp>
        <p:nvCxnSpPr>
          <p:cNvPr id="16" name="Straight Connector 12">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107D2B09-7467-6279-4D0C-604A5C95DCB9}"/>
              </a:ext>
            </a:extLst>
          </p:cNvPr>
          <p:cNvSpPr>
            <a:spLocks noGrp="1"/>
          </p:cNvSpPr>
          <p:nvPr>
            <p:ph type="sldNum" sz="quarter" idx="12"/>
          </p:nvPr>
        </p:nvSpPr>
        <p:spPr>
          <a:xfrm>
            <a:off x="10514012" y="6353702"/>
            <a:ext cx="551167" cy="365125"/>
          </a:xfrm>
        </p:spPr>
        <p:txBody>
          <a:bodyPr>
            <a:normAutofit/>
          </a:bodyPr>
          <a:lstStyle/>
          <a:p>
            <a:pPr>
              <a:spcAft>
                <a:spcPts val="600"/>
              </a:spcAft>
            </a:pPr>
            <a:fld id="{48F63A3B-78C7-47BE-AE5E-E10140E04643}" type="slidenum">
              <a:rPr lang="en-US" dirty="0"/>
              <a:pPr>
                <a:spcAft>
                  <a:spcPts val="600"/>
                </a:spcAft>
              </a:pPr>
              <a:t>2</a:t>
            </a:fld>
            <a:endParaRPr lang="en-US"/>
          </a:p>
        </p:txBody>
      </p:sp>
    </p:spTree>
    <p:extLst>
      <p:ext uri="{BB962C8B-B14F-4D97-AF65-F5344CB8AC3E}">
        <p14:creationId xmlns:p14="http://schemas.microsoft.com/office/powerpoint/2010/main" val="389843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3897F-58B9-4858-81BC-A13AFF57C7E1}"/>
              </a:ext>
            </a:extLst>
          </p:cNvPr>
          <p:cNvPicPr>
            <a:picLocks noChangeAspect="1"/>
          </p:cNvPicPr>
          <p:nvPr/>
        </p:nvPicPr>
        <p:blipFill>
          <a:blip r:embed="rId2"/>
          <a:stretch>
            <a:fillRect/>
          </a:stretch>
        </p:blipFill>
        <p:spPr>
          <a:xfrm>
            <a:off x="6176025" y="33267"/>
            <a:ext cx="4806398" cy="6791466"/>
          </a:xfrm>
          <a:prstGeom prst="rect">
            <a:avLst/>
          </a:prstGeom>
          <a:noFill/>
        </p:spPr>
      </p:pic>
      <p:sp>
        <p:nvSpPr>
          <p:cNvPr id="6" name="Title 5">
            <a:extLst>
              <a:ext uri="{FF2B5EF4-FFF2-40B4-BE49-F238E27FC236}">
                <a16:creationId xmlns:a16="http://schemas.microsoft.com/office/drawing/2014/main" id="{B818D281-8754-5DFB-D1BC-1F3081522E26}"/>
              </a:ext>
            </a:extLst>
          </p:cNvPr>
          <p:cNvSpPr>
            <a:spLocks noGrp="1"/>
          </p:cNvSpPr>
          <p:nvPr>
            <p:ph type="title"/>
          </p:nvPr>
        </p:nvSpPr>
        <p:spPr>
          <a:xfrm>
            <a:off x="272441" y="244366"/>
            <a:ext cx="5161572" cy="462579"/>
          </a:xfrm>
        </p:spPr>
        <p:txBody>
          <a:bodyPr anchor="b">
            <a:noAutofit/>
          </a:bodyPr>
          <a:lstStyle/>
          <a:p>
            <a:r>
              <a:rPr lang="en-US" sz="2000"/>
              <a:t>Sample Diploma Verification</a:t>
            </a:r>
            <a:endParaRPr lang="en-CA" sz="2000"/>
          </a:p>
        </p:txBody>
      </p:sp>
      <p:sp>
        <p:nvSpPr>
          <p:cNvPr id="24" name="Text Placeholder 3">
            <a:extLst>
              <a:ext uri="{FF2B5EF4-FFF2-40B4-BE49-F238E27FC236}">
                <a16:creationId xmlns:a16="http://schemas.microsoft.com/office/drawing/2014/main" id="{895FC82D-7568-7774-A66B-496F1A7572C6}"/>
              </a:ext>
            </a:extLst>
          </p:cNvPr>
          <p:cNvSpPr>
            <a:spLocks noGrp="1"/>
          </p:cNvSpPr>
          <p:nvPr>
            <p:ph type="body" sz="half" idx="2"/>
          </p:nvPr>
        </p:nvSpPr>
        <p:spPr>
          <a:xfrm>
            <a:off x="348078" y="859345"/>
            <a:ext cx="4734910" cy="5460773"/>
          </a:xfrm>
          <a:solidFill>
            <a:schemeClr val="bg2"/>
          </a:solidFill>
        </p:spPr>
        <p:txBody>
          <a:bodyPr>
            <a:normAutofit fontScale="85000" lnSpcReduction="20000"/>
          </a:bodyPr>
          <a:lstStyle/>
          <a:p>
            <a:r>
              <a:rPr lang="en-US" sz="2000"/>
              <a:t>Checklist:</a:t>
            </a:r>
          </a:p>
          <a:p>
            <a:pPr marL="342900" indent="-342900">
              <a:buFont typeface="+mj-lt"/>
              <a:buAutoNum type="arabicPeriod"/>
            </a:pPr>
            <a:r>
              <a:rPr lang="en-US" sz="2000"/>
              <a:t>All the boxes at the top should be checked with an X (exception for now Literacy 12 Assessment)</a:t>
            </a:r>
          </a:p>
          <a:p>
            <a:pPr marL="342900" indent="-342900">
              <a:buFont typeface="+mj-lt"/>
              <a:buAutoNum type="arabicPeriod"/>
            </a:pPr>
            <a:r>
              <a:rPr lang="en-US" sz="2000"/>
              <a:t>Assessments – Literacy 10 and Numeracy 10 must be completed</a:t>
            </a:r>
          </a:p>
          <a:p>
            <a:pPr marL="800100" lvl="1" indent="-342900">
              <a:buFont typeface="Arial" panose="020B0604020202020204" pitchFamily="34" charset="0"/>
              <a:buChar char="•"/>
            </a:pPr>
            <a:r>
              <a:rPr lang="en-US" sz="1600"/>
              <a:t>If you are missing one of these  grade 10 assessments expect an email from Mr. Rao.</a:t>
            </a:r>
          </a:p>
          <a:p>
            <a:pPr marL="800100" lvl="1" indent="-342900">
              <a:buFont typeface="Arial" panose="020B0604020202020204" pitchFamily="34" charset="0"/>
              <a:buChar char="•"/>
            </a:pPr>
            <a:r>
              <a:rPr lang="en-US" sz="1600"/>
              <a:t>you will need to write in January</a:t>
            </a:r>
          </a:p>
          <a:p>
            <a:pPr lvl="1"/>
            <a:endParaRPr lang="en-US" sz="1500"/>
          </a:p>
          <a:p>
            <a:pPr marL="342900" indent="-342900">
              <a:buFont typeface="+mj-lt"/>
              <a:buAutoNum type="arabicPeriod"/>
            </a:pPr>
            <a:r>
              <a:rPr lang="en-US" sz="2000"/>
              <a:t>Total number of credits will be at the very bottom. Total should be = or &gt; than 80. Top row indicates total # of Grade 12 credits. You need 16 minimum.</a:t>
            </a:r>
          </a:p>
          <a:p>
            <a:pPr marL="342900" indent="-342900">
              <a:buFont typeface="+mj-lt"/>
              <a:buAutoNum type="arabicPeriod"/>
            </a:pPr>
            <a:endParaRPr lang="en-US" sz="2000"/>
          </a:p>
          <a:p>
            <a:pPr marL="342900" indent="-342900">
              <a:buFont typeface="+mj-lt"/>
              <a:buAutoNum type="arabicPeriod"/>
            </a:pPr>
            <a:endParaRPr lang="en-US" sz="2000"/>
          </a:p>
          <a:p>
            <a:pPr marL="342900" indent="-342900">
              <a:buFont typeface="+mj-lt"/>
              <a:buAutoNum type="arabicPeriod"/>
            </a:pPr>
            <a:endParaRPr lang="en-US" sz="2000"/>
          </a:p>
          <a:p>
            <a:pPr marL="342900" indent="-342900">
              <a:buFont typeface="+mj-lt"/>
              <a:buAutoNum type="arabicPeriod"/>
            </a:pPr>
            <a:r>
              <a:rPr lang="en-US" sz="2000"/>
              <a:t>Check to see if Summer School marks/ Online marks are there if this applies to you.</a:t>
            </a:r>
          </a:p>
          <a:p>
            <a:pPr marL="742950" lvl="1" indent="-285750">
              <a:buFontTx/>
              <a:buChar char="-"/>
            </a:pPr>
            <a:endParaRPr lang="en-US"/>
          </a:p>
        </p:txBody>
      </p:sp>
      <p:sp>
        <p:nvSpPr>
          <p:cNvPr id="5" name="Slide Number Placeholder 4">
            <a:extLst>
              <a:ext uri="{FF2B5EF4-FFF2-40B4-BE49-F238E27FC236}">
                <a16:creationId xmlns:a16="http://schemas.microsoft.com/office/drawing/2014/main" id="{BF5BD901-2FBF-E2DF-BFE0-852C1D205F84}"/>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smtClean="0"/>
              <a:pPr>
                <a:spcAft>
                  <a:spcPts val="600"/>
                </a:spcAft>
              </a:pPr>
              <a:t>3</a:t>
            </a:fld>
            <a:endParaRPr lang="en-US"/>
          </a:p>
        </p:txBody>
      </p:sp>
      <p:sp>
        <p:nvSpPr>
          <p:cNvPr id="8" name="Rectangle 7">
            <a:extLst>
              <a:ext uri="{FF2B5EF4-FFF2-40B4-BE49-F238E27FC236}">
                <a16:creationId xmlns:a16="http://schemas.microsoft.com/office/drawing/2014/main" id="{E33F92BE-6E33-F3B5-2552-20FBB685C5A7}"/>
              </a:ext>
            </a:extLst>
          </p:cNvPr>
          <p:cNvSpPr/>
          <p:nvPr/>
        </p:nvSpPr>
        <p:spPr>
          <a:xfrm>
            <a:off x="6624637" y="706945"/>
            <a:ext cx="1057275" cy="212834"/>
          </a:xfrm>
          <a:prstGeom prst="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9" name="Rectangle 8">
            <a:extLst>
              <a:ext uri="{FF2B5EF4-FFF2-40B4-BE49-F238E27FC236}">
                <a16:creationId xmlns:a16="http://schemas.microsoft.com/office/drawing/2014/main" id="{82A3845F-DDC4-AFC9-D01A-C9BD400ABC92}"/>
              </a:ext>
            </a:extLst>
          </p:cNvPr>
          <p:cNvSpPr/>
          <p:nvPr/>
        </p:nvSpPr>
        <p:spPr>
          <a:xfrm>
            <a:off x="8579224" y="646511"/>
            <a:ext cx="955300" cy="212834"/>
          </a:xfrm>
          <a:prstGeom prst="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pic>
        <p:nvPicPr>
          <p:cNvPr id="10" name="Picture 9">
            <a:extLst>
              <a:ext uri="{FF2B5EF4-FFF2-40B4-BE49-F238E27FC236}">
                <a16:creationId xmlns:a16="http://schemas.microsoft.com/office/drawing/2014/main" id="{2EAC70CD-AA6E-1ACE-2A45-739B7625B524}"/>
              </a:ext>
            </a:extLst>
          </p:cNvPr>
          <p:cNvPicPr>
            <a:picLocks noChangeAspect="1"/>
          </p:cNvPicPr>
          <p:nvPr/>
        </p:nvPicPr>
        <p:blipFill>
          <a:blip r:embed="rId3"/>
          <a:stretch>
            <a:fillRect/>
          </a:stretch>
        </p:blipFill>
        <p:spPr>
          <a:xfrm>
            <a:off x="10107434" y="674243"/>
            <a:ext cx="914446" cy="193340"/>
          </a:xfrm>
          <a:prstGeom prst="rect">
            <a:avLst/>
          </a:prstGeom>
          <a:solidFill>
            <a:schemeClr val="tx2">
              <a:lumMod val="10000"/>
            </a:schemeClr>
          </a:solidFill>
          <a:ln>
            <a:solidFill>
              <a:schemeClr val="accent1">
                <a:lumMod val="50000"/>
              </a:schemeClr>
            </a:solidFill>
          </a:ln>
        </p:spPr>
      </p:pic>
      <p:pic>
        <p:nvPicPr>
          <p:cNvPr id="13" name="Picture 12">
            <a:extLst>
              <a:ext uri="{FF2B5EF4-FFF2-40B4-BE49-F238E27FC236}">
                <a16:creationId xmlns:a16="http://schemas.microsoft.com/office/drawing/2014/main" id="{F86F5F3C-FF7A-77AB-0757-A45AB838A75A}"/>
              </a:ext>
            </a:extLst>
          </p:cNvPr>
          <p:cNvPicPr>
            <a:picLocks noChangeAspect="1"/>
          </p:cNvPicPr>
          <p:nvPr/>
        </p:nvPicPr>
        <p:blipFill>
          <a:blip r:embed="rId4"/>
          <a:stretch>
            <a:fillRect/>
          </a:stretch>
        </p:blipFill>
        <p:spPr>
          <a:xfrm>
            <a:off x="789265" y="4539932"/>
            <a:ext cx="3616888" cy="723377"/>
          </a:xfrm>
          <a:prstGeom prst="rect">
            <a:avLst/>
          </a:prstGeom>
        </p:spPr>
      </p:pic>
    </p:spTree>
    <p:extLst>
      <p:ext uri="{BB962C8B-B14F-4D97-AF65-F5344CB8AC3E}">
        <p14:creationId xmlns:p14="http://schemas.microsoft.com/office/powerpoint/2010/main" val="187433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5" name="Rectangle 27">
            <a:extLst>
              <a:ext uri="{FF2B5EF4-FFF2-40B4-BE49-F238E27FC236}">
                <a16:creationId xmlns:a16="http://schemas.microsoft.com/office/drawing/2014/main" id="{7C809178-18EC-4F14-82C0-293EC9D14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ED3EE-ADD7-D449-4C3D-15EDC7FED774}"/>
              </a:ext>
            </a:extLst>
          </p:cNvPr>
          <p:cNvSpPr>
            <a:spLocks noGrp="1"/>
          </p:cNvSpPr>
          <p:nvPr>
            <p:ph type="ctrTitle"/>
          </p:nvPr>
        </p:nvSpPr>
        <p:spPr>
          <a:xfrm>
            <a:off x="1751012" y="4363272"/>
            <a:ext cx="8676222" cy="614082"/>
          </a:xfrm>
        </p:spPr>
        <p:txBody>
          <a:bodyPr>
            <a:normAutofit fontScale="90000"/>
          </a:bodyPr>
          <a:lstStyle/>
          <a:p>
            <a:r>
              <a:rPr lang="en-US" b="1"/>
              <a:t>Cap &amp; Gown Size!</a:t>
            </a:r>
            <a:endParaRPr lang="en-CA" b="1"/>
          </a:p>
        </p:txBody>
      </p:sp>
      <p:pic>
        <p:nvPicPr>
          <p:cNvPr id="20" name="Picture 19">
            <a:extLst>
              <a:ext uri="{FF2B5EF4-FFF2-40B4-BE49-F238E27FC236}">
                <a16:creationId xmlns:a16="http://schemas.microsoft.com/office/drawing/2014/main" id="{D00BC949-E1DE-42CD-DAC4-87569B2643E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891" b="2631"/>
          <a:stretch/>
        </p:blipFill>
        <p:spPr>
          <a:xfrm>
            <a:off x="20" y="10"/>
            <a:ext cx="4059916" cy="4273816"/>
          </a:xfrm>
          <a:prstGeom prst="rect">
            <a:avLst/>
          </a:prstGeom>
        </p:spPr>
      </p:pic>
      <p:pic>
        <p:nvPicPr>
          <p:cNvPr id="23" name="Picture 22" descr="A group of people in graduation gowns throwing their caps in the air&#10;&#10;Description automatically generated with low confidence">
            <a:extLst>
              <a:ext uri="{FF2B5EF4-FFF2-40B4-BE49-F238E27FC236}">
                <a16:creationId xmlns:a16="http://schemas.microsoft.com/office/drawing/2014/main" id="{B2103712-0799-F865-EDFD-D744B60420A8}"/>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8434" r="18204"/>
          <a:stretch/>
        </p:blipFill>
        <p:spPr>
          <a:xfrm>
            <a:off x="4059936" y="10"/>
            <a:ext cx="4072128" cy="4273816"/>
          </a:xfrm>
          <a:prstGeom prst="rect">
            <a:avLst/>
          </a:prstGeom>
        </p:spPr>
      </p:pic>
      <p:pic>
        <p:nvPicPr>
          <p:cNvPr id="16" name="Picture 15" descr="A group of people in graduation caps and gowns&#10;&#10;Description automatically generated with medium confidence">
            <a:extLst>
              <a:ext uri="{FF2B5EF4-FFF2-40B4-BE49-F238E27FC236}">
                <a16:creationId xmlns:a16="http://schemas.microsoft.com/office/drawing/2014/main" id="{8B4027BA-531D-561A-A849-E9269C2D608A}"/>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5004" r="4" b="4"/>
          <a:stretch/>
        </p:blipFill>
        <p:spPr>
          <a:xfrm>
            <a:off x="8132064" y="10"/>
            <a:ext cx="4059936" cy="4273816"/>
          </a:xfrm>
          <a:prstGeom prst="rect">
            <a:avLst/>
          </a:prstGeom>
        </p:spPr>
      </p:pic>
      <p:sp>
        <p:nvSpPr>
          <p:cNvPr id="3" name="Subtitle 2">
            <a:extLst>
              <a:ext uri="{FF2B5EF4-FFF2-40B4-BE49-F238E27FC236}">
                <a16:creationId xmlns:a16="http://schemas.microsoft.com/office/drawing/2014/main" id="{021651FD-8DE5-BD70-C8D5-6F3B545A8A70}"/>
              </a:ext>
            </a:extLst>
          </p:cNvPr>
          <p:cNvSpPr>
            <a:spLocks noGrp="1"/>
          </p:cNvSpPr>
          <p:nvPr>
            <p:ph type="subTitle" idx="1"/>
          </p:nvPr>
        </p:nvSpPr>
        <p:spPr>
          <a:xfrm>
            <a:off x="195399" y="4808618"/>
            <a:ext cx="11787447" cy="811062"/>
          </a:xfrm>
        </p:spPr>
        <p:txBody>
          <a:bodyPr>
            <a:noAutofit/>
          </a:bodyPr>
          <a:lstStyle/>
          <a:p>
            <a:pPr algn="l">
              <a:lnSpc>
                <a:spcPct val="90000"/>
              </a:lnSpc>
            </a:pPr>
            <a:r>
              <a:rPr lang="en-US" sz="2800"/>
              <a:t>Go to this link (Sent to your school email/Grad </a:t>
            </a:r>
            <a:r>
              <a:rPr lang="en-US" sz="2800" err="1"/>
              <a:t>channnel</a:t>
            </a:r>
            <a:r>
              <a:rPr lang="en-US" sz="2800"/>
              <a:t> )and complete the form Today! </a:t>
            </a:r>
          </a:p>
          <a:p>
            <a:pPr>
              <a:lnSpc>
                <a:spcPct val="90000"/>
              </a:lnSpc>
            </a:pPr>
            <a:r>
              <a:rPr lang="en-US" sz="2800"/>
              <a:t>Your size is needed for us to order your gown.</a:t>
            </a:r>
          </a:p>
          <a:p>
            <a:pPr>
              <a:lnSpc>
                <a:spcPct val="90000"/>
              </a:lnSpc>
            </a:pPr>
            <a:r>
              <a:rPr lang="en-US" sz="3200">
                <a:solidFill>
                  <a:srgbClr val="FFFF00"/>
                </a:solidFill>
              </a:rPr>
              <a:t>Deadline December 7th, 2023.</a:t>
            </a:r>
            <a:endParaRPr lang="en-CA" sz="3200">
              <a:solidFill>
                <a:srgbClr val="FFFF00"/>
              </a:solidFill>
            </a:endParaRPr>
          </a:p>
        </p:txBody>
      </p:sp>
    </p:spTree>
    <p:extLst>
      <p:ext uri="{BB962C8B-B14F-4D97-AF65-F5344CB8AC3E}">
        <p14:creationId xmlns:p14="http://schemas.microsoft.com/office/powerpoint/2010/main" val="378142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5075A97-54F3-C5CE-5AD8-4D4F6A966FB1}"/>
              </a:ext>
            </a:extLst>
          </p:cNvPr>
          <p:cNvSpPr>
            <a:spLocks noGrp="1"/>
          </p:cNvSpPr>
          <p:nvPr>
            <p:ph type="sldNum" sz="quarter" idx="12"/>
          </p:nvPr>
        </p:nvSpPr>
        <p:spPr>
          <a:xfrm>
            <a:off x="10514012" y="5883275"/>
            <a:ext cx="551167" cy="365125"/>
          </a:xfrm>
        </p:spPr>
        <p:txBody>
          <a:bodyPr vert="horz" lIns="91440" tIns="45720" rIns="91440" bIns="45720" rtlCol="0" anchor="ctr">
            <a:normAutofit/>
          </a:bodyPr>
          <a:lstStyle/>
          <a:p>
            <a:pPr defTabSz="914400">
              <a:spcAft>
                <a:spcPts val="600"/>
              </a:spcAft>
            </a:pPr>
            <a:fld id="{48F63A3B-78C7-47BE-AE5E-E10140E04643}" type="slidenum">
              <a:rPr lang="en-US" smtClean="0"/>
              <a:pPr defTabSz="914400">
                <a:spcAft>
                  <a:spcPts val="600"/>
                </a:spcAft>
              </a:pPr>
              <a:t>5</a:t>
            </a:fld>
            <a:endParaRPr lang="en-US"/>
          </a:p>
        </p:txBody>
      </p:sp>
      <p:sp>
        <p:nvSpPr>
          <p:cNvPr id="11" name="TextBox 10">
            <a:extLst>
              <a:ext uri="{FF2B5EF4-FFF2-40B4-BE49-F238E27FC236}">
                <a16:creationId xmlns:a16="http://schemas.microsoft.com/office/drawing/2014/main" id="{5A78EE70-C8E3-4915-B342-EC32B238F6ED}"/>
              </a:ext>
            </a:extLst>
          </p:cNvPr>
          <p:cNvSpPr txBox="1"/>
          <p:nvPr/>
        </p:nvSpPr>
        <p:spPr>
          <a:xfrm>
            <a:off x="343654" y="3429000"/>
            <a:ext cx="3623228" cy="3139321"/>
          </a:xfrm>
          <a:prstGeom prst="rect">
            <a:avLst/>
          </a:prstGeom>
          <a:noFill/>
        </p:spPr>
        <p:txBody>
          <a:bodyPr wrap="square" rtlCol="0">
            <a:spAutoFit/>
          </a:bodyPr>
          <a:lstStyle/>
          <a:p>
            <a:r>
              <a:rPr lang="en-US"/>
              <a:t>Link for the form will be emailed to students!</a:t>
            </a:r>
          </a:p>
          <a:p>
            <a:endParaRPr lang="en-US"/>
          </a:p>
          <a:p>
            <a:r>
              <a:rPr lang="en-US"/>
              <a:t>And put on the Grad 2024 Channel in the my school day app</a:t>
            </a:r>
          </a:p>
          <a:p>
            <a:endParaRPr lang="en-US"/>
          </a:p>
          <a:p>
            <a:r>
              <a:rPr lang="en-US"/>
              <a:t>Complete by December 7th. </a:t>
            </a:r>
          </a:p>
          <a:p>
            <a:endParaRPr lang="en-US"/>
          </a:p>
          <a:p>
            <a:r>
              <a:rPr lang="en-US"/>
              <a:t>REQUIRED ASSIGNMENT FOR CLC12</a:t>
            </a:r>
            <a:endParaRPr lang="en-CA"/>
          </a:p>
        </p:txBody>
      </p:sp>
      <p:pic>
        <p:nvPicPr>
          <p:cNvPr id="3" name="Picture 2">
            <a:extLst>
              <a:ext uri="{FF2B5EF4-FFF2-40B4-BE49-F238E27FC236}">
                <a16:creationId xmlns:a16="http://schemas.microsoft.com/office/drawing/2014/main" id="{C9D3431D-27F6-F6B6-2672-6390A538F1E3}"/>
              </a:ext>
            </a:extLst>
          </p:cNvPr>
          <p:cNvPicPr>
            <a:picLocks noChangeAspect="1"/>
          </p:cNvPicPr>
          <p:nvPr/>
        </p:nvPicPr>
        <p:blipFill>
          <a:blip r:embed="rId3"/>
          <a:stretch>
            <a:fillRect/>
          </a:stretch>
        </p:blipFill>
        <p:spPr>
          <a:xfrm>
            <a:off x="100816" y="759009"/>
            <a:ext cx="4065831" cy="2238715"/>
          </a:xfrm>
          <a:prstGeom prst="rect">
            <a:avLst/>
          </a:prstGeom>
        </p:spPr>
      </p:pic>
      <p:sp>
        <p:nvSpPr>
          <p:cNvPr id="13" name="Picture Placeholder 12">
            <a:extLst>
              <a:ext uri="{FF2B5EF4-FFF2-40B4-BE49-F238E27FC236}">
                <a16:creationId xmlns:a16="http://schemas.microsoft.com/office/drawing/2014/main" id="{CFD7EFC4-3C63-D65F-2FC8-E516D012FE3A}"/>
              </a:ext>
            </a:extLst>
          </p:cNvPr>
          <p:cNvSpPr>
            <a:spLocks noGrp="1"/>
          </p:cNvSpPr>
          <p:nvPr>
            <p:ph type="pic" idx="1"/>
          </p:nvPr>
        </p:nvSpPr>
        <p:spPr/>
        <p:txBody>
          <a:bodyPr/>
          <a:lstStyle/>
          <a:p>
            <a:endParaRPr lang="en-CA"/>
          </a:p>
        </p:txBody>
      </p:sp>
      <p:pic>
        <p:nvPicPr>
          <p:cNvPr id="15" name="Picture 14">
            <a:extLst>
              <a:ext uri="{FF2B5EF4-FFF2-40B4-BE49-F238E27FC236}">
                <a16:creationId xmlns:a16="http://schemas.microsoft.com/office/drawing/2014/main" id="{E8A9925D-BF30-1783-2A8B-B2E72247C5D4}"/>
              </a:ext>
            </a:extLst>
          </p:cNvPr>
          <p:cNvPicPr>
            <a:picLocks noChangeAspect="1"/>
          </p:cNvPicPr>
          <p:nvPr/>
        </p:nvPicPr>
        <p:blipFill>
          <a:blip r:embed="rId4"/>
          <a:stretch>
            <a:fillRect/>
          </a:stretch>
        </p:blipFill>
        <p:spPr>
          <a:xfrm>
            <a:off x="6057282" y="85265"/>
            <a:ext cx="5007897" cy="6687469"/>
          </a:xfrm>
          <a:prstGeom prst="rect">
            <a:avLst/>
          </a:prstGeom>
        </p:spPr>
      </p:pic>
    </p:spTree>
    <p:extLst>
      <p:ext uri="{BB962C8B-B14F-4D97-AF65-F5344CB8AC3E}">
        <p14:creationId xmlns:p14="http://schemas.microsoft.com/office/powerpoint/2010/main" val="36907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10EF-BEBD-2126-4E97-8E1BAF37486C}"/>
              </a:ext>
            </a:extLst>
          </p:cNvPr>
          <p:cNvSpPr>
            <a:spLocks noGrp="1"/>
          </p:cNvSpPr>
          <p:nvPr>
            <p:ph type="title"/>
          </p:nvPr>
        </p:nvSpPr>
        <p:spPr>
          <a:xfrm>
            <a:off x="6420465" y="609600"/>
            <a:ext cx="5122606" cy="1905000"/>
          </a:xfrm>
        </p:spPr>
        <p:txBody>
          <a:bodyPr>
            <a:normAutofit/>
          </a:bodyPr>
          <a:lstStyle/>
          <a:p>
            <a:r>
              <a:rPr lang="en-US" b="1"/>
              <a:t>Pinetree my school Day app – Grade 12 channel</a:t>
            </a:r>
            <a:endParaRPr lang="en-CA" b="1"/>
          </a:p>
        </p:txBody>
      </p:sp>
      <p:sp>
        <p:nvSpPr>
          <p:cNvPr id="3" name="Content Placeholder 2">
            <a:extLst>
              <a:ext uri="{FF2B5EF4-FFF2-40B4-BE49-F238E27FC236}">
                <a16:creationId xmlns:a16="http://schemas.microsoft.com/office/drawing/2014/main" id="{E04FE987-5207-4F85-0DA7-0861FDD5DA7B}"/>
              </a:ext>
            </a:extLst>
          </p:cNvPr>
          <p:cNvSpPr>
            <a:spLocks noGrp="1"/>
          </p:cNvSpPr>
          <p:nvPr>
            <p:ph idx="1"/>
          </p:nvPr>
        </p:nvSpPr>
        <p:spPr>
          <a:xfrm>
            <a:off x="6420465" y="2666999"/>
            <a:ext cx="5122606" cy="3216276"/>
          </a:xfrm>
        </p:spPr>
        <p:txBody>
          <a:bodyPr anchor="t">
            <a:noAutofit/>
          </a:bodyPr>
          <a:lstStyle/>
          <a:p>
            <a:r>
              <a:rPr lang="en-US" sz="2800"/>
              <a:t>All important relevant information for grade 12’s will be posted on this Channel. Make sure you have downloaded the APP so that you don’t miss out on important information and DEADLINES!</a:t>
            </a:r>
            <a:endParaRPr lang="en-CA" sz="2800"/>
          </a:p>
        </p:txBody>
      </p:sp>
      <p:pic>
        <p:nvPicPr>
          <p:cNvPr id="7" name="Picture 6" descr="A picture containing diagram&#10;&#10;Description automatically generated">
            <a:extLst>
              <a:ext uri="{FF2B5EF4-FFF2-40B4-BE49-F238E27FC236}">
                <a16:creationId xmlns:a16="http://schemas.microsoft.com/office/drawing/2014/main" id="{D9D21717-FDCA-FD92-5D43-F9B1092BF4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192" y="1367725"/>
            <a:ext cx="4890505" cy="399255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Slide Number Placeholder 4">
            <a:extLst>
              <a:ext uri="{FF2B5EF4-FFF2-40B4-BE49-F238E27FC236}">
                <a16:creationId xmlns:a16="http://schemas.microsoft.com/office/drawing/2014/main" id="{937F984E-D00C-11E0-C659-E8787E545DEE}"/>
              </a:ext>
            </a:extLst>
          </p:cNvPr>
          <p:cNvSpPr>
            <a:spLocks noGrp="1"/>
          </p:cNvSpPr>
          <p:nvPr>
            <p:ph type="sldNum" sz="quarter" idx="12"/>
          </p:nvPr>
        </p:nvSpPr>
        <p:spPr>
          <a:xfrm>
            <a:off x="10514012" y="5883275"/>
            <a:ext cx="551167" cy="365125"/>
          </a:xfrm>
        </p:spPr>
        <p:txBody>
          <a:bodyPr>
            <a:normAutofit/>
          </a:bodyPr>
          <a:lstStyle/>
          <a:p>
            <a:pPr>
              <a:spcAft>
                <a:spcPts val="600"/>
              </a:spcAft>
            </a:pPr>
            <a:fld id="{48F63A3B-78C7-47BE-AE5E-E10140E04643}" type="slidenum">
              <a:rPr lang="en-US" smtClean="0"/>
              <a:pPr>
                <a:spcAft>
                  <a:spcPts val="600"/>
                </a:spcAft>
              </a:pPr>
              <a:t>6</a:t>
            </a:fld>
            <a:endParaRPr lang="en-US"/>
          </a:p>
        </p:txBody>
      </p:sp>
    </p:spTree>
    <p:extLst>
      <p:ext uri="{BB962C8B-B14F-4D97-AF65-F5344CB8AC3E}">
        <p14:creationId xmlns:p14="http://schemas.microsoft.com/office/powerpoint/2010/main" val="377491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45F4D5-EFCF-9DE2-027A-3D7EAD9E975A}"/>
              </a:ext>
            </a:extLst>
          </p:cNvPr>
          <p:cNvSpPr>
            <a:spLocks noGrp="1"/>
          </p:cNvSpPr>
          <p:nvPr>
            <p:ph type="sldNum" sz="quarter" idx="12"/>
          </p:nvPr>
        </p:nvSpPr>
        <p:spPr/>
        <p:txBody>
          <a:bodyPr/>
          <a:lstStyle/>
          <a:p>
            <a:fld id="{48F63A3B-78C7-47BE-AE5E-E10140E04643}" type="slidenum">
              <a:rPr lang="en-US" smtClean="0"/>
              <a:pPr/>
              <a:t>7</a:t>
            </a:fld>
            <a:endParaRPr lang="en-US"/>
          </a:p>
        </p:txBody>
      </p:sp>
      <p:sp>
        <p:nvSpPr>
          <p:cNvPr id="6" name="Title 5">
            <a:extLst>
              <a:ext uri="{FF2B5EF4-FFF2-40B4-BE49-F238E27FC236}">
                <a16:creationId xmlns:a16="http://schemas.microsoft.com/office/drawing/2014/main" id="{52F0F1D2-757F-EEC7-FD86-001509010640}"/>
              </a:ext>
            </a:extLst>
          </p:cNvPr>
          <p:cNvSpPr>
            <a:spLocks noGrp="1"/>
          </p:cNvSpPr>
          <p:nvPr>
            <p:ph type="title"/>
          </p:nvPr>
        </p:nvSpPr>
        <p:spPr>
          <a:xfrm>
            <a:off x="3780596" y="475488"/>
            <a:ext cx="8165592" cy="365125"/>
          </a:xfrm>
        </p:spPr>
        <p:txBody>
          <a:bodyPr/>
          <a:lstStyle/>
          <a:p>
            <a:r>
              <a:rPr lang="en-US"/>
              <a:t>Go to My school Day APP now</a:t>
            </a:r>
            <a:endParaRPr lang="en-CA"/>
          </a:p>
        </p:txBody>
      </p:sp>
      <p:pic>
        <p:nvPicPr>
          <p:cNvPr id="9" name="Content Placeholder 8">
            <a:extLst>
              <a:ext uri="{FF2B5EF4-FFF2-40B4-BE49-F238E27FC236}">
                <a16:creationId xmlns:a16="http://schemas.microsoft.com/office/drawing/2014/main" id="{DF7ECBBA-2D83-8A8E-AECC-05ACB0A13CB9}"/>
              </a:ext>
            </a:extLst>
          </p:cNvPr>
          <p:cNvPicPr>
            <a:picLocks noGrp="1" noChangeAspect="1"/>
          </p:cNvPicPr>
          <p:nvPr>
            <p:ph sz="half" idx="2"/>
          </p:nvPr>
        </p:nvPicPr>
        <p:blipFill>
          <a:blip r:embed="rId2"/>
          <a:stretch>
            <a:fillRect/>
          </a:stretch>
        </p:blipFill>
        <p:spPr>
          <a:xfrm>
            <a:off x="3895914" y="862281"/>
            <a:ext cx="2964594" cy="5698858"/>
          </a:xfrm>
        </p:spPr>
      </p:pic>
      <p:cxnSp>
        <p:nvCxnSpPr>
          <p:cNvPr id="14" name="Straight Arrow Connector 13">
            <a:extLst>
              <a:ext uri="{FF2B5EF4-FFF2-40B4-BE49-F238E27FC236}">
                <a16:creationId xmlns:a16="http://schemas.microsoft.com/office/drawing/2014/main" id="{528B5A1C-E613-5ABA-2453-41D274BA1579}"/>
              </a:ext>
            </a:extLst>
          </p:cNvPr>
          <p:cNvCxnSpPr>
            <a:cxnSpLocks/>
          </p:cNvCxnSpPr>
          <p:nvPr/>
        </p:nvCxnSpPr>
        <p:spPr>
          <a:xfrm flipH="1">
            <a:off x="6690140" y="1662104"/>
            <a:ext cx="687853" cy="43650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B566D9-266C-34A6-0C20-1DD1338BFE10}"/>
              </a:ext>
            </a:extLst>
          </p:cNvPr>
          <p:cNvCxnSpPr>
            <a:cxnSpLocks/>
          </p:cNvCxnSpPr>
          <p:nvPr/>
        </p:nvCxnSpPr>
        <p:spPr>
          <a:xfrm flipH="1">
            <a:off x="6741459" y="1068796"/>
            <a:ext cx="466165" cy="3651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6" name="Content Placeholder 15">
            <a:extLst>
              <a:ext uri="{FF2B5EF4-FFF2-40B4-BE49-F238E27FC236}">
                <a16:creationId xmlns:a16="http://schemas.microsoft.com/office/drawing/2014/main" id="{3D7C69E5-9AFB-72D5-BE52-2853BBA7A29F}"/>
              </a:ext>
            </a:extLst>
          </p:cNvPr>
          <p:cNvPicPr>
            <a:picLocks noGrp="1" noChangeAspect="1"/>
          </p:cNvPicPr>
          <p:nvPr>
            <p:ph sz="quarter" idx="4"/>
          </p:nvPr>
        </p:nvPicPr>
        <p:blipFill>
          <a:blip r:embed="rId3"/>
          <a:stretch>
            <a:fillRect/>
          </a:stretch>
        </p:blipFill>
        <p:spPr>
          <a:xfrm>
            <a:off x="8497851" y="897351"/>
            <a:ext cx="2885752" cy="5764274"/>
          </a:xfrm>
        </p:spPr>
      </p:pic>
      <p:cxnSp>
        <p:nvCxnSpPr>
          <p:cNvPr id="19" name="Straight Arrow Connector 18">
            <a:extLst>
              <a:ext uri="{FF2B5EF4-FFF2-40B4-BE49-F238E27FC236}">
                <a16:creationId xmlns:a16="http://schemas.microsoft.com/office/drawing/2014/main" id="{CD750B5E-E1F9-2FF2-F6B1-F9F6FED173EC}"/>
              </a:ext>
            </a:extLst>
          </p:cNvPr>
          <p:cNvCxnSpPr>
            <a:cxnSpLocks/>
          </p:cNvCxnSpPr>
          <p:nvPr/>
        </p:nvCxnSpPr>
        <p:spPr>
          <a:xfrm>
            <a:off x="7980366" y="4190137"/>
            <a:ext cx="762000" cy="43116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C7B8A0C-8558-44C8-2A20-8ADDD5721213}"/>
              </a:ext>
            </a:extLst>
          </p:cNvPr>
          <p:cNvCxnSpPr>
            <a:cxnSpLocks/>
          </p:cNvCxnSpPr>
          <p:nvPr/>
        </p:nvCxnSpPr>
        <p:spPr>
          <a:xfrm>
            <a:off x="8362932" y="5951343"/>
            <a:ext cx="762000" cy="43116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33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0696" y="228600"/>
            <a:ext cx="9905998" cy="762000"/>
          </a:xfrm>
        </p:spPr>
        <p:txBody>
          <a:bodyPr>
            <a:normAutofit/>
          </a:bodyPr>
          <a:lstStyle/>
          <a:p>
            <a:r>
              <a:rPr lang="en-US" b="1">
                <a:latin typeface="+mj-lt"/>
              </a:rPr>
              <a:t>POST SECONDARY APPLICATIONS</a:t>
            </a:r>
            <a:endParaRPr lang="en-CA" b="1">
              <a:latin typeface="+mj-lt"/>
            </a:endParaRPr>
          </a:p>
        </p:txBody>
      </p:sp>
      <p:graphicFrame>
        <p:nvGraphicFramePr>
          <p:cNvPr id="5" name="Content Placeholder 2">
            <a:extLst>
              <a:ext uri="{FF2B5EF4-FFF2-40B4-BE49-F238E27FC236}">
                <a16:creationId xmlns:a16="http://schemas.microsoft.com/office/drawing/2014/main" id="{7BCAC55F-AE6F-87E0-4010-47EA3DBC6D2B}"/>
              </a:ext>
            </a:extLst>
          </p:cNvPr>
          <p:cNvGraphicFramePr>
            <a:graphicFrameLocks noGrp="1"/>
          </p:cNvGraphicFramePr>
          <p:nvPr>
            <p:ph idx="1"/>
            <p:extLst>
              <p:ext uri="{D42A27DB-BD31-4B8C-83A1-F6EECF244321}">
                <p14:modId xmlns:p14="http://schemas.microsoft.com/office/powerpoint/2010/main" val="265851350"/>
              </p:ext>
            </p:extLst>
          </p:nvPr>
        </p:nvGraphicFramePr>
        <p:xfrm>
          <a:off x="220717" y="990601"/>
          <a:ext cx="11729545"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16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386" y="283779"/>
            <a:ext cx="9905998" cy="951186"/>
          </a:xfrm>
        </p:spPr>
        <p:txBody>
          <a:bodyPr>
            <a:normAutofit/>
          </a:bodyPr>
          <a:lstStyle/>
          <a:p>
            <a:r>
              <a:rPr lang="en-US" b="1">
                <a:latin typeface="+mj-lt"/>
              </a:rPr>
              <a:t>STUDENT TRANSCRIPT SERVICE</a:t>
            </a:r>
            <a:endParaRPr lang="en-CA" b="1">
              <a:latin typeface="+mj-lt"/>
            </a:endParaRPr>
          </a:p>
        </p:txBody>
      </p:sp>
      <p:graphicFrame>
        <p:nvGraphicFramePr>
          <p:cNvPr id="5" name="Content Placeholder 2">
            <a:extLst>
              <a:ext uri="{FF2B5EF4-FFF2-40B4-BE49-F238E27FC236}">
                <a16:creationId xmlns:a16="http://schemas.microsoft.com/office/drawing/2014/main" id="{7BCAC55F-AE6F-87E0-4010-47EA3DBC6D2B}"/>
              </a:ext>
            </a:extLst>
          </p:cNvPr>
          <p:cNvGraphicFramePr>
            <a:graphicFrameLocks noGrp="1"/>
          </p:cNvGraphicFramePr>
          <p:nvPr>
            <p:ph idx="1"/>
            <p:extLst>
              <p:ext uri="{D42A27DB-BD31-4B8C-83A1-F6EECF244321}">
                <p14:modId xmlns:p14="http://schemas.microsoft.com/office/powerpoint/2010/main" val="3421713644"/>
              </p:ext>
            </p:extLst>
          </p:nvPr>
        </p:nvGraphicFramePr>
        <p:xfrm>
          <a:off x="646386" y="1434662"/>
          <a:ext cx="11272345" cy="5139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5E97782BCC34EB77C4A7C4A48D0AD" ma:contentTypeVersion="1" ma:contentTypeDescription="Create a new document." ma:contentTypeScope="" ma:versionID="b4ecc7575b90cd4743a49210ded27bbc">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70EB42-CC37-4BE0-9FC2-8E4B1A967337}"/>
</file>

<file path=customXml/itemProps2.xml><?xml version="1.0" encoding="utf-8"?>
<ds:datastoreItem xmlns:ds="http://schemas.openxmlformats.org/officeDocument/2006/customXml" ds:itemID="{364B714A-311A-422C-A47B-4FF804266311}"/>
</file>

<file path=customXml/itemProps3.xml><?xml version="1.0" encoding="utf-8"?>
<ds:datastoreItem xmlns:ds="http://schemas.openxmlformats.org/officeDocument/2006/customXml" ds:itemID="{C220C01B-36C7-42D1-BBFA-630E1A454D35}"/>
</file>

<file path=docProps/app.xml><?xml version="1.0" encoding="utf-8"?>
<Properties xmlns="http://schemas.openxmlformats.org/officeDocument/2006/extended-properties" xmlns:vt="http://schemas.openxmlformats.org/officeDocument/2006/docPropsVTypes">
  <Template>TM03457485[[fn=Mesh]]</Template>
  <Application>Microsoft Office PowerPoint</Application>
  <PresentationFormat>Widescreen</PresentationFormat>
  <Slides>11</Slides>
  <Notes>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Mesh</vt:lpstr>
      <vt:lpstr>Class of 2024</vt:lpstr>
      <vt:lpstr>Make sure you are on Track to Graduate!</vt:lpstr>
      <vt:lpstr>Sample Diploma Verification</vt:lpstr>
      <vt:lpstr>Cap &amp; Gown Size!</vt:lpstr>
      <vt:lpstr>PowerPoint Presentation</vt:lpstr>
      <vt:lpstr>Pinetree my school Day app – Grade 12 channel</vt:lpstr>
      <vt:lpstr>Go to My school Day APP now</vt:lpstr>
      <vt:lpstr>POST SECONDARY APPLICATIONS</vt:lpstr>
      <vt:lpstr>STUDENT TRANSCRIPT SERVICE</vt:lpstr>
      <vt:lpstr>access student transcript service</vt:lpstr>
      <vt:lpstr>                             Grad Council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Moorhouse, Carmen</dc:creator>
  <cp:revision>5</cp:revision>
  <cp:lastPrinted>2023-11-14T19:38:53Z</cp:lastPrinted>
  <dcterms:created xsi:type="dcterms:W3CDTF">2022-10-19T15:19:23Z</dcterms:created>
  <dcterms:modified xsi:type="dcterms:W3CDTF">2023-11-15T19:24:08Z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0x0101004375E97782BCC34EB77C4A7C4A48D0AD</vt:lpwstr>
  </property>
</Properties>
</file>