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2" r:id="rId3"/>
    <p:sldId id="264" r:id="rId4"/>
    <p:sldId id="338" r:id="rId5"/>
    <p:sldId id="320" r:id="rId6"/>
    <p:sldId id="354" r:id="rId7"/>
    <p:sldId id="329" r:id="rId8"/>
    <p:sldId id="328" r:id="rId9"/>
    <p:sldId id="262" r:id="rId10"/>
    <p:sldId id="335" r:id="rId11"/>
    <p:sldId id="341" r:id="rId12"/>
    <p:sldId id="353" r:id="rId13"/>
    <p:sldId id="258" r:id="rId14"/>
    <p:sldId id="261" r:id="rId15"/>
    <p:sldId id="330" r:id="rId16"/>
    <p:sldId id="257" r:id="rId17"/>
    <p:sldId id="333" r:id="rId18"/>
    <p:sldId id="342" r:id="rId19"/>
    <p:sldId id="343" r:id="rId20"/>
    <p:sldId id="344" r:id="rId21"/>
    <p:sldId id="347" r:id="rId22"/>
    <p:sldId id="348" r:id="rId23"/>
    <p:sldId id="349" r:id="rId24"/>
    <p:sldId id="350" r:id="rId25"/>
    <p:sldId id="351" r:id="rId26"/>
    <p:sldId id="290" r:id="rId27"/>
  </p:sldIdLst>
  <p:sldSz cx="9144000" cy="6858000" type="screen4x3"/>
  <p:notesSz cx="7010400" cy="9223375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0033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5945" autoAdjust="0"/>
  </p:normalViewPr>
  <p:slideViewPr>
    <p:cSldViewPr>
      <p:cViewPr varScale="1">
        <p:scale>
          <a:sx n="95" d="100"/>
          <a:sy n="95" d="100"/>
        </p:scale>
        <p:origin x="16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2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7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5D89A5-7AAA-4E0B-B94B-651D02944E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S. Hagen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CE197B-B670-48A2-9350-588A86564B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A432211-6700-4876-B817-FA3E6A1786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Programming 1999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1476606-873F-4F06-B1CA-6D02986071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>
                <a:latin typeface="Times New Roman" panose="02020603050405020304" pitchFamily="18" charset="0"/>
              </a:defRPr>
            </a:lvl1pPr>
          </a:lstStyle>
          <a:p>
            <a:fld id="{57F1EFB5-5078-4AF0-8612-31BCF268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AC6458F-E421-4A35-8315-B18F41BFAE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EA1F350-B255-4542-86AE-F0560A0B16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9FAF3B9-6BBF-439C-BBB3-45F55127661C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0150" y="692150"/>
            <a:ext cx="4611688" cy="34575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9740467-C094-4033-AF4F-DED854BD57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1500"/>
            <a:ext cx="51403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E62E225-1A16-47C7-8A81-B25DC0359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5E0096F-C3FA-4A9A-9152-50FBFFD26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i="1"/>
            </a:lvl1pPr>
          </a:lstStyle>
          <a:p>
            <a:fld id="{DC898B94-5FA7-4D81-AE96-9BB840EA9AA7}" type="slidenum">
              <a:rPr lang="en-US" altLang="en-US"/>
              <a:pPr/>
              <a:t>‹#›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1277C9C-C8AF-4454-9EFF-080576E8D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7ACDD04-A3C8-4451-83CC-2BA49EC5C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2901FF5-C849-477B-9D0B-063296FCD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9A7E9-193B-4476-8F51-5D524E8AC766}" type="slidenum">
              <a:rPr lang="en-US" altLang="en-US" sz="1000"/>
              <a:pPr>
                <a:spcBef>
                  <a:spcPct val="0"/>
                </a:spcBef>
              </a:pPr>
              <a:t>1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64E928A-C501-4811-A855-F14EC424D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742AAB5-3502-4D57-A044-C36AA2BED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9698531-8FC9-480A-9C78-B55B16A1F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19F2A-6234-4522-8366-124366DCA08A}" type="slidenum">
              <a:rPr lang="en-US" altLang="en-US" sz="1000"/>
              <a:pPr>
                <a:spcBef>
                  <a:spcPct val="0"/>
                </a:spcBef>
              </a:pPr>
              <a:t>14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AF9C7AE-CDCF-4F3B-8799-61D8E620A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9381D9D-6A66-435C-825C-07D25B74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8E3B90C-F8D5-42B5-80C6-AA2433A9D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F6FC26-893C-420E-889B-B3D92F27E903}" type="slidenum">
              <a:rPr lang="en-US" altLang="en-US" sz="1000"/>
              <a:pPr>
                <a:spcBef>
                  <a:spcPct val="0"/>
                </a:spcBef>
              </a:pPr>
              <a:t>16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18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884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19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82327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20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4038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21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068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22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83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25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3976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81EA31A-9371-4857-B2F7-71F1BEEAD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2A71ADC-61F6-465A-901F-5B5A7AD3B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4B54088-6FC9-4E76-ABDC-C7C72ED19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465E879-D70F-432C-B583-6729F40F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498126A-CC39-4A12-A440-95D890668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40FD5-4EE9-4CAB-BFC6-F54010D5EAA0}" type="slidenum">
              <a:rPr lang="en-US" altLang="en-US" sz="1000"/>
              <a:pPr>
                <a:spcBef>
                  <a:spcPct val="0"/>
                </a:spcBef>
              </a:pPr>
              <a:t>3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98B94-5FA7-4D81-AE96-9BB840EA9AA7}" type="slidenum">
              <a:rPr lang="en-US" altLang="en-US" smtClean="0"/>
              <a:pPr/>
              <a:t>4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453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5DEB231-5471-4E7B-BB15-EE46F924B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84DFF90-9B78-4F15-965A-D707E223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F6699A0-F128-4816-AD3D-3C73D9D28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1434A-7844-4A29-A49B-FF4D814744DB}" type="slidenum">
              <a:rPr lang="en-US" altLang="en-US" sz="1000"/>
              <a:pPr>
                <a:spcBef>
                  <a:spcPct val="0"/>
                </a:spcBef>
              </a:pPr>
              <a:t>5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BCC0447-C715-402D-81C6-7C5672799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12CC1A9-1E3D-4B8C-9AF4-7C04CF3A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0F57229-6E52-4B2E-9F3A-7CF04EE14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56E096-5931-49D2-BF9E-636A35191F4D}" type="slidenum">
              <a:rPr lang="en-US" altLang="en-US" sz="1000"/>
              <a:pPr>
                <a:spcBef>
                  <a:spcPct val="0"/>
                </a:spcBef>
              </a:pPr>
              <a:t>7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A2D00FF-CF45-483E-B96E-E80D6AD1F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FBEC978-32AB-4674-B076-15B5CC50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F19BA38-7AAC-4ACD-A440-BD01AD8DC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BECE1-4183-493E-81EB-0F77E9C88C6E}" type="slidenum">
              <a:rPr lang="en-US" altLang="en-US" sz="1000"/>
              <a:pPr>
                <a:spcBef>
                  <a:spcPct val="0"/>
                </a:spcBef>
              </a:pPr>
              <a:t>8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DD784CA-BC2F-43E4-8359-F667D14B0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59D9EFB-32B7-461C-8358-7CE1FAF63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6FF477D-149E-4876-9BB3-7A977CB06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6DB08C-76C8-40F6-A959-51E6841DC670}" type="slidenum">
              <a:rPr lang="en-US" altLang="en-US" sz="1000"/>
              <a:pPr>
                <a:spcBef>
                  <a:spcPct val="0"/>
                </a:spcBef>
              </a:pPr>
              <a:t>9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536C789-6084-4A0B-8949-4C88CD361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515DCC1-62D7-41BF-A1F5-7B41C8E2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523B912-9EE9-490F-A80A-15E28AED2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39536-1EAF-48CD-A60D-F1D85B1AEEA8}" type="slidenum">
              <a:rPr lang="en-US" altLang="en-US" sz="1000"/>
              <a:pPr>
                <a:spcBef>
                  <a:spcPct val="0"/>
                </a:spcBef>
              </a:pPr>
              <a:t>10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98664E9-CFCC-40E3-AF41-0FEF212CF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454795D-9A1E-4169-8515-9AC02FE3D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CC5B373-843A-4023-83CE-EAA537A88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14E89-055B-478A-A47F-0DF4183AC8D5}" type="slidenum">
              <a:rPr lang="en-US" altLang="en-US" sz="1000"/>
              <a:pPr>
                <a:spcBef>
                  <a:spcPct val="0"/>
                </a:spcBef>
              </a:pPr>
              <a:t>13</a:t>
            </a:fld>
            <a:r>
              <a:rPr lang="en-US" altLang="en-US" sz="1000"/>
              <a:t>##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252FD3E1-065B-4F94-B2AC-6C0DF5B4FA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C779F80-090E-48C6-AA77-A87381DD6D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171FEB50-68A9-4ABB-9991-19A1DD7350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C9CD059-D043-46DA-B31A-14325A5A6B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F033B0-68F6-4EC5-BC7F-CE255D59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5955B87-4A50-4612-A594-EDD6D317A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95509-81F7-4D7B-B3D9-3B4839A5A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06408A-FB68-4AA7-9F99-9CC8A064982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D9953F-2180-4B16-BF13-C6B9DA63471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B56EF0AE-1249-4DB7-A2B5-2C6DDED5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29C9-6A11-4DD9-ABAE-D6B04A555350}" type="datetime1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D72284D7-45E2-4005-8131-BAB2CF16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F088F94D-8068-4E33-A9A3-73F0E534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2pPr lvl="1" eaLnBrk="1" hangingPunct="1">
              <a:defRPr/>
            </a:lvl2pPr>
          </a:lstStyle>
          <a:p>
            <a:pPr lvl="1"/>
            <a:fld id="{E4793327-8367-4395-B96B-1E527CE20B83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6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7EC4-6CAE-4BB6-B0A6-3776A835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604B-363D-403A-9938-D10D98FD729F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D82F9-444B-4807-84F3-7299E3A7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A674-BFF3-4E47-B4F1-D77A053A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7972-BB55-48D8-A135-C47151DC2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04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F0675E14-C73F-4120-9530-0ED4C6A982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1C9C488-718B-425D-8BEF-E589D8C0A1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1B2568F-43E5-4F65-944A-634B5C6C12F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D8E04C3-C19E-4297-81F1-750CC9494E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263FA-A522-4A20-A70A-9C5B6BEC1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F99D1-FE0E-43E0-A960-AD0B0FFD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6FDC4F5-8BD7-4A20-9DEA-7493F90678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132D91-AC41-45FD-99FC-00F85EFED7CE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595A95-700C-4626-B0C0-B619DE369D36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3A6057-B612-45A7-AD2C-36AFC7321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DC19E04-87D4-436A-BB45-D7EBC74027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D3F2E98-8A8B-4E1B-A809-D2EFD04118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A157-5DC5-4AD1-82AD-F9BA9F7C89D8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92D407D-2C40-4C4D-9AB0-17A2CF5D37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21E4-4ADF-4169-9BF9-EDC855BB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451E-A9A5-4A86-BF43-6BB50AB0D220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71C21-6D35-4995-9C98-1BC4B67E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260C-CC0C-4A9F-86C2-A6BE315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89ED66C-0D11-4FB9-B0F2-AD1CAC305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60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7E2CA9EF-A7AC-45B7-A278-191DCD7331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80F0431-1963-47E2-B631-C2BC74719D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B471E33-7854-4635-9D24-798783B114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79805C3-0177-4D4B-9E75-A3AA6B9082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E28EFF37-F68E-4EE0-A8C7-FAA6FEB6E2F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4788B6A4-0AA5-41A1-806B-BD630946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0BAB5-E9C1-42BD-A8BF-413E6C78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C129A7-0785-41A9-84C3-008119C3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CE89802-8FDC-4C8A-89E3-20F6DAE1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12A531-F729-4AE0-9FA6-F93D39AD4C7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7C4CA1-6EB1-4F8E-B222-5C83E8E3E79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06B1A6A-411D-42C5-A234-FC8ECAEDC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ED9DFE-ED5E-48D8-AC1C-3DA5A78E42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4366-B5D2-4A23-91F0-79AD6F514102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3AE714E-9C1D-4D8C-8F36-EA0067D4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D111AA8-952A-47DA-A8F2-9E7E23945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6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964C2C2C-0503-4173-852E-261398948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43D90E8-C8A9-4461-A595-E916F812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583D-9805-4123-837C-1AF5DB31D4A9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CC4041-EFE5-424B-BDAF-C774586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A32087-279A-4B87-9BD2-F6B2EC1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7706-6455-480C-B566-7AE7DF1BC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9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3253BF0A-751B-4760-A001-CE335D6E39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457EF594-87DB-4432-AF4E-1E04E6087B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8A415DC-23A9-4C3A-8ABF-35193A5A755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8E4A23B2-9B2A-4B3F-9B92-1565C92049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31607285-BEB2-4D28-B418-564529CFE4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08A0F0-CD63-4642-A1A1-15B7D9B66A6C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7FE42-E623-49A3-862C-7D1D2697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F2262AAF-7CE4-49FB-9556-73A08D2E2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670C7-BB2F-4E98-A060-2E2E632A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7BC5C7-1F4D-4C1D-B9CD-41EA6BB3057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AFBE2E-0D34-4957-9C3F-623DE7F0C03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137590AB-B621-4218-B339-03174DF1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D20B-6992-49B4-9119-704B3391E047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9938B8F-7DB6-45CE-BF0E-10BB057C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579C3782-1C4E-4A8C-A1DB-2E58D853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6E0E5AA-8B5C-46F7-AC68-4922FD6B5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77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B1E34-ED32-49A5-9876-8862B891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773F-EBD8-4BB9-AFF0-9DD0A95BDE33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33B41-8D83-41BB-841E-A0549F52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BCBAF-0181-46DB-93DB-C8FC19A3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F8F37D5-0C36-4FDC-A7A4-2F2F1C7B2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82148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5731DFD-5804-459D-B999-6F4C0EF282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3C8AAFA-1F22-4C0B-9FC2-6EEEF8B108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41FCDFD-A74A-4305-8E31-957CA79AD9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5BC805A-4006-4986-8B4B-ABD34CFECF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905D3-5310-435A-8424-E275A561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588A2-3A05-4AF4-8D1F-6B0A45D2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7C22BA2-E1A2-4264-AE08-CA8C913A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9E6D-4065-4952-ACE2-079A3FD5BCB2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C74AA94-FBEB-4FC9-BCE9-D755C309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0527551-C501-498F-97EC-7A84353D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F855E-74FF-4B6B-B0F1-FC95FFA98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7939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227EC2-37C4-4032-BF7F-D63F8AFD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412DFA5-E1EC-4F99-BCC3-DCCCFA2079B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60AE606-5ED0-43FA-8C98-30C95A2ABA7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47DB45C7-B1B9-4579-94EF-A5C87266C2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5506081-160F-4B59-979E-2127E8AC96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91633-670B-45B8-8E33-488C1A7F40D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AB8DEA-B722-4669-87A2-AE77A779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8D33787-7013-4AD0-88FC-F2A076240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F440E9-EB24-44D1-9866-7C012105FFAD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A1EDB0-1011-445D-B7DA-F89A66E9BA1C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20BD4-F4B2-4B65-80F2-06E17ACB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98C4F07-AB1D-4C3C-AB49-929AA7649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999957D-6E2D-45EB-85E7-ACA3D7241D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2E7F3C3-6065-4885-97B4-0D1368CF8B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434B-26CE-4BFE-8913-6C094080E76F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C46831D-E0A4-405E-B293-A996C0A269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FBF9F2AB-1080-4D8F-AA74-8115B2367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24127CA-5032-4553-B7C9-12DF00485C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499ACFA-6B88-4FA9-A5F2-25E71FF6AD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AEDC05C-9BBC-430B-A251-48E25E92E95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2D31202-8ACB-4DA1-A718-973BAF59321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FDAC-9429-47E5-AD1F-0154D34F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4FAA4-F521-4CC7-8D3E-EDC59A44500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22F25-2DFB-422F-AD0E-94C6A1008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DAE7E-9D76-44A7-B886-5394539286F8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2308EE-D00C-4636-B0CD-27DE2F8DACC1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C34D5D-FA3F-43A4-B4E8-9D31B8A60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1F7C19B-7D80-4691-BFA3-CF6CC66C9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C99C349-CC0B-425D-ACEC-1E06A895F3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5B5DC8D-BEE2-408D-9722-92903352D19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9CC4-2316-46A8-A247-5319F8A4062D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B4C2E76-DAC0-495D-B918-77F5B2324D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743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CC9B235B-E1FD-41ED-9F0F-8E2EDE329C8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FB2E56DE-241A-460A-B2BC-51038944D26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A9759504-AD85-442D-A4E6-80F7151C2A1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B3003498-2B46-450F-86E8-C32F396187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kumimoji="0"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BEC24-C6E3-40C9-A9AC-D6042D82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F50D11A-3560-45DB-8D16-6A8D4C2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7BA9D1-7408-44BC-B163-824CB5474875}" type="datetimeFigureOut">
              <a:rPr lang="en-US"/>
              <a:pPr>
                <a:defRPr/>
              </a:pPr>
              <a:t>1/19/2026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B7A03-AAEF-40E5-91EA-FA1544DD8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FDD68-F639-42AC-B793-B24D7B036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7CC7FB8-FB5C-461D-890B-79CEECB47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05454-15B7-4382-8B8F-EF7B60B7461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AD8C1C-7282-4DCB-861B-B6141DB1C74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658117B-6FE9-4C3A-BAD9-30B945E15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600">
                <a:solidFill>
                  <a:srgbClr val="7B9899"/>
                </a:solidFill>
              </a:defRPr>
            </a:lvl1pPr>
          </a:lstStyle>
          <a:p>
            <a:fld id="{318582A9-62AC-4B1D-9CA3-AC2FAE38A5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76D2F022-7B95-4135-90BB-442834729D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7C616DC2-1F02-4FF5-98EA-4FEF68A19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469EDB5E-CF45-471F-8618-35B415777A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8650" y="3171825"/>
            <a:ext cx="7143750" cy="25431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Graduation Program Requirements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Student Success at Pinetree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Pinetree Programs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Number of Courses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Choosing Courses in myed bc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dirty="0"/>
              <a:t> Timeline Information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64FE13A-6F14-4979-892B-A714A843D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eaLnBrk="0" hangingPunct="0">
              <a:spcBef>
                <a:spcPct val="0"/>
              </a:spcBef>
              <a:buClrTx/>
              <a:buSzTx/>
              <a:buFontTx/>
              <a:buNone/>
            </a:pPr>
            <a:fld id="{990AA99B-B35F-4BC0-A1AE-BFC9D6A13279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lvl="1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419EAB-7C66-4D46-A924-E03278074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PRESENTATION TOPICS</a:t>
            </a:r>
            <a:br>
              <a:rPr lang="en-US" altLang="en-US" dirty="0"/>
            </a:br>
            <a:r>
              <a:rPr lang="en-US" altLang="en-US" dirty="0"/>
              <a:t>Grade 9 to 10 Programming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 advAuto="0"/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37B7-05FC-4E67-BE02-BBE4F35C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Our English 10 Courses at </a:t>
            </a:r>
            <a:r>
              <a:rPr lang="en-US" dirty="0" err="1"/>
              <a:t>Pinetree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A655-EAD9-4743-80A5-C61A995E14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095184"/>
            <a:ext cx="8504238" cy="54102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4 options for English 10. </a:t>
            </a:r>
          </a:p>
          <a:p>
            <a:pPr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Your 4 choices include: </a:t>
            </a:r>
          </a:p>
          <a:p>
            <a:pPr lvl="1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Composition 10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Writing 10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Media 10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10 HONOURS</a:t>
            </a:r>
            <a:endParaRPr lang="en-C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 will notice your schedule has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Literary Studies 10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along with your English 10 choice.  All English courses are rooted in reading, so this section is attached to your English selection. 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400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8274FE8-27A9-4825-88D9-3A13774DD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5E2381-BB50-41C1-8C03-96234D06CF61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71269-3CE1-F69E-FAFB-DB8FF44B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6" y="5962953"/>
            <a:ext cx="8201025" cy="6286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D40C-3CC8-4FE7-B97E-1107CD74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Pinetree Mathematics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41770-EBAC-4622-80D1-9F36CEAEFD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989" y="1461367"/>
            <a:ext cx="8689848" cy="5102352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6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Grade 10 Year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Workplace Mathematics 10</a:t>
            </a:r>
            <a:endParaRPr lang="en-US" sz="2400" u="none" strike="noStrik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Foundations of Math &amp; Pre-Calculus 10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Pct val="70000"/>
              <a:buNone/>
              <a:tabLst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Pre-Calculus 10 Honours and 11 Honours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(year-long)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Pre-Calc 10 </a:t>
            </a:r>
            <a:r>
              <a:rPr lang="en-US" sz="17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</a:t>
            </a:r>
            <a:r>
              <a:rPr lang="en-US" sz="17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(Sem 1)   Pre-Calc 11 </a:t>
            </a:r>
            <a:r>
              <a:rPr lang="en-US" sz="17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</a:t>
            </a:r>
            <a:r>
              <a:rPr lang="en-US" sz="17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(Sem 2) </a:t>
            </a:r>
            <a:endParaRPr lang="en-US" sz="1700" b="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Pre-Calculus 11 would take up one elective spots if approved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likely 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hese classes will be in period 1 (7:45am start) 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D8149-313A-4590-AABA-96F48C8E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7663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DC6F-16DD-F901-5D28-D7B4693C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Lifeguarding Fitness/Learn to Swim(new)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F572-9537-E14F-4E89-3BCDF019A4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/>
          <a:lstStyle/>
          <a:p>
            <a:r>
              <a:rPr lang="en-US" sz="1600" b="1" dirty="0"/>
              <a:t>Learn to Swim Fitness 11/12 (Grades 10-12)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Whether students are brand-new swimmers or looking to strengthen their technique, the class emphasizes skill progression, teamwork, and personal fitness in group lessons. Held at the City Centre Aquatic Complex during block 5, 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this course provides a fun, inclusive, and active experience that supports lifelong comfort and safety in and around the water. Cost: $250 </a:t>
            </a:r>
          </a:p>
          <a:p>
            <a:pPr marL="274638" lvl="1" indent="0">
              <a:buNone/>
            </a:pPr>
            <a:endParaRPr lang="en-US" sz="1600" dirty="0"/>
          </a:p>
          <a:p>
            <a:r>
              <a:rPr lang="en-US" sz="1600" b="1" dirty="0"/>
              <a:t>Lifeguarding Fitness 12 (Grades 10-12) (Year Long – 8 credits)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Lifeguarding Fitness 11/12 is a full-year program that trains you to become a certified lifeguard and swim instructor. 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Students will earn the Bronze Medallion and Bronze Cross in Semester 1, then advance to the National Lifeguard (NL) and Swim Instructor (SI) certifications in Semester 2. 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All classes run at City Centre Aquatics Complex, during Block 5, through the entire school year. 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Attendance is mandatory as this program is offered in partnership with the City of Coquitlam.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 $350 (Sem. 1 -Medallion and Cross) + $900 (Sem. 2 – NL (National Lifeguard) and SI (Swim Instructor)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74981-59D0-9DE4-FF48-6FCBB606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499767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AC2A34-2046-4F90-B736-16A3D006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PINETREE SPECIAL PROGRAMS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3FEE9E9A-CD5A-4E3B-A2E2-33314ECC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5C9403D2-BD12-4EA1-823D-457E242A9AFA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18B1D18-46D2-4362-AEE2-1DE27A63A9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9772" y="1205345"/>
            <a:ext cx="8655627" cy="565265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HONOURS &amp; AP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self select, but admission requires teacher recommendation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 courses will be more rigorous. Make sure you are prepared for this. Once you are selected, </a:t>
            </a:r>
            <a:r>
              <a:rPr lang="en-US" altLang="en-US" sz="2000" i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2000" b="1" i="1" u="sng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US" altLang="en-US" sz="2000" i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be able to change the class, </a:t>
            </a: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 will not be able to drop the class part way through the semester.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 why you want to take Honours and if it’s a good fit for you based on your interests, passion, work ethic.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 2"/>
              <a:buChar char=""/>
            </a:pPr>
            <a:r>
              <a:rPr lang="en-US" altLang="en-US" sz="2000" dirty="0">
                <a:solidFill>
                  <a:srgbClr val="FF0000"/>
                </a:solidFill>
              </a:rPr>
              <a:t>Students should be certain they want the Honours course and that they are able to meet the rigors of the course. 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4F81BD"/>
              </a:buClr>
              <a:buFont typeface="Wingdings 2"/>
              <a:buChar char="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Prepare Students for English 10, 11 &amp; 12 Courses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are 4 levels of ELL classes. You are placed based on an assessment.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(Your ELL teacher will recommend a plan for next year)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17EC9BB-8BC2-4BE9-88FB-D170548B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52400"/>
            <a:ext cx="8420100" cy="12414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SPECIAL PROGRAMS….Continued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D29E7B13-5ED7-444C-BAB1-8CC26646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2372AD0D-6C90-4789-93F2-03276456FD75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B9554ED-BB66-4147-927F-5783E8E1487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8572500" cy="3978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COURSE EQUIVALENCY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completed courses in another Country– we can give you credit for courses that meet BC ministry outcomes.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	Note: 80% match of curriculum is needed.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EXTERNAL COURSES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Certain Courses taken outside school system; i.e.: Music, Languages, Sports, Cadets, Industrial Programs, Drivers Training, First Aid, Life Saving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95DE5-D39F-BC3B-9F3A-9E0EEBE4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876800"/>
            <a:ext cx="6085864" cy="17526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FAEE-AA85-4ADD-ACE0-F173E40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CHOOSE WISELY!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A2A9434C-DAD5-419D-98CA-DC40DFC442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will be very difficult if not impossible to make changes to your courses in September; therefore, please choose your classes carefully.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There will be a verification of your selected courses in late May/Early June. This will be your opportunity to make sure your choices are correct.</a:t>
            </a:r>
          </a:p>
          <a:p>
            <a:pPr eaLnBrk="1" hangingPunct="1"/>
            <a:r>
              <a:rPr lang="en-US" alt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If you selected Honours you know at this time if you were accepted. It will be on the draft version of your timetable</a:t>
            </a:r>
          </a:p>
          <a:p>
            <a:pPr marL="0" indent="0" eaLnBrk="1" hangingPunct="1"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1D7585D-D9D8-4FFB-A5CB-78C27905E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628418-757B-4201-ADF7-8EF4DABFB15B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9B5AA0-2AF8-40CA-8231-37B052BA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28600"/>
            <a:ext cx="8420100" cy="12414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STUDENT SUCCESS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E3CB14EB-2D3A-4AA7-AD8B-801AE58C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0791522A-1F16-4147-8087-7132EA027F73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22B91C-7CBD-4456-97A4-ED7AAAC2BC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828799"/>
            <a:ext cx="8496300" cy="40020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Strive to do your best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Course failure may result in: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Remedial summer school 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(mark between 40%-49%),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Summer School </a:t>
            </a:r>
          </a:p>
          <a:p>
            <a:pPr marL="274638" lvl="1" indent="0" eaLnBrk="1" hangingPunct="1">
              <a:buNone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OR    </a:t>
            </a:r>
          </a:p>
          <a:p>
            <a:pPr lvl="1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Repeating the course next year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55CE-8A81-434D-838B-C4E08CCD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Summer School or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DB090-718E-4CC2-8C67-8FE1A2AAF7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you are planning to take a summer school course or an online course, </a:t>
            </a:r>
            <a:r>
              <a:rPr kumimoji="0" lang="en-US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you must indicate this on your course planning sheet and in the NOTES to Counsellor section in MYED BC when you select your courses.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None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If you complete a course (summer school, or online) without telling us, we will not be able to change your schedule to a preferred elective in September.  You will be placed in a class that has space.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You cannot drop courses you are enrolled in at Pinetree and then take that course online once the semester has started. This planning must occur now.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0CE7A05-73D4-4D9F-AB7B-226ED43E3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B1EFCF-5892-45B8-BF90-8B6BDDD81C92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86BA2F-EEA6-2FAD-0B7C-33ABAD92CD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3853580" y="685800"/>
            <a:ext cx="4528420" cy="543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5415020-CA50-4F33-8C09-1145D9EF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873648"/>
          </a:xfrm>
        </p:spPr>
        <p:txBody>
          <a:bodyPr/>
          <a:lstStyle/>
          <a:p>
            <a:r>
              <a:rPr lang="en-US" dirty="0"/>
              <a:t>Grade 10 Course Planning sheet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37D71-6AAD-48E5-BE1D-48CA325206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788048"/>
            <a:ext cx="2362200" cy="4338115"/>
          </a:xfrm>
        </p:spPr>
        <p:txBody>
          <a:bodyPr/>
          <a:lstStyle/>
          <a:p>
            <a:r>
              <a:rPr lang="en-US" dirty="0"/>
              <a:t>Go to the Course Planning page on the website to download a copy.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E399-141C-4EBA-958A-3B38E9763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BA8F23-26E6-4516-A0B2-CF4846277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819400"/>
            <a:ext cx="2362200" cy="35987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15338E-1693-40BA-9334-5DDEB2FE3E00}"/>
              </a:ext>
            </a:extLst>
          </p:cNvPr>
          <p:cNvCxnSpPr/>
          <p:nvPr/>
        </p:nvCxnSpPr>
        <p:spPr>
          <a:xfrm flipH="1">
            <a:off x="1600200" y="5638800"/>
            <a:ext cx="533400" cy="6096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Left 8">
            <a:extLst>
              <a:ext uri="{FF2B5EF4-FFF2-40B4-BE49-F238E27FC236}">
                <a16:creationId xmlns:a16="http://schemas.microsoft.com/office/drawing/2014/main" id="{568AF271-EB52-E97F-0CE9-A42D475618FE}"/>
              </a:ext>
            </a:extLst>
          </p:cNvPr>
          <p:cNvSpPr/>
          <p:nvPr/>
        </p:nvSpPr>
        <p:spPr>
          <a:xfrm>
            <a:off x="8165592" y="1676400"/>
            <a:ext cx="826008" cy="637032"/>
          </a:xfrm>
          <a:prstGeom prst="leftArrow">
            <a:avLst>
              <a:gd name="adj1" fmla="val 50000"/>
              <a:gd name="adj2" fmla="val 37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600986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4CF0CE-78B4-46F8-8D25-84214EF29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76" y="2207612"/>
            <a:ext cx="2695951" cy="42963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FC7DEE-D070-406A-89A8-9B137B6F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your Course Selection in </a:t>
            </a:r>
            <a:r>
              <a:rPr lang="en-US" dirty="0" err="1"/>
              <a:t>MyEd</a:t>
            </a:r>
            <a:r>
              <a:rPr lang="en-US" dirty="0"/>
              <a:t> BC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D09598-DEA5-47E8-B6CB-CC6165168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Log into your student </a:t>
            </a:r>
            <a:r>
              <a:rPr lang="en-US" dirty="0" err="1"/>
              <a:t>MyED</a:t>
            </a:r>
            <a:r>
              <a:rPr lang="en-US" dirty="0"/>
              <a:t> BC account</a:t>
            </a:r>
          </a:p>
          <a:p>
            <a:pPr marL="274638" lvl="1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You will see the heading as shown below. Click on the green tab title “My Info”.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74638" lvl="1" indent="0">
              <a:buNone/>
            </a:pP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58DB02-4D62-4FB3-95DF-EA2AB032A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9921" y="1371600"/>
            <a:ext cx="4189279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sz="2400" dirty="0"/>
              <a:t>Click on the tab in the left column that reads “Requests”.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03023-BD0B-42A1-8333-09E48A5D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957D-6E2D-45EB-85E7-ACA3D7241D44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C8FF14-CE41-430C-BAB0-F0B2DC660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" y="3810000"/>
            <a:ext cx="4189279" cy="18004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5F3C01-62E7-461D-B754-5C83E9FF0267}"/>
              </a:ext>
            </a:extLst>
          </p:cNvPr>
          <p:cNvSpPr/>
          <p:nvPr/>
        </p:nvSpPr>
        <p:spPr>
          <a:xfrm>
            <a:off x="301752" y="4114800"/>
            <a:ext cx="122224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75923E-DC90-41E3-8321-25AD7E013387}"/>
              </a:ext>
            </a:extLst>
          </p:cNvPr>
          <p:cNvCxnSpPr>
            <a:cxnSpLocks/>
          </p:cNvCxnSpPr>
          <p:nvPr/>
        </p:nvCxnSpPr>
        <p:spPr>
          <a:xfrm flipH="1">
            <a:off x="1524000" y="3320293"/>
            <a:ext cx="1672491" cy="1099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681B13-1C8F-428B-ABE7-B681FDF61799}"/>
              </a:ext>
            </a:extLst>
          </p:cNvPr>
          <p:cNvCxnSpPr/>
          <p:nvPr/>
        </p:nvCxnSpPr>
        <p:spPr>
          <a:xfrm>
            <a:off x="5181600" y="4419600"/>
            <a:ext cx="1295400" cy="1828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FBE10BC-CACD-44ED-2B94-6C738D3B42CE}"/>
              </a:ext>
            </a:extLst>
          </p:cNvPr>
          <p:cNvSpPr/>
          <p:nvPr/>
        </p:nvSpPr>
        <p:spPr>
          <a:xfrm>
            <a:off x="1250373" y="3837709"/>
            <a:ext cx="883227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7096387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56FB-D800-EACA-EDEB-0ED8506F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Counselling Department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309C-1220-D764-F7E0-9A35385DC2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Ms. Bishop				A-I</a:t>
            </a:r>
          </a:p>
          <a:p>
            <a:r>
              <a:rPr lang="en-US" dirty="0"/>
              <a:t>Mr. Nelson				J-O</a:t>
            </a:r>
          </a:p>
          <a:p>
            <a:r>
              <a:rPr lang="en-US" dirty="0"/>
              <a:t>Ms. Dhillon				P-Z</a:t>
            </a:r>
          </a:p>
          <a:p>
            <a:r>
              <a:rPr lang="en-US" dirty="0"/>
              <a:t>Mr. Sharma			International Students</a:t>
            </a:r>
          </a:p>
          <a:p>
            <a:endParaRPr lang="en-US" dirty="0"/>
          </a:p>
          <a:p>
            <a:r>
              <a:rPr lang="en-US" dirty="0"/>
              <a:t>Emails on school website!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505B-9467-1B1C-EAE5-7B67D1E2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08909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96DE5-C714-481D-991B-8CC10FCA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7706-6455-480C-B566-7AE7DF1BC7E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489086-CD1D-4A22-9018-6727D3CB91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7976" y="381000"/>
            <a:ext cx="8607424" cy="5672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/>
              <a:t>3. You will then see this page. Read the instructions              carefully!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E5248C-AA85-423E-9879-393F6B60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0" y="1219200"/>
            <a:ext cx="8623329" cy="4953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03F3D-368E-2FD0-D6DD-86B4AA1C1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322186"/>
            <a:ext cx="7769224" cy="37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4809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D6A1D-42B6-46D0-8EE8-1BEA460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7D5-0C36-4FDC-A7A4-2F2F1C7B25E5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35F65E-0B78-4082-99B6-5AF263531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sz="2800" dirty="0"/>
              <a:t>4. Primary request, Alternate selection, Notes</a:t>
            </a:r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A0945-47CA-4354-A2E4-6AEF4CFB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9" y="1101653"/>
            <a:ext cx="8954012" cy="57839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AB9CA5-D4D1-4C61-B6FD-D90AAD824AF4}"/>
              </a:ext>
            </a:extLst>
          </p:cNvPr>
          <p:cNvCxnSpPr>
            <a:cxnSpLocks/>
          </p:cNvCxnSpPr>
          <p:nvPr/>
        </p:nvCxnSpPr>
        <p:spPr>
          <a:xfrm flipH="1">
            <a:off x="1371600" y="987425"/>
            <a:ext cx="152400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9DBF83-D8C0-4831-BBC8-EE24C1E37E7E}"/>
              </a:ext>
            </a:extLst>
          </p:cNvPr>
          <p:cNvCxnSpPr/>
          <p:nvPr/>
        </p:nvCxnSpPr>
        <p:spPr>
          <a:xfrm flipH="1">
            <a:off x="2057400" y="4361023"/>
            <a:ext cx="1524000" cy="18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E5094B-DDFE-4E93-9667-A6E00660F503}"/>
              </a:ext>
            </a:extLst>
          </p:cNvPr>
          <p:cNvCxnSpPr/>
          <p:nvPr/>
        </p:nvCxnSpPr>
        <p:spPr>
          <a:xfrm flipH="1">
            <a:off x="2133600" y="5334000"/>
            <a:ext cx="1524000" cy="18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33EFE6-DBEF-4130-83F9-231E9C481A3D}"/>
              </a:ext>
            </a:extLst>
          </p:cNvPr>
          <p:cNvSpPr txBox="1"/>
          <p:nvPr/>
        </p:nvSpPr>
        <p:spPr>
          <a:xfrm>
            <a:off x="2133600" y="582501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Write any information you want your counsellor to have in this section: summer school, online etc. </a:t>
            </a:r>
            <a:endParaRPr lang="en-CA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453170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F9844-6AA4-440F-BAFF-BB2F3ACE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7D5-0C36-4FDC-A7A4-2F2F1C7B25E5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98866-32ED-489F-BD7B-646AE443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0" y="3974319"/>
            <a:ext cx="8921039" cy="2731281"/>
          </a:xfrm>
          <a:prstGeom prst="rect">
            <a:avLst/>
          </a:prstGeom>
          <a:ln w="22225">
            <a:solidFill>
              <a:schemeClr val="dk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83E436-512C-477B-8A6A-DD3819FF4576}"/>
              </a:ext>
            </a:extLst>
          </p:cNvPr>
          <p:cNvSpPr txBox="1"/>
          <p:nvPr/>
        </p:nvSpPr>
        <p:spPr>
          <a:xfrm>
            <a:off x="3733800" y="332594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5. English- choose one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6. Mathematics-choose one unless you are self-selecting Math 10/11 </a:t>
            </a:r>
            <a:r>
              <a:rPr lang="en-US" dirty="0" err="1">
                <a:latin typeface="+mn-lt"/>
              </a:rPr>
              <a:t>Honours</a:t>
            </a:r>
            <a:r>
              <a:rPr lang="en-US" dirty="0">
                <a:latin typeface="+mn-lt"/>
              </a:rPr>
              <a:t>. If you choose this Math 11 becomes one of your 8 courses.</a:t>
            </a:r>
          </a:p>
          <a:p>
            <a:endParaRPr lang="en-US" dirty="0">
              <a:latin typeface="+mn-lt"/>
            </a:endParaRPr>
          </a:p>
          <a:p>
            <a:endParaRPr lang="en-CA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9A4FF-FE04-3324-AA48-752518F25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4642"/>
            <a:ext cx="3048000" cy="35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3746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D6B86-A0E2-4E6E-8077-557CF005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55E-74FF-4B6B-B0F1-FC95FFA986B2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C9E5D-BCC0-4187-A80B-0E9B36525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9" y="1371600"/>
            <a:ext cx="8068801" cy="33532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41B583-950F-4DF8-ACE2-56AA38555622}"/>
              </a:ext>
            </a:extLst>
          </p:cNvPr>
          <p:cNvCxnSpPr>
            <a:cxnSpLocks/>
          </p:cNvCxnSpPr>
          <p:nvPr/>
        </p:nvCxnSpPr>
        <p:spPr>
          <a:xfrm>
            <a:off x="1676400" y="1143000"/>
            <a:ext cx="2667000" cy="10668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92854-20DA-44B5-991C-EC7EEC478EE2}"/>
              </a:ext>
            </a:extLst>
          </p:cNvPr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7. Be sure to read the instructions in each category of your primary requests.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736459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CA2FE-D0AA-47A1-8618-0558BA92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55E-74FF-4B6B-B0F1-FC95FFA986B2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95242-B7D8-46FA-9C0D-567F49F2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" y="2362200"/>
            <a:ext cx="8766811" cy="382204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14A7FE-6939-4700-8E45-03D3A801BF56}"/>
              </a:ext>
            </a:extLst>
          </p:cNvPr>
          <p:cNvCxnSpPr/>
          <p:nvPr/>
        </p:nvCxnSpPr>
        <p:spPr>
          <a:xfrm flipH="1">
            <a:off x="2743200" y="3429000"/>
            <a:ext cx="381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B592E2-4085-4F32-ADC2-F648E76552A6}"/>
              </a:ext>
            </a:extLst>
          </p:cNvPr>
          <p:cNvCxnSpPr/>
          <p:nvPr/>
        </p:nvCxnSpPr>
        <p:spPr>
          <a:xfrm flipH="1">
            <a:off x="1905000" y="3221182"/>
            <a:ext cx="381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7D75AF-CBBD-4EF6-9230-BAEA1DE85F4A}"/>
              </a:ext>
            </a:extLst>
          </p:cNvPr>
          <p:cNvSpPr txBox="1"/>
          <p:nvPr/>
        </p:nvSpPr>
        <p:spPr>
          <a:xfrm>
            <a:off x="304800" y="381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8. Electives: most will choose 2 electives unless you choose to take a course at summer school you will choose 3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NOTE: you must select a total of 8 course ( not more or less)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608732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FC463-A8E0-4BE2-AFE7-BE6DFF7B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55E-74FF-4B6B-B0F1-FC95FFA986B2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330E-D62A-4ABD-B3C6-3DC88494F3C6}"/>
              </a:ext>
            </a:extLst>
          </p:cNvPr>
          <p:cNvSpPr txBox="1"/>
          <p:nvPr/>
        </p:nvSpPr>
        <p:spPr>
          <a:xfrm>
            <a:off x="380415" y="381000"/>
            <a:ext cx="838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9. Extra Courses-only these courses can be taken as additional courses beyond the 8. </a:t>
            </a:r>
            <a:endParaRPr lang="en-CA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EE505-FA51-1338-6AAB-E61AC67D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60" y="1326391"/>
            <a:ext cx="8249801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9371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E116B400-C4AE-4BE7-AEB6-80183FA25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201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TIMELINE 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470EC251-7B64-49F8-8061-2995D964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9707B351-6F5C-4FBE-9A11-92BB56D32BE3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75208B0-255A-4170-A5E4-5FF028DC844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7634288" cy="4419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PLAN CAREFULLY, TALK TO YOUR PARENTS AND IF YOU HAVE QUESTIONS SEE YOUR COUNSELLOR.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FINAL DUE DATE TO ENTER YOUR COURSE SELECTION ONLINE IN MYED BC and TO RETURN YOUR COMPLETED COURSE PLANNING SHEET TO YOUR COUNSELLOR IS – </a:t>
            </a:r>
            <a:r>
              <a:rPr lang="en-US" alt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JANUARY 26</a:t>
            </a:r>
            <a:r>
              <a:rPr lang="en-US" altLang="en-US" sz="2000" baseline="30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2026</a:t>
            </a:r>
            <a:endParaRPr lang="en-US" altLang="en-US" sz="2000" baseline="30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000" baseline="30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b="1" i="1" baseline="30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4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If you have problems accessing your student Myed BC portal and need your password reset- please email your Vice-Principal. Counsellors are not able to do this. </a:t>
            </a:r>
            <a:endParaRPr lang="en-US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2C62B57-8178-42AC-A33D-F8678851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7B9899"/>
                </a:solidFill>
              </a:rPr>
              <a:t>CHOOSING COURSES </a:t>
            </a:r>
            <a:br>
              <a:rPr lang="en-US" altLang="en-US" sz="2800">
                <a:solidFill>
                  <a:srgbClr val="7B9899"/>
                </a:solidFill>
              </a:rPr>
            </a:br>
            <a:r>
              <a:rPr lang="en-US" altLang="en-US" sz="2800">
                <a:solidFill>
                  <a:srgbClr val="7B9899"/>
                </a:solidFill>
              </a:rPr>
              <a:t>Important Decisions… 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B12D5B5D-686A-431F-BED1-F829CFB5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B2EB3979-C7EA-43D7-B439-FB9ED63D7B2B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2D81D0-B648-412C-9424-CDA4A896BD4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1304" y="1581150"/>
            <a:ext cx="7011495" cy="49720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 requirements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Interests/exploration/electives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Awareness of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Career Plans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  Secondary Plans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do I get information?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Counsellor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Post-Secondary &amp; Career Advisor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</a:p>
          <a:p>
            <a:pPr marL="822960" lvl="2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>
                <a:latin typeface="Calibri"/>
                <a:cs typeface="Calibri"/>
              </a:rPr>
              <a:t>Course Calendar/Booklet</a:t>
            </a:r>
            <a:endParaRPr lang="en-US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6A8FDF56-7DBF-4F90-9A98-F4FE511E6A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1524000"/>
          <a:ext cx="267335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673229" imgH="3753016" progId="MS_ClipArt_Gallery">
                  <p:embed/>
                </p:oleObj>
              </mc:Choice>
              <mc:Fallback>
                <p:oleObj name="Microsoft ClipArt Gallery" r:id="rId3" imgW="2673229" imgH="3753016" progId="MS_ClipArt_Gallery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6A8FDF56-7DBF-4F90-9A98-F4FE511E6A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524000"/>
                        <a:ext cx="267335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3B6E7-3309-E059-67CA-BBBA6085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80" y="2830987"/>
            <a:ext cx="4822239" cy="2731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FDC00-3FD2-4C33-8DE6-4D65772C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Where to find the course calendar!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27E9BDD-4FB3-4B19-8DA4-3C3649AF7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411B23-5F93-457B-87C3-3176C51A7D6E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F5A696-ADEE-4206-B656-6BD56D2583A6}"/>
              </a:ext>
            </a:extLst>
          </p:cNvPr>
          <p:cNvCxnSpPr/>
          <p:nvPr/>
        </p:nvCxnSpPr>
        <p:spPr>
          <a:xfrm>
            <a:off x="3810000" y="1371600"/>
            <a:ext cx="0" cy="502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89D96-F341-7B34-D6B2-C3E0093BD51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31274" y="1066163"/>
            <a:ext cx="3638181" cy="5334637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ADE0B7-EFC9-43E5-83D7-E940D71EE0E5}"/>
              </a:ext>
            </a:extLst>
          </p:cNvPr>
          <p:cNvCxnSpPr>
            <a:cxnSpLocks/>
          </p:cNvCxnSpPr>
          <p:nvPr/>
        </p:nvCxnSpPr>
        <p:spPr>
          <a:xfrm>
            <a:off x="381000" y="4138612"/>
            <a:ext cx="609600" cy="16532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2DF239-A3AF-49E8-AD30-79FF3FAA9A1D}"/>
              </a:ext>
            </a:extLst>
          </p:cNvPr>
          <p:cNvCxnSpPr>
            <a:cxnSpLocks/>
          </p:cNvCxnSpPr>
          <p:nvPr/>
        </p:nvCxnSpPr>
        <p:spPr>
          <a:xfrm flipH="1">
            <a:off x="6354042" y="2990405"/>
            <a:ext cx="550717" cy="9024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DE8A78E7-B9FB-4F95-9084-036F3C84A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/>
              <a:t>GRADUATION PROGRAM </a:t>
            </a:r>
            <a:br>
              <a:rPr lang="en-US" altLang="en-US" sz="2800" b="1" dirty="0"/>
            </a:br>
            <a:r>
              <a:rPr lang="en-US" altLang="en-US" sz="2800" b="1" dirty="0"/>
              <a:t>80 Credits</a:t>
            </a:r>
            <a:br>
              <a:rPr lang="en-US" altLang="en-US" sz="2800" dirty="0"/>
            </a:br>
            <a:endParaRPr lang="en-US" altLang="en-US" sz="2000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86F431AF-75C7-4E99-9E87-35C306FE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954A6960-D0EE-4FAD-B98B-515CD2E56599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AF17D5A-0343-49D8-BDBA-90A072C911F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28600" y="1450045"/>
            <a:ext cx="8686800" cy="5502275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 Required 52 credits: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English Language Arts 10, 11 and English  Studies 12                                        12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Social Studies 10                             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Social Studies 11 or 12 				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Science 10                                        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Science 11 or 12 (Ch, Ph, Bi, Earth Science, Sc for Citizens)                               4 credits                                                  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Mathematics 10                           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Mathematics 11 or 12				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and Health Education 10                                 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Fine Arts or Applied Skills 10, 11 or 12 		                                          4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Career Life Education 10                                                                                           4 credits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Indigenous Focused Coursework 			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	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 Career Life Connections 12 (not a structured class)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		4 credits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AutoNum type="arabicPeriod" startAt="2"/>
              <a:defRPr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 Electives (Grade 10, 11 and 12 - depends on focus studies)  	                    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28 credits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Assessments: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Numeracy  10 ,Literacy 10,  Literacy 12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						TOTAL 80 credits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Must have credit for three grade 12 courses plus English  Studies 12, includes CLC 12 (16 grade 12 credits total)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DECA-5DAB-8188-BC3F-EE13A9F4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3141-E4EB-F23C-ADCC-521D0997CD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5026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 second Language is not required for graduation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 second Language is no longer required for admission to SFU or UBC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No other University or College in Canada requires a second language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rgbClr val="D16349"/>
              </a:buClr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Benefits of a Second Language 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Learning a second language helps students build and strengthen skills for their future</a:t>
            </a:r>
          </a:p>
          <a:p>
            <a:pPr marL="685800" lvl="1" indent="-342900" defTabSz="685800" eaLnBrk="1" fontAlgn="auto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Improves communication skills </a:t>
            </a:r>
          </a:p>
          <a:p>
            <a:pPr marL="685800" lvl="1" indent="-342900" defTabSz="685800" eaLnBrk="1" fontAlgn="auto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Ability to interact with others</a:t>
            </a:r>
          </a:p>
          <a:p>
            <a:pPr marL="685800" lvl="1" indent="-342900" defTabSz="685800" eaLnBrk="1" fontAlgn="auto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Public speaking skills </a:t>
            </a:r>
          </a:p>
          <a:p>
            <a:pPr marL="685800" lvl="1" indent="-342900" defTabSz="685800" eaLnBrk="1" fontAlgn="auto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Fosters cultural awareness and global perspectives </a:t>
            </a:r>
          </a:p>
          <a:p>
            <a:pPr marL="685800" lvl="1" indent="-342900" defTabSz="685800" eaLnBrk="1" fontAlgn="auto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Builds confidence through interactive and engaging activities </a:t>
            </a:r>
          </a:p>
          <a:p>
            <a:pPr marL="685800" lvl="1" indent="-342900" defTabSz="685800" eaLnBrk="1" fontAlgn="auto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Prepares students for real-life language use </a:t>
            </a:r>
            <a:endParaRPr kumimoji="0" lang="en-CA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helvetica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86AD1-9C23-BE81-65E5-76E5AB62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D66C-0D11-4FB9-B0F2-AD1CAC3057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86927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09208D-014D-4BEF-A9CE-6B883D66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7B9899"/>
                </a:solidFill>
              </a:rPr>
              <a:t>FNA (Fine Art) or ASK (Applied Skill)  10, 11 or 12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3E8E1E2E-4D96-4E31-9200-A16D9225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70AE0184-B4FB-452F-9F45-A2862313A5F8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4A1C274-368E-4046-9671-66A9C1F00DC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850" y="1371600"/>
            <a:ext cx="8534400" cy="50292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are required to complete 4 credits in either: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Arts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any Drama, Dance, Music or Visual Art course) OR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Skills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(any Business Ed. , Home 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Info Tech and Tech Ed. Course)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completed at the Grade 10, 11 or 12 level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choosing electives there are no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grade 10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numbered electives other than second language courses or Band and Choir courses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All electives you choose will be numbered 11 other than your core required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 advAuto="60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1A8F9AC-ADF2-4A87-9A4A-25FD64ED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0"/>
            <a:ext cx="8421688" cy="173831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FINE ARTS / APPLIED SKILLS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02D1A9D9-03B3-4F13-900E-8CC22114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975DF1BF-E61C-4C89-A272-AE3BD17052BD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6FA3F6D-F819-4181-8C7D-F36414DBBAB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686800" cy="4724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SOME EXAMPLES INCLUDE:</a:t>
            </a:r>
            <a:endParaRPr lang="en-US" alt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Drafting 11 (AS)	    	                           Graphic Arts 11 (FA)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Marketing &amp; Promotion 11 (AS)       	 	Drama 11(FA) 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Textiles 11(AS)	                                        		Art Studio 11 (FA)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Foods  Studies 11(AS)                                       	Auto Tech 11(AS)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Composition &amp; Production 11(FA)                	Choral Music 11(FA)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Automotive Tech 11(AS)                                  	Any Info Tech 11(AS)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Instrumental Music (Band) 11 (FA)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see the course booklet for more details: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/>
              <a:t>					</a:t>
            </a: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9C5B21-CA25-49F3-8F4B-B09D0F9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06" y="331788"/>
            <a:ext cx="8421688" cy="5349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</a:rPr>
              <a:t>NUMBER OF COURSES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E6762D89-FE3B-4821-A32F-789B633D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2722DDE3-D522-4668-8F1A-93D4D287D631}" type="slidenum">
              <a:rPr lang="en-US" altLang="en-US" sz="1400">
                <a:latin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C7663D0-149D-4A86-84E1-D825862D32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1" y="1295400"/>
            <a:ext cx="8077200" cy="4695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GRADE 10 students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 Courses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You must have 8 classes in your schedule. This does not include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extra courses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online courses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Extra Courses: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Jazz Band 10, Choir 10, Vocal Jazz 10, Graphic Production11 (Yearbook 11), Athletic Leadership 11, Leadership 11, Red Cross Leadership 11 (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note: priority given to grade 11’s and 12’s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 eaLnBrk="1" hangingPunct="1"/>
            <a:r>
              <a:rPr lang="en-US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These courses are in addition to your 8 courses if you choose to take one or more of them</a:t>
            </a:r>
          </a:p>
          <a:p>
            <a:pPr marL="0" indent="0" eaLnBrk="1" hangingPunct="1">
              <a:buNone/>
            </a:pPr>
            <a:endParaRPr lang="en-US" alt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 eaLnBrk="1" hangingPunct="1">
              <a:buNone/>
            </a:pPr>
            <a:endParaRPr lang="en-US" altLang="en-US" sz="2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1D1D779C7E8478163AFBC8BA41FE2" ma:contentTypeVersion="1" ma:contentTypeDescription="Create a new document." ma:contentTypeScope="" ma:versionID="f16b7aac0c8361f393fdf1c3224a2c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AFA63B-4D9E-442E-B32E-C1E9395D4911}"/>
</file>

<file path=customXml/itemProps2.xml><?xml version="1.0" encoding="utf-8"?>
<ds:datastoreItem xmlns:ds="http://schemas.openxmlformats.org/officeDocument/2006/customXml" ds:itemID="{903F10DD-B019-452F-ADC6-8FD77EF80C4A}"/>
</file>

<file path=customXml/itemProps3.xml><?xml version="1.0" encoding="utf-8"?>
<ds:datastoreItem xmlns:ds="http://schemas.openxmlformats.org/officeDocument/2006/customXml" ds:itemID="{E37D360B-087F-41DE-9349-60719E5FC651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20212</TotalTime>
  <Words>1857</Words>
  <Application>Microsoft Office PowerPoint</Application>
  <PresentationFormat>On-screen Show (4:3)</PresentationFormat>
  <Paragraphs>232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Georgia</vt:lpstr>
      <vt:lpstr>helvetica</vt:lpstr>
      <vt:lpstr>Segoe UI</vt:lpstr>
      <vt:lpstr>Times New Roman</vt:lpstr>
      <vt:lpstr>Wingdings</vt:lpstr>
      <vt:lpstr>Wingdings 2</vt:lpstr>
      <vt:lpstr>Civic</vt:lpstr>
      <vt:lpstr>Microsoft ClipArt Gallery</vt:lpstr>
      <vt:lpstr>PRESENTATION TOPICS Grade 9 to 10 Programming</vt:lpstr>
      <vt:lpstr>Counselling Department</vt:lpstr>
      <vt:lpstr>CHOOSING COURSES  Important Decisions… </vt:lpstr>
      <vt:lpstr>Where to find the course calendar!</vt:lpstr>
      <vt:lpstr>GRADUATION PROGRAM  80 Credits </vt:lpstr>
      <vt:lpstr>Languages</vt:lpstr>
      <vt:lpstr>FNA (Fine Art) or ASK (Applied Skill)  10, 11 or 12</vt:lpstr>
      <vt:lpstr>FINE ARTS / APPLIED SKILLS</vt:lpstr>
      <vt:lpstr>NUMBER OF COURSES</vt:lpstr>
      <vt:lpstr>Our English 10 Courses at Pinetree</vt:lpstr>
      <vt:lpstr>Pinetree Mathematics</vt:lpstr>
      <vt:lpstr>Lifeguarding Fitness/Learn to Swim(new)</vt:lpstr>
      <vt:lpstr>PINETREE SPECIAL PROGRAMS</vt:lpstr>
      <vt:lpstr>SPECIAL PROGRAMS….Continued</vt:lpstr>
      <vt:lpstr>CHOOSE WISELY!</vt:lpstr>
      <vt:lpstr>STUDENT SUCCESS</vt:lpstr>
      <vt:lpstr>Summer School or Online</vt:lpstr>
      <vt:lpstr>Grade 10 Course Planning sheet</vt:lpstr>
      <vt:lpstr>Inputting your Course Selection in MyEd BC</vt:lpstr>
      <vt:lpstr>PowerPoint Presentation</vt:lpstr>
      <vt:lpstr>4. Primary request, Alternate selection, Notes</vt:lpstr>
      <vt:lpstr>PowerPoint Presentation</vt:lpstr>
      <vt:lpstr>PowerPoint Presentation</vt:lpstr>
      <vt:lpstr>PowerPoint Presentation</vt:lpstr>
      <vt:lpstr>PowerPoint Presentation</vt:lpstr>
      <vt:lpstr>TIMELINE </vt:lpstr>
    </vt:vector>
  </TitlesOfParts>
  <Company>Pinetree Secondary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2020</dc:title>
  <dc:creator>M Dhillon</dc:creator>
  <cp:lastModifiedBy>Gushta, Lisa</cp:lastModifiedBy>
  <cp:revision>290</cp:revision>
  <cp:lastPrinted>2017-02-06T17:53:02Z</cp:lastPrinted>
  <dcterms:created xsi:type="dcterms:W3CDTF">1998-10-25T16:22:14Z</dcterms:created>
  <dcterms:modified xsi:type="dcterms:W3CDTF">2026-01-19T18:31:46Z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ec4bf1-78af-4cb4-9e5e-ab4cff997d72_Enabled">
    <vt:lpwstr>true</vt:lpwstr>
  </property>
  <property fmtid="{D5CDD505-2E9C-101B-9397-08002B2CF9AE}" pid="3" name="MSIP_Label_7aec4bf1-78af-4cb4-9e5e-ab4cff997d72_SetDate">
    <vt:lpwstr>2026-01-19T18:27:18Z</vt:lpwstr>
  </property>
  <property fmtid="{D5CDD505-2E9C-101B-9397-08002B2CF9AE}" pid="4" name="MSIP_Label_7aec4bf1-78af-4cb4-9e5e-ab4cff997d72_Method">
    <vt:lpwstr>Privileged</vt:lpwstr>
  </property>
  <property fmtid="{D5CDD505-2E9C-101B-9397-08002B2CF9AE}" pid="5" name="MSIP_Label_7aec4bf1-78af-4cb4-9e5e-ab4cff997d72_Name">
    <vt:lpwstr>Non-Sensitive</vt:lpwstr>
  </property>
  <property fmtid="{D5CDD505-2E9C-101B-9397-08002B2CF9AE}" pid="6" name="MSIP_Label_7aec4bf1-78af-4cb4-9e5e-ab4cff997d72_SiteId">
    <vt:lpwstr>d9658cef-0292-4252-9925-6442de24a44b</vt:lpwstr>
  </property>
  <property fmtid="{D5CDD505-2E9C-101B-9397-08002B2CF9AE}" pid="7" name="MSIP_Label_7aec4bf1-78af-4cb4-9e5e-ab4cff997d72_ActionId">
    <vt:lpwstr>b4165c55-384b-4e4c-a817-4e2ac5599c4e</vt:lpwstr>
  </property>
  <property fmtid="{D5CDD505-2E9C-101B-9397-08002B2CF9AE}" pid="8" name="MSIP_Label_7aec4bf1-78af-4cb4-9e5e-ab4cff997d72_ContentBits">
    <vt:lpwstr>0</vt:lpwstr>
  </property>
  <property fmtid="{D5CDD505-2E9C-101B-9397-08002B2CF9AE}" pid="9" name="MSIP_Label_7aec4bf1-78af-4cb4-9e5e-ab4cff997d72_Tag">
    <vt:lpwstr>10, 0, 1, 1</vt:lpwstr>
  </property>
  <property fmtid="{D5CDD505-2E9C-101B-9397-08002B2CF9AE}" pid="10" name="ContentTypeId">
    <vt:lpwstr>0x0101004861D1D779C7E8478163AFBC8BA41FE2</vt:lpwstr>
  </property>
</Properties>
</file>