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handoutMasterIdLst>
    <p:handoutMasterId r:id="rId34"/>
  </p:handoutMasterIdLst>
  <p:sldIdLst>
    <p:sldId id="256" r:id="rId5"/>
    <p:sldId id="258" r:id="rId6"/>
    <p:sldId id="290" r:id="rId7"/>
    <p:sldId id="291" r:id="rId8"/>
    <p:sldId id="292" r:id="rId9"/>
    <p:sldId id="293" r:id="rId10"/>
    <p:sldId id="257" r:id="rId11"/>
    <p:sldId id="259" r:id="rId12"/>
    <p:sldId id="260" r:id="rId13"/>
    <p:sldId id="261" r:id="rId14"/>
    <p:sldId id="262" r:id="rId15"/>
    <p:sldId id="263" r:id="rId16"/>
    <p:sldId id="300" r:id="rId17"/>
    <p:sldId id="296" r:id="rId18"/>
    <p:sldId id="297" r:id="rId19"/>
    <p:sldId id="264" r:id="rId20"/>
    <p:sldId id="265" r:id="rId21"/>
    <p:sldId id="266" r:id="rId22"/>
    <p:sldId id="288" r:id="rId23"/>
    <p:sldId id="470" r:id="rId24"/>
    <p:sldId id="267" r:id="rId25"/>
    <p:sldId id="295" r:id="rId26"/>
    <p:sldId id="350" r:id="rId27"/>
    <p:sldId id="268" r:id="rId28"/>
    <p:sldId id="348" r:id="rId29"/>
    <p:sldId id="271" r:id="rId30"/>
    <p:sldId id="294" r:id="rId31"/>
    <p:sldId id="28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4EF501-08C4-3639-B7CE-3518F0311CED}" v="172" dt="2025-01-17T01:50:18.562"/>
    <p1510:client id="{C6647200-0E16-DC82-F3F8-C416448BB9E8}" v="12" dt="2025-01-17T03:33:05.319"/>
    <p1510:client id="{E9397704-2508-70F6-87E5-750A5EB766A5}" v="22" dt="2025-01-17T01:56:49.994"/>
    <p1510:client id="{F2F77C4E-B987-6180-91BE-D8276336DD48}" v="14" dt="2025-01-17T17:59:59.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2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CC6FF4AC-F73F-4044-BB34-F8F500D8BDAE}" type="datetimeFigureOut">
              <a:rPr lang="en-US" smtClean="0"/>
              <a:t>1/17/2025</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70FFD317-4636-420C-B0BA-157CC5FEEE85}" type="slidenum">
              <a:rPr lang="en-US" smtClean="0"/>
              <a:t>‹#›</a:t>
            </a:fld>
            <a:endParaRPr lang="en-US"/>
          </a:p>
        </p:txBody>
      </p:sp>
    </p:spTree>
    <p:extLst>
      <p:ext uri="{BB962C8B-B14F-4D97-AF65-F5344CB8AC3E}">
        <p14:creationId xmlns:p14="http://schemas.microsoft.com/office/powerpoint/2010/main" val="238111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193F8A0-0406-4F6B-8AFA-121664B70F07}" type="datetimeFigureOut">
              <a:rPr lang="en-US" smtClean="0"/>
              <a:t>1/17/2025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9A89CA0-8AE4-4017-B36A-1166FC3E0C07}" type="slidenum">
              <a:rPr lang="en-US" smtClean="0"/>
              <a:t>‹#›</a:t>
            </a:fld>
            <a:endParaRPr lang="en-US"/>
          </a:p>
        </p:txBody>
      </p:sp>
    </p:spTree>
    <p:extLst>
      <p:ext uri="{BB962C8B-B14F-4D97-AF65-F5344CB8AC3E}">
        <p14:creationId xmlns:p14="http://schemas.microsoft.com/office/powerpoint/2010/main" val="36239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7</a:t>
            </a:fld>
            <a:endParaRPr lang="en-US"/>
          </a:p>
        </p:txBody>
      </p:sp>
    </p:spTree>
    <p:extLst>
      <p:ext uri="{BB962C8B-B14F-4D97-AF65-F5344CB8AC3E}">
        <p14:creationId xmlns:p14="http://schemas.microsoft.com/office/powerpoint/2010/main" val="512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10</a:t>
            </a:fld>
            <a:endParaRPr lang="en-US"/>
          </a:p>
        </p:txBody>
      </p:sp>
    </p:spTree>
    <p:extLst>
      <p:ext uri="{BB962C8B-B14F-4D97-AF65-F5344CB8AC3E}">
        <p14:creationId xmlns:p14="http://schemas.microsoft.com/office/powerpoint/2010/main" val="40155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Dates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26</a:t>
            </a:fld>
            <a:endParaRPr lang="en-US"/>
          </a:p>
        </p:txBody>
      </p:sp>
    </p:spTree>
    <p:extLst>
      <p:ext uri="{BB962C8B-B14F-4D97-AF65-F5344CB8AC3E}">
        <p14:creationId xmlns:p14="http://schemas.microsoft.com/office/powerpoint/2010/main" val="402191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28</a:t>
            </a:fld>
            <a:endParaRPr lang="en-US"/>
          </a:p>
        </p:txBody>
      </p:sp>
    </p:spTree>
    <p:extLst>
      <p:ext uri="{BB962C8B-B14F-4D97-AF65-F5344CB8AC3E}">
        <p14:creationId xmlns:p14="http://schemas.microsoft.com/office/powerpoint/2010/main" val="198683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2A04-30E2-4AE5-B5F0-9B1EBEF18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1689263C-EA20-4086-8BB4-D909D9527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EBB6F5-383B-4A71-9E9C-0D0DA6FE90FB}"/>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B6310277-8D58-4E09-9B82-08AB81C16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0F17-8776-4040-A956-1EC93C7D7D2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425790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788-7804-468E-A67E-BF27A24A8E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2D855D-3210-4B01-8649-85D223A42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45800-ACBA-447A-9C55-07407D981F41}"/>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BDF38C0C-B1BD-43B8-BEC1-C0E9BEC1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245E8-74DE-4714-9733-745280491FE7}"/>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88678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BFDA6-6CB5-40C2-B12F-7E1FD989AE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3DD9B-E213-4B0D-964D-69A361F6B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01848F-DDB9-4B51-8749-64DDA3DC1102}"/>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B6CADAA5-4EA8-442E-80BB-0EBB603B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D13D-9A2C-4074-AF2B-21F7CC003AE5}"/>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24869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E5FF44-2564-41EB-AEEA-84522E4B8938}"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66834-12B8-4ECA-BA19-8C9D40DD397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502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C50-8CB6-4124-B267-1653DEA163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CF2DA7-72CC-4BF4-9F90-957052EC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6DD85E-A048-4047-8E1E-A0C63E0D4798}"/>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8FEB22D8-FA80-4D1A-8F60-3FC4C5AFB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7B72-9BA9-42F7-BBE5-21FD7E335154}"/>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581082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1598-55BE-4182-8880-46B50E1418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353B87-A7C0-45E4-902F-0A4FE731C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EF1-F3AE-4057-A080-7DF104CF7793}"/>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0C43E9FE-1126-45FD-9FE3-5384F027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A763-4AD2-4DD5-A3C0-27EEF555326E}"/>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045211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6E64-C9DA-46D5-B950-DFCE7C2DD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08DB9-722D-4CDF-91C0-7B3B30458F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0550D7-8A06-42CD-B98F-7BB12E6856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5DAE8-0AED-48C0-AB3E-6CCF3193D0E0}"/>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6" name="Footer Placeholder 5">
            <a:extLst>
              <a:ext uri="{FF2B5EF4-FFF2-40B4-BE49-F238E27FC236}">
                <a16:creationId xmlns:a16="http://schemas.microsoft.com/office/drawing/2014/main" id="{63D0B303-ADFE-44E3-95E5-BE0BD59A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477FE-10BC-432D-9841-5349B2B1027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3063086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F01-ED06-4B7B-8191-9D4D9B84875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1264B9-4A1A-4C3A-9893-B6E4D95F96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1FCA-054F-4E7A-858A-0ACD171EF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E9CBD0-0A43-4F60-9EFF-38581DDB0C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3AD00-827D-4486-AFC1-125A39F427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165C9E-F15A-499F-88B5-5E2DD2968F1F}"/>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8" name="Footer Placeholder 7">
            <a:extLst>
              <a:ext uri="{FF2B5EF4-FFF2-40B4-BE49-F238E27FC236}">
                <a16:creationId xmlns:a16="http://schemas.microsoft.com/office/drawing/2014/main" id="{01DF10D9-55F0-4046-B983-A60032BC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EE68F-1C38-409E-B403-C4FDA5DAE7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303002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80B-B3B9-4C62-9354-2DDB4FB4D2C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E85481-687F-402F-873C-014770CD20A7}"/>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4" name="Footer Placeholder 3">
            <a:extLst>
              <a:ext uri="{FF2B5EF4-FFF2-40B4-BE49-F238E27FC236}">
                <a16:creationId xmlns:a16="http://schemas.microsoft.com/office/drawing/2014/main" id="{05CFB504-0672-4703-BF11-2C10151A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1E2F9-7C3A-4B5C-9AFB-64E053E791F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624834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8CF7-4A6F-4204-B3B8-3A2A647F4ABB}"/>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3" name="Footer Placeholder 2">
            <a:extLst>
              <a:ext uri="{FF2B5EF4-FFF2-40B4-BE49-F238E27FC236}">
                <a16:creationId xmlns:a16="http://schemas.microsoft.com/office/drawing/2014/main" id="{9F3C0689-4BCF-4A78-BB74-027139799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9B9F9-92AC-4056-BF19-882D0E69FE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63646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EC38-22BD-4FC8-AC95-CE521F3CC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FA619-176D-4590-8942-9A8B16CF47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A086AF-5A4B-4925-BB55-BBC647B56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306F9B-7B7A-4583-BA6C-8C83D7B5ED3C}"/>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6" name="Footer Placeholder 5">
            <a:extLst>
              <a:ext uri="{FF2B5EF4-FFF2-40B4-BE49-F238E27FC236}">
                <a16:creationId xmlns:a16="http://schemas.microsoft.com/office/drawing/2014/main" id="{E1A6F0A4-C6F4-4A2E-93D3-E35B9D531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24723-D65E-4092-BFAC-CD1FBC87CF8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2097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6A1-044E-4C37-AC1F-2F55710868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DE745-B91A-487E-8E09-C11EDE359E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3BE3FC15-94D0-435F-97D8-41BD934AC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346D7-A267-4C9B-B1DF-EAE0FE45A535}"/>
              </a:ext>
            </a:extLst>
          </p:cNvPr>
          <p:cNvSpPr>
            <a:spLocks noGrp="1"/>
          </p:cNvSpPr>
          <p:nvPr>
            <p:ph type="dt" sz="half" idx="10"/>
          </p:nvPr>
        </p:nvSpPr>
        <p:spPr/>
        <p:txBody>
          <a:bodyPr/>
          <a:lstStyle/>
          <a:p>
            <a:fld id="{9FE5FF44-2564-41EB-AEEA-84522E4B8938}" type="datetimeFigureOut">
              <a:rPr lang="en-US" smtClean="0"/>
              <a:t>1/17/2025</a:t>
            </a:fld>
            <a:endParaRPr lang="en-US"/>
          </a:p>
        </p:txBody>
      </p:sp>
      <p:sp>
        <p:nvSpPr>
          <p:cNvPr id="6" name="Footer Placeholder 5">
            <a:extLst>
              <a:ext uri="{FF2B5EF4-FFF2-40B4-BE49-F238E27FC236}">
                <a16:creationId xmlns:a16="http://schemas.microsoft.com/office/drawing/2014/main" id="{B948009C-DD2F-49C9-8790-AA774756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7A6D7-7C4E-41F4-A5F1-ABD4C1240EA2}"/>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52698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7243-80AB-4297-AF18-0C8DAA1B6D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5C715F-AD29-4F13-924D-DFB8DA4A0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9CA7A5-C49C-4765-9E50-D8A97972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E5FF44-2564-41EB-AEEA-84522E4B8938}" type="datetimeFigureOut">
              <a:rPr lang="en-US" smtClean="0"/>
              <a:t>1/17/2025</a:t>
            </a:fld>
            <a:endParaRPr lang="en-US"/>
          </a:p>
        </p:txBody>
      </p:sp>
      <p:sp>
        <p:nvSpPr>
          <p:cNvPr id="5" name="Footer Placeholder 4">
            <a:extLst>
              <a:ext uri="{FF2B5EF4-FFF2-40B4-BE49-F238E27FC236}">
                <a16:creationId xmlns:a16="http://schemas.microsoft.com/office/drawing/2014/main" id="{C39DECA0-FA2C-4FD8-818D-5EB12CD23A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C3463-326A-42E5-96B2-737E49706D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66834-12B8-4ECA-BA19-8C9D40DD3976}" type="slidenum">
              <a:rPr lang="en-US" smtClean="0"/>
              <a:t>‹#›</a:t>
            </a:fld>
            <a:endParaRPr lang="en-US"/>
          </a:p>
        </p:txBody>
      </p:sp>
    </p:spTree>
    <p:extLst>
      <p:ext uri="{BB962C8B-B14F-4D97-AF65-F5344CB8AC3E}">
        <p14:creationId xmlns:p14="http://schemas.microsoft.com/office/powerpoint/2010/main" val="3486052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a/url?sa=i&amp;rct=j&amp;q=&amp;esrc=s&amp;source=images&amp;cd=&amp;cad=rja&amp;uact=8&amp;ved=2ahUKEwjkoZD5z7HfAhVlx1QKHduFA2UQjRx6BAgBEAU&amp;url=http://www.clipartpanda.com/categories/musical-notes-clip-art-transparent-background&amp;psig=AOvVaw017y0A90YvJ6iYQWirBvKx&amp;ust=154550573936006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a/url?sa=i&amp;rct=j&amp;q=&amp;esrc=s&amp;source=images&amp;cd=&amp;cad=rja&amp;uact=8&amp;ved=2ahUKEwjSnfyR2LHfAhVIj1QKHfzJAoUQjRx6BAgBEAU&amp;url=https://www.qx104fm.com/2018/07/25/top-spoken-languages-in-manitoba/&amp;psig=AOvVaw3EKPc4RiAn-cpY90wxPLhJ&amp;ust=15455079819829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starr@sd43.bc.ca" TargetMode="External"/><Relationship Id="rId7" Type="http://schemas.openxmlformats.org/officeDocument/2006/relationships/hyperlink" Target="mailto:vsharma@sd43.bc.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mdhillon@sd43.bc.ca" TargetMode="External"/><Relationship Id="rId5" Type="http://schemas.openxmlformats.org/officeDocument/2006/relationships/hyperlink" Target="mailto:kenelson@sd43.bc.ca" TargetMode="External"/><Relationship Id="rId4" Type="http://schemas.openxmlformats.org/officeDocument/2006/relationships/hyperlink" Target="mailto:lhamilton@sd43.b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a/url?sa=i&amp;rct=j&amp;q=&amp;esrc=s&amp;source=images&amp;cd=&amp;cad=rja&amp;uact=8&amp;ved=2ahUKEwiW-fyUx7HfAhWFLnwKHZTIDPsQjRx6BAgBEAU&amp;url=https://gallery.yopriceville.com/Free-Clipart-Pictures/Fall-PNG/Transparent_Fall_Leaves_PNG_Clipart_Image?fb_comment_id%3D798385910282703_1085199034934721&amp;psig=AOvVaw0WZ9lUDviTr9O9AKOhCdgg&amp;ust=1545503452179337" TargetMode="External"/><Relationship Id="rId1" Type="http://schemas.openxmlformats.org/officeDocument/2006/relationships/slideLayout" Target="../slideLayouts/slideLayout7.xml"/><Relationship Id="rId4" Type="http://schemas.openxmlformats.org/officeDocument/2006/relationships/hyperlink" Target="https://www.google.ca/url?sa=i&amp;rct=j&amp;q=&amp;esrc=s&amp;source=images&amp;cd=&amp;ved=2ahUKEwjt1q20xbHfAhUorVQKHaSXCBcQjRx6BAgBEAU&amp;url=https://hanslodge.com/clipart/autumn-leaves-clip-art-12.htm&amp;psig=AOvVaw2REvMYfhdhSSoQaZ_JMuyz&amp;ust=154550298075393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eeiconspng.com/images/snowflakes-falling-pn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1159715"/>
            <a:ext cx="6965245" cy="1202485"/>
          </a:xfrm>
          <a:noFill/>
          <a:ln>
            <a:noFill/>
          </a:ln>
        </p:spPr>
        <p:txBody>
          <a:bodyPr>
            <a:normAutofit/>
          </a:bodyPr>
          <a:lstStyle/>
          <a:p>
            <a:r>
              <a:rPr lang="en-US" b="1">
                <a:solidFill>
                  <a:schemeClr val="tx1">
                    <a:lumMod val="95000"/>
                    <a:lumOff val="5000"/>
                  </a:schemeClr>
                </a:solidFill>
                <a:effectLst>
                  <a:glow rad="127000">
                    <a:schemeClr val="bg1"/>
                  </a:glow>
                </a:effectLst>
              </a:rPr>
              <a:t>                 </a:t>
            </a:r>
            <a:r>
              <a:rPr lang="en-US" sz="4000" b="1">
                <a:solidFill>
                  <a:schemeClr val="tx1">
                    <a:lumMod val="95000"/>
                    <a:lumOff val="5000"/>
                  </a:schemeClr>
                </a:solidFill>
                <a:effectLst>
                  <a:glow rad="127000">
                    <a:schemeClr val="bg1"/>
                  </a:glow>
                </a:effectLst>
              </a:rPr>
              <a:t>to Pinetree Secondary!</a:t>
            </a:r>
          </a:p>
        </p:txBody>
      </p:sp>
      <p:sp>
        <p:nvSpPr>
          <p:cNvPr id="6" name="Content Placeholder 5"/>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b="1">
                <a:effectLst>
                  <a:glow rad="228600">
                    <a:schemeClr val="bg1">
                      <a:alpha val="40000"/>
                    </a:schemeClr>
                  </a:glow>
                </a:effectLst>
              </a:rPr>
              <a:t>     Getting Ready for Grade 9</a:t>
            </a:r>
          </a:p>
          <a:p>
            <a:pPr marL="0" indent="0" algn="ctr">
              <a:buNone/>
            </a:pPr>
            <a:endParaRPr lang="en-US"/>
          </a:p>
          <a:p>
            <a:pPr marL="0" indent="0">
              <a:buNone/>
            </a:pPr>
            <a:endParaRPr lang="en-US"/>
          </a:p>
          <a:p>
            <a:pPr marL="0" indent="0">
              <a:buNone/>
            </a:pPr>
            <a:endParaRPr lang="en-US"/>
          </a:p>
          <a:p>
            <a:pPr marL="0" indent="0">
              <a:buNone/>
            </a:pPr>
            <a:r>
              <a:rPr lang="en-US" sz="1600"/>
              <a:t>                   </a:t>
            </a:r>
          </a:p>
          <a:p>
            <a:pPr marL="0" indent="0" algn="ctr">
              <a:buNone/>
            </a:pPr>
            <a:r>
              <a:rPr lang="en-US" sz="1800" b="1" i="1"/>
              <a:t>       “Accepting Challenges Together”</a:t>
            </a:r>
            <a:endParaRPr lang="en-US" sz="1800" b="1" i="1">
              <a:ea typeface="Verdana"/>
            </a:endParaRPr>
          </a:p>
          <a:p>
            <a:pPr marL="0" indent="0" algn="ctr">
              <a:buNone/>
            </a:pPr>
            <a:endParaRPr lang="en-US"/>
          </a:p>
          <a:p>
            <a:pPr marL="0" indent="0" algn="ctr">
              <a:buNone/>
            </a:pPr>
            <a:endParaRPr lang="en-US"/>
          </a:p>
          <a:p>
            <a:pPr marL="0" indent="0" algn="ctr">
              <a:buNone/>
            </a:pPr>
            <a:endParaRPr lang="en-US"/>
          </a:p>
        </p:txBody>
      </p:sp>
    </p:spTree>
    <p:extLst>
      <p:ext uri="{BB962C8B-B14F-4D97-AF65-F5344CB8AC3E}">
        <p14:creationId xmlns:p14="http://schemas.microsoft.com/office/powerpoint/2010/main" val="303675697"/>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43000" y="769652"/>
            <a:ext cx="7437474" cy="1188720"/>
          </a:xfrm>
        </p:spPr>
        <p:txBody>
          <a:bodyPr>
            <a:normAutofit/>
          </a:bodyPr>
          <a:lstStyle/>
          <a:p>
            <a:r>
              <a:rPr lang="en-US" sz="4000">
                <a:solidFill>
                  <a:schemeClr val="tx1">
                    <a:lumMod val="85000"/>
                    <a:lumOff val="15000"/>
                  </a:schemeClr>
                </a:solidFill>
              </a:rPr>
              <a:t>The Transition from Grade 8 to 9</a:t>
            </a:r>
          </a:p>
        </p:txBody>
      </p:sp>
      <p:sp>
        <p:nvSpPr>
          <p:cNvPr id="3" name="Content Placeholder 2"/>
          <p:cNvSpPr>
            <a:spLocks noGrp="1"/>
          </p:cNvSpPr>
          <p:nvPr>
            <p:ph idx="1"/>
          </p:nvPr>
        </p:nvSpPr>
        <p:spPr>
          <a:xfrm>
            <a:off x="563526" y="1905000"/>
            <a:ext cx="7924800" cy="4581741"/>
          </a:xfrm>
        </p:spPr>
        <p:txBody>
          <a:bodyPr anchor="ctr">
            <a:normAutofit/>
          </a:bodyPr>
          <a:lstStyle/>
          <a:p>
            <a:pPr marL="0" indent="0">
              <a:buNone/>
            </a:pPr>
            <a:r>
              <a:rPr lang="en-US" sz="2000">
                <a:solidFill>
                  <a:schemeClr val="tx1">
                    <a:lumMod val="85000"/>
                    <a:lumOff val="15000"/>
                  </a:schemeClr>
                </a:solidFill>
              </a:rPr>
              <a:t>Our goal is to help grade 8’s make a smooth transition to high school. To help ease the transition, we provide the following information/events:</a:t>
            </a:r>
          </a:p>
          <a:p>
            <a:pPr marL="0" indent="0">
              <a:buNone/>
            </a:pPr>
            <a:endParaRPr lang="en-US" sz="2000">
              <a:solidFill>
                <a:schemeClr val="tx1">
                  <a:lumMod val="85000"/>
                  <a:lumOff val="15000"/>
                </a:schemeClr>
              </a:solidFill>
            </a:endParaRPr>
          </a:p>
          <a:p>
            <a:pPr lvl="1"/>
            <a:r>
              <a:rPr lang="en-US" sz="2000" b="1">
                <a:solidFill>
                  <a:schemeClr val="tx1">
                    <a:lumMod val="85000"/>
                    <a:lumOff val="15000"/>
                  </a:schemeClr>
                </a:solidFill>
              </a:rPr>
              <a:t>Grade 8 Walkabout</a:t>
            </a:r>
            <a:r>
              <a:rPr lang="en-US" sz="2000">
                <a:solidFill>
                  <a:schemeClr val="tx1">
                    <a:lumMod val="85000"/>
                    <a:lumOff val="15000"/>
                  </a:schemeClr>
                </a:solidFill>
              </a:rPr>
              <a:t>: January 24</a:t>
            </a:r>
            <a:r>
              <a:rPr lang="en-US" sz="2000" baseline="30000">
                <a:solidFill>
                  <a:schemeClr val="tx1">
                    <a:lumMod val="85000"/>
                    <a:lumOff val="15000"/>
                  </a:schemeClr>
                </a:solidFill>
              </a:rPr>
              <a:t>th</a:t>
            </a:r>
            <a:r>
              <a:rPr lang="en-US" sz="2000">
                <a:solidFill>
                  <a:schemeClr val="tx1">
                    <a:lumMod val="85000"/>
                    <a:lumOff val="15000"/>
                  </a:schemeClr>
                </a:solidFill>
              </a:rPr>
              <a:t>, 2025 </a:t>
            </a:r>
            <a:endParaRPr lang="en-US" sz="2000">
              <a:solidFill>
                <a:schemeClr val="tx1">
                  <a:lumMod val="85000"/>
                  <a:lumOff val="15000"/>
                </a:schemeClr>
              </a:solidFill>
              <a:cs typeface="Calibri"/>
            </a:endParaRPr>
          </a:p>
          <a:p>
            <a:pPr lvl="1"/>
            <a:r>
              <a:rPr lang="en-US" sz="2000" b="1">
                <a:solidFill>
                  <a:schemeClr val="tx1">
                    <a:lumMod val="85000"/>
                    <a:lumOff val="15000"/>
                  </a:schemeClr>
                </a:solidFill>
              </a:rPr>
              <a:t>Visits to Middle Schools: </a:t>
            </a:r>
            <a:r>
              <a:rPr lang="en-US" sz="2000">
                <a:solidFill>
                  <a:schemeClr val="tx1">
                    <a:lumMod val="85000"/>
                    <a:lumOff val="15000"/>
                  </a:schemeClr>
                </a:solidFill>
              </a:rPr>
              <a:t>Early March to program and make course selections</a:t>
            </a:r>
          </a:p>
          <a:p>
            <a:pPr lvl="1"/>
            <a:r>
              <a:rPr lang="en-US" sz="2000" b="1">
                <a:solidFill>
                  <a:schemeClr val="tx1">
                    <a:lumMod val="85000"/>
                    <a:lumOff val="15000"/>
                  </a:schemeClr>
                </a:solidFill>
              </a:rPr>
              <a:t>Articulation meetings: </a:t>
            </a:r>
            <a:r>
              <a:rPr lang="en-US" sz="2000">
                <a:solidFill>
                  <a:schemeClr val="tx1">
                    <a:lumMod val="85000"/>
                    <a:lumOff val="15000"/>
                  </a:schemeClr>
                </a:solidFill>
              </a:rPr>
              <a:t>With teachers at the middle schools in mid- April</a:t>
            </a:r>
          </a:p>
          <a:p>
            <a:pPr lvl="1"/>
            <a:r>
              <a:rPr lang="en-US" sz="2000" b="1">
                <a:solidFill>
                  <a:schemeClr val="tx1">
                    <a:lumMod val="85000"/>
                    <a:lumOff val="15000"/>
                  </a:schemeClr>
                </a:solidFill>
              </a:rPr>
              <a:t>First day of School in September:  </a:t>
            </a:r>
            <a:r>
              <a:rPr lang="en-US" sz="2000">
                <a:solidFill>
                  <a:schemeClr val="tx1">
                    <a:lumMod val="85000"/>
                    <a:lumOff val="15000"/>
                  </a:schemeClr>
                </a:solidFill>
              </a:rPr>
              <a:t>Grade 9’s come in for ½ the day for a mini- orientation, to learn about Digital Literacy, get their pictures taken, Office 365 password and enjoy a lunch!</a:t>
            </a:r>
            <a:endParaRPr lang="en-US" sz="2000">
              <a:solidFill>
                <a:schemeClr val="tx1">
                  <a:lumMod val="85000"/>
                  <a:lumOff val="15000"/>
                </a:schemeClr>
              </a:solidFill>
              <a:ea typeface="Calibri"/>
              <a:cs typeface="Calibri"/>
            </a:endParaRPr>
          </a:p>
        </p:txBody>
      </p:sp>
    </p:spTree>
    <p:extLst>
      <p:ext uri="{BB962C8B-B14F-4D97-AF65-F5344CB8AC3E}">
        <p14:creationId xmlns:p14="http://schemas.microsoft.com/office/powerpoint/2010/main" val="382240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ed pins pinned on a calendar">
            <a:extLst>
              <a:ext uri="{FF2B5EF4-FFF2-40B4-BE49-F238E27FC236}">
                <a16:creationId xmlns:a16="http://schemas.microsoft.com/office/drawing/2014/main" id="{D083D0C3-CE9B-412F-8B19-699FCED13B86}"/>
              </a:ext>
            </a:extLst>
          </p:cNvPr>
          <p:cNvPicPr>
            <a:picLocks noChangeAspect="1"/>
          </p:cNvPicPr>
          <p:nvPr/>
        </p:nvPicPr>
        <p:blipFill rotWithShape="1">
          <a:blip r:embed="rId2"/>
          <a:srcRect l="40814" r="28353" b="-1"/>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271187" y="353514"/>
            <a:ext cx="5704979" cy="1322887"/>
          </a:xfrm>
        </p:spPr>
        <p:txBody>
          <a:bodyPr>
            <a:normAutofit/>
          </a:bodyPr>
          <a:lstStyle/>
          <a:p>
            <a:r>
              <a:rPr lang="en-US"/>
              <a:t>Choosing Courses:</a:t>
            </a:r>
            <a:br>
              <a:rPr lang="en-US"/>
            </a:br>
            <a:r>
              <a:rPr lang="en-US" b="1"/>
              <a:t>The Programming Process</a:t>
            </a:r>
          </a:p>
        </p:txBody>
      </p:sp>
      <p:sp>
        <p:nvSpPr>
          <p:cNvPr id="3" name="Content Placeholder 2"/>
          <p:cNvSpPr>
            <a:spLocks noGrp="1"/>
          </p:cNvSpPr>
          <p:nvPr>
            <p:ph idx="1"/>
          </p:nvPr>
        </p:nvSpPr>
        <p:spPr>
          <a:xfrm>
            <a:off x="76200" y="2029905"/>
            <a:ext cx="6019800" cy="3657600"/>
          </a:xfrm>
        </p:spPr>
        <p:txBody>
          <a:bodyPr vert="horz" lIns="91440" tIns="45720" rIns="91440" bIns="45720" rtlCol="0" anchor="t">
            <a:normAutofit fontScale="92500" lnSpcReduction="20000"/>
          </a:bodyPr>
          <a:lstStyle/>
          <a:p>
            <a:pPr>
              <a:lnSpc>
                <a:spcPct val="90000"/>
              </a:lnSpc>
            </a:pPr>
            <a:r>
              <a:rPr lang="en-US" sz="2000"/>
              <a:t>Read the course calendar descriptions carefully. Calendar is available online.</a:t>
            </a:r>
          </a:p>
          <a:p>
            <a:pPr marL="0" indent="0">
              <a:lnSpc>
                <a:spcPct val="90000"/>
              </a:lnSpc>
              <a:buNone/>
            </a:pPr>
            <a:endParaRPr lang="en-US" sz="2000"/>
          </a:p>
          <a:p>
            <a:pPr>
              <a:lnSpc>
                <a:spcPct val="90000"/>
              </a:lnSpc>
            </a:pPr>
            <a:r>
              <a:rPr lang="en-US" sz="2000"/>
              <a:t>Don’t worry about what your friends are taking; instead, focus on your skills and abilities.</a:t>
            </a:r>
          </a:p>
          <a:p>
            <a:pPr marL="0" indent="0">
              <a:lnSpc>
                <a:spcPct val="90000"/>
              </a:lnSpc>
              <a:buNone/>
            </a:pPr>
            <a:endParaRPr lang="en-US" sz="2000"/>
          </a:p>
          <a:p>
            <a:pPr>
              <a:lnSpc>
                <a:spcPct val="90000"/>
              </a:lnSpc>
            </a:pPr>
            <a:r>
              <a:rPr lang="en-US" sz="2000"/>
              <a:t>Discuss your choices with your parents.</a:t>
            </a:r>
          </a:p>
          <a:p>
            <a:pPr marL="0" indent="0">
              <a:lnSpc>
                <a:spcPct val="90000"/>
              </a:lnSpc>
              <a:buNone/>
            </a:pPr>
            <a:endParaRPr lang="en-US" sz="2000"/>
          </a:p>
          <a:p>
            <a:pPr>
              <a:lnSpc>
                <a:spcPct val="90000"/>
              </a:lnSpc>
            </a:pPr>
            <a:r>
              <a:rPr lang="en-US" sz="2000"/>
              <a:t>Contact your counsellor if you have questions.</a:t>
            </a:r>
          </a:p>
          <a:p>
            <a:pPr>
              <a:lnSpc>
                <a:spcPct val="90000"/>
              </a:lnSpc>
            </a:pPr>
            <a:endParaRPr lang="en-US" sz="2000"/>
          </a:p>
          <a:p>
            <a:pPr>
              <a:lnSpc>
                <a:spcPct val="90000"/>
              </a:lnSpc>
            </a:pPr>
            <a:r>
              <a:rPr lang="en-US" sz="2000" i="1"/>
              <a:t>Grade 9 is a year for exploration. These are not pre-requisite courses (other than languages and core academics)</a:t>
            </a:r>
          </a:p>
        </p:txBody>
      </p:sp>
    </p:spTree>
    <p:extLst>
      <p:ext uri="{BB962C8B-B14F-4D97-AF65-F5344CB8AC3E}">
        <p14:creationId xmlns:p14="http://schemas.microsoft.com/office/powerpoint/2010/main" val="1348127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Course Programming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90600" y="2057400"/>
            <a:ext cx="7025403" cy="4041648"/>
          </a:xfrm>
        </p:spPr>
        <p:txBody>
          <a:bodyPr anchor="t">
            <a:normAutofit/>
          </a:bodyPr>
          <a:lstStyle/>
          <a:p>
            <a:pPr marL="0" indent="0">
              <a:buNone/>
            </a:pPr>
            <a:r>
              <a:rPr lang="en-US" sz="2000"/>
              <a:t>Grade 9 students are required to take </a:t>
            </a:r>
            <a:r>
              <a:rPr lang="en-US" sz="2000" b="1" u="sng"/>
              <a:t>8 courses</a:t>
            </a:r>
            <a:r>
              <a:rPr lang="en-US" sz="2000"/>
              <a:t>:</a:t>
            </a:r>
          </a:p>
          <a:p>
            <a:pPr marL="0" indent="0">
              <a:buNone/>
            </a:pPr>
            <a:endParaRPr lang="en-US" sz="2000"/>
          </a:p>
          <a:p>
            <a:pPr marL="0" indent="0">
              <a:buNone/>
            </a:pPr>
            <a:r>
              <a:rPr lang="en-US" sz="2000"/>
              <a:t>     </a:t>
            </a:r>
            <a:r>
              <a:rPr lang="en-US" sz="2000" b="1"/>
              <a:t>5 are mandatory: </a:t>
            </a:r>
          </a:p>
          <a:p>
            <a:pPr lvl="1"/>
            <a:r>
              <a:rPr lang="en-US" sz="2000"/>
              <a:t>English 9 (or EAL)</a:t>
            </a:r>
          </a:p>
          <a:p>
            <a:pPr lvl="1"/>
            <a:r>
              <a:rPr lang="en-US" sz="2000"/>
              <a:t>Socials 9 (or EAL)</a:t>
            </a:r>
          </a:p>
          <a:p>
            <a:pPr lvl="1"/>
            <a:r>
              <a:rPr lang="en-US" sz="2000"/>
              <a:t>Science 9</a:t>
            </a:r>
          </a:p>
          <a:p>
            <a:pPr lvl="1"/>
            <a:r>
              <a:rPr lang="en-US" sz="2000"/>
              <a:t>Math 9</a:t>
            </a:r>
          </a:p>
          <a:p>
            <a:pPr lvl="1"/>
            <a:r>
              <a:rPr lang="en-US" sz="2000"/>
              <a:t>PE 9</a:t>
            </a:r>
          </a:p>
          <a:p>
            <a:pPr marL="342900" lvl="1" indent="0">
              <a:buNone/>
            </a:pPr>
            <a:r>
              <a:rPr lang="en-US" sz="2000" b="1"/>
              <a:t>3 Electives</a:t>
            </a:r>
          </a:p>
          <a:p>
            <a:pPr marL="342900" lvl="1" indent="0">
              <a:buNone/>
            </a:pPr>
            <a:endParaRPr lang="en-US" b="1"/>
          </a:p>
          <a:p>
            <a:pPr marL="342900" lvl="1" indent="0">
              <a:buNone/>
            </a:pPr>
            <a:r>
              <a:rPr lang="en-US" b="1"/>
              <a:t>* Applications of Digital Learning 10</a:t>
            </a:r>
          </a:p>
        </p:txBody>
      </p:sp>
    </p:spTree>
    <p:extLst>
      <p:ext uri="{BB962C8B-B14F-4D97-AF65-F5344CB8AC3E}">
        <p14:creationId xmlns:p14="http://schemas.microsoft.com/office/powerpoint/2010/main" val="117720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7FD3-3664-84D3-90EF-E4874D6DF18A}"/>
              </a:ext>
            </a:extLst>
          </p:cNvPr>
          <p:cNvSpPr>
            <a:spLocks noGrp="1"/>
          </p:cNvSpPr>
          <p:nvPr>
            <p:ph type="title"/>
          </p:nvPr>
        </p:nvSpPr>
        <p:spPr>
          <a:xfrm>
            <a:off x="515125" y="1153572"/>
            <a:ext cx="2400300" cy="4461163"/>
          </a:xfrm>
        </p:spPr>
        <p:txBody>
          <a:bodyPr>
            <a:normAutofit/>
          </a:bodyPr>
          <a:lstStyle/>
          <a:p>
            <a:r>
              <a:rPr lang="en-CA">
                <a:solidFill>
                  <a:srgbClr val="FFFFFF"/>
                </a:solidFill>
              </a:rPr>
              <a:t>Applications of Digital Learning 10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5E294F-702F-6332-2D02-A147D8FC1D6D}"/>
              </a:ext>
            </a:extLst>
          </p:cNvPr>
          <p:cNvSpPr>
            <a:spLocks noGrp="1"/>
          </p:cNvSpPr>
          <p:nvPr>
            <p:ph idx="1"/>
          </p:nvPr>
        </p:nvSpPr>
        <p:spPr>
          <a:xfrm>
            <a:off x="3125454" y="424206"/>
            <a:ext cx="5895998" cy="6221691"/>
          </a:xfrm>
        </p:spPr>
        <p:txBody>
          <a:bodyPr anchor="ctr">
            <a:normAutofit/>
          </a:bodyPr>
          <a:lstStyle/>
          <a:p>
            <a:pPr marL="0" indent="0">
              <a:buNone/>
            </a:pPr>
            <a:r>
              <a:rPr lang="en-US" sz="1900"/>
              <a:t>Although categorized as a grade 10 credit, the course will be taken by all grade 9 students. Instruction is delivered through a combination of online assignments and learning activities during ESS block. </a:t>
            </a:r>
          </a:p>
          <a:p>
            <a:pPr marL="0" indent="0">
              <a:buNone/>
            </a:pPr>
            <a:endParaRPr lang="en-US" sz="1900"/>
          </a:p>
          <a:p>
            <a:pPr marL="0" indent="0">
              <a:buNone/>
            </a:pPr>
            <a:r>
              <a:rPr lang="en-US" sz="1900" b="1" u="sng"/>
              <a:t>Goal of the course:</a:t>
            </a:r>
          </a:p>
          <a:p>
            <a:pPr>
              <a:buFont typeface="Arial" panose="020B0604020202020204" pitchFamily="34" charset="0"/>
              <a:buChar char="•"/>
            </a:pPr>
            <a:r>
              <a:rPr lang="en-US" sz="1900"/>
              <a:t>In this course, students will be required to navigate the technology required to accomplish the competencies of our curriculum and beyond.</a:t>
            </a:r>
          </a:p>
          <a:p>
            <a:pPr marL="0" indent="0">
              <a:buNone/>
            </a:pPr>
            <a:endParaRPr lang="en-US" sz="1900">
              <a:cs typeface="Calibri" panose="020F0502020204030204"/>
            </a:endParaRPr>
          </a:p>
          <a:p>
            <a:r>
              <a:rPr lang="en-US" sz="1900"/>
              <a:t>Students will be able to </a:t>
            </a:r>
          </a:p>
          <a:p>
            <a:pPr lvl="1">
              <a:buFont typeface="Courier New" panose="020B0604020202020204" pitchFamily="34" charset="0"/>
              <a:buChar char="o"/>
            </a:pPr>
            <a:r>
              <a:rPr lang="en-US" sz="1600"/>
              <a:t>understand and define a task</a:t>
            </a:r>
            <a:endParaRPr lang="en-US" sz="1600">
              <a:ea typeface="Calibri"/>
              <a:cs typeface="Calibri"/>
            </a:endParaRPr>
          </a:p>
          <a:p>
            <a:pPr lvl="1">
              <a:buFont typeface="Courier New" panose="020B0604020202020204" pitchFamily="34" charset="0"/>
              <a:buChar char="o"/>
            </a:pPr>
            <a:r>
              <a:rPr lang="en-US" sz="1600"/>
              <a:t>choose the correct digital tool for the purpose</a:t>
            </a:r>
            <a:endParaRPr lang="en-US"/>
          </a:p>
          <a:p>
            <a:pPr lvl="1">
              <a:buFont typeface="Courier New" panose="020B0604020202020204" pitchFamily="34" charset="0"/>
              <a:buChar char="o"/>
            </a:pPr>
            <a:r>
              <a:rPr lang="en-US" sz="1600"/>
              <a:t> deliver a finished product ethically and responsibly </a:t>
            </a:r>
            <a:endParaRPr lang="en-US"/>
          </a:p>
          <a:p>
            <a:pPr lvl="1">
              <a:buFont typeface="Courier New" panose="020B0604020202020204" pitchFamily="34" charset="0"/>
              <a:buChar char="o"/>
            </a:pPr>
            <a:r>
              <a:rPr lang="en-US" sz="1600"/>
              <a:t>learn to protect the personal security and privacy of themselves and others </a:t>
            </a:r>
            <a:endParaRPr lang="en-US">
              <a:cs typeface="Calibri"/>
            </a:endParaRPr>
          </a:p>
          <a:p>
            <a:pPr marL="0" indent="0">
              <a:buNone/>
            </a:pPr>
            <a:endParaRPr lang="en-US" sz="1900">
              <a:cs typeface="Calibri"/>
            </a:endParaRPr>
          </a:p>
        </p:txBody>
      </p:sp>
    </p:spTree>
    <p:extLst>
      <p:ext uri="{BB962C8B-B14F-4D97-AF65-F5344CB8AC3E}">
        <p14:creationId xmlns:p14="http://schemas.microsoft.com/office/powerpoint/2010/main" val="30010194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6CEEA3A1-6AA2-A8C6-60FD-22C639AAE476}"/>
              </a:ext>
            </a:extLst>
          </p:cNvPr>
          <p:cNvPicPr>
            <a:picLocks noGrp="1" noChangeAspect="1"/>
          </p:cNvPicPr>
          <p:nvPr>
            <p:ph sz="half" idx="2"/>
          </p:nvPr>
        </p:nvPicPr>
        <p:blipFill>
          <a:blip r:embed="rId2"/>
          <a:stretch>
            <a:fillRect/>
          </a:stretch>
        </p:blipFill>
        <p:spPr>
          <a:xfrm>
            <a:off x="4629150" y="2655441"/>
            <a:ext cx="3886200" cy="2691705"/>
          </a:xfrm>
        </p:spPr>
      </p:pic>
      <p:sp>
        <p:nvSpPr>
          <p:cNvPr id="4" name="Title 3">
            <a:extLst>
              <a:ext uri="{FF2B5EF4-FFF2-40B4-BE49-F238E27FC236}">
                <a16:creationId xmlns:a16="http://schemas.microsoft.com/office/drawing/2014/main" id="{6D749245-D038-442F-B312-BDD60EAD87EF}"/>
              </a:ext>
            </a:extLst>
          </p:cNvPr>
          <p:cNvSpPr>
            <a:spLocks noGrp="1"/>
          </p:cNvSpPr>
          <p:nvPr>
            <p:ph type="title"/>
          </p:nvPr>
        </p:nvSpPr>
        <p:spPr/>
        <p:txBody>
          <a:bodyPr>
            <a:normAutofit/>
          </a:bodyPr>
          <a:lstStyle/>
          <a:p>
            <a:r>
              <a:rPr lang="en-US" sz="4000" b="1"/>
              <a:t>READ THE GRADE 9 Course Calendar</a:t>
            </a:r>
            <a:endParaRPr lang="en-CA" sz="4000" b="1"/>
          </a:p>
        </p:txBody>
      </p:sp>
      <p:sp>
        <p:nvSpPr>
          <p:cNvPr id="5" name="Content Placeholder 4">
            <a:extLst>
              <a:ext uri="{FF2B5EF4-FFF2-40B4-BE49-F238E27FC236}">
                <a16:creationId xmlns:a16="http://schemas.microsoft.com/office/drawing/2014/main" id="{151ACF18-AC05-46E0-94A4-82E8DCD5F3BB}"/>
              </a:ext>
            </a:extLst>
          </p:cNvPr>
          <p:cNvSpPr>
            <a:spLocks noGrp="1"/>
          </p:cNvSpPr>
          <p:nvPr>
            <p:ph sz="half" idx="1"/>
          </p:nvPr>
        </p:nvSpPr>
        <p:spPr/>
        <p:txBody>
          <a:bodyPr/>
          <a:lstStyle/>
          <a:p>
            <a:pPr marL="0" indent="0">
              <a:buNone/>
            </a:pPr>
            <a:endParaRPr lang="en-US"/>
          </a:p>
          <a:p>
            <a:pPr marL="0" indent="0">
              <a:buNone/>
            </a:pPr>
            <a:endParaRPr lang="en-CA"/>
          </a:p>
        </p:txBody>
      </p:sp>
      <p:pic>
        <p:nvPicPr>
          <p:cNvPr id="9" name="Picture 8">
            <a:extLst>
              <a:ext uri="{FF2B5EF4-FFF2-40B4-BE49-F238E27FC236}">
                <a16:creationId xmlns:a16="http://schemas.microsoft.com/office/drawing/2014/main" id="{4B64A9AB-F9B7-4B75-A227-55B53175AEA7}"/>
              </a:ext>
            </a:extLst>
          </p:cNvPr>
          <p:cNvPicPr>
            <a:picLocks noChangeAspect="1"/>
          </p:cNvPicPr>
          <p:nvPr/>
        </p:nvPicPr>
        <p:blipFill>
          <a:blip r:embed="rId3"/>
          <a:stretch>
            <a:fillRect/>
          </a:stretch>
        </p:blipFill>
        <p:spPr>
          <a:xfrm>
            <a:off x="324766" y="1825626"/>
            <a:ext cx="4195219" cy="4046538"/>
          </a:xfrm>
          <a:prstGeom prst="rect">
            <a:avLst/>
          </a:prstGeom>
        </p:spPr>
      </p:pic>
      <p:cxnSp>
        <p:nvCxnSpPr>
          <p:cNvPr id="13" name="Straight Arrow Connector 12">
            <a:extLst>
              <a:ext uri="{FF2B5EF4-FFF2-40B4-BE49-F238E27FC236}">
                <a16:creationId xmlns:a16="http://schemas.microsoft.com/office/drawing/2014/main" id="{CA47634F-B401-4E0A-9F11-04ADAF0A3DC0}"/>
              </a:ext>
            </a:extLst>
          </p:cNvPr>
          <p:cNvCxnSpPr/>
          <p:nvPr/>
        </p:nvCxnSpPr>
        <p:spPr>
          <a:xfrm>
            <a:off x="2416103" y="3519935"/>
            <a:ext cx="930425"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0D2CA52-5545-4EBC-9C62-CA356170C476}"/>
              </a:ext>
            </a:extLst>
          </p:cNvPr>
          <p:cNvPicPr>
            <a:picLocks noChangeAspect="1"/>
          </p:cNvPicPr>
          <p:nvPr/>
        </p:nvPicPr>
        <p:blipFill>
          <a:blip r:embed="rId4"/>
          <a:stretch>
            <a:fillRect/>
          </a:stretch>
        </p:blipFill>
        <p:spPr>
          <a:xfrm flipH="1">
            <a:off x="6317265" y="2964160"/>
            <a:ext cx="1315412" cy="880980"/>
          </a:xfrm>
          <a:prstGeom prst="rect">
            <a:avLst/>
          </a:prstGeom>
        </p:spPr>
      </p:pic>
    </p:spTree>
    <p:extLst>
      <p:ext uri="{BB962C8B-B14F-4D97-AF65-F5344CB8AC3E}">
        <p14:creationId xmlns:p14="http://schemas.microsoft.com/office/powerpoint/2010/main" val="5061294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FCE7F-1799-482F-A248-96CDB7274953}"/>
              </a:ext>
            </a:extLst>
          </p:cNvPr>
          <p:cNvPicPr>
            <a:picLocks noChangeAspect="1"/>
          </p:cNvPicPr>
          <p:nvPr/>
        </p:nvPicPr>
        <p:blipFill>
          <a:blip r:embed="rId2"/>
          <a:stretch>
            <a:fillRect/>
          </a:stretch>
        </p:blipFill>
        <p:spPr>
          <a:xfrm>
            <a:off x="1642862" y="932821"/>
            <a:ext cx="5454726" cy="5770232"/>
          </a:xfrm>
          <a:prstGeom prst="rect">
            <a:avLst/>
          </a:prstGeom>
        </p:spPr>
      </p:pic>
      <p:sp>
        <p:nvSpPr>
          <p:cNvPr id="7" name="Title 6">
            <a:extLst>
              <a:ext uri="{FF2B5EF4-FFF2-40B4-BE49-F238E27FC236}">
                <a16:creationId xmlns:a16="http://schemas.microsoft.com/office/drawing/2014/main" id="{2F2FAA85-BFC1-47C5-A624-4C478875AD15}"/>
              </a:ext>
            </a:extLst>
          </p:cNvPr>
          <p:cNvSpPr>
            <a:spLocks noGrp="1"/>
          </p:cNvSpPr>
          <p:nvPr>
            <p:ph type="title"/>
          </p:nvPr>
        </p:nvSpPr>
        <p:spPr>
          <a:xfrm>
            <a:off x="224389" y="154947"/>
            <a:ext cx="7886700" cy="777874"/>
          </a:xfrm>
        </p:spPr>
        <p:txBody>
          <a:bodyPr/>
          <a:lstStyle/>
          <a:p>
            <a:r>
              <a:rPr lang="en-US" b="1"/>
              <a:t>Detailed description of all courses. </a:t>
            </a:r>
            <a:endParaRPr lang="en-CA" b="1"/>
          </a:p>
        </p:txBody>
      </p:sp>
    </p:spTree>
    <p:extLst>
      <p:ext uri="{BB962C8B-B14F-4D97-AF65-F5344CB8AC3E}">
        <p14:creationId xmlns:p14="http://schemas.microsoft.com/office/powerpoint/2010/main" val="2142758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Elective Choices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059298" y="1920240"/>
            <a:ext cx="7703702" cy="4709160"/>
          </a:xfrm>
        </p:spPr>
        <p:txBody>
          <a:bodyPr anchor="t">
            <a:normAutofit fontScale="92500" lnSpcReduction="10000"/>
          </a:bodyPr>
          <a:lstStyle/>
          <a:p>
            <a:r>
              <a:rPr lang="en-US" sz="1600" b="1"/>
              <a:t>VISUAL ART 9- </a:t>
            </a:r>
            <a:r>
              <a:rPr lang="en-US" sz="1600"/>
              <a:t>learn skills in drawing, painting, collage, mixed media, printmaking, paper mâché, and photography</a:t>
            </a:r>
          </a:p>
          <a:p>
            <a:pPr marL="0" indent="0">
              <a:buNone/>
            </a:pPr>
            <a:endParaRPr lang="en-US" sz="1600"/>
          </a:p>
          <a:p>
            <a:r>
              <a:rPr lang="en-US" sz="1600" b="1"/>
              <a:t>BUSINESS TECHNOLOGY 9- </a:t>
            </a:r>
            <a:r>
              <a:rPr lang="en-US" sz="1600"/>
              <a:t>Students will learn about advertising, money, communications and creating their own businesses using computer software programs. This course is an excellent foundation of business knowledge and skills and introduces students to the senior business education curriculum</a:t>
            </a:r>
            <a:endParaRPr lang="en-US" sz="1600">
              <a:ea typeface="Calibri"/>
              <a:cs typeface="Calibri"/>
            </a:endParaRPr>
          </a:p>
          <a:p>
            <a:pPr marL="0" indent="0">
              <a:buNone/>
            </a:pPr>
            <a:endParaRPr lang="en-US" sz="1600"/>
          </a:p>
          <a:p>
            <a:r>
              <a:rPr lang="en-US" sz="1600" b="1"/>
              <a:t>PERFORMING ARTS 9- d</a:t>
            </a:r>
            <a:r>
              <a:rPr lang="en-US" sz="1600"/>
              <a:t>rama, Dance, and Musical Theatre</a:t>
            </a:r>
            <a:endParaRPr lang="en-US" sz="1600">
              <a:ea typeface="Calibri"/>
              <a:cs typeface="Calibri"/>
            </a:endParaRPr>
          </a:p>
          <a:p>
            <a:pPr marL="0" indent="0">
              <a:buNone/>
            </a:pPr>
            <a:endParaRPr lang="en-US" sz="1600"/>
          </a:p>
          <a:p>
            <a:r>
              <a:rPr lang="en-US" sz="1600" b="1"/>
              <a:t>FOODS &amp; NUTRITION 9- </a:t>
            </a:r>
            <a:r>
              <a:rPr lang="en-US" sz="1600"/>
              <a:t>Explore great food and food culture. A “hands – on course”</a:t>
            </a:r>
            <a:endParaRPr lang="en-US" sz="1600">
              <a:ea typeface="Calibri"/>
              <a:cs typeface="Calibri"/>
            </a:endParaRPr>
          </a:p>
          <a:p>
            <a:endParaRPr lang="en-US" sz="1600"/>
          </a:p>
          <a:p>
            <a:r>
              <a:rPr lang="en-US" sz="1600" b="1"/>
              <a:t>TEXTILES ARTS &amp; CRAFTS 9- </a:t>
            </a:r>
            <a:r>
              <a:rPr lang="en-US" sz="1600"/>
              <a:t>An opportunity to learn a variety of skills for traditional and modern crafts involving painting, creative lettering, hand sewing, yarn, decorating and embellishment techniques </a:t>
            </a:r>
            <a:endParaRPr lang="en-US" sz="1600">
              <a:ea typeface="Calibri"/>
              <a:cs typeface="Calibri"/>
            </a:endParaRPr>
          </a:p>
          <a:p>
            <a:endParaRPr lang="en-US" sz="1600"/>
          </a:p>
          <a:p>
            <a:r>
              <a:rPr lang="en-US" sz="1600" b="1"/>
              <a:t>FITNESS 9- </a:t>
            </a:r>
            <a:r>
              <a:rPr lang="en-US" sz="1600"/>
              <a:t>designed for students looking to improve their performance as well as their fitness levels. Includes core muscle training, cardio workouts, advanced weight training. Note: This is an elective in addition to PE 9</a:t>
            </a:r>
            <a:endParaRPr lang="en-US" sz="1600">
              <a:ea typeface="Calibri"/>
              <a:cs typeface="Calibri"/>
            </a:endParaRPr>
          </a:p>
        </p:txBody>
      </p:sp>
    </p:spTree>
    <p:extLst>
      <p:ext uri="{BB962C8B-B14F-4D97-AF65-F5344CB8AC3E}">
        <p14:creationId xmlns:p14="http://schemas.microsoft.com/office/powerpoint/2010/main" val="496661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Elective Choices Cont.</a:t>
            </a:r>
          </a:p>
        </p:txBody>
      </p:sp>
      <p:sp>
        <p:nvSpPr>
          <p:cNvPr id="1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920240"/>
            <a:ext cx="7772400" cy="4785360"/>
          </a:xfrm>
        </p:spPr>
        <p:txBody>
          <a:bodyPr anchor="t">
            <a:normAutofit/>
          </a:bodyPr>
          <a:lstStyle/>
          <a:p>
            <a:pPr>
              <a:spcAft>
                <a:spcPts val="600"/>
              </a:spcAft>
            </a:pPr>
            <a:r>
              <a:rPr lang="en-US" sz="1600" b="1"/>
              <a:t>INFORMATION TECHNOLOGY 9- </a:t>
            </a:r>
            <a:r>
              <a:rPr lang="en-US" sz="1600"/>
              <a:t>develop and refine your skills in every aspect of technology from graphic design and animation to programming and web design and film.</a:t>
            </a:r>
          </a:p>
          <a:p>
            <a:pPr>
              <a:spcAft>
                <a:spcPts val="600"/>
              </a:spcAft>
            </a:pPr>
            <a:endParaRPr lang="en-US" sz="1600"/>
          </a:p>
          <a:p>
            <a:pPr>
              <a:spcAft>
                <a:spcPts val="600"/>
              </a:spcAft>
            </a:pPr>
            <a:r>
              <a:rPr lang="en-US" sz="1600" b="1"/>
              <a:t>WOODWORK 9- </a:t>
            </a:r>
            <a:r>
              <a:rPr lang="en-US" sz="1600"/>
              <a:t>learn to safely use tools and equipment to design, create, and finish your own projects.  We learn and practice skills, so we can build cool things to make us proud.  Be active, productive and have fun!</a:t>
            </a:r>
            <a:endParaRPr lang="en-US" sz="1600">
              <a:ea typeface="Calibri"/>
              <a:cs typeface="Calibri"/>
            </a:endParaRPr>
          </a:p>
          <a:p>
            <a:pPr>
              <a:spcAft>
                <a:spcPts val="600"/>
              </a:spcAft>
            </a:pPr>
            <a:endParaRPr lang="en-US" sz="1600"/>
          </a:p>
          <a:p>
            <a:pPr>
              <a:spcAft>
                <a:spcPts val="600"/>
              </a:spcAft>
            </a:pPr>
            <a:r>
              <a:rPr lang="en-US" sz="1600" b="1"/>
              <a:t>POWER TECHNOLOGY 9- </a:t>
            </a:r>
            <a:r>
              <a:rPr lang="en-US" sz="1600"/>
              <a:t>get challenged to solve problems and design solutions that you can build or test! In the past, students have built C02 dragsters, Rube Goldberg (engineer/inventor) machines, mobiles, balances and more!</a:t>
            </a:r>
            <a:endParaRPr lang="en-US" sz="1600">
              <a:ea typeface="Calibri"/>
              <a:cs typeface="Calibri"/>
            </a:endParaRPr>
          </a:p>
        </p:txBody>
      </p:sp>
    </p:spTree>
    <p:extLst>
      <p:ext uri="{BB962C8B-B14F-4D97-AF65-F5344CB8AC3E}">
        <p14:creationId xmlns:p14="http://schemas.microsoft.com/office/powerpoint/2010/main" val="306293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Elective Choices cont’d…</a:t>
            </a:r>
          </a:p>
        </p:txBody>
      </p:sp>
      <p:sp>
        <p:nvSpPr>
          <p:cNvPr id="77" name="Freeform: Shape 76">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52400" y="2173288"/>
            <a:ext cx="3178628" cy="3639684"/>
          </a:xfrm>
        </p:spPr>
        <p:txBody>
          <a:bodyPr anchor="ctr">
            <a:normAutofit/>
          </a:bodyPr>
          <a:lstStyle/>
          <a:p>
            <a:endParaRPr lang="en-US" sz="1700">
              <a:solidFill>
                <a:srgbClr val="FFFFFF"/>
              </a:solidFill>
            </a:endParaRPr>
          </a:p>
          <a:p>
            <a:pPr marL="0" indent="0">
              <a:buNone/>
            </a:pPr>
            <a:r>
              <a:rPr lang="en-US" sz="1800">
                <a:solidFill>
                  <a:srgbClr val="FFFFFF"/>
                </a:solidFill>
              </a:rPr>
              <a:t>MUSIC PROGRAM:</a:t>
            </a:r>
          </a:p>
          <a:p>
            <a:pPr marL="0" indent="0">
              <a:buNone/>
            </a:pPr>
            <a:endParaRPr lang="en-US" sz="1800">
              <a:solidFill>
                <a:srgbClr val="FFFFFF"/>
              </a:solidFill>
            </a:endParaRPr>
          </a:p>
          <a:p>
            <a:pPr lvl="1"/>
            <a:r>
              <a:rPr lang="en-US" sz="1700" b="1">
                <a:solidFill>
                  <a:srgbClr val="FFFFFF"/>
                </a:solidFill>
              </a:rPr>
              <a:t>Concert Band 9 </a:t>
            </a:r>
            <a:r>
              <a:rPr lang="en-US" sz="1700">
                <a:solidFill>
                  <a:srgbClr val="FFFFFF"/>
                </a:solidFill>
              </a:rPr>
              <a:t>(linear- all year course) </a:t>
            </a:r>
          </a:p>
          <a:p>
            <a:pPr lvl="2"/>
            <a:r>
              <a:rPr lang="en-US" sz="1400">
                <a:solidFill>
                  <a:srgbClr val="FFFFFF"/>
                </a:solidFill>
              </a:rPr>
              <a:t>Band 9 will be one of your 8 courses</a:t>
            </a:r>
          </a:p>
          <a:p>
            <a:pPr lvl="1"/>
            <a:r>
              <a:rPr lang="en-US" sz="1700" b="1">
                <a:solidFill>
                  <a:srgbClr val="FFFFFF"/>
                </a:solidFill>
              </a:rPr>
              <a:t>Jazz Band 9 </a:t>
            </a:r>
            <a:r>
              <a:rPr lang="en-US" sz="1700">
                <a:solidFill>
                  <a:srgbClr val="FFFFFF"/>
                </a:solidFill>
              </a:rPr>
              <a:t>(linear - extra course)</a:t>
            </a:r>
          </a:p>
          <a:p>
            <a:pPr lvl="1"/>
            <a:r>
              <a:rPr lang="en-US" sz="1700" b="1">
                <a:solidFill>
                  <a:srgbClr val="FFFFFF"/>
                </a:solidFill>
              </a:rPr>
              <a:t>Choir 9 </a:t>
            </a:r>
            <a:r>
              <a:rPr lang="en-US" sz="1700">
                <a:solidFill>
                  <a:srgbClr val="FFFFFF"/>
                </a:solidFill>
              </a:rPr>
              <a:t>(linear - extra course)</a:t>
            </a:r>
          </a:p>
          <a:p>
            <a:pPr lvl="1"/>
            <a:r>
              <a:rPr lang="en-US" sz="1700" b="1">
                <a:solidFill>
                  <a:srgbClr val="FFFFFF"/>
                </a:solidFill>
              </a:rPr>
              <a:t>Vocal Jazz 9 </a:t>
            </a:r>
            <a:r>
              <a:rPr lang="en-US" sz="1700">
                <a:solidFill>
                  <a:srgbClr val="FFFFFF"/>
                </a:solidFill>
              </a:rPr>
              <a:t>(linear - extra course)</a:t>
            </a:r>
          </a:p>
          <a:p>
            <a:pPr marL="365760" lvl="1" indent="0">
              <a:buNone/>
            </a:pPr>
            <a:endParaRPr lang="en-US" sz="1700">
              <a:solidFill>
                <a:srgbClr val="FFFFFF"/>
              </a:solidFill>
            </a:endParaRPr>
          </a:p>
          <a:p>
            <a:pPr marL="365760" lvl="1" indent="0">
              <a:buNone/>
            </a:pPr>
            <a:endParaRPr lang="en-US" sz="1700">
              <a:solidFill>
                <a:srgbClr val="FFFFFF"/>
              </a:solidFill>
            </a:endParaRPr>
          </a:p>
        </p:txBody>
      </p:sp>
      <p:pic>
        <p:nvPicPr>
          <p:cNvPr id="6152" name="Picture 8" descr="Image result for music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7316" y="3453111"/>
            <a:ext cx="3878033" cy="1444027"/>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484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Second Languages</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pPr>
              <a:buFont typeface="Wingdings" panose="05000000000000000000" pitchFamily="2" charset="2"/>
              <a:buChar char="q"/>
            </a:pPr>
            <a:r>
              <a:rPr lang="en-US" sz="1700">
                <a:solidFill>
                  <a:srgbClr val="FFFFFF"/>
                </a:solidFill>
              </a:rPr>
              <a:t> French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Japanese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Mandarin 9</a:t>
            </a:r>
          </a:p>
          <a:p>
            <a:pPr marL="0" indent="0">
              <a:buNone/>
            </a:pPr>
            <a:endParaRPr lang="en-US" sz="1700">
              <a:solidFill>
                <a:srgbClr val="FFFFFF"/>
              </a:solidFill>
            </a:endParaRPr>
          </a:p>
          <a:p>
            <a:pPr>
              <a:buFont typeface="Wingdings" panose="05000000000000000000" pitchFamily="2" charset="2"/>
              <a:buChar char="q"/>
            </a:pPr>
            <a:r>
              <a:rPr lang="en-US" sz="1700">
                <a:solidFill>
                  <a:srgbClr val="FFFFFF"/>
                </a:solidFill>
              </a:rPr>
              <a:t> Spanish 9</a:t>
            </a:r>
          </a:p>
        </p:txBody>
      </p:sp>
      <p:pic>
        <p:nvPicPr>
          <p:cNvPr id="7170" name="Picture 2" descr="Image result for langu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0622" y="2363525"/>
            <a:ext cx="4530072" cy="234431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7A47D5-8139-4E5C-AF12-5E5D4DE3C2AC}"/>
              </a:ext>
            </a:extLst>
          </p:cNvPr>
          <p:cNvSpPr txBox="1"/>
          <p:nvPr/>
        </p:nvSpPr>
        <p:spPr>
          <a:xfrm>
            <a:off x="3704122" y="5266814"/>
            <a:ext cx="4988376" cy="1477328"/>
          </a:xfrm>
          <a:prstGeom prst="rect">
            <a:avLst/>
          </a:prstGeom>
          <a:noFill/>
        </p:spPr>
        <p:txBody>
          <a:bodyPr wrap="square">
            <a:spAutoFit/>
          </a:bodyPr>
          <a:lstStyle/>
          <a:p>
            <a:pPr marL="0" indent="0">
              <a:buNone/>
            </a:pPr>
            <a:r>
              <a:rPr lang="en-US" sz="1800" b="1" u="sng"/>
              <a:t>Note</a:t>
            </a:r>
            <a:r>
              <a:rPr lang="en-US" sz="1800"/>
              <a:t>: Grade 9 Language courses are beginner classes</a:t>
            </a:r>
            <a:r>
              <a:rPr lang="en-US" sz="1800">
                <a:solidFill>
                  <a:srgbClr val="FF0000"/>
                </a:solidFill>
              </a:rPr>
              <a:t>. These courses are not intended for Native speakers or for students coming out of Immersion programs</a:t>
            </a:r>
            <a:r>
              <a:rPr lang="en-US" sz="1800"/>
              <a:t>. Please discuss with counsellor regarding appropriate placement if necessary.</a:t>
            </a:r>
          </a:p>
        </p:txBody>
      </p:sp>
    </p:spTree>
    <p:extLst>
      <p:ext uri="{BB962C8B-B14F-4D97-AF65-F5344CB8AC3E}">
        <p14:creationId xmlns:p14="http://schemas.microsoft.com/office/powerpoint/2010/main" val="28343182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68377"/>
            <a:ext cx="7886700" cy="1325563"/>
          </a:xfrm>
        </p:spPr>
        <p:txBody>
          <a:bodyPr>
            <a:normAutofit/>
          </a:bodyPr>
          <a:lstStyle/>
          <a:p>
            <a:r>
              <a:rPr lang="en-US" sz="2800" b="1" u="sng"/>
              <a:t>Success=Getting Involved</a:t>
            </a:r>
            <a:br>
              <a:rPr lang="en-US" sz="2800"/>
            </a:br>
            <a:r>
              <a:rPr lang="en-US" sz="1800" i="1"/>
              <a:t>(Leadership and Volunteering, Fine &amp; Performing Arts)</a:t>
            </a:r>
          </a:p>
        </p:txBody>
      </p:sp>
      <p:sp>
        <p:nvSpPr>
          <p:cNvPr id="3" name="Content Placeholder 2"/>
          <p:cNvSpPr>
            <a:spLocks noGrp="1"/>
          </p:cNvSpPr>
          <p:nvPr>
            <p:ph sz="quarter" idx="13"/>
          </p:nvPr>
        </p:nvSpPr>
        <p:spPr>
          <a:xfrm>
            <a:off x="628650" y="1993940"/>
            <a:ext cx="4063365" cy="4406860"/>
          </a:xfrm>
        </p:spPr>
        <p:txBody>
          <a:bodyPr>
            <a:normAutofit/>
          </a:bodyPr>
          <a:lstStyle/>
          <a:p>
            <a:pPr marL="0" indent="0">
              <a:buNone/>
            </a:pPr>
            <a:r>
              <a:rPr lang="en-US" sz="1800" b="1"/>
              <a:t>          Clubs</a:t>
            </a:r>
          </a:p>
          <a:p>
            <a:pPr marL="651510" lvl="1" indent="-285750"/>
            <a:r>
              <a:rPr lang="en-US" sz="1400"/>
              <a:t>Dance club </a:t>
            </a:r>
          </a:p>
          <a:p>
            <a:pPr marL="651510" lvl="1" indent="-285750"/>
            <a:r>
              <a:rPr lang="en-US" sz="1400"/>
              <a:t>Crochet club </a:t>
            </a:r>
          </a:p>
          <a:p>
            <a:pPr marL="651510" lvl="1" indent="-285750"/>
            <a:r>
              <a:rPr lang="en-US" sz="1400"/>
              <a:t>Debate club </a:t>
            </a:r>
          </a:p>
          <a:p>
            <a:pPr marL="651510" lvl="1" indent="-285750"/>
            <a:r>
              <a:rPr lang="en-US" sz="1400"/>
              <a:t>Board games club </a:t>
            </a:r>
          </a:p>
          <a:p>
            <a:pPr marL="651510" lvl="1" indent="-285750"/>
            <a:r>
              <a:rPr lang="en-US" sz="1400"/>
              <a:t>Badminton club </a:t>
            </a:r>
          </a:p>
          <a:p>
            <a:pPr marL="651510" lvl="1" indent="-285750"/>
            <a:r>
              <a:rPr lang="en-US" sz="1400"/>
              <a:t>Adopt a trail club </a:t>
            </a:r>
          </a:p>
          <a:p>
            <a:pPr marL="651510" lvl="1" indent="-285750"/>
            <a:r>
              <a:rPr lang="en-US" sz="1400"/>
              <a:t>Film club </a:t>
            </a:r>
          </a:p>
          <a:p>
            <a:pPr marL="651510" lvl="1" indent="-285750"/>
            <a:r>
              <a:rPr lang="en-US" sz="1400"/>
              <a:t>Investment club </a:t>
            </a:r>
          </a:p>
          <a:p>
            <a:pPr marL="651510" lvl="1" indent="-285750"/>
            <a:r>
              <a:rPr lang="en-US" sz="1400"/>
              <a:t>Magic trick club </a:t>
            </a:r>
          </a:p>
          <a:p>
            <a:pPr marL="651510" lvl="1" indent="-285750"/>
            <a:r>
              <a:rPr lang="en-US" sz="1400"/>
              <a:t>Model United Nations </a:t>
            </a:r>
          </a:p>
          <a:p>
            <a:pPr marL="651510" lvl="1" indent="-285750"/>
            <a:r>
              <a:rPr lang="en-US" sz="1400"/>
              <a:t>Philosophy club </a:t>
            </a:r>
          </a:p>
          <a:p>
            <a:pPr marL="651510" lvl="1" indent="-285750"/>
            <a:r>
              <a:rPr lang="en-US" sz="1400"/>
              <a:t>School of Rock </a:t>
            </a:r>
          </a:p>
          <a:p>
            <a:pPr marL="651510" lvl="1" indent="-285750"/>
            <a:r>
              <a:rPr lang="en-US" sz="1400"/>
              <a:t>STEM club </a:t>
            </a:r>
          </a:p>
          <a:p>
            <a:pPr marL="651510" lvl="1" indent="-285750"/>
            <a:r>
              <a:rPr lang="en-US" sz="1400"/>
              <a:t>Business Club </a:t>
            </a:r>
          </a:p>
          <a:p>
            <a:pPr marL="651510" lvl="1" indent="-285750"/>
            <a:r>
              <a:rPr lang="en-US" sz="1400"/>
              <a:t>Video Game Design club </a:t>
            </a:r>
          </a:p>
          <a:p>
            <a:pPr marL="651510" lvl="1" indent="-285750"/>
            <a:r>
              <a:rPr lang="en-US" sz="1400"/>
              <a:t>……and many more! </a:t>
            </a:r>
          </a:p>
          <a:p>
            <a:pPr marL="537210" lvl="1"/>
            <a:endParaRPr lang="en-US" sz="1200"/>
          </a:p>
          <a:p>
            <a:pPr marL="365760" lvl="1" indent="0">
              <a:buNone/>
            </a:pPr>
            <a:endParaRPr lang="en-US" sz="1200"/>
          </a:p>
          <a:p>
            <a:pPr lvl="1"/>
            <a:endParaRPr lang="en-US" sz="1200"/>
          </a:p>
        </p:txBody>
      </p:sp>
      <p:sp>
        <p:nvSpPr>
          <p:cNvPr id="4" name="Content Placeholder 3"/>
          <p:cNvSpPr>
            <a:spLocks noGrp="1"/>
          </p:cNvSpPr>
          <p:nvPr>
            <p:ph sz="quarter" idx="14"/>
          </p:nvPr>
        </p:nvSpPr>
        <p:spPr>
          <a:xfrm>
            <a:off x="4692015" y="1993940"/>
            <a:ext cx="3823335" cy="3979264"/>
          </a:xfrm>
        </p:spPr>
        <p:txBody>
          <a:bodyPr vert="horz" lIns="91440" tIns="45720" rIns="91440" bIns="45720" rtlCol="0" anchor="t">
            <a:normAutofit/>
          </a:bodyPr>
          <a:lstStyle/>
          <a:p>
            <a:pPr marL="0" indent="0">
              <a:buNone/>
            </a:pPr>
            <a:r>
              <a:rPr lang="en-US" sz="1800" b="1"/>
              <a:t>       Sports/Athletics</a:t>
            </a:r>
          </a:p>
          <a:p>
            <a:pPr lvl="1"/>
            <a:r>
              <a:rPr lang="en-US"/>
              <a:t>Cross Country</a:t>
            </a:r>
          </a:p>
          <a:p>
            <a:pPr lvl="1"/>
            <a:r>
              <a:rPr lang="en-US"/>
              <a:t>Soccer (Girls/Boys)</a:t>
            </a:r>
          </a:p>
          <a:p>
            <a:pPr lvl="1"/>
            <a:r>
              <a:rPr lang="en-US"/>
              <a:t>Volleyball (Girls/Boys)</a:t>
            </a:r>
          </a:p>
          <a:p>
            <a:pPr lvl="1"/>
            <a:r>
              <a:rPr lang="en-US"/>
              <a:t>Basketball (Girls Jr,  Boys 9/Jr./Sr.)</a:t>
            </a:r>
          </a:p>
          <a:p>
            <a:pPr lvl="1"/>
            <a:r>
              <a:rPr lang="en-US"/>
              <a:t>Ski and Snowboard</a:t>
            </a:r>
          </a:p>
          <a:p>
            <a:pPr lvl="1"/>
            <a:r>
              <a:rPr lang="en-US"/>
              <a:t>Swimming</a:t>
            </a:r>
          </a:p>
          <a:p>
            <a:pPr lvl="1"/>
            <a:r>
              <a:rPr lang="en-US"/>
              <a:t>Badminton</a:t>
            </a:r>
          </a:p>
          <a:p>
            <a:pPr lvl="1"/>
            <a:r>
              <a:rPr lang="en-US"/>
              <a:t>Tennis </a:t>
            </a:r>
          </a:p>
          <a:p>
            <a:pPr lvl="1"/>
            <a:r>
              <a:rPr lang="en-US">
                <a:ea typeface="Calibri"/>
                <a:cs typeface="Calibri"/>
              </a:rPr>
              <a:t>Ultimate Frisbee</a:t>
            </a:r>
            <a:endParaRPr lang="en-US"/>
          </a:p>
          <a:p>
            <a:pPr lvl="1"/>
            <a:r>
              <a:rPr lang="en-US"/>
              <a:t>Track &amp; Field</a:t>
            </a:r>
          </a:p>
          <a:p>
            <a:pPr lvl="1"/>
            <a:r>
              <a:rPr lang="en-US"/>
              <a:t>Golf</a:t>
            </a:r>
          </a:p>
          <a:p>
            <a:pPr lvl="1"/>
            <a:r>
              <a:rPr lang="en-US"/>
              <a:t>Mountain biking</a:t>
            </a:r>
          </a:p>
          <a:p>
            <a:pPr lvl="1"/>
            <a:endParaRPr lang="en-US"/>
          </a:p>
        </p:txBody>
      </p:sp>
    </p:spTree>
    <p:extLst>
      <p:ext uri="{BB962C8B-B14F-4D97-AF65-F5344CB8AC3E}">
        <p14:creationId xmlns:p14="http://schemas.microsoft.com/office/powerpoint/2010/main" val="20488171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a:xfrm>
            <a:off x="628650" y="365125"/>
            <a:ext cx="7886700" cy="1325563"/>
          </a:xfrm>
        </p:spPr>
        <p:txBody>
          <a:bodyPr>
            <a:normAutofit/>
          </a:bodyPr>
          <a:lstStyle/>
          <a:p>
            <a:r>
              <a:rPr lang="en-US" sz="4700" b="1"/>
              <a:t>Benefits of a Second Language   </a:t>
            </a:r>
            <a:endParaRPr lang="en-CA" sz="47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a:xfrm>
            <a:off x="628650" y="1929384"/>
            <a:ext cx="7886700" cy="4251960"/>
          </a:xfrm>
        </p:spPr>
        <p:txBody>
          <a:bodyPr>
            <a:normAutofit/>
          </a:bodyPr>
          <a:lstStyle/>
          <a:p>
            <a:r>
              <a:rPr lang="en-US" sz="1900"/>
              <a:t>Learning a second language helps students build and strengthen skills for their future</a:t>
            </a:r>
          </a:p>
          <a:p>
            <a:pPr lvl="1"/>
            <a:endParaRPr lang="en-US" sz="1900"/>
          </a:p>
          <a:p>
            <a:pPr lvl="1"/>
            <a:r>
              <a:rPr lang="en-US" sz="1900"/>
              <a:t>Improves communication skills </a:t>
            </a:r>
          </a:p>
          <a:p>
            <a:pPr lvl="1"/>
            <a:r>
              <a:rPr lang="en-US" sz="1900"/>
              <a:t>Ability to interact with others</a:t>
            </a:r>
          </a:p>
          <a:p>
            <a:pPr lvl="1"/>
            <a:r>
              <a:rPr lang="en-US" sz="1900"/>
              <a:t>Public speaking skills </a:t>
            </a:r>
          </a:p>
          <a:p>
            <a:pPr lvl="1"/>
            <a:r>
              <a:rPr lang="en-US" sz="1900"/>
              <a:t>Fosters cultural awareness and global perspectives </a:t>
            </a:r>
          </a:p>
          <a:p>
            <a:pPr lvl="1"/>
            <a:r>
              <a:rPr lang="en-US" sz="1900"/>
              <a:t>Builds confidence through interactive and engaging activities </a:t>
            </a:r>
          </a:p>
          <a:p>
            <a:pPr lvl="1"/>
            <a:r>
              <a:rPr lang="en-US" sz="1900"/>
              <a:t>Prepares students for real-life language use </a:t>
            </a:r>
            <a:endParaRPr lang="en-CA" sz="1900"/>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Language Considerations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75899" y="1920240"/>
            <a:ext cx="7911965" cy="4572000"/>
          </a:xfrm>
        </p:spPr>
        <p:txBody>
          <a:bodyPr anchor="t">
            <a:normAutofit/>
          </a:bodyPr>
          <a:lstStyle/>
          <a:p>
            <a:r>
              <a:rPr lang="en-US" b="1" dirty="0"/>
              <a:t>Good at French? </a:t>
            </a:r>
            <a:r>
              <a:rPr lang="en-US" dirty="0"/>
              <a:t>Keep French 9.</a:t>
            </a:r>
          </a:p>
          <a:p>
            <a:r>
              <a:rPr lang="en-US" b="1" dirty="0"/>
              <a:t>Good at Languages? </a:t>
            </a:r>
            <a:r>
              <a:rPr lang="en-US" dirty="0"/>
              <a:t>Take French 9, Spanish 9, Mandarin 9, or Japanese 9.</a:t>
            </a:r>
            <a:endParaRPr lang="en-US" dirty="0">
              <a:ea typeface="Calibri"/>
              <a:cs typeface="Calibri"/>
            </a:endParaRPr>
          </a:p>
          <a:p>
            <a:r>
              <a:rPr lang="en-US" b="1" dirty="0"/>
              <a:t>Good student but want a change? </a:t>
            </a:r>
            <a:r>
              <a:rPr lang="en-US" dirty="0"/>
              <a:t>Switch to a different language.</a:t>
            </a:r>
            <a:endParaRPr lang="en-US" dirty="0">
              <a:ea typeface="Calibri"/>
              <a:cs typeface="Calibri"/>
            </a:endParaRPr>
          </a:p>
          <a:p>
            <a:r>
              <a:rPr lang="en-US" b="1" dirty="0"/>
              <a:t>Not strong in languages? </a:t>
            </a:r>
            <a:r>
              <a:rPr lang="en-US" dirty="0"/>
              <a:t>Don’t take one.</a:t>
            </a:r>
            <a:endParaRPr lang="en-US" dirty="0">
              <a:ea typeface="Calibri"/>
              <a:cs typeface="Calibri"/>
            </a:endParaRPr>
          </a:p>
          <a:p>
            <a:r>
              <a:rPr lang="en-US" b="1" dirty="0"/>
              <a:t>Want a break?</a:t>
            </a:r>
            <a:r>
              <a:rPr lang="en-US" dirty="0"/>
              <a:t> Wait until grade 11 and take a beginner language in grade 11 ( i.e.  Beginner Spanish 11 or Beginner Japanese 11).</a:t>
            </a:r>
            <a:endParaRPr lang="en-US" dirty="0">
              <a:ea typeface="Calibri"/>
              <a:cs typeface="Calibri"/>
            </a:endParaRPr>
          </a:p>
          <a:p>
            <a:pPr marL="0" indent="0">
              <a:buNone/>
            </a:pPr>
            <a:endParaRPr lang="en-US"/>
          </a:p>
          <a:p>
            <a:pPr marL="0" indent="0">
              <a:buNone/>
            </a:pPr>
            <a:r>
              <a:rPr lang="en-US" b="1" u="sng" dirty="0">
                <a:highlight>
                  <a:srgbClr val="FFFF00"/>
                </a:highlight>
              </a:rPr>
              <a:t>IMPORTANT NOTICE</a:t>
            </a:r>
            <a:r>
              <a:rPr lang="en-US" dirty="0">
                <a:highlight>
                  <a:srgbClr val="FFFF00"/>
                </a:highlight>
              </a:rPr>
              <a:t>:  Grade 11 second languages are no longer required for admission into UBC or SFU. </a:t>
            </a:r>
            <a:endParaRPr lang="en-US" dirty="0">
              <a:highlight>
                <a:srgbClr val="FFFF00"/>
              </a:highlight>
              <a:ea typeface="Calibri"/>
              <a:cs typeface="Calibri"/>
            </a:endParaRPr>
          </a:p>
          <a:p>
            <a:pPr marL="0" indent="0">
              <a:buNone/>
            </a:pPr>
            <a:endParaRPr lang="en-US"/>
          </a:p>
        </p:txBody>
      </p:sp>
    </p:spTree>
    <p:extLst>
      <p:ext uri="{BB962C8B-B14F-4D97-AF65-F5344CB8AC3E}">
        <p14:creationId xmlns:p14="http://schemas.microsoft.com/office/powerpoint/2010/main" val="3999716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 y="-5"/>
            <a:ext cx="9144861"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99467E-641A-40DB-A60D-532C3FBCF86C}"/>
              </a:ext>
            </a:extLst>
          </p:cNvPr>
          <p:cNvSpPr>
            <a:spLocks noGrp="1"/>
          </p:cNvSpPr>
          <p:nvPr>
            <p:ph type="title"/>
          </p:nvPr>
        </p:nvSpPr>
        <p:spPr>
          <a:xfrm>
            <a:off x="452388" y="898681"/>
            <a:ext cx="7687577" cy="1046799"/>
          </a:xfrm>
        </p:spPr>
        <p:txBody>
          <a:bodyPr>
            <a:normAutofit/>
          </a:bodyPr>
          <a:lstStyle/>
          <a:p>
            <a:r>
              <a:rPr lang="en-US" sz="4400" b="1">
                <a:solidFill>
                  <a:schemeClr val="tx1">
                    <a:lumMod val="85000"/>
                    <a:lumOff val="15000"/>
                  </a:schemeClr>
                </a:solidFill>
              </a:rPr>
              <a:t>Pinetree </a:t>
            </a:r>
            <a:r>
              <a:rPr lang="en-US" sz="4400" b="1" err="1">
                <a:solidFill>
                  <a:schemeClr val="tx1">
                    <a:lumMod val="85000"/>
                    <a:lumOff val="15000"/>
                  </a:schemeClr>
                </a:solidFill>
              </a:rPr>
              <a:t>Honours</a:t>
            </a:r>
            <a:r>
              <a:rPr lang="en-US" sz="4400" b="1">
                <a:solidFill>
                  <a:schemeClr val="tx1">
                    <a:lumMod val="85000"/>
                    <a:lumOff val="15000"/>
                  </a:schemeClr>
                </a:solidFill>
              </a:rPr>
              <a:t> Program</a:t>
            </a:r>
            <a:endParaRPr lang="en-CA" sz="4400" b="1">
              <a:solidFill>
                <a:schemeClr val="tx1">
                  <a:lumMod val="85000"/>
                  <a:lumOff val="15000"/>
                </a:schemeClr>
              </a:solidFill>
            </a:endParaRPr>
          </a:p>
        </p:txBody>
      </p:sp>
      <p:sp>
        <p:nvSpPr>
          <p:cNvPr id="5" name="Content Placeholder 4">
            <a:extLst>
              <a:ext uri="{FF2B5EF4-FFF2-40B4-BE49-F238E27FC236}">
                <a16:creationId xmlns:a16="http://schemas.microsoft.com/office/drawing/2014/main" id="{A1056C24-B93D-D34A-2CDA-C60C49506C64}"/>
              </a:ext>
            </a:extLst>
          </p:cNvPr>
          <p:cNvSpPr>
            <a:spLocks noGrp="1"/>
          </p:cNvSpPr>
          <p:nvPr>
            <p:ph idx="1"/>
          </p:nvPr>
        </p:nvSpPr>
        <p:spPr>
          <a:xfrm>
            <a:off x="356135" y="2103119"/>
            <a:ext cx="8159215" cy="4073843"/>
          </a:xfrm>
        </p:spPr>
        <p:txBody>
          <a:bodyPr/>
          <a:lstStyle/>
          <a:p>
            <a:pPr marL="0" indent="0">
              <a:spcBef>
                <a:spcPts val="0"/>
              </a:spcBef>
              <a:spcAft>
                <a:spcPts val="0"/>
              </a:spcAft>
              <a:buNone/>
            </a:pPr>
            <a:endParaRPr lang="en-US" sz="1600" b="1">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What type of student is the </a:t>
            </a:r>
            <a:r>
              <a:rPr lang="en-US" sz="1600" b="1"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/AP program designed for? </a:t>
            </a:r>
          </a:p>
          <a:p>
            <a:pPr marL="432000"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Gifted students, extremely talented and motivated students.</a:t>
            </a:r>
          </a:p>
          <a:p>
            <a:pPr marL="432000"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Students who are passionate about the subject material </a:t>
            </a:r>
          </a:p>
          <a:p>
            <a:pPr marL="432000"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Students who enjoy hard work and being challenged in class.</a:t>
            </a:r>
          </a:p>
          <a:p>
            <a:pPr marL="432000" lvl="1">
              <a:spcBef>
                <a:spcPts val="0"/>
              </a:spcBef>
              <a:spcAft>
                <a:spcPts val="0"/>
              </a:spcAft>
            </a:pPr>
            <a:endParaRPr lang="en-US" sz="1600">
              <a:solidFill>
                <a:schemeClr val="tx1">
                  <a:lumMod val="85000"/>
                  <a:lumOff val="15000"/>
                </a:schemeClr>
              </a:solidFill>
              <a:latin typeface="Times New Roman" panose="02020603050405020304" pitchFamily="18" charset="0"/>
              <a:cs typeface="Times New Roman" panose="02020603050405020304" pitchFamily="18" charset="0"/>
            </a:endParaRPr>
          </a:p>
          <a:p>
            <a:pPr marL="457200" lvl="1" indent="0">
              <a:spcBef>
                <a:spcPts val="0"/>
              </a:spcBef>
              <a:spcAft>
                <a:spcPts val="0"/>
              </a:spcAft>
              <a:buNone/>
            </a:pPr>
            <a:endParaRPr lang="en-US" sz="160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What are the advantages of an </a:t>
            </a:r>
            <a:r>
              <a:rPr lang="en-US" sz="1600" b="1"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 class? </a:t>
            </a:r>
          </a:p>
          <a:p>
            <a:pPr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Students of similar abilities and interests work together in an enriched environment. </a:t>
            </a:r>
          </a:p>
          <a:p>
            <a:pPr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Students develop their higher-level thinking skills. </a:t>
            </a:r>
          </a:p>
          <a:p>
            <a:pPr lvl="1">
              <a:spcBef>
                <a:spcPts val="0"/>
              </a:spcBef>
              <a:spcAft>
                <a:spcPts val="0"/>
              </a:spcAft>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Students participate in the subject areas that match their talents. </a:t>
            </a:r>
          </a:p>
          <a:p>
            <a:pPr lvl="1">
              <a:spcBef>
                <a:spcPts val="0"/>
              </a:spcBef>
              <a:spcAft>
                <a:spcPts val="0"/>
              </a:spcAft>
            </a:pPr>
            <a:endParaRPr lang="en-US" sz="1600">
              <a:solidFill>
                <a:schemeClr val="tx1">
                  <a:lumMod val="85000"/>
                  <a:lumOff val="15000"/>
                </a:schemeClr>
              </a:solidFill>
              <a:latin typeface="Times New Roman" panose="02020603050405020304" pitchFamily="18" charset="0"/>
              <a:cs typeface="Times New Roman" panose="02020603050405020304" pitchFamily="18" charset="0"/>
            </a:endParaRPr>
          </a:p>
          <a:p>
            <a:pPr lvl="1">
              <a:spcBef>
                <a:spcPts val="0"/>
              </a:spcBef>
              <a:spcAft>
                <a:spcPts val="0"/>
              </a:spcAft>
            </a:pPr>
            <a:endParaRPr lang="en-US" sz="160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What if I don’t get into </a:t>
            </a:r>
            <a:r>
              <a:rPr lang="en-US" sz="1600" b="1"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600" b="1">
                <a:solidFill>
                  <a:schemeClr val="tx1">
                    <a:lumMod val="85000"/>
                    <a:lumOff val="15000"/>
                  </a:schemeClr>
                </a:solidFill>
                <a:latin typeface="Times New Roman" panose="02020603050405020304" pitchFamily="18" charset="0"/>
                <a:cs typeface="Times New Roman" panose="02020603050405020304" pitchFamily="18" charset="0"/>
              </a:rPr>
              <a:t> class in grade 9? </a:t>
            </a:r>
          </a:p>
          <a:p>
            <a:pPr lvl="1">
              <a:spcBef>
                <a:spcPts val="0"/>
              </a:spcBef>
            </a:pPr>
            <a:r>
              <a:rPr lang="en-US" sz="1600">
                <a:solidFill>
                  <a:schemeClr val="tx1">
                    <a:lumMod val="85000"/>
                    <a:lumOff val="15000"/>
                  </a:schemeClr>
                </a:solidFill>
                <a:latin typeface="Times New Roman" panose="02020603050405020304" pitchFamily="18" charset="0"/>
                <a:cs typeface="Times New Roman" panose="02020603050405020304" pitchFamily="18" charset="0"/>
              </a:rPr>
              <a:t>Do not worry. You will still be able to apply and enter the </a:t>
            </a:r>
            <a:r>
              <a:rPr lang="en-US" sz="1600" err="1">
                <a:solidFill>
                  <a:schemeClr val="tx1">
                    <a:lumMod val="85000"/>
                    <a:lumOff val="15000"/>
                  </a:schemeClr>
                </a:solidFill>
                <a:latin typeface="Times New Roman" panose="02020603050405020304" pitchFamily="18" charset="0"/>
                <a:cs typeface="Times New Roman" panose="02020603050405020304" pitchFamily="18" charset="0"/>
              </a:rPr>
              <a:t>honours</a:t>
            </a:r>
            <a:r>
              <a:rPr lang="en-US" sz="1600">
                <a:solidFill>
                  <a:schemeClr val="tx1">
                    <a:lumMod val="85000"/>
                    <a:lumOff val="15000"/>
                  </a:schemeClr>
                </a:solidFill>
                <a:latin typeface="Times New Roman" panose="02020603050405020304" pitchFamily="18" charset="0"/>
                <a:cs typeface="Times New Roman" panose="02020603050405020304" pitchFamily="18" charset="0"/>
              </a:rPr>
              <a:t> program in grade 10+</a:t>
            </a:r>
          </a:p>
          <a:p>
            <a:endParaRPr lang="en-CA"/>
          </a:p>
        </p:txBody>
      </p:sp>
    </p:spTree>
    <p:extLst>
      <p:ext uri="{BB962C8B-B14F-4D97-AF65-F5344CB8AC3E}">
        <p14:creationId xmlns:p14="http://schemas.microsoft.com/office/powerpoint/2010/main" val="2992539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6F99-FD4F-E238-2860-A5DDC72AE81B}"/>
              </a:ext>
            </a:extLst>
          </p:cNvPr>
          <p:cNvSpPr>
            <a:spLocks noGrp="1"/>
          </p:cNvSpPr>
          <p:nvPr>
            <p:ph type="title"/>
          </p:nvPr>
        </p:nvSpPr>
        <p:spPr>
          <a:xfrm>
            <a:off x="627507" y="589946"/>
            <a:ext cx="7886700" cy="1325563"/>
          </a:xfrm>
        </p:spPr>
        <p:txBody>
          <a:bodyPr>
            <a:normAutofit/>
          </a:bodyPr>
          <a:lstStyle/>
          <a:p>
            <a:r>
              <a:rPr lang="en-US" sz="4700" err="1"/>
              <a:t>Honours</a:t>
            </a:r>
            <a:endParaRPr lang="en-CA" sz="470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7B9CBE3-E724-41A4-C107-26CCA24CE3F9}"/>
              </a:ext>
            </a:extLst>
          </p:cNvPr>
          <p:cNvSpPr>
            <a:spLocks noGrp="1"/>
          </p:cNvSpPr>
          <p:nvPr>
            <p:ph idx="1"/>
          </p:nvPr>
        </p:nvSpPr>
        <p:spPr>
          <a:xfrm>
            <a:off x="134753" y="1607419"/>
            <a:ext cx="8893743" cy="5082139"/>
          </a:xfrm>
        </p:spPr>
        <p:txBody>
          <a:bodyPr vert="horz" lIns="91440" tIns="45720" rIns="91440" bIns="45720" rtlCol="0" anchor="t">
            <a:normAutofit/>
          </a:bodyPr>
          <a:lstStyle/>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a:latin typeface="Times New Roman"/>
                <a:cs typeface="Times New Roman"/>
              </a:rPr>
              <a:t>Honours Courses:</a:t>
            </a:r>
          </a:p>
          <a:p>
            <a:pPr marL="0" indent="0">
              <a:spcBef>
                <a:spcPts val="0"/>
              </a:spcBef>
              <a:spcAft>
                <a:spcPts val="0"/>
              </a:spcAft>
              <a:buNone/>
            </a:pPr>
            <a:endParaRPr lang="en-US" sz="1600" b="1" u="sng">
              <a:latin typeface="Times New Roman" panose="02020603050405020304" pitchFamily="18" charset="0"/>
              <a:cs typeface="Times New Roman" panose="02020603050405020304" pitchFamily="18" charset="0"/>
            </a:endParaRPr>
          </a:p>
          <a:p>
            <a:pPr lvl="2">
              <a:spcBef>
                <a:spcPts val="0"/>
              </a:spcBef>
              <a:spcAft>
                <a:spcPts val="0"/>
              </a:spcAft>
              <a:buFont typeface="Wingdings" panose="05000000000000000000" pitchFamily="2" charset="2"/>
              <a:buChar char="v"/>
            </a:pPr>
            <a:r>
              <a:rPr lang="en-US" sz="1600">
                <a:latin typeface="Times New Roman"/>
                <a:cs typeface="Times New Roman"/>
              </a:rPr>
              <a:t>English Language Arts 9 Honours</a:t>
            </a:r>
          </a:p>
          <a:p>
            <a:pPr lvl="2">
              <a:spcBef>
                <a:spcPts val="0"/>
              </a:spcBef>
              <a:spcAft>
                <a:spcPts val="0"/>
              </a:spcAft>
              <a:buFont typeface="Wingdings" panose="05000000000000000000" pitchFamily="2" charset="2"/>
              <a:buChar char="v"/>
            </a:pPr>
            <a:r>
              <a:rPr lang="en-US" sz="1600">
                <a:latin typeface="Times New Roman"/>
                <a:cs typeface="Times New Roman"/>
              </a:rPr>
              <a:t>Mathematics 9 Honours</a:t>
            </a:r>
          </a:p>
          <a:p>
            <a:pPr lvl="2">
              <a:spcBef>
                <a:spcPts val="0"/>
              </a:spcBef>
              <a:spcAft>
                <a:spcPts val="0"/>
              </a:spcAft>
              <a:buFont typeface="Wingdings" panose="05000000000000000000" pitchFamily="2" charset="2"/>
              <a:buChar char="v"/>
            </a:pPr>
            <a:r>
              <a:rPr lang="en-US" sz="1600">
                <a:latin typeface="Times New Roman"/>
                <a:cs typeface="Times New Roman"/>
              </a:rPr>
              <a:t>Science 9 Honours</a:t>
            </a:r>
          </a:p>
          <a:p>
            <a:pPr lvl="2">
              <a:spcBef>
                <a:spcPts val="0"/>
              </a:spcBef>
              <a:spcAft>
                <a:spcPts val="0"/>
              </a:spcAft>
              <a:buFont typeface="Wingdings" panose="05000000000000000000" pitchFamily="2" charset="2"/>
              <a:buChar char="v"/>
            </a:pPr>
            <a:r>
              <a:rPr lang="en-US" sz="1600">
                <a:latin typeface="Times New Roman"/>
                <a:cs typeface="Times New Roman"/>
              </a:rPr>
              <a:t>Social Studies 9 Honours</a:t>
            </a: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a:latin typeface="Times New Roman"/>
                <a:cs typeface="Times New Roman"/>
              </a:rPr>
              <a:t>How are students selected for the grade 9 Honours classes? </a:t>
            </a:r>
          </a:p>
          <a:p>
            <a:pPr lvl="1">
              <a:spcBef>
                <a:spcPts val="0"/>
              </a:spcBef>
              <a:spcAft>
                <a:spcPts val="0"/>
              </a:spcAft>
            </a:pPr>
            <a:endParaRPr lang="en-US" sz="1600">
              <a:latin typeface="Times New Roman" panose="02020603050405020304" pitchFamily="18" charset="0"/>
              <a:cs typeface="Times New Roman" panose="02020603050405020304" pitchFamily="18" charset="0"/>
            </a:endParaRPr>
          </a:p>
          <a:p>
            <a:pPr lvl="1">
              <a:spcBef>
                <a:spcPts val="0"/>
              </a:spcBef>
              <a:spcAft>
                <a:spcPts val="0"/>
              </a:spcAft>
            </a:pPr>
            <a:r>
              <a:rPr lang="en-US" sz="1600">
                <a:latin typeface="Times New Roman"/>
                <a:cs typeface="Times New Roman"/>
              </a:rPr>
              <a:t>All interested students must self-select </a:t>
            </a:r>
            <a:r>
              <a:rPr lang="en-US" sz="1600" err="1">
                <a:latin typeface="Times New Roman"/>
                <a:cs typeface="Times New Roman"/>
              </a:rPr>
              <a:t>honours</a:t>
            </a:r>
            <a:r>
              <a:rPr lang="en-US" sz="1600">
                <a:latin typeface="Times New Roman"/>
                <a:cs typeface="Times New Roman"/>
              </a:rPr>
              <a:t> classes in the Student </a:t>
            </a:r>
            <a:r>
              <a:rPr lang="en-US" sz="1600" err="1">
                <a:latin typeface="Times New Roman"/>
                <a:cs typeface="Times New Roman"/>
              </a:rPr>
              <a:t>MyEd</a:t>
            </a:r>
            <a:r>
              <a:rPr lang="en-US" sz="1600">
                <a:latin typeface="Times New Roman"/>
                <a:cs typeface="Times New Roman"/>
              </a:rPr>
              <a:t> Portal</a:t>
            </a:r>
          </a:p>
          <a:p>
            <a:pPr lvl="1">
              <a:spcBef>
                <a:spcPts val="0"/>
              </a:spcBef>
              <a:spcAft>
                <a:spcPts val="0"/>
              </a:spcAft>
            </a:pPr>
            <a:r>
              <a:rPr lang="en-US" sz="1600">
                <a:latin typeface="Times New Roman"/>
                <a:cs typeface="Times New Roman"/>
              </a:rPr>
              <a:t>Middle Schools will then provide feedback</a:t>
            </a:r>
          </a:p>
          <a:p>
            <a:pPr lvl="1">
              <a:spcBef>
                <a:spcPts val="0"/>
              </a:spcBef>
              <a:spcAft>
                <a:spcPts val="0"/>
              </a:spcAft>
            </a:pPr>
            <a:r>
              <a:rPr lang="en-US" sz="1600">
                <a:latin typeface="Times New Roman"/>
                <a:cs typeface="Times New Roman"/>
              </a:rPr>
              <a:t>A lottery system will determine which students will have a seat in Honours</a:t>
            </a:r>
          </a:p>
          <a:p>
            <a:pPr marL="342900" lvl="1" indent="0">
              <a:spcBef>
                <a:spcPts val="0"/>
              </a:spcBef>
              <a:spcAft>
                <a:spcPts val="0"/>
              </a:spcAft>
              <a:buNone/>
            </a:pPr>
            <a:endParaRPr lang="en-US" sz="1600">
              <a:latin typeface="Times New Roman" panose="02020603050405020304" pitchFamily="18" charset="0"/>
              <a:cs typeface="Times New Roman" panose="02020603050405020304" pitchFamily="18" charset="0"/>
            </a:endParaRPr>
          </a:p>
          <a:p>
            <a:pPr lvl="1">
              <a:spcBef>
                <a:spcPts val="0"/>
              </a:spcBef>
              <a:spcAft>
                <a:spcPts val="0"/>
              </a:spcAft>
            </a:pPr>
            <a:r>
              <a:rPr lang="en-US" sz="1600">
                <a:solidFill>
                  <a:srgbClr val="FF0000"/>
                </a:solidFill>
                <a:latin typeface="Times New Roman"/>
                <a:cs typeface="Times New Roman"/>
              </a:rPr>
              <a:t>If selected for Honours, </a:t>
            </a:r>
            <a:r>
              <a:rPr lang="en-US" sz="1600" u="sng">
                <a:solidFill>
                  <a:srgbClr val="FF0000"/>
                </a:solidFill>
                <a:latin typeface="Times New Roman"/>
                <a:cs typeface="Times New Roman"/>
              </a:rPr>
              <a:t>students will not </a:t>
            </a:r>
            <a:r>
              <a:rPr lang="en-US" sz="1600">
                <a:solidFill>
                  <a:srgbClr val="FF0000"/>
                </a:solidFill>
                <a:latin typeface="Times New Roman"/>
                <a:cs typeface="Times New Roman"/>
              </a:rPr>
              <a:t>be able to drop the course and switch to a regular class</a:t>
            </a:r>
          </a:p>
          <a:p>
            <a:endParaRPr lang="en-CA" sz="1600"/>
          </a:p>
          <a:p>
            <a:pPr marL="0" indent="0">
              <a:buNone/>
            </a:pPr>
            <a:endParaRPr lang="en-CA" sz="1600"/>
          </a:p>
          <a:p>
            <a:endParaRPr lang="en-CA" sz="1600"/>
          </a:p>
          <a:p>
            <a:endParaRPr lang="en-CA" sz="1600"/>
          </a:p>
        </p:txBody>
      </p:sp>
    </p:spTree>
    <p:extLst>
      <p:ext uri="{BB962C8B-B14F-4D97-AF65-F5344CB8AC3E}">
        <p14:creationId xmlns:p14="http://schemas.microsoft.com/office/powerpoint/2010/main" val="3065894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800"/>
              <a:t>Timetable Features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5034" y="1810512"/>
            <a:ext cx="7675378" cy="4681728"/>
          </a:xfrm>
        </p:spPr>
        <p:txBody>
          <a:bodyPr anchor="t">
            <a:noAutofit/>
          </a:bodyPr>
          <a:lstStyle/>
          <a:p>
            <a:pPr lvl="0"/>
            <a:r>
              <a:rPr lang="en-US" sz="1600" b="1"/>
              <a:t>TWO SEMESTERS PER YEAR</a:t>
            </a:r>
          </a:p>
          <a:p>
            <a:pPr lvl="1"/>
            <a:r>
              <a:rPr lang="en-US" sz="1600"/>
              <a:t>September to January and February to June</a:t>
            </a:r>
          </a:p>
          <a:p>
            <a:pPr lvl="1"/>
            <a:r>
              <a:rPr lang="en-US" sz="1600"/>
              <a:t>Semester courses last for 5 months </a:t>
            </a:r>
            <a:r>
              <a:rPr lang="en-US" sz="1300"/>
              <a:t>(Science, Socials, English, Math, PE, Electives)</a:t>
            </a:r>
          </a:p>
          <a:p>
            <a:pPr marL="0" lvl="1" indent="0">
              <a:spcBef>
                <a:spcPts val="0"/>
              </a:spcBef>
              <a:buNone/>
            </a:pPr>
            <a:endParaRPr lang="en-US" sz="1600"/>
          </a:p>
          <a:p>
            <a:r>
              <a:rPr lang="en-US" sz="1600" b="1"/>
              <a:t>LINEAR COURSES AT THE GRADE 9 LEVEL</a:t>
            </a:r>
          </a:p>
          <a:p>
            <a:pPr lvl="1"/>
            <a:r>
              <a:rPr lang="en-US" sz="1600"/>
              <a:t>Band, Choir</a:t>
            </a:r>
          </a:p>
          <a:p>
            <a:pPr lvl="1"/>
            <a:r>
              <a:rPr lang="en-US" sz="1600"/>
              <a:t>September to June</a:t>
            </a:r>
          </a:p>
          <a:p>
            <a:pPr lvl="1">
              <a:spcBef>
                <a:spcPts val="0"/>
              </a:spcBef>
            </a:pPr>
            <a:endParaRPr lang="en-US" sz="1600"/>
          </a:p>
          <a:p>
            <a:r>
              <a:rPr lang="en-US" sz="1600" b="1"/>
              <a:t>STUDENTS IN GRADE 9 ARE REQUIRED TO TAKE 8 COURSES PER YEAR</a:t>
            </a:r>
          </a:p>
          <a:p>
            <a:pPr>
              <a:spcBef>
                <a:spcPts val="0"/>
              </a:spcBef>
            </a:pPr>
            <a:endParaRPr lang="en-US" sz="1600"/>
          </a:p>
          <a:p>
            <a:r>
              <a:rPr lang="en-US" sz="1600" b="1"/>
              <a:t>COMMON MEETING TIMES FOR STUDENTS</a:t>
            </a:r>
          </a:p>
          <a:p>
            <a:pPr lvl="1"/>
            <a:r>
              <a:rPr lang="en-US" sz="1600"/>
              <a:t>Lunch</a:t>
            </a:r>
          </a:p>
          <a:p>
            <a:pPr lvl="1"/>
            <a:r>
              <a:rPr lang="en-US" sz="1600"/>
              <a:t>PACK/ESS</a:t>
            </a:r>
          </a:p>
          <a:p>
            <a:pPr lvl="1">
              <a:spcBef>
                <a:spcPts val="0"/>
              </a:spcBef>
            </a:pPr>
            <a:endParaRPr lang="en-US" sz="1600"/>
          </a:p>
          <a:p>
            <a:pPr lvl="0"/>
            <a:r>
              <a:rPr lang="en-US" sz="1600" b="1"/>
              <a:t>COMMON LUNCH FOR ALL STUDENTS</a:t>
            </a:r>
          </a:p>
          <a:p>
            <a:pPr lvl="1"/>
            <a:r>
              <a:rPr lang="en-US" sz="1600"/>
              <a:t>Activities –intramural program</a:t>
            </a:r>
          </a:p>
          <a:p>
            <a:pPr lvl="1"/>
            <a:r>
              <a:rPr lang="en-US" sz="1600"/>
              <a:t>Clubs, Meetings, Activities</a:t>
            </a:r>
          </a:p>
          <a:p>
            <a:pPr marL="0" indent="0">
              <a:spcBef>
                <a:spcPts val="0"/>
              </a:spcBef>
              <a:buNone/>
            </a:pPr>
            <a:r>
              <a:rPr lang="en-US" sz="1600"/>
              <a:t> </a:t>
            </a:r>
          </a:p>
        </p:txBody>
      </p:sp>
    </p:spTree>
    <p:extLst>
      <p:ext uri="{BB962C8B-B14F-4D97-AF65-F5344CB8AC3E}">
        <p14:creationId xmlns:p14="http://schemas.microsoft.com/office/powerpoint/2010/main" val="370599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580DCA-E2E1-4EF3-1777-F3ACD256E5E8}"/>
              </a:ext>
            </a:extLst>
          </p:cNvPr>
          <p:cNvPicPr>
            <a:picLocks noChangeAspect="1"/>
          </p:cNvPicPr>
          <p:nvPr/>
        </p:nvPicPr>
        <p:blipFill>
          <a:blip r:embed="rId2"/>
          <a:stretch>
            <a:fillRect/>
          </a:stretch>
        </p:blipFill>
        <p:spPr>
          <a:xfrm>
            <a:off x="2146120" y="37166"/>
            <a:ext cx="5216635" cy="6783240"/>
          </a:xfrm>
          <a:prstGeom prst="rect">
            <a:avLst/>
          </a:prstGeom>
        </p:spPr>
      </p:pic>
    </p:spTree>
    <p:extLst>
      <p:ext uri="{BB962C8B-B14F-4D97-AF65-F5344CB8AC3E}">
        <p14:creationId xmlns:p14="http://schemas.microsoft.com/office/powerpoint/2010/main" val="2231368237"/>
      </p:ext>
    </p:extLst>
  </p:cSld>
  <p:clrMapOvr>
    <a:masterClrMapping/>
  </p:clrMapOvr>
  <p:transition spd="slow">
    <p:comb/>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Timeline Grade 8’s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1752600"/>
            <a:ext cx="7025403" cy="4648200"/>
          </a:xfrm>
        </p:spPr>
        <p:txBody>
          <a:bodyPr anchor="t">
            <a:normAutofit/>
          </a:bodyPr>
          <a:lstStyle/>
          <a:p>
            <a:pPr lvl="0"/>
            <a:endParaRPr lang="en-US" sz="1900"/>
          </a:p>
          <a:p>
            <a:pPr marL="0" lvl="0" indent="0">
              <a:buNone/>
            </a:pPr>
            <a:endParaRPr lang="en-US" sz="1900"/>
          </a:p>
          <a:p>
            <a:pPr marL="0" lvl="0" indent="0">
              <a:buNone/>
            </a:pPr>
            <a:r>
              <a:rPr lang="en-US" sz="1900">
                <a:highlight>
                  <a:srgbClr val="FFFF00"/>
                </a:highlight>
              </a:rPr>
              <a:t>Cross Catchment : </a:t>
            </a:r>
            <a:endParaRPr lang="en-US" sz="1900">
              <a:highlight>
                <a:srgbClr val="FFFF00"/>
              </a:highlight>
              <a:ea typeface="Calibri"/>
              <a:cs typeface="Calibri"/>
            </a:endParaRPr>
          </a:p>
          <a:p>
            <a:pPr marL="0" indent="0">
              <a:buNone/>
            </a:pPr>
            <a:r>
              <a:rPr lang="en-US" sz="1900" b="1"/>
              <a:t>Coss catchment applications open at </a:t>
            </a:r>
            <a:r>
              <a:rPr lang="en-US" sz="1900" b="1" u="sng"/>
              <a:t>9 am on February 7</a:t>
            </a:r>
            <a:r>
              <a:rPr lang="en-US" sz="1900" b="1" u="sng" baseline="30000"/>
              <a:t>th</a:t>
            </a:r>
            <a:r>
              <a:rPr lang="en-US" sz="1900" b="1"/>
              <a:t> </a:t>
            </a:r>
            <a:endParaRPr lang="en-US" sz="1900" b="1">
              <a:ea typeface="Calibri"/>
              <a:cs typeface="Calibri"/>
            </a:endParaRPr>
          </a:p>
          <a:p>
            <a:pPr marL="0" indent="0">
              <a:buNone/>
            </a:pPr>
            <a:r>
              <a:rPr lang="en-US" sz="1900" b="1">
                <a:ea typeface="Calibri"/>
                <a:cs typeface="Calibri"/>
              </a:rPr>
              <a:t>Cross catchment applications close at </a:t>
            </a:r>
            <a:r>
              <a:rPr lang="en-US" sz="1900" b="1" u="sng">
                <a:ea typeface="Calibri"/>
                <a:cs typeface="Calibri"/>
              </a:rPr>
              <a:t>4 pm on February 12</a:t>
            </a:r>
            <a:r>
              <a:rPr lang="en-US" sz="1900" b="1" u="sng" baseline="30000">
                <a:ea typeface="Calibri"/>
                <a:cs typeface="Calibri"/>
              </a:rPr>
              <a:t>th</a:t>
            </a:r>
            <a:r>
              <a:rPr lang="en-US" sz="1900" b="1">
                <a:ea typeface="Calibri"/>
                <a:cs typeface="Calibri"/>
              </a:rPr>
              <a:t> </a:t>
            </a:r>
          </a:p>
          <a:p>
            <a:pPr marL="0" indent="0">
              <a:buNone/>
            </a:pPr>
            <a:endParaRPr lang="en-US" sz="1900"/>
          </a:p>
          <a:p>
            <a:pPr marL="0" lvl="0" indent="0">
              <a:buNone/>
            </a:pPr>
            <a:endParaRPr lang="en-US" sz="1900"/>
          </a:p>
          <a:p>
            <a:pPr marL="0" lvl="0" indent="0">
              <a:buNone/>
            </a:pPr>
            <a:r>
              <a:rPr lang="en-US" sz="1900">
                <a:highlight>
                  <a:srgbClr val="FFFF00"/>
                </a:highlight>
              </a:rPr>
              <a:t>Pinetree Honours: </a:t>
            </a:r>
            <a:endParaRPr lang="en-US" sz="1900">
              <a:highlight>
                <a:srgbClr val="FFFF00"/>
              </a:highlight>
              <a:ea typeface="Calibri"/>
              <a:cs typeface="Calibri"/>
            </a:endParaRPr>
          </a:p>
          <a:p>
            <a:pPr lvl="0"/>
            <a:r>
              <a:rPr lang="en-US" sz="1900" b="1"/>
              <a:t>Qualified candidates will be admitted based on consult with their middle school and lottery system </a:t>
            </a:r>
            <a:r>
              <a:rPr lang="en-US" sz="1900"/>
              <a:t> </a:t>
            </a:r>
            <a:endParaRPr lang="en-US" sz="1900">
              <a:ea typeface="Calibri"/>
              <a:cs typeface="Calibri"/>
            </a:endParaRPr>
          </a:p>
          <a:p>
            <a:pPr marL="0" indent="0">
              <a:buNone/>
            </a:pPr>
            <a:endParaRPr lang="en-US" sz="1900">
              <a:ea typeface="Calibri"/>
              <a:cs typeface="Calibri"/>
            </a:endParaRPr>
          </a:p>
        </p:txBody>
      </p:sp>
    </p:spTree>
    <p:extLst>
      <p:ext uri="{BB962C8B-B14F-4D97-AF65-F5344CB8AC3E}">
        <p14:creationId xmlns:p14="http://schemas.microsoft.com/office/powerpoint/2010/main" val="398666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a:t>Timeline Cont.</a:t>
            </a:r>
          </a:p>
        </p:txBody>
      </p:sp>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2176272"/>
            <a:ext cx="7351025" cy="4041648"/>
          </a:xfrm>
        </p:spPr>
        <p:txBody>
          <a:bodyPr anchor="t">
            <a:normAutofit/>
          </a:bodyPr>
          <a:lstStyle/>
          <a:p>
            <a:pPr marL="0" lvl="0" indent="0">
              <a:buClr>
                <a:srgbClr val="AA2B1E"/>
              </a:buClr>
              <a:buNone/>
            </a:pPr>
            <a:r>
              <a:rPr lang="en-US"/>
              <a:t>Programming at Middle Schools: March 2025</a:t>
            </a:r>
          </a:p>
          <a:p>
            <a:pPr marL="0" lvl="0" indent="0">
              <a:buClr>
                <a:srgbClr val="AA2B1E"/>
              </a:buClr>
              <a:buNone/>
            </a:pPr>
            <a:endParaRPr lang="en-US"/>
          </a:p>
          <a:p>
            <a:pPr lvl="1">
              <a:buClr>
                <a:srgbClr val="AA2B1E"/>
              </a:buClr>
            </a:pPr>
            <a:r>
              <a:rPr lang="en-US" sz="2100" b="1"/>
              <a:t>Maple Creek</a:t>
            </a:r>
            <a:r>
              <a:rPr lang="en-US" sz="2100"/>
              <a:t>: March 11</a:t>
            </a:r>
            <a:r>
              <a:rPr lang="en-US" sz="2100" baseline="30000"/>
              <a:t>th</a:t>
            </a:r>
            <a:r>
              <a:rPr lang="en-US" sz="2100"/>
              <a:t> </a:t>
            </a:r>
            <a:endParaRPr lang="en-US" sz="2100">
              <a:ea typeface="Calibri"/>
              <a:cs typeface="Calibri"/>
            </a:endParaRPr>
          </a:p>
          <a:p>
            <a:pPr lvl="1">
              <a:buClr>
                <a:srgbClr val="AA2B1E"/>
              </a:buClr>
            </a:pPr>
            <a:r>
              <a:rPr lang="en-US" sz="2100" b="1"/>
              <a:t>Scott Creek</a:t>
            </a:r>
            <a:r>
              <a:rPr lang="en-US" sz="2100"/>
              <a:t>: March 12</a:t>
            </a:r>
            <a:r>
              <a:rPr lang="en-US" sz="2100" baseline="30000"/>
              <a:t>th</a:t>
            </a:r>
            <a:r>
              <a:rPr lang="en-US" sz="2100"/>
              <a:t> (morning) </a:t>
            </a:r>
            <a:endParaRPr lang="en-US" sz="2100">
              <a:ea typeface="Calibri"/>
              <a:cs typeface="Calibri"/>
            </a:endParaRPr>
          </a:p>
          <a:p>
            <a:pPr lvl="1">
              <a:buClr>
                <a:srgbClr val="AA2B1E"/>
              </a:buClr>
            </a:pPr>
            <a:r>
              <a:rPr lang="en-US" sz="2100" b="1"/>
              <a:t>Summit Middle</a:t>
            </a:r>
            <a:r>
              <a:rPr lang="en-US" sz="2100"/>
              <a:t>: March 12</a:t>
            </a:r>
            <a:r>
              <a:rPr lang="en-US" sz="2100" baseline="30000"/>
              <a:t>th</a:t>
            </a:r>
            <a:r>
              <a:rPr lang="en-US" sz="2100"/>
              <a:t> (afternoon) </a:t>
            </a:r>
            <a:endParaRPr lang="en-US" sz="2100">
              <a:ea typeface="Calibri"/>
              <a:cs typeface="Calibri"/>
            </a:endParaRPr>
          </a:p>
          <a:p>
            <a:pPr lvl="0">
              <a:buClr>
                <a:srgbClr val="AA2B1E"/>
              </a:buClr>
            </a:pPr>
            <a:endParaRPr lang="en-US"/>
          </a:p>
          <a:p>
            <a:pPr marL="0" lvl="0" indent="0">
              <a:buClr>
                <a:srgbClr val="AA2B1E"/>
              </a:buClr>
              <a:buNone/>
            </a:pPr>
            <a:endParaRPr lang="en-US"/>
          </a:p>
          <a:p>
            <a:pPr marL="0" indent="0">
              <a:buClr>
                <a:srgbClr val="AA2B1E"/>
              </a:buClr>
              <a:buNone/>
            </a:pPr>
            <a:r>
              <a:rPr lang="en-US" dirty="0"/>
              <a:t>Courses must be inputted online in Student </a:t>
            </a:r>
            <a:r>
              <a:rPr lang="en-US" dirty="0" err="1"/>
              <a:t>MyEd</a:t>
            </a:r>
            <a:r>
              <a:rPr lang="en-US" dirty="0"/>
              <a:t> Portal by March 14</a:t>
            </a:r>
            <a:r>
              <a:rPr lang="en-US" baseline="30000" dirty="0"/>
              <a:t>th</a:t>
            </a:r>
            <a:r>
              <a:rPr lang="en-US"/>
              <a:t>. Portal will close on March 31st.</a:t>
            </a:r>
            <a:endParaRPr lang="en-US">
              <a:ea typeface="Calibri"/>
              <a:cs typeface="Calibri"/>
            </a:endParaRPr>
          </a:p>
        </p:txBody>
      </p:sp>
    </p:spTree>
    <p:extLst>
      <p:ext uri="{BB962C8B-B14F-4D97-AF65-F5344CB8AC3E}">
        <p14:creationId xmlns:p14="http://schemas.microsoft.com/office/powerpoint/2010/main" val="288057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28740" y="2176272"/>
            <a:ext cx="8034260" cy="4041648"/>
          </a:xfrm>
        </p:spPr>
        <p:txBody>
          <a:bodyPr anchor="t">
            <a:normAutofit/>
          </a:bodyPr>
          <a:lstStyle/>
          <a:p>
            <a:pPr marL="0" indent="0">
              <a:buNone/>
            </a:pPr>
            <a:r>
              <a:rPr lang="en-US" i="1"/>
              <a:t>Please call or email your counsellor if you have questions:  </a:t>
            </a:r>
          </a:p>
          <a:p>
            <a:pPr marL="0" indent="0">
              <a:buNone/>
            </a:pPr>
            <a:endParaRPr lang="en-US"/>
          </a:p>
          <a:p>
            <a:pPr marL="0" indent="0">
              <a:buNone/>
            </a:pPr>
            <a:r>
              <a:rPr lang="en-US" b="1"/>
              <a:t>Ms. Starr : </a:t>
            </a:r>
            <a:r>
              <a:rPr lang="en-US">
                <a:hlinkClick r:id="rId3"/>
              </a:rPr>
              <a:t>sstarr@sd43.bc.ca</a:t>
            </a:r>
            <a:r>
              <a:rPr lang="en-US"/>
              <a:t> 	                                  A-I</a:t>
            </a:r>
          </a:p>
          <a:p>
            <a:pPr marL="0" indent="0">
              <a:buNone/>
            </a:pPr>
            <a:r>
              <a:rPr lang="en-US" b="1"/>
              <a:t>Ms. Hamilton: </a:t>
            </a:r>
            <a:r>
              <a:rPr lang="en-US">
                <a:hlinkClick r:id="rId4"/>
              </a:rPr>
              <a:t>lhamilton@sd43.bc.ca</a:t>
            </a:r>
            <a:r>
              <a:rPr lang="en-US"/>
              <a:t>  		A-I		</a:t>
            </a:r>
          </a:p>
          <a:p>
            <a:pPr marL="0" indent="0">
              <a:buNone/>
            </a:pPr>
            <a:r>
              <a:rPr lang="en-US" b="1"/>
              <a:t>Mr. Nelson</a:t>
            </a:r>
            <a:r>
              <a:rPr lang="en-US"/>
              <a:t>: </a:t>
            </a:r>
            <a:r>
              <a:rPr lang="en-US">
                <a:hlinkClick r:id="rId5"/>
              </a:rPr>
              <a:t>kenelson@sd43.bc.ca</a:t>
            </a:r>
            <a:r>
              <a:rPr lang="en-US"/>
              <a:t> 	        		J-0</a:t>
            </a:r>
          </a:p>
          <a:p>
            <a:pPr marL="0" indent="0">
              <a:buNone/>
            </a:pPr>
            <a:r>
              <a:rPr lang="en-US" b="1"/>
              <a:t>Ms. Dhillon</a:t>
            </a:r>
            <a:r>
              <a:rPr lang="en-US"/>
              <a:t>: </a:t>
            </a:r>
            <a:r>
              <a:rPr lang="en-US">
                <a:hlinkClick r:id="rId6"/>
              </a:rPr>
              <a:t>mdhillon@sd43.bc.ca</a:t>
            </a:r>
            <a:r>
              <a:rPr lang="en-US"/>
              <a:t>           	   	P-Z</a:t>
            </a:r>
          </a:p>
          <a:p>
            <a:pPr marL="0" indent="0">
              <a:buNone/>
            </a:pPr>
            <a:r>
              <a:rPr lang="en-US" b="1"/>
              <a:t>Mr. Sharma: </a:t>
            </a:r>
            <a:r>
              <a:rPr lang="en-US">
                <a:hlinkClick r:id="rId7"/>
              </a:rPr>
              <a:t>vsharma@sd43.bc.ca</a:t>
            </a:r>
            <a:r>
              <a:rPr lang="en-US"/>
              <a:t> 	     International Student Contact</a:t>
            </a:r>
          </a:p>
          <a:p>
            <a:pPr marL="0" indent="0">
              <a:buNone/>
            </a:pPr>
            <a:r>
              <a:rPr lang="en-US"/>
              <a:t>	</a:t>
            </a:r>
          </a:p>
          <a:p>
            <a:pPr marL="0" indent="0">
              <a:buNone/>
            </a:pPr>
            <a:endParaRPr lang="en-US"/>
          </a:p>
          <a:p>
            <a:pPr marL="0" indent="0">
              <a:buNone/>
            </a:pPr>
            <a:r>
              <a:rPr lang="en-US" i="1"/>
              <a:t>Pinetree phone #: 604-464-2513 </a:t>
            </a:r>
          </a:p>
        </p:txBody>
      </p:sp>
      <p:sp>
        <p:nvSpPr>
          <p:cNvPr id="2" name="TextBox 1">
            <a:extLst>
              <a:ext uri="{FF2B5EF4-FFF2-40B4-BE49-F238E27FC236}">
                <a16:creationId xmlns:a16="http://schemas.microsoft.com/office/drawing/2014/main" id="{174A78E0-42FF-41D9-8D52-801918CB45E4}"/>
              </a:ext>
            </a:extLst>
          </p:cNvPr>
          <p:cNvSpPr txBox="1"/>
          <p:nvPr/>
        </p:nvSpPr>
        <p:spPr>
          <a:xfrm>
            <a:off x="1600200" y="594440"/>
            <a:ext cx="6858000" cy="646331"/>
          </a:xfrm>
          <a:prstGeom prst="rect">
            <a:avLst/>
          </a:prstGeom>
          <a:noFill/>
        </p:spPr>
        <p:txBody>
          <a:bodyPr wrap="square" rtlCol="0">
            <a:spAutoFit/>
          </a:bodyPr>
          <a:lstStyle/>
          <a:p>
            <a:r>
              <a:rPr lang="en-US" sz="3600">
                <a:latin typeface="+mj-lt"/>
              </a:rPr>
              <a:t>COUNSELLOR CONTACTS: </a:t>
            </a:r>
            <a:endParaRPr lang="en-CA" sz="3600">
              <a:latin typeface="+mj-lt"/>
            </a:endParaRPr>
          </a:p>
        </p:txBody>
      </p:sp>
    </p:spTree>
    <p:extLst>
      <p:ext uri="{BB962C8B-B14F-4D97-AF65-F5344CB8AC3E}">
        <p14:creationId xmlns:p14="http://schemas.microsoft.com/office/powerpoint/2010/main" val="3797876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3" name="Picture 51" descr="Image result for fall transparent clipart">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77" r="27405"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122" name="Freeform: Shape 12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106363" y="971550"/>
            <a:ext cx="3962400" cy="3905250"/>
          </a:xfrm>
          <a:prstGeom prst="rect">
            <a:avLst/>
          </a:prstGeom>
        </p:spPr>
        <p:txBody>
          <a:bodyPr vert="horz" lIns="91440" tIns="45720" rIns="91440" bIns="45720" rtlCol="0" anchor="t">
            <a:noAutofit/>
          </a:bodyPr>
          <a:lstStyle/>
          <a:p>
            <a:pPr>
              <a:lnSpc>
                <a:spcPct val="90000"/>
              </a:lnSpc>
              <a:spcAft>
                <a:spcPts val="600"/>
              </a:spcAft>
            </a:pPr>
            <a:r>
              <a:rPr lang="en-US" sz="2400" b="1" u="sng">
                <a:solidFill>
                  <a:srgbClr val="FFFFFF"/>
                </a:solidFill>
              </a:rPr>
              <a:t>FALL</a:t>
            </a:r>
          </a:p>
          <a:p>
            <a:pPr indent="-228600">
              <a:lnSpc>
                <a:spcPct val="90000"/>
              </a:lnSpc>
              <a:spcAft>
                <a:spcPts val="600"/>
              </a:spcAft>
              <a:buFont typeface="Arial" panose="020B0604020202020204" pitchFamily="34" charset="0"/>
              <a:buChar char="•"/>
            </a:pPr>
            <a:endParaRPr lang="en-US" sz="1600">
              <a:solidFill>
                <a:srgbClr val="FFFFFF"/>
              </a:solidFill>
            </a:endParaRPr>
          </a:p>
          <a:p>
            <a:pPr marL="285750" indent="-228600">
              <a:lnSpc>
                <a:spcPct val="90000"/>
              </a:lnSpc>
              <a:spcAft>
                <a:spcPts val="600"/>
              </a:spcAft>
              <a:buFont typeface="Arial" panose="020B0604020202020204" pitchFamily="34" charset="0"/>
              <a:buChar char="•"/>
            </a:pPr>
            <a:r>
              <a:rPr lang="en-US" sz="1600" b="1">
                <a:solidFill>
                  <a:srgbClr val="FF0000"/>
                </a:solidFill>
              </a:rPr>
              <a:t>Swimming</a:t>
            </a:r>
            <a:r>
              <a:rPr lang="en-US" sz="1600">
                <a:solidFill>
                  <a:srgbClr val="FFFFFF"/>
                </a:solidFill>
              </a:rPr>
              <a:t> – boys/girls, all ages (number dependent)</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Volleyball</a:t>
            </a:r>
            <a:r>
              <a:rPr lang="en-US" sz="1600">
                <a:solidFill>
                  <a:srgbClr val="FFFFFF"/>
                </a:solidFill>
              </a:rPr>
              <a:t>-9/10/sr. girls/boys </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Soccer</a:t>
            </a:r>
            <a:r>
              <a:rPr lang="en-US" sz="1600">
                <a:solidFill>
                  <a:srgbClr val="FFFFFF"/>
                </a:solidFill>
              </a:rPr>
              <a:t>-boys</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Cross Country</a:t>
            </a:r>
            <a:r>
              <a:rPr lang="en-US" sz="1600" b="1">
                <a:solidFill>
                  <a:srgbClr val="FFFFFF"/>
                </a:solidFill>
              </a:rPr>
              <a:t> </a:t>
            </a:r>
            <a:r>
              <a:rPr lang="en-US" sz="1600">
                <a:solidFill>
                  <a:srgbClr val="FFFFFF"/>
                </a:solidFill>
              </a:rPr>
              <a:t>- boys/girls, all grades</a:t>
            </a:r>
          </a:p>
          <a:p>
            <a:pPr marL="285750" indent="-228600">
              <a:lnSpc>
                <a:spcPct val="90000"/>
              </a:lnSpc>
              <a:spcAft>
                <a:spcPts val="600"/>
              </a:spcAft>
              <a:buFont typeface="Arial" panose="020B0604020202020204" pitchFamily="34" charset="0"/>
              <a:buChar char="•"/>
            </a:pPr>
            <a:r>
              <a:rPr lang="en-US" sz="1600" b="1">
                <a:solidFill>
                  <a:srgbClr val="FF0000"/>
                </a:solidFill>
              </a:rPr>
              <a:t>Cheer &amp; Dance Team</a:t>
            </a:r>
            <a:r>
              <a:rPr lang="en-US" sz="1600" b="1">
                <a:solidFill>
                  <a:srgbClr val="FFFFFF"/>
                </a:solidFill>
              </a:rPr>
              <a:t> </a:t>
            </a:r>
            <a:r>
              <a:rPr lang="en-US" sz="1600">
                <a:solidFill>
                  <a:srgbClr val="FFFFFF"/>
                </a:solidFill>
              </a:rPr>
              <a:t>– open to all grades </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Wrestling</a:t>
            </a:r>
            <a:r>
              <a:rPr lang="en-US" sz="1600" b="1">
                <a:solidFill>
                  <a:srgbClr val="FFFFFF"/>
                </a:solidFill>
              </a:rPr>
              <a:t>- </a:t>
            </a:r>
            <a:r>
              <a:rPr lang="en-US" sz="1600">
                <a:solidFill>
                  <a:srgbClr val="FFFFFF"/>
                </a:solidFill>
              </a:rPr>
              <a:t>open to all grades</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endParaRPr lang="en-US" sz="1600">
              <a:solidFill>
                <a:srgbClr val="FFFFFF"/>
              </a:solidFill>
            </a:endParaRPr>
          </a:p>
          <a:p>
            <a:pPr indent="-228600">
              <a:lnSpc>
                <a:spcPct val="90000"/>
              </a:lnSpc>
              <a:spcAft>
                <a:spcPts val="600"/>
              </a:spcAft>
              <a:buFont typeface="Arial" panose="020B0604020202020204" pitchFamily="34" charset="0"/>
              <a:buChar char="•"/>
            </a:pPr>
            <a:endParaRPr lang="en-US" sz="1600">
              <a:solidFill>
                <a:srgbClr val="FFFFFF"/>
              </a:solidFill>
            </a:endParaRPr>
          </a:p>
          <a:p>
            <a:pPr>
              <a:lnSpc>
                <a:spcPct val="90000"/>
              </a:lnSpc>
              <a:spcAft>
                <a:spcPts val="600"/>
              </a:spcAft>
            </a:pPr>
            <a:r>
              <a:rPr lang="en-US" sz="1600" i="1">
                <a:solidFill>
                  <a:srgbClr val="FFFFFF"/>
                </a:solidFill>
              </a:rPr>
              <a:t>       Highlights</a:t>
            </a:r>
            <a:r>
              <a:rPr lang="en-US" sz="1600">
                <a:solidFill>
                  <a:srgbClr val="FFFFFF"/>
                </a:solidFill>
              </a:rPr>
              <a:t> </a:t>
            </a:r>
          </a:p>
          <a:p>
            <a:pPr marL="285750" indent="-228600">
              <a:lnSpc>
                <a:spcPct val="90000"/>
              </a:lnSpc>
              <a:spcAft>
                <a:spcPts val="600"/>
              </a:spcAft>
              <a:buFont typeface="Arial" panose="020B0604020202020204" pitchFamily="34" charset="0"/>
              <a:buChar char="•"/>
            </a:pPr>
            <a:r>
              <a:rPr lang="en-US" sz="1600">
                <a:solidFill>
                  <a:srgbClr val="FFFFFF"/>
                </a:solidFill>
              </a:rPr>
              <a:t>Senior Boys' Volleyball – came 5</a:t>
            </a:r>
            <a:r>
              <a:rPr lang="en-US" sz="1600" baseline="30000">
                <a:solidFill>
                  <a:srgbClr val="FFFFFF"/>
                </a:solidFill>
              </a:rPr>
              <a:t>th</a:t>
            </a:r>
            <a:r>
              <a:rPr lang="en-US" sz="1600">
                <a:solidFill>
                  <a:srgbClr val="FFFFFF"/>
                </a:solidFill>
              </a:rPr>
              <a:t> at Provincial Championships </a:t>
            </a:r>
          </a:p>
          <a:p>
            <a:pPr marL="285750" indent="-228600">
              <a:lnSpc>
                <a:spcPct val="90000"/>
              </a:lnSpc>
              <a:spcAft>
                <a:spcPts val="600"/>
              </a:spcAft>
              <a:buFont typeface="Arial" panose="020B0604020202020204" pitchFamily="34" charset="0"/>
              <a:buChar char="•"/>
            </a:pPr>
            <a:r>
              <a:rPr lang="en-US" sz="1600">
                <a:solidFill>
                  <a:srgbClr val="FFFFFF"/>
                </a:solidFill>
              </a:rPr>
              <a:t>Swim Team- four students made Provincials</a:t>
            </a:r>
            <a:endParaRPr lang="en-US" sz="1600">
              <a:solidFill>
                <a:srgbClr val="FFFFFF"/>
              </a:solidFill>
              <a:ea typeface="Calibri"/>
              <a:cs typeface="Calibri"/>
            </a:endParaRPr>
          </a:p>
          <a:p>
            <a:pPr marL="285750" indent="-228600">
              <a:lnSpc>
                <a:spcPct val="90000"/>
              </a:lnSpc>
              <a:spcAft>
                <a:spcPts val="600"/>
              </a:spcAft>
              <a:buFont typeface="Arial" panose="020B0604020202020204" pitchFamily="34" charset="0"/>
              <a:buChar char="•"/>
            </a:pPr>
            <a:r>
              <a:rPr lang="en-US" sz="1600">
                <a:solidFill>
                  <a:srgbClr val="FFFFFF"/>
                </a:solidFill>
              </a:rPr>
              <a:t>Cross Country- 3 team members made Provincials in Victoria</a:t>
            </a:r>
            <a:endParaRPr lang="en-US" sz="1600">
              <a:solidFill>
                <a:srgbClr val="FFFFFF"/>
              </a:solidFill>
              <a:ea typeface="Calibri"/>
              <a:cs typeface="Calibri"/>
            </a:endParaRPr>
          </a:p>
        </p:txBody>
      </p:sp>
      <p:sp>
        <p:nvSpPr>
          <p:cNvPr id="5" name="AutoShape 28" descr="Image result for fall">
            <a:hlinkClick r:id="rId4"/>
          </p:cNvPr>
          <p:cNvSpPr>
            <a:spLocks noChangeAspect="1" noChangeArrowheads="1"/>
          </p:cNvSpPr>
          <p:nvPr/>
        </p:nvSpPr>
        <p:spPr bwMode="auto">
          <a:xfrm>
            <a:off x="106363"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0" descr="Image result for fall">
            <a:hlinkClick r:id="rId4"/>
          </p:cNvPr>
          <p:cNvSpPr>
            <a:spLocks noChangeAspect="1" noChangeArrowheads="1"/>
          </p:cNvSpPr>
          <p:nvPr/>
        </p:nvSpPr>
        <p:spPr bwMode="auto">
          <a:xfrm>
            <a:off x="258763"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235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304800" y="990600"/>
            <a:ext cx="3284982" cy="3547872"/>
          </a:xfrm>
          <a:prstGeom prst="rect">
            <a:avLst/>
          </a:prstGeom>
        </p:spPr>
        <p:txBody>
          <a:bodyPr vert="horz" lIns="91440" tIns="45720" rIns="91440" bIns="45720" rtlCol="0" anchor="t">
            <a:normAutofit/>
          </a:bodyPr>
          <a:lstStyle/>
          <a:p>
            <a:pPr>
              <a:lnSpc>
                <a:spcPct val="90000"/>
              </a:lnSpc>
              <a:spcAft>
                <a:spcPts val="600"/>
              </a:spcAft>
            </a:pPr>
            <a:r>
              <a:rPr lang="en-US" sz="2400" b="1" u="sng">
                <a:solidFill>
                  <a:srgbClr val="FFFFFE"/>
                </a:solidFill>
              </a:rPr>
              <a:t>WINTER</a:t>
            </a:r>
          </a:p>
          <a:p>
            <a:pPr indent="-228600">
              <a:lnSpc>
                <a:spcPct val="90000"/>
              </a:lnSpc>
              <a:spcAft>
                <a:spcPts val="600"/>
              </a:spcAft>
              <a:buFont typeface="Arial" panose="020B0604020202020204" pitchFamily="34" charset="0"/>
              <a:buChar char="•"/>
            </a:pPr>
            <a:endParaRPr lang="en-US" sz="1600">
              <a:solidFill>
                <a:srgbClr val="FFFFFE"/>
              </a:solidFill>
            </a:endParaRPr>
          </a:p>
          <a:p>
            <a:pPr marL="285750" indent="-228600">
              <a:lnSpc>
                <a:spcPct val="90000"/>
              </a:lnSpc>
              <a:spcAft>
                <a:spcPts val="600"/>
              </a:spcAft>
              <a:buFont typeface="Arial" panose="020B0604020202020204" pitchFamily="34" charset="0"/>
              <a:buChar char="•"/>
            </a:pPr>
            <a:r>
              <a:rPr lang="en-US" sz="1600" b="1">
                <a:solidFill>
                  <a:srgbClr val="FF0000"/>
                </a:solidFill>
              </a:rPr>
              <a:t>Basketball</a:t>
            </a:r>
            <a:r>
              <a:rPr lang="en-US" sz="1600">
                <a:solidFill>
                  <a:srgbClr val="FFFFFE"/>
                </a:solidFill>
              </a:rPr>
              <a:t> - 9/10/sr. boys</a:t>
            </a:r>
            <a:endParaRPr lang="en-US" sz="1600">
              <a:solidFill>
                <a:srgbClr val="FFFFFE"/>
              </a:solidFill>
              <a:ea typeface="Calibri"/>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Jr/Sr. Girls' Basketball</a:t>
            </a:r>
            <a:endParaRPr lang="en-US" sz="1600" b="1">
              <a:solidFill>
                <a:srgbClr val="FF0000"/>
              </a:solidFill>
              <a:cs typeface="Calibri"/>
            </a:endParaRPr>
          </a:p>
          <a:p>
            <a:pPr marL="285750" indent="-228600">
              <a:lnSpc>
                <a:spcPct val="90000"/>
              </a:lnSpc>
              <a:spcAft>
                <a:spcPts val="600"/>
              </a:spcAft>
              <a:buFont typeface="Arial" panose="020B0604020202020204" pitchFamily="34" charset="0"/>
              <a:buChar char="•"/>
            </a:pPr>
            <a:r>
              <a:rPr lang="en-US" sz="1600" b="1">
                <a:solidFill>
                  <a:srgbClr val="FF0000"/>
                </a:solidFill>
              </a:rPr>
              <a:t>Ski and Snowboard Team</a:t>
            </a:r>
            <a:r>
              <a:rPr lang="en-US" sz="1600">
                <a:solidFill>
                  <a:srgbClr val="FFFFFE"/>
                </a:solidFill>
              </a:rPr>
              <a:t> – boys/girls, all grades</a:t>
            </a:r>
          </a:p>
          <a:p>
            <a:pPr marL="57150">
              <a:lnSpc>
                <a:spcPct val="90000"/>
              </a:lnSpc>
              <a:spcAft>
                <a:spcPts val="600"/>
              </a:spcAft>
            </a:pPr>
            <a:endParaRPr lang="en-US" sz="1700">
              <a:solidFill>
                <a:srgbClr val="FFFFFE"/>
              </a:solidFill>
            </a:endParaRPr>
          </a:p>
          <a:p>
            <a:pPr indent="-228600">
              <a:lnSpc>
                <a:spcPct val="90000"/>
              </a:lnSpc>
              <a:spcAft>
                <a:spcPts val="600"/>
              </a:spcAft>
              <a:buFont typeface="Arial" panose="020B0604020202020204" pitchFamily="34" charset="0"/>
              <a:buChar char="•"/>
            </a:pPr>
            <a:endParaRPr lang="en-US" sz="1700">
              <a:solidFill>
                <a:srgbClr val="FFFFFE"/>
              </a:solidFill>
            </a:endParaRPr>
          </a:p>
          <a:p>
            <a:pPr indent="-228600">
              <a:lnSpc>
                <a:spcPct val="90000"/>
              </a:lnSpc>
              <a:spcAft>
                <a:spcPts val="600"/>
              </a:spcAft>
              <a:buFont typeface="Arial" panose="020B0604020202020204" pitchFamily="34" charset="0"/>
              <a:buChar char="•"/>
            </a:pPr>
            <a:endParaRPr lang="en-US" sz="1700">
              <a:solidFill>
                <a:srgbClr val="FFFFFE"/>
              </a:solidFill>
            </a:endParaRPr>
          </a:p>
        </p:txBody>
      </p:sp>
      <p:pic>
        <p:nvPicPr>
          <p:cNvPr id="4100" name="Picture 4" descr="Image result for snow transparent clipar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3" r="28022" b="2"/>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6820EC-DF7C-48EB-95EA-5F47033DD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 r="5750"/>
          <a:stretch/>
        </p:blipFill>
        <p:spPr bwMode="auto">
          <a:xfrm>
            <a:off x="4024688" y="3429000"/>
            <a:ext cx="5119312"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cherry #cherryblossom #blossom #peachflower #peach - Transparent Cherry  Blossom Vector, HD Png Download - kindpng">
            <a:extLst>
              <a:ext uri="{FF2B5EF4-FFF2-40B4-BE49-F238E27FC236}">
                <a16:creationId xmlns:a16="http://schemas.microsoft.com/office/drawing/2014/main" id="{0F6D077C-9A00-4B78-B578-2DACC8199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2" r="2111" b="-2"/>
          <a:stretch/>
        </p:blipFill>
        <p:spPr bwMode="auto">
          <a:xfrm>
            <a:off x="3088140" y="10"/>
            <a:ext cx="6055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228600" y="685800"/>
            <a:ext cx="3581400" cy="4154361"/>
          </a:xfrm>
          <a:prstGeom prst="rect">
            <a:avLst/>
          </a:prstGeom>
        </p:spPr>
        <p:txBody>
          <a:bodyPr vert="horz" lIns="91440" tIns="45720" rIns="91440" bIns="45720" rtlCol="0" anchor="t">
            <a:normAutofit/>
          </a:bodyPr>
          <a:lstStyle/>
          <a:p>
            <a:pPr>
              <a:lnSpc>
                <a:spcPct val="90000"/>
              </a:lnSpc>
              <a:spcAft>
                <a:spcPts val="600"/>
              </a:spcAft>
            </a:pPr>
            <a:r>
              <a:rPr lang="en-US" sz="2400" b="1" u="sng"/>
              <a:t>SPRING</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600" b="1">
                <a:solidFill>
                  <a:srgbClr val="FF0000"/>
                </a:solidFill>
              </a:rPr>
              <a:t>Tennis</a:t>
            </a:r>
            <a:r>
              <a:rPr lang="en-US" sz="1600"/>
              <a:t> – boys/girls, all ages</a:t>
            </a:r>
          </a:p>
          <a:p>
            <a:pPr marL="285750" indent="-228600">
              <a:lnSpc>
                <a:spcPct val="90000"/>
              </a:lnSpc>
              <a:spcAft>
                <a:spcPts val="600"/>
              </a:spcAft>
              <a:buFont typeface="Arial" panose="020B0604020202020204" pitchFamily="34" charset="0"/>
              <a:buChar char="•"/>
            </a:pPr>
            <a:r>
              <a:rPr lang="en-US" sz="1600" b="1">
                <a:solidFill>
                  <a:srgbClr val="FF0000"/>
                </a:solidFill>
              </a:rPr>
              <a:t>Badminton</a:t>
            </a:r>
            <a:r>
              <a:rPr lang="en-US" sz="1600"/>
              <a:t> – boys/girls, all ages</a:t>
            </a:r>
          </a:p>
          <a:p>
            <a:pPr marL="285750" indent="-228600">
              <a:lnSpc>
                <a:spcPct val="90000"/>
              </a:lnSpc>
              <a:spcAft>
                <a:spcPts val="600"/>
              </a:spcAft>
              <a:buFont typeface="Arial" panose="020B0604020202020204" pitchFamily="34" charset="0"/>
              <a:buChar char="•"/>
            </a:pPr>
            <a:r>
              <a:rPr lang="en-US" sz="1600" b="1">
                <a:solidFill>
                  <a:srgbClr val="FF0000"/>
                </a:solidFill>
              </a:rPr>
              <a:t>Track and Field </a:t>
            </a:r>
            <a:r>
              <a:rPr lang="en-US" sz="1600"/>
              <a:t>– boys/girls, all ages</a:t>
            </a:r>
          </a:p>
          <a:p>
            <a:pPr marL="285750" indent="-228600">
              <a:lnSpc>
                <a:spcPct val="90000"/>
              </a:lnSpc>
              <a:spcAft>
                <a:spcPts val="600"/>
              </a:spcAft>
              <a:buFont typeface="Arial" panose="020B0604020202020204" pitchFamily="34" charset="0"/>
              <a:buChar char="•"/>
            </a:pPr>
            <a:r>
              <a:rPr lang="en-US" sz="1600" b="1">
                <a:solidFill>
                  <a:srgbClr val="FF0000"/>
                </a:solidFill>
              </a:rPr>
              <a:t>Basketball</a:t>
            </a:r>
            <a:r>
              <a:rPr lang="en-US" sz="1600"/>
              <a:t> – Spring league, all ages </a:t>
            </a:r>
          </a:p>
          <a:p>
            <a:pPr marL="285750" indent="-228600">
              <a:lnSpc>
                <a:spcPct val="90000"/>
              </a:lnSpc>
              <a:spcAft>
                <a:spcPts val="600"/>
              </a:spcAft>
              <a:buFont typeface="Arial" panose="020B0604020202020204" pitchFamily="34" charset="0"/>
              <a:buChar char="•"/>
            </a:pPr>
            <a:r>
              <a:rPr lang="en-US" sz="1600" b="1">
                <a:solidFill>
                  <a:srgbClr val="FF0000"/>
                </a:solidFill>
              </a:rPr>
              <a:t>Soccer</a:t>
            </a:r>
            <a:r>
              <a:rPr lang="en-US" sz="1600"/>
              <a:t> – girls all grades </a:t>
            </a:r>
          </a:p>
          <a:p>
            <a:pPr marL="285750" indent="-228600">
              <a:lnSpc>
                <a:spcPct val="90000"/>
              </a:lnSpc>
              <a:spcAft>
                <a:spcPts val="600"/>
              </a:spcAft>
              <a:buFont typeface="Arial" panose="020B0604020202020204" pitchFamily="34" charset="0"/>
              <a:buChar char="•"/>
            </a:pPr>
            <a:r>
              <a:rPr lang="en-US" sz="1600" b="1">
                <a:solidFill>
                  <a:srgbClr val="FF0000"/>
                </a:solidFill>
              </a:rPr>
              <a:t>Mountain Biking </a:t>
            </a:r>
            <a:r>
              <a:rPr lang="en-US" sz="1600"/>
              <a:t> – boys/girls, all ages</a:t>
            </a:r>
          </a:p>
          <a:p>
            <a:pPr marL="285750" indent="-228600">
              <a:lnSpc>
                <a:spcPct val="90000"/>
              </a:lnSpc>
              <a:spcAft>
                <a:spcPts val="600"/>
              </a:spcAft>
              <a:buFont typeface="Arial" panose="020B0604020202020204" pitchFamily="34" charset="0"/>
              <a:buChar char="•"/>
            </a:pPr>
            <a:r>
              <a:rPr lang="en-US" sz="1600" b="1">
                <a:solidFill>
                  <a:srgbClr val="FF0000"/>
                </a:solidFill>
              </a:rPr>
              <a:t>Golf</a:t>
            </a:r>
            <a:r>
              <a:rPr lang="en-US" sz="1600" b="1"/>
              <a:t>- </a:t>
            </a:r>
            <a:r>
              <a:rPr lang="en-US" sz="1600"/>
              <a:t>boys/girls, all ages</a:t>
            </a:r>
          </a:p>
          <a:p>
            <a:pPr indent="-228600">
              <a:lnSpc>
                <a:spcPct val="90000"/>
              </a:lnSpc>
              <a:spcAft>
                <a:spcPts val="600"/>
              </a:spcAft>
              <a:buFont typeface="Arial" panose="020B0604020202020204" pitchFamily="34" charset="0"/>
              <a:buChar char="•"/>
            </a:pPr>
            <a:endParaRPr lang="en-US" sz="1300"/>
          </a:p>
          <a:p>
            <a:pPr>
              <a:lnSpc>
                <a:spcPct val="90000"/>
              </a:lnSpc>
              <a:spcAft>
                <a:spcPts val="600"/>
              </a:spcAft>
            </a:pPr>
            <a:r>
              <a:rPr lang="en-US" sz="1400" i="1"/>
              <a:t>       </a:t>
            </a:r>
            <a:endParaRPr lang="en-US" sz="1300"/>
          </a:p>
        </p:txBody>
      </p:sp>
    </p:spTree>
    <p:extLst>
      <p:ext uri="{BB962C8B-B14F-4D97-AF65-F5344CB8AC3E}">
        <p14:creationId xmlns:p14="http://schemas.microsoft.com/office/powerpoint/2010/main" val="24196222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 photo description available.">
            <a:extLst>
              <a:ext uri="{FF2B5EF4-FFF2-40B4-BE49-F238E27FC236}">
                <a16:creationId xmlns:a16="http://schemas.microsoft.com/office/drawing/2014/main" id="{68D2FCBB-9827-4ADC-A525-67B95B904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6" r="19823"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solidFill>
            <a:srgbClr val="FFFFFF"/>
          </a:solidFill>
        </p:spPr>
      </p:pic>
      <p:sp>
        <p:nvSpPr>
          <p:cNvPr id="139" name="Freeform: Shape 138">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73" name="Title 1">
            <a:extLst>
              <a:ext uri="{FF2B5EF4-FFF2-40B4-BE49-F238E27FC236}">
                <a16:creationId xmlns:a16="http://schemas.microsoft.com/office/drawing/2014/main" id="{BB4E7374-B88C-4602-9B83-9337460E096C}"/>
              </a:ext>
            </a:extLst>
          </p:cNvPr>
          <p:cNvSpPr>
            <a:spLocks noGrp="1"/>
          </p:cNvSpPr>
          <p:nvPr>
            <p:ph type="title"/>
          </p:nvPr>
        </p:nvSpPr>
        <p:spPr>
          <a:xfrm>
            <a:off x="630935" y="914400"/>
            <a:ext cx="3833908" cy="1095375"/>
          </a:xfrm>
        </p:spPr>
        <p:txBody>
          <a:bodyPr vert="horz" lIns="91440" tIns="45720" rIns="91440" bIns="45720" rtlCol="0" anchor="ctr">
            <a:normAutofit/>
          </a:bodyPr>
          <a:lstStyle/>
          <a:p>
            <a:pPr defTabSz="914400"/>
            <a:r>
              <a:rPr lang="en-US" sz="2400" b="1" u="sng">
                <a:solidFill>
                  <a:srgbClr val="FFFFFF"/>
                </a:solidFill>
              </a:rPr>
              <a:t>INTRAMURALS</a:t>
            </a:r>
            <a:br>
              <a:rPr lang="en-US" sz="3400" b="1" u="sng">
                <a:solidFill>
                  <a:srgbClr val="FFFFFF"/>
                </a:solidFill>
              </a:rPr>
            </a:br>
            <a:endParaRPr lang="en-US" sz="3400">
              <a:solidFill>
                <a:srgbClr val="FFFFFF"/>
              </a:solidFill>
            </a:endParaRPr>
          </a:p>
        </p:txBody>
      </p:sp>
      <p:sp>
        <p:nvSpPr>
          <p:cNvPr id="2" name="Rectangle 1"/>
          <p:cNvSpPr/>
          <p:nvPr/>
        </p:nvSpPr>
        <p:spPr>
          <a:xfrm>
            <a:off x="244423" y="1362075"/>
            <a:ext cx="3644846" cy="4133850"/>
          </a:xfrm>
          <a:prstGeom prst="rect">
            <a:avLst/>
          </a:prstGeom>
        </p:spPr>
        <p:txBody>
          <a:bodyPr vert="horz" lIns="91440" tIns="45720" rIns="91440" bIns="45720" rtlCol="0" anchor="t">
            <a:normAutofit/>
          </a:bodyPr>
          <a:lstStyle/>
          <a:p>
            <a:pPr indent="-228600">
              <a:lnSpc>
                <a:spcPct val="90000"/>
              </a:lnSpc>
              <a:spcBef>
                <a:spcPct val="20000"/>
              </a:spcBef>
              <a:buClr>
                <a:schemeClr val="accent2"/>
              </a:buClr>
              <a:buSzPct val="85000"/>
              <a:buFont typeface="Arial" panose="020B0604020202020204" pitchFamily="34" charset="0"/>
              <a:buChar char="•"/>
            </a:pPr>
            <a:endParaRPr lang="en-US" sz="1400">
              <a:solidFill>
                <a:srgbClr val="FFFFFF"/>
              </a:solidFill>
            </a:endParaRP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All year long at lunch</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Co-ed</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Emphasis on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T-shirts for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600">
                <a:solidFill>
                  <a:srgbClr val="FFFFFF"/>
                </a:solidFill>
              </a:rPr>
              <a:t>Handball, Basketball, Floor Hockey, Dodgeball, Soccer, Badminton, Volleyball, drop in activities</a:t>
            </a:r>
          </a:p>
          <a:p>
            <a:pPr marL="285750" indent="-228600">
              <a:lnSpc>
                <a:spcPct val="90000"/>
              </a:lnSpc>
              <a:spcBef>
                <a:spcPct val="20000"/>
              </a:spcBef>
              <a:buClr>
                <a:schemeClr val="accent2"/>
              </a:buClr>
              <a:buSzPct val="85000"/>
              <a:buFont typeface="Arial" panose="020B0604020202020204" pitchFamily="34" charset="0"/>
              <a:buChar char="•"/>
            </a:pPr>
            <a:endParaRPr lang="en-US" sz="1600">
              <a:solidFill>
                <a:srgbClr val="FFFFFF"/>
              </a:solidFill>
            </a:endParaRPr>
          </a:p>
          <a:p>
            <a:pPr>
              <a:lnSpc>
                <a:spcPct val="90000"/>
              </a:lnSpc>
              <a:spcBef>
                <a:spcPct val="20000"/>
              </a:spcBef>
              <a:buClr>
                <a:schemeClr val="accent2"/>
              </a:buClr>
              <a:buSzPct val="85000"/>
            </a:pPr>
            <a:endParaRPr lang="en-US" sz="1600">
              <a:solidFill>
                <a:srgbClr val="FFFFFF"/>
              </a:solidFill>
            </a:endParaRPr>
          </a:p>
        </p:txBody>
      </p:sp>
    </p:spTree>
    <p:extLst>
      <p:ext uri="{BB962C8B-B14F-4D97-AF65-F5344CB8AC3E}">
        <p14:creationId xmlns:p14="http://schemas.microsoft.com/office/powerpoint/2010/main" val="3339352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6600" b="1"/>
              <a:t>People to Know!</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687908"/>
            <a:ext cx="8229600" cy="5029200"/>
          </a:xfrm>
        </p:spPr>
        <p:txBody>
          <a:bodyPr anchor="t">
            <a:normAutofit fontScale="85000" lnSpcReduction="20000"/>
          </a:bodyPr>
          <a:lstStyle/>
          <a:p>
            <a:pPr marL="0" indent="0">
              <a:buNone/>
            </a:pPr>
            <a:endParaRPr lang="en-US" sz="2200" b="1" u="sng"/>
          </a:p>
          <a:p>
            <a:pPr marL="0" indent="0">
              <a:buNone/>
            </a:pPr>
            <a:r>
              <a:rPr lang="en-US" sz="2200" b="1" u="sng"/>
              <a:t>Administration at Pinetree </a:t>
            </a:r>
          </a:p>
          <a:p>
            <a:pPr marL="0" indent="0">
              <a:buNone/>
            </a:pPr>
            <a:r>
              <a:rPr lang="en-US" b="1"/>
              <a:t>PRINCIPAL</a:t>
            </a:r>
            <a:r>
              <a:rPr lang="en-US"/>
              <a:t>: </a:t>
            </a:r>
          </a:p>
          <a:p>
            <a:pPr marL="0" indent="0">
              <a:buNone/>
            </a:pPr>
            <a:r>
              <a:rPr lang="en-US" sz="1900"/>
              <a:t>MS. JANINE CLOSE</a:t>
            </a:r>
          </a:p>
          <a:p>
            <a:pPr marL="0" indent="0">
              <a:buNone/>
            </a:pPr>
            <a:endParaRPr lang="en-US" sz="2200" b="1"/>
          </a:p>
          <a:p>
            <a:pPr marL="0" indent="0">
              <a:buNone/>
            </a:pPr>
            <a:r>
              <a:rPr lang="en-US" b="1"/>
              <a:t>VICE PRINCIPALS</a:t>
            </a:r>
            <a:r>
              <a:rPr lang="en-US"/>
              <a:t>: </a:t>
            </a:r>
          </a:p>
          <a:p>
            <a:pPr marL="0" indent="0">
              <a:buNone/>
            </a:pPr>
            <a:r>
              <a:rPr lang="en-US" sz="1900"/>
              <a:t>MS. CIOLFITTO                            A-J	    </a:t>
            </a:r>
            <a:endParaRPr lang="en-US" sz="1900">
              <a:cs typeface="Calibri"/>
            </a:endParaRPr>
          </a:p>
          <a:p>
            <a:pPr marL="0" indent="0">
              <a:buNone/>
            </a:pPr>
            <a:r>
              <a:rPr lang="en-US" sz="1900"/>
              <a:t>MS. MEHAI                           K-P</a:t>
            </a:r>
            <a:endParaRPr lang="en-US" sz="1900">
              <a:cs typeface="Calibri"/>
            </a:endParaRPr>
          </a:p>
          <a:p>
            <a:pPr marL="0" indent="0">
              <a:buNone/>
            </a:pPr>
            <a:r>
              <a:rPr lang="en-US" sz="1900"/>
              <a:t>MR. RAO                                      Q-Z</a:t>
            </a:r>
            <a:endParaRPr lang="en-US" sz="1900">
              <a:ea typeface="Verdana"/>
            </a:endParaRPr>
          </a:p>
          <a:p>
            <a:pPr marL="0" indent="0">
              <a:buNone/>
            </a:pPr>
            <a:endParaRPr lang="en-US" sz="2200"/>
          </a:p>
          <a:p>
            <a:pPr marL="0" indent="0">
              <a:buNone/>
            </a:pPr>
            <a:endParaRPr lang="en-US" sz="2200"/>
          </a:p>
          <a:p>
            <a:pPr marL="0" indent="0">
              <a:buNone/>
            </a:pPr>
            <a:r>
              <a:rPr lang="en-US" b="1"/>
              <a:t> </a:t>
            </a:r>
            <a:r>
              <a:rPr lang="en-US" sz="2200" b="1" u="sng"/>
              <a:t>Counsellors at Pinetree</a:t>
            </a:r>
            <a:r>
              <a:rPr lang="en-US" sz="2200" b="1"/>
              <a:t>			</a:t>
            </a:r>
            <a:r>
              <a:rPr lang="en-US" sz="2200" b="1" u="sng"/>
              <a:t>Youth Workers</a:t>
            </a:r>
          </a:p>
          <a:p>
            <a:pPr marL="0" indent="0">
              <a:buNone/>
            </a:pPr>
            <a:r>
              <a:rPr lang="en-US" sz="1900"/>
              <a:t>MS. STARR/ MS.HAMILTON      A-I		               Ms. Khaira </a:t>
            </a:r>
            <a:endParaRPr lang="en-US" sz="1900">
              <a:ea typeface="Verdana"/>
            </a:endParaRPr>
          </a:p>
          <a:p>
            <a:pPr marL="0" indent="0">
              <a:buNone/>
            </a:pPr>
            <a:r>
              <a:rPr lang="en-US" sz="1900"/>
              <a:t>MR. NELSON	         	         J-0			Mr. </a:t>
            </a:r>
            <a:r>
              <a:rPr lang="en-US" sz="1900" err="1"/>
              <a:t>Conedera</a:t>
            </a:r>
            <a:r>
              <a:rPr lang="en-US" sz="1900"/>
              <a:t> (New Immigrant Y. Worker)	</a:t>
            </a:r>
          </a:p>
          <a:p>
            <a:pPr marL="0" indent="0">
              <a:buNone/>
            </a:pPr>
            <a:r>
              <a:rPr lang="en-US" sz="1900"/>
              <a:t>MS. DHILLON                              P-Z		Ms. Xie &amp; Ms. Jeoung (International Y. Workers)</a:t>
            </a:r>
          </a:p>
          <a:p>
            <a:pPr marL="0" indent="0">
              <a:buNone/>
            </a:pPr>
            <a:r>
              <a:rPr lang="en-US" sz="1900"/>
              <a:t>MR. SHARMA	        All International Students</a:t>
            </a:r>
          </a:p>
          <a:p>
            <a:pPr marL="0" indent="0">
              <a:buNone/>
            </a:pPr>
            <a:r>
              <a:rPr lang="en-US" sz="1000"/>
              <a:t>	</a:t>
            </a:r>
          </a:p>
          <a:p>
            <a:pPr marL="0" indent="0">
              <a:buNone/>
            </a:pPr>
            <a:endParaRPr lang="en-US" sz="1000"/>
          </a:p>
        </p:txBody>
      </p:sp>
    </p:spTree>
    <p:extLst>
      <p:ext uri="{BB962C8B-B14F-4D97-AF65-F5344CB8AC3E}">
        <p14:creationId xmlns:p14="http://schemas.microsoft.com/office/powerpoint/2010/main" val="2015012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40022" y="365760"/>
            <a:ext cx="7025402" cy="1188720"/>
          </a:xfrm>
        </p:spPr>
        <p:txBody>
          <a:bodyPr>
            <a:normAutofit/>
          </a:bodyPr>
          <a:lstStyle/>
          <a:p>
            <a:pPr algn="ctr"/>
            <a:r>
              <a:rPr lang="en-US" sz="4000" b="1" u="sng"/>
              <a:t>Counsellor Role at Pinetree</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p:cNvSpPr>
            <a:spLocks noGrp="1"/>
          </p:cNvSpPr>
          <p:nvPr>
            <p:ph idx="1"/>
          </p:nvPr>
        </p:nvSpPr>
        <p:spPr>
          <a:xfrm>
            <a:off x="1127997" y="1295400"/>
            <a:ext cx="7025403" cy="4041648"/>
          </a:xfrm>
        </p:spPr>
        <p:txBody>
          <a:bodyPr anchor="t">
            <a:normAutofit/>
          </a:bodyPr>
          <a:lstStyle/>
          <a:p>
            <a:pPr marL="0" indent="0" algn="ctr">
              <a:buNone/>
            </a:pPr>
            <a:r>
              <a:rPr lang="en-US" sz="2400" i="1"/>
              <a:t>NEED HELP?  LET US GIVE YOU A HAND!</a:t>
            </a:r>
          </a:p>
          <a:p>
            <a:pPr marL="0" indent="0">
              <a:buNone/>
            </a:pPr>
            <a:endParaRPr lang="en-US" sz="1600"/>
          </a:p>
          <a:p>
            <a:pPr lvl="0"/>
            <a:r>
              <a:rPr lang="en-US" sz="2200"/>
              <a:t>Course planning</a:t>
            </a:r>
            <a:endParaRPr lang="en-US" sz="2200">
              <a:ea typeface="Calibri"/>
              <a:cs typeface="Calibri"/>
            </a:endParaRPr>
          </a:p>
          <a:p>
            <a:pPr lvl="0"/>
            <a:r>
              <a:rPr lang="en-US" sz="2200"/>
              <a:t>Career planning and Career Center</a:t>
            </a:r>
            <a:endParaRPr lang="en-US" sz="2200">
              <a:ea typeface="Calibri" panose="020F0502020204030204"/>
              <a:cs typeface="Calibri" panose="020F0502020204030204"/>
            </a:endParaRPr>
          </a:p>
          <a:p>
            <a:pPr lvl="0"/>
            <a:r>
              <a:rPr lang="en-US" sz="2200"/>
              <a:t>Post secondary information, admissions, and financial aid</a:t>
            </a:r>
            <a:endParaRPr lang="en-US" sz="2200">
              <a:ea typeface="Calibri" panose="020F0502020204030204"/>
              <a:cs typeface="Calibri" panose="020F0502020204030204"/>
            </a:endParaRPr>
          </a:p>
          <a:p>
            <a:pPr lvl="0"/>
            <a:r>
              <a:rPr lang="en-US" sz="2200"/>
              <a:t>Help with academic, personal, social, and family problems</a:t>
            </a:r>
            <a:endParaRPr lang="en-US" sz="2200">
              <a:ea typeface="Calibri"/>
              <a:cs typeface="Calibri"/>
            </a:endParaRPr>
          </a:p>
          <a:p>
            <a:pPr lvl="0"/>
            <a:r>
              <a:rPr lang="en-US" sz="2200"/>
              <a:t>Prevention and awareness education</a:t>
            </a:r>
            <a:endParaRPr lang="en-US" sz="2200">
              <a:ea typeface="Calibri"/>
              <a:cs typeface="Calibri"/>
            </a:endParaRPr>
          </a:p>
          <a:p>
            <a:pPr lvl="0"/>
            <a:r>
              <a:rPr lang="en-US" sz="2200"/>
              <a:t>Crisis intervention and referral to community services</a:t>
            </a:r>
            <a:endParaRPr lang="en-US" sz="2200">
              <a:ea typeface="Calibri" panose="020F0502020204030204"/>
              <a:cs typeface="Calibri" panose="020F0502020204030204"/>
            </a:endParaRPr>
          </a:p>
          <a:p>
            <a:pPr marL="0" indent="0">
              <a:buNone/>
            </a:pPr>
            <a:endParaRPr lang="en-US" sz="1600"/>
          </a:p>
        </p:txBody>
      </p:sp>
    </p:spTree>
    <p:extLst>
      <p:ext uri="{BB962C8B-B14F-4D97-AF65-F5344CB8AC3E}">
        <p14:creationId xmlns:p14="http://schemas.microsoft.com/office/powerpoint/2010/main" val="135079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b="1"/>
              <a:t>Supporting Pinetree Students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749552"/>
            <a:ext cx="8153400" cy="5032248"/>
          </a:xfrm>
        </p:spPr>
        <p:txBody>
          <a:bodyPr anchor="t">
            <a:normAutofit fontScale="77500" lnSpcReduction="20000"/>
          </a:bodyPr>
          <a:lstStyle/>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ENGLISH LANGUAGE LEARNERS</a:t>
            </a:r>
          </a:p>
          <a:p>
            <a:pPr marL="742950" lvl="1" indent="-285750" defTabSz="457200">
              <a:lnSpc>
                <a:spcPct val="100000"/>
              </a:lnSpc>
              <a:spcBef>
                <a:spcPct val="20000"/>
              </a:spcBef>
              <a:spcAft>
                <a:spcPts val="600"/>
              </a:spcAft>
              <a:buClr>
                <a:srgbClr val="30ACEC">
                  <a:lumMod val="75000"/>
                </a:srgbClr>
              </a:buClr>
              <a:buSzPct val="145000"/>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ELL Program for students </a:t>
            </a:r>
            <a:r>
              <a:rPr lang="en-US">
                <a:solidFill>
                  <a:prstClr val="black"/>
                </a:solidFill>
                <a:latin typeface="Corbel" panose="020B0503020204020204"/>
              </a:rPr>
              <a:t>learning the English language</a:t>
            </a:r>
            <a:endParaRPr lang="en-US" sz="1800" b="0" i="0" u="none" strike="noStrike" kern="1200" cap="none" spc="0" normalizeH="0" baseline="0" noProof="0">
              <a:ln>
                <a:noFill/>
              </a:ln>
              <a:solidFill>
                <a:prstClr val="black"/>
              </a:solidFill>
              <a:effectLst/>
              <a:uLnTx/>
              <a:uFillTx/>
              <a:latin typeface="Corbel" panose="020B0503020204020204"/>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Assessment and placement to develop English </a:t>
            </a:r>
            <a:r>
              <a:rPr lang="en-US">
                <a:solidFill>
                  <a:prstClr val="black"/>
                </a:solidFill>
                <a:latin typeface="Corbel" panose="020B0503020204020204"/>
              </a:rPr>
              <a:t>language</a:t>
            </a: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 </a:t>
            </a:r>
            <a:r>
              <a:rPr lang="en-US">
                <a:solidFill>
                  <a:prstClr val="black"/>
                </a:solidFill>
                <a:latin typeface="Corbel" panose="020B0503020204020204"/>
              </a:rPr>
              <a:t>skills</a:t>
            </a: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	</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TEACHER SUPPORT</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Teachers provide tutorials outside class time</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Arranged independently with students as needed</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LEARNING SERVICES–  LEARNING CENTER</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Academic support for grades 9 – 12</a:t>
            </a:r>
            <a:endParaRPr lang="en-US" sz="1800" b="0" i="0" u="none" strike="noStrike" kern="1200" cap="none" spc="0" normalizeH="0" baseline="0" noProof="0">
              <a:ln>
                <a:noFill/>
              </a:ln>
              <a:solidFill>
                <a:prstClr val="black"/>
              </a:solidFill>
              <a:effectLst/>
              <a:uLnTx/>
              <a:uFillTx/>
              <a:latin typeface="Corbel" panose="020B0503020204020204"/>
            </a:endParaRP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Work with teachers, students, and parents to facilitate student success</a:t>
            </a:r>
            <a:endParaRPr lang="en-US" sz="1800" b="0" i="0" u="none" strike="noStrike" kern="1200" cap="none" spc="0" normalizeH="0" baseline="0" noProof="0">
              <a:ln>
                <a:noFill/>
              </a:ln>
              <a:solidFill>
                <a:prstClr val="black"/>
              </a:solidFill>
              <a:effectLst/>
              <a:uLnTx/>
              <a:uFillTx/>
              <a:latin typeface="Corbel" panose="020B0503020204020204"/>
            </a:endParaRP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LIBRARY</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Print materials, audio-visual resources, and computer lab – online access for students</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ESS (Enrichment and Support)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Wednesday mornings from 10:05-11:20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Opportunity to get support from teachers and catch up on missing work</a:t>
            </a:r>
          </a:p>
          <a:p>
            <a:pPr marL="0" marR="0" lvl="0" indent="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1800" b="1" i="0" u="none" strike="noStrike" kern="1200" cap="none" spc="0" normalizeH="0" baseline="0" noProof="0">
                <a:ln>
                  <a:noFill/>
                </a:ln>
                <a:solidFill>
                  <a:prstClr val="black"/>
                </a:solidFill>
                <a:effectLst/>
                <a:uLnTx/>
                <a:uFillTx/>
                <a:latin typeface="Corbel" panose="020B0503020204020204"/>
                <a:ea typeface="+mn-ea"/>
                <a:cs typeface="+mn-cs"/>
              </a:rPr>
              <a:t>TUTORING</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Tutoring lists available from your counsellors early in the FALL (Paid Student Tutors) </a:t>
            </a:r>
          </a:p>
          <a:p>
            <a:pPr marL="742950" marR="0" lvl="1"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sz="1800" b="0" i="0" u="none" strike="noStrike" kern="1200" cap="none" spc="0" normalizeH="0" baseline="0" noProof="0">
                <a:ln>
                  <a:noFill/>
                </a:ln>
                <a:solidFill>
                  <a:prstClr val="black"/>
                </a:solidFill>
                <a:effectLst/>
                <a:uLnTx/>
                <a:uFillTx/>
                <a:latin typeface="Corbel" panose="020B0503020204020204"/>
                <a:ea typeface="+mn-ea"/>
                <a:cs typeface="+mn-cs"/>
              </a:rPr>
              <a:t>Homework club (A100) is after school from 3:15-4:15.  Student tutors available. (Free service) </a:t>
            </a:r>
          </a:p>
          <a:p>
            <a:endParaRPr lang="en-US" sz="700"/>
          </a:p>
        </p:txBody>
      </p:sp>
    </p:spTree>
    <p:extLst>
      <p:ext uri="{BB962C8B-B14F-4D97-AF65-F5344CB8AC3E}">
        <p14:creationId xmlns:p14="http://schemas.microsoft.com/office/powerpoint/2010/main" val="3684230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01C5F7-EE87-4733-B0FE-A396C720C02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4D1FA04-6EB7-4BA0-A296-E4383ED27291}">
  <ds:schemaRefs>
    <ds:schemaRef ds:uri="http://schemas.microsoft.com/sharepoint/v3/contenttype/forms"/>
  </ds:schemaRefs>
</ds:datastoreItem>
</file>

<file path=customXml/itemProps3.xml><?xml version="1.0" encoding="utf-8"?>
<ds:datastoreItem xmlns:ds="http://schemas.openxmlformats.org/officeDocument/2006/customXml" ds:itemID="{4DE6C956-CCFD-40C4-90DE-8E09AA471AA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1952</Words>
  <Application>Microsoft Office PowerPoint</Application>
  <PresentationFormat>On-screen Show (4:3)</PresentationFormat>
  <Paragraphs>313</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to Pinetree Secondary!</vt:lpstr>
      <vt:lpstr>Success=Getting Involved (Leadership and Volunteering, Fine &amp; Performing Arts)</vt:lpstr>
      <vt:lpstr>PowerPoint Presentation</vt:lpstr>
      <vt:lpstr>PowerPoint Presentation</vt:lpstr>
      <vt:lpstr>PowerPoint Presentation</vt:lpstr>
      <vt:lpstr>INTRAMURALS </vt:lpstr>
      <vt:lpstr>People to Know!</vt:lpstr>
      <vt:lpstr>Counsellor Role at Pinetree</vt:lpstr>
      <vt:lpstr>Supporting Pinetree Students</vt:lpstr>
      <vt:lpstr>The Transition from Grade 8 to 9</vt:lpstr>
      <vt:lpstr>Choosing Courses: The Programming Process</vt:lpstr>
      <vt:lpstr>Course Programming</vt:lpstr>
      <vt:lpstr>Applications of Digital Learning 10</vt:lpstr>
      <vt:lpstr>READ THE GRADE 9 Course Calendar</vt:lpstr>
      <vt:lpstr>Detailed description of all courses. </vt:lpstr>
      <vt:lpstr>Elective Choices</vt:lpstr>
      <vt:lpstr>Elective Choices Cont.</vt:lpstr>
      <vt:lpstr>Elective Choices cont’d…</vt:lpstr>
      <vt:lpstr>Second Languages</vt:lpstr>
      <vt:lpstr>Benefits of a Second Language   </vt:lpstr>
      <vt:lpstr>Language Considerations</vt:lpstr>
      <vt:lpstr>Pinetree Honours Program</vt:lpstr>
      <vt:lpstr>Honours</vt:lpstr>
      <vt:lpstr>Timetable Features</vt:lpstr>
      <vt:lpstr>PowerPoint Presentation</vt:lpstr>
      <vt:lpstr>Timeline Grade 8’s</vt:lpstr>
      <vt:lpstr>Timeline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Pinetree Secondary!</dc:title>
  <dc:creator>Dhillon, Meena</dc:creator>
  <cp:lastModifiedBy>Dhillon, Meena</cp:lastModifiedBy>
  <cp:revision>23</cp:revision>
  <cp:lastPrinted>2022-03-08T17:09:34Z</cp:lastPrinted>
  <dcterms:created xsi:type="dcterms:W3CDTF">2015-01-09T18:16:01Z</dcterms:created>
  <dcterms:modified xsi:type="dcterms:W3CDTF">2025-01-17T18:05:49Z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