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0" r:id="rId1"/>
  </p:sldMasterIdLst>
  <p:notesMasterIdLst>
    <p:notesMasterId r:id="rId26"/>
  </p:notesMasterIdLst>
  <p:handoutMasterIdLst>
    <p:handoutMasterId r:id="rId27"/>
  </p:handoutMasterIdLst>
  <p:sldIdLst>
    <p:sldId id="256" r:id="rId2"/>
    <p:sldId id="352" r:id="rId3"/>
    <p:sldId id="264" r:id="rId4"/>
    <p:sldId id="338" r:id="rId5"/>
    <p:sldId id="320" r:id="rId6"/>
    <p:sldId id="262" r:id="rId7"/>
    <p:sldId id="335" r:id="rId8"/>
    <p:sldId id="341" r:id="rId9"/>
    <p:sldId id="258" r:id="rId10"/>
    <p:sldId id="261" r:id="rId11"/>
    <p:sldId id="329" r:id="rId12"/>
    <p:sldId id="328" r:id="rId13"/>
    <p:sldId id="330" r:id="rId14"/>
    <p:sldId id="257" r:id="rId15"/>
    <p:sldId id="333" r:id="rId16"/>
    <p:sldId id="342" r:id="rId17"/>
    <p:sldId id="343" r:id="rId18"/>
    <p:sldId id="344" r:id="rId19"/>
    <p:sldId id="347" r:id="rId20"/>
    <p:sldId id="348" r:id="rId21"/>
    <p:sldId id="349" r:id="rId22"/>
    <p:sldId id="350" r:id="rId23"/>
    <p:sldId id="351" r:id="rId24"/>
    <p:sldId id="290" r:id="rId25"/>
  </p:sldIdLst>
  <p:sldSz cx="9144000" cy="6858000" type="screen4x3"/>
  <p:notesSz cx="7010400" cy="9223375"/>
  <p:custDataLst>
    <p:tags r:id="rId2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CC6600"/>
    <a:srgbClr val="996633"/>
    <a:srgbClr val="993300"/>
    <a:srgbClr val="FFCC99"/>
    <a:srgbClr val="003300"/>
    <a:srgbClr val="00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5CBC36-2CF9-467B-B97B-27A1416924F0}" v="192" dt="2025-01-17T18:25:25.2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5945" autoAdjust="0"/>
  </p:normalViewPr>
  <p:slideViewPr>
    <p:cSldViewPr>
      <p:cViewPr varScale="1">
        <p:scale>
          <a:sx n="59" d="100"/>
          <a:sy n="59" d="100"/>
        </p:scale>
        <p:origin x="136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44" y="12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422" y="-72"/>
      </p:cViewPr>
      <p:guideLst>
        <p:guide orient="horz" pos="290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E5D89A5-7AAA-4E0B-B94B-651D02944E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kumimoji="0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S. Hagen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6CE197B-B670-48A2-9350-588A86564BF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kumimoji="0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0A432211-6700-4876-B817-FA3E6A17868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14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kumimoji="0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Programming 1999</a:t>
            </a: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A1476606-873F-4F06-B1CA-6D029860717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7614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kumimoji="0" sz="1200">
                <a:latin typeface="Times New Roman" panose="02020603050405020304" pitchFamily="18" charset="0"/>
              </a:defRPr>
            </a:lvl1pPr>
          </a:lstStyle>
          <a:p>
            <a:fld id="{57F1EFB5-5078-4AF0-8612-31BCF26820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AC6458F-E421-4A35-8315-B18F41BFAE6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12" tIns="0" rIns="19412" bIns="0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000" i="1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*</a:t>
            </a:r>
            <a:endParaRPr lang="en-US" sz="12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EA1F350-B255-4542-86AE-F0560A0B168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12" tIns="0" rIns="19412" bIns="0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000" i="1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07/16/96</a:t>
            </a:r>
            <a:endParaRPr lang="en-US" sz="120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D9FAF3B9-6BBF-439C-BBB3-45F55127661C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00150" y="692150"/>
            <a:ext cx="4611688" cy="345757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9740467-C094-4033-AF4F-DED854BD57A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81500"/>
            <a:ext cx="514032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4" tIns="46913" rIns="93824" bIns="469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DE62E225-1A16-47C7-8A81-B25DC0359B1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14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12" tIns="0" rIns="19412" bIns="0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000" i="1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*</a:t>
            </a:r>
            <a:endParaRPr lang="en-US" sz="1200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05E0096F-C3FA-4A9A-9152-50FBFFD26D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7614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12" tIns="0" rIns="19412" bIns="0" numCol="1" anchor="b" anchorCtr="0" compatLnSpc="1">
            <a:prstTxWarp prst="textNoShape">
              <a:avLst/>
            </a:prstTxWarp>
          </a:bodyPr>
          <a:lstStyle>
            <a:lvl1pPr algn="r" defTabSz="931863">
              <a:defRPr sz="1000" i="1"/>
            </a:lvl1pPr>
          </a:lstStyle>
          <a:p>
            <a:fld id="{DC898B94-5FA7-4D81-AE96-9BB840EA9AA7}" type="slidenum">
              <a:rPr lang="en-US" altLang="en-US"/>
              <a:pPr/>
              <a:t>‹#›</a:t>
            </a:fld>
            <a:r>
              <a:rPr lang="en-US" altLang="en-US"/>
              <a:t>##</a:t>
            </a:r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C1277C9C-C8AF-4454-9EFF-080576E8D6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47ACDD04-A3C8-4451-83CC-2BA49EC5C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62901FF5-C849-477B-9D0B-063296FCD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89A7E9-193B-4476-8F51-5D524E8AC766}" type="slidenum">
              <a:rPr lang="en-US" altLang="en-US" sz="1000"/>
              <a:pPr>
                <a:spcBef>
                  <a:spcPct val="0"/>
                </a:spcBef>
              </a:pPr>
              <a:t>1</a:t>
            </a:fld>
            <a:r>
              <a:rPr lang="en-US" altLang="en-US" sz="1000"/>
              <a:t>##</a:t>
            </a: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9A2D00FF-CF45-483E-B96E-E80D6AD1FA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3FBEC978-32AB-4674-B076-15B5CC506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DF19BA38-7AAC-4ACD-A440-BD01AD8DC5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6BECE1-4183-493E-81EB-0F77E9C88C6E}" type="slidenum">
              <a:rPr lang="en-US" altLang="en-US" sz="1000"/>
              <a:pPr>
                <a:spcBef>
                  <a:spcPct val="0"/>
                </a:spcBef>
              </a:pPr>
              <a:t>12</a:t>
            </a:fld>
            <a:r>
              <a:rPr lang="en-US" altLang="en-US" sz="1000"/>
              <a:t>##</a:t>
            </a: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AAF9C7AE-CDCF-4F3B-8799-61D8E620AD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F9381D9D-6A66-435C-825C-07D25B742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88E3B90C-F8D5-42B5-80C6-AA2433A9D4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F6FC26-893C-420E-889B-B3D92F27E903}" type="slidenum">
              <a:rPr lang="en-US" altLang="en-US" sz="1000"/>
              <a:pPr>
                <a:spcBef>
                  <a:spcPct val="0"/>
                </a:spcBef>
              </a:pPr>
              <a:t>14</a:t>
            </a:fld>
            <a:r>
              <a:rPr lang="en-US" altLang="en-US" sz="1000"/>
              <a:t>##</a:t>
            </a: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98B94-5FA7-4D81-AE96-9BB840EA9AA7}" type="slidenum">
              <a:rPr lang="en-US" altLang="en-US" smtClean="0"/>
              <a:pPr/>
              <a:t>16</a:t>
            </a:fld>
            <a:r>
              <a:rPr lang="en-US" altLang="en-US"/>
              <a:t>##</a:t>
            </a:r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88847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98B94-5FA7-4D81-AE96-9BB840EA9AA7}" type="slidenum">
              <a:rPr lang="en-US" altLang="en-US" smtClean="0"/>
              <a:pPr/>
              <a:t>17</a:t>
            </a:fld>
            <a:r>
              <a:rPr lang="en-US" altLang="en-US"/>
              <a:t>##</a:t>
            </a:r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82327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98B94-5FA7-4D81-AE96-9BB840EA9AA7}" type="slidenum">
              <a:rPr lang="en-US" altLang="en-US" smtClean="0"/>
              <a:pPr/>
              <a:t>18</a:t>
            </a:fld>
            <a:r>
              <a:rPr lang="en-US" altLang="en-US"/>
              <a:t>##</a:t>
            </a:r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40385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98B94-5FA7-4D81-AE96-9BB840EA9AA7}" type="slidenum">
              <a:rPr lang="en-US" altLang="en-US" smtClean="0"/>
              <a:pPr/>
              <a:t>19</a:t>
            </a:fld>
            <a:r>
              <a:rPr lang="en-US" altLang="en-US"/>
              <a:t>##</a:t>
            </a:r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50686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98B94-5FA7-4D81-AE96-9BB840EA9AA7}" type="slidenum">
              <a:rPr lang="en-US" altLang="en-US" smtClean="0"/>
              <a:pPr/>
              <a:t>20</a:t>
            </a:fld>
            <a:r>
              <a:rPr lang="en-US" altLang="en-US"/>
              <a:t>##</a:t>
            </a:r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7837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98B94-5FA7-4D81-AE96-9BB840EA9AA7}" type="slidenum">
              <a:rPr lang="en-US" altLang="en-US" smtClean="0"/>
              <a:pPr/>
              <a:t>23</a:t>
            </a:fld>
            <a:r>
              <a:rPr lang="en-US" altLang="en-US"/>
              <a:t>##</a:t>
            </a:r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3976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81EA31A-9371-4857-B2F7-71F1BEEAD4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A2A71ADC-61F6-465A-901F-5B5A7AD3B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74B54088-6FC9-4E76-ABDC-C7C72ED196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9465E879-D70F-432C-B583-6729F40F4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B498126A-CC39-4A12-A440-95D8906685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640FD5-4EE9-4CAB-BFC6-F54010D5EAA0}" type="slidenum">
              <a:rPr lang="en-US" altLang="en-US" sz="1000"/>
              <a:pPr>
                <a:spcBef>
                  <a:spcPct val="0"/>
                </a:spcBef>
              </a:pPr>
              <a:t>3</a:t>
            </a:fld>
            <a:r>
              <a:rPr lang="en-US" altLang="en-US" sz="1000"/>
              <a:t>##</a:t>
            </a: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98B94-5FA7-4D81-AE96-9BB840EA9AA7}" type="slidenum">
              <a:rPr lang="en-US" altLang="en-US" smtClean="0"/>
              <a:pPr/>
              <a:t>4</a:t>
            </a:fld>
            <a:r>
              <a:rPr lang="en-US" altLang="en-US"/>
              <a:t>##</a:t>
            </a:r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54536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05DEB231-5471-4E7B-BB15-EE46F924B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684DFF90-9B78-4F15-965A-D707E2231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AF6699A0-F128-4816-AD3D-3C73D9D28D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31434A-7844-4A29-A49B-FF4D814744DB}" type="slidenum">
              <a:rPr lang="en-US" altLang="en-US" sz="1000"/>
              <a:pPr>
                <a:spcBef>
                  <a:spcPct val="0"/>
                </a:spcBef>
              </a:pPr>
              <a:t>5</a:t>
            </a:fld>
            <a:r>
              <a:rPr lang="en-US" altLang="en-US" sz="1000"/>
              <a:t>##</a:t>
            </a: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0DD784CA-BC2F-43E4-8359-F667D14B02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E59D9EFB-32B7-461C-8358-7CE1FAF63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B6FF477D-149E-4876-9BB3-7A977CB06F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6DB08C-76C8-40F6-A959-51E6841DC670}" type="slidenum">
              <a:rPr lang="en-US" altLang="en-US" sz="1000"/>
              <a:pPr>
                <a:spcBef>
                  <a:spcPct val="0"/>
                </a:spcBef>
              </a:pPr>
              <a:t>6</a:t>
            </a:fld>
            <a:r>
              <a:rPr lang="en-US" altLang="en-US" sz="1000"/>
              <a:t>##</a:t>
            </a: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7536C789-6084-4A0B-8949-4C88CD3611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E515DCC1-62D7-41BF-A1F5-7B41C8E25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9523B912-9EE9-490F-A80A-15E28AED20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439536-1EAF-48CD-A60D-F1D85B1AEEA8}" type="slidenum">
              <a:rPr lang="en-US" altLang="en-US" sz="1000"/>
              <a:pPr>
                <a:spcBef>
                  <a:spcPct val="0"/>
                </a:spcBef>
              </a:pPr>
              <a:t>7</a:t>
            </a:fld>
            <a:r>
              <a:rPr lang="en-US" altLang="en-US" sz="1000"/>
              <a:t>##</a:t>
            </a: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398664E9-CFCC-40E3-AF41-0FEF212CF1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9454795D-9A1E-4169-8515-9AC02FE3D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8CC5B373-843A-4023-83CE-EAA537A88C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D14E89-055B-478A-A47F-0DF4183AC8D5}" type="slidenum">
              <a:rPr lang="en-US" altLang="en-US" sz="1000"/>
              <a:pPr>
                <a:spcBef>
                  <a:spcPct val="0"/>
                </a:spcBef>
              </a:pPr>
              <a:t>9</a:t>
            </a:fld>
            <a:r>
              <a:rPr lang="en-US" altLang="en-US" sz="1000"/>
              <a:t>##</a:t>
            </a: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164E928A-C501-4811-A855-F14EC424D1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D742AAB5-3502-4D57-A044-C36AA2BED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39698531-8FC9-480A-9C78-B55B16A1F5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B19F2A-6234-4522-8366-124366DCA08A}" type="slidenum">
              <a:rPr lang="en-US" altLang="en-US" sz="1000"/>
              <a:pPr>
                <a:spcBef>
                  <a:spcPct val="0"/>
                </a:spcBef>
              </a:pPr>
              <a:t>10</a:t>
            </a:fld>
            <a:r>
              <a:rPr lang="en-US" altLang="en-US" sz="1000"/>
              <a:t>##</a:t>
            </a: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CBCC0447-C715-402D-81C6-7C56727996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D12CC1A9-1E3D-4B8C-9AF4-7C04CF3A4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F0F57229-6E52-4B2E-9F3A-7CF04EE145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56E096-5931-49D2-BF9E-636A35191F4D}" type="slidenum">
              <a:rPr lang="en-US" altLang="en-US" sz="1000"/>
              <a:pPr>
                <a:spcBef>
                  <a:spcPct val="0"/>
                </a:spcBef>
              </a:pPr>
              <a:t>11</a:t>
            </a:fld>
            <a:r>
              <a:rPr lang="en-US" altLang="en-US" sz="1000"/>
              <a:t>##</a:t>
            </a: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252FD3E1-065B-4F94-B2AC-6C0DF5B4FA4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2C779F80-090E-48C6-AA77-A87381DD6DB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171FEB50-68A9-4ABB-9991-19A1DD7350E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4C9CD059-D043-46DA-B31A-14325A5A6B5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F033B0-68F6-4EC5-BC7F-CE255D595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25955B87-4A50-4612-A594-EDD6D317A9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095509-81F7-4D7B-B3D9-3B4839A5A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06408A-FB68-4AA7-9F99-9CC8A0649820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FD9953F-2180-4B16-BF13-C6B9DA634712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>
            <a:extLst>
              <a:ext uri="{FF2B5EF4-FFF2-40B4-BE49-F238E27FC236}">
                <a16:creationId xmlns:a16="http://schemas.microsoft.com/office/drawing/2014/main" id="{B56EF0AE-1249-4DB7-A2B5-2C6DDED5B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A29C9-6A11-4DD9-ABAE-D6B04A555350}" type="datetime1">
              <a:rPr lang="en-US"/>
              <a:pPr>
                <a:defRPr/>
              </a:pPr>
              <a:t>1/17/2025</a:t>
            </a:fld>
            <a:endParaRPr lang="en-US" dirty="0"/>
          </a:p>
        </p:txBody>
      </p:sp>
      <p:sp>
        <p:nvSpPr>
          <p:cNvPr id="16" name="Footer Placeholder 16">
            <a:extLst>
              <a:ext uri="{FF2B5EF4-FFF2-40B4-BE49-F238E27FC236}">
                <a16:creationId xmlns:a16="http://schemas.microsoft.com/office/drawing/2014/main" id="{D72284D7-45E2-4005-8131-BAB2CF160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>
            <a:extLst>
              <a:ext uri="{FF2B5EF4-FFF2-40B4-BE49-F238E27FC236}">
                <a16:creationId xmlns:a16="http://schemas.microsoft.com/office/drawing/2014/main" id="{F088F94D-8068-4E33-A9A3-73F0E534F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2pPr lvl="1" eaLnBrk="1" hangingPunct="1">
              <a:defRPr/>
            </a:lvl2pPr>
          </a:lstStyle>
          <a:p>
            <a:pPr lvl="1"/>
            <a:fld id="{E4793327-8367-4395-B96B-1E527CE20B83}" type="slidenum">
              <a:rPr lang="en-US" altLang="en-US"/>
              <a:pPr lvl="1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65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F7EC4-6CAE-4BB6-B0A6-3776A8353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C604B-363D-403A-9938-D10D98FD729F}" type="datetimeFigureOut">
              <a:rPr lang="en-US"/>
              <a:pPr>
                <a:defRPr/>
              </a:pPr>
              <a:t>1/17/2025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D82F9-444B-4807-84F3-7299E3A7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1A674-BFF3-4E47-B4F1-D77A053A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D7972-BB55-48D8-A135-C47151DC2A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047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F0675E14-C73F-4120-9530-0ED4C6A9821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41C9C488-718B-425D-8BEF-E589D8C0A1B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D1B2568F-43E5-4F65-944A-634B5C6C12F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4D8E04C3-C19E-4297-81F1-750CC9494EC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B263FA-A522-4A20-A70A-9C5B6BEC1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AF99D1-FE0E-43E0-A960-AD0B0FFD3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46FDC4F5-8BD7-4A20-9DEA-7493F906785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4132D91-AC41-45FD-99FC-00F85EFED7CE}"/>
              </a:ext>
            </a:extLst>
          </p:cNvPr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0595A95-700C-4626-B0C0-B619DE369D36}"/>
              </a:ext>
            </a:extLst>
          </p:cNvPr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3A6057-B612-45A7-AD2C-36AFC73213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3DC19E04-87D4-436A-BB45-D7EBC740272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D3F2E98-8A8B-4E1B-A809-D2EFD04118D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8A157-5DC5-4AD1-82AD-F9BA9F7C89D8}" type="datetimeFigureOut">
              <a:rPr lang="en-US"/>
              <a:pPr>
                <a:defRPr/>
              </a:pPr>
              <a:t>1/17/2025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92D407D-2C40-4C4D-9AB0-17A2CF5D37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7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421E4-4ADF-4169-9BF9-EDC855BB5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8451E-A9A5-4A86-BF43-6BB50AB0D220}" type="datetimeFigureOut">
              <a:rPr lang="en-US"/>
              <a:pPr>
                <a:defRPr/>
              </a:pPr>
              <a:t>1/17/2025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71C21-6D35-4995-9C98-1BC4B67EE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B260C-CC0C-4A9F-86C2-A6BE315B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089ED66C-0D11-4FB9-B0F2-AD1CAC3057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860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7E2CA9EF-A7AC-45B7-A278-191DCD73313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080F0431-1963-47E2-B631-C2BC74719DD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4B471E33-7854-4635-9D24-798783B1148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679805C3-0177-4D4B-9E75-A3AA6B9082B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E28EFF37-F68E-4EE0-A8C7-FAA6FEB6E2F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4788B6A4-0AA5-41A1-806B-BD6309463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00BAB5-E9C1-42BD-A8BF-413E6C786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C129A7-0785-41A9-84C3-008119C36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BCE89802-8FDC-4C8A-89E3-20F6DAE12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C12A531-F729-4AE0-9FA6-F93D39AD4C70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7C4CA1-6EB1-4F8E-B222-5C83E8E3E792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06B1A6A-411D-42C5-A234-FC8ECAEDC8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46ED9DFE-ED5E-48D8-AC1C-3DA5A78E428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54366-B5D2-4A23-91F0-79AD6F514102}" type="datetimeFigureOut">
              <a:rPr lang="en-US"/>
              <a:pPr>
                <a:defRPr/>
              </a:pPr>
              <a:t>1/17/2025</a:t>
            </a:fld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3AE714E-9C1D-4D8C-8F36-EA0067D49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7D111AA8-952A-47DA-A8F2-9E7E239454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367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>
            <a:extLst>
              <a:ext uri="{FF2B5EF4-FFF2-40B4-BE49-F238E27FC236}">
                <a16:creationId xmlns:a16="http://schemas.microsoft.com/office/drawing/2014/main" id="{964C2C2C-0503-4173-852E-261398948A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43D90E8-C8A9-4461-A595-E916F81251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3583D-9805-4123-837C-1AF5DB31D4A9}" type="datetimeFigureOut">
              <a:rPr lang="en-US"/>
              <a:pPr>
                <a:defRPr/>
              </a:pPr>
              <a:t>1/17/2025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0CC4041-EFE5-424B-BDAF-C7745861E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FA32087-279A-4B87-9BD2-F6B2EC16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57706-6455-480C-B566-7AE7DF1BC7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599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>
            <a:extLst>
              <a:ext uri="{FF2B5EF4-FFF2-40B4-BE49-F238E27FC236}">
                <a16:creationId xmlns:a16="http://schemas.microsoft.com/office/drawing/2014/main" id="{3253BF0A-751B-4760-A001-CE335D6E39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457EF594-87DB-4432-AF4E-1E04E6087B4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E8A415DC-23A9-4C3A-8ABF-35193A5A755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8E4A23B2-9B2A-4B3F-9B92-1565C92049E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11" name="Rectangle 25">
            <a:extLst>
              <a:ext uri="{FF2B5EF4-FFF2-40B4-BE49-F238E27FC236}">
                <a16:creationId xmlns:a16="http://schemas.microsoft.com/office/drawing/2014/main" id="{31607285-BEB2-4D28-B418-564529CFE4E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08A0F0-CD63-4642-A1A1-15B7D9B66A6C}"/>
              </a:ext>
            </a:extLst>
          </p:cNvPr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07FE42-E623-49A3-862C-7D1D26976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F2262AAF-7CE4-49FB-9556-73A08D2E28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1670C7-BB2F-4E98-A060-2E2E632A8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97BC5C7-1F4D-4C1D-B9CD-41EA6BB3057E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1AFBE2E-0D34-4957-9C3F-623DE7F0C033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>
            <a:extLst>
              <a:ext uri="{FF2B5EF4-FFF2-40B4-BE49-F238E27FC236}">
                <a16:creationId xmlns:a16="http://schemas.microsoft.com/office/drawing/2014/main" id="{137590AB-B621-4218-B339-03174DF18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0D20B-6992-49B4-9119-704B3391E047}" type="datetimeFigureOut">
              <a:rPr lang="en-US"/>
              <a:pPr>
                <a:defRPr/>
              </a:pPr>
              <a:t>1/17/2025</a:t>
            </a:fld>
            <a:endParaRPr lang="en-US" dirty="0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39938B8F-7DB6-45CE-BF0E-10BB057C1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579C3782-1C4E-4A8C-A1DB-2E58D8537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06E0E5AA-8B5C-46F7-AC68-4922FD6B5E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772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6B1E34-ED32-49A5-9876-8862B891E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1773F-EBD8-4BB9-AFF0-9DD0A95BDE33}" type="datetimeFigureOut">
              <a:rPr lang="en-US"/>
              <a:pPr>
                <a:defRPr/>
              </a:pPr>
              <a:t>1/17/2025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33B41-8D83-41BB-841E-A0549F525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7BCBAF-0181-46DB-93DB-C8FC19A30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8F8F37D5-0C36-4FDC-A7A4-2F2F1C7B2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282148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45731DFD-5804-459D-B999-6F4C0EF2821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23C8AAFA-1F22-4C0B-9FC2-6EEEF8B1082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341FCDFD-A74A-4305-8E31-957CA79AD94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35BC805A-4006-4986-8B4B-ABD34CFECF5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9905D3-5310-435A-8424-E275A5611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C588A2-3A05-4AF4-8D1F-6B0A45D2C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B7C22BA2-E1A2-4264-AE08-CA8C913A7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89E6D-4065-4952-ACE2-079A3FD5BCB2}" type="datetimeFigureOut">
              <a:rPr lang="en-US"/>
              <a:pPr>
                <a:defRPr/>
              </a:pPr>
              <a:t>1/17/2025</a:t>
            </a:fld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C74AA94-FBEB-4FC9-BCE9-D755C309B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0527551-C501-498F-97EC-7A84353D4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8F855E-74FF-4B6B-B0F1-FC95FFA986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479394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227EC2-37C4-4032-BF7F-D63F8AFD4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D412DFA5-E1EC-4F99-BCC3-DCCCFA2079B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060AE606-5ED0-43FA-8C98-30C95A2ABA7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47DB45C7-B1B9-4579-94EF-A5C87266C25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B5506081-160F-4B59-979E-2127E8AC964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991633-670B-45B8-8E33-488C1A7F40D4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AB8DEA-B722-4669-87A2-AE77A7790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88D33787-7013-4AD0-88FC-F2A076240E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3F440E9-EB24-44D1-9866-7C012105FFAD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5A1EDB0-1011-445D-B7DA-F89A66E9BA1C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120BD4-F4B2-4B65-80F2-06E17ACB9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398C4F07-AB1D-4C3C-AB49-929AA7649B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8999957D-6E2D-45EB-85E7-ACA3D7241D4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92E7F3C3-6065-4885-97B4-0D1368CF8B0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2434B-26CE-4BFE-8913-6C094080E76F}" type="datetimeFigureOut">
              <a:rPr lang="en-US"/>
              <a:pPr>
                <a:defRPr/>
              </a:pPr>
              <a:t>1/17/2025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9C46831D-E0A4-405E-B293-A996C0A2699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66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FBF9F2AB-1080-4D8F-AA74-8115B2367C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024127CA-5032-4553-B7C9-12DF00485CB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4499ACFA-6B88-4FA9-A5F2-25E71FF6AD3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0AEDC05C-9BBC-430B-A251-48E25E92E95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82D31202-8ACB-4DA1-A718-973BAF59321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63FDAC-9429-47E5-AD1F-0154D34F2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94FAA4-F521-4CC7-8D3E-EDC59A445000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E22F25-2DFB-422F-AD0E-94C6A1008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5DAE7E-9D76-44A7-B886-5394539286F8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42308EE-D00C-4636-B0CD-27DE2F8DACC1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C34D5D-FA3F-43A4-B4E8-9D31B8A60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B1F7C19B-7D80-4691-BFA3-CF6CC66C9C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0C99C349-CC0B-425D-ACEC-1E06A895F3A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95B5DC8D-BEE2-408D-9722-92903352D19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09CC4-2316-46A8-A247-5319F8A4062D}" type="datetimeFigureOut">
              <a:rPr lang="en-US"/>
              <a:pPr>
                <a:defRPr/>
              </a:pPr>
              <a:t>1/17/2025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8B4C2E76-DAC0-495D-B918-77F5B2324D1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27439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>
            <a:extLst>
              <a:ext uri="{FF2B5EF4-FFF2-40B4-BE49-F238E27FC236}">
                <a16:creationId xmlns:a16="http://schemas.microsoft.com/office/drawing/2014/main" id="{CC9B235B-E1FD-41ED-9F0F-8E2EDE329C8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FB2E56DE-241A-460A-B2BC-51038944D26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1028" name="Rectangle 17">
            <a:extLst>
              <a:ext uri="{FF2B5EF4-FFF2-40B4-BE49-F238E27FC236}">
                <a16:creationId xmlns:a16="http://schemas.microsoft.com/office/drawing/2014/main" id="{A9759504-AD85-442D-A4E6-80F7151C2A1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1029" name="Rectangle 18">
            <a:extLst>
              <a:ext uri="{FF2B5EF4-FFF2-40B4-BE49-F238E27FC236}">
                <a16:creationId xmlns:a16="http://schemas.microsoft.com/office/drawing/2014/main" id="{B3003498-2B46-450F-86E8-C32F3961876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ABEC24-C6E3-40C9-A9AC-D6042D82D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F50D11A-3560-45DB-8D16-6A8D4C26F7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C7BA9D1-7408-44BC-B163-824CB5474875}" type="datetimeFigureOut">
              <a:rPr lang="en-US"/>
              <a:pPr>
                <a:defRPr/>
              </a:pPr>
              <a:t>1/17/2025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9B7A03-AAEF-40E5-91EA-FA1544DD8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2FDD68-F639-42AC-B793-B24D7B036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57CC7FB8-FB5C-461D-890B-79CEECB47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405454-15B7-4382-8B8F-EF7B60B7461E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AD8C1C-7282-4DCB-861B-B6141DB1C743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658117B-6FE9-4C3A-BAD9-30B945E15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kumimoji="0" sz="1600">
                <a:solidFill>
                  <a:srgbClr val="7B9899"/>
                </a:solidFill>
              </a:defRPr>
            </a:lvl1pPr>
          </a:lstStyle>
          <a:p>
            <a:fld id="{318582A9-62AC-4B1D-9CA3-AC2FAE38A58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8" name="Title Placeholder 21">
            <a:extLst>
              <a:ext uri="{FF2B5EF4-FFF2-40B4-BE49-F238E27FC236}">
                <a16:creationId xmlns:a16="http://schemas.microsoft.com/office/drawing/2014/main" id="{76D2F022-7B95-4135-90BB-442834729D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9" name="Text Placeholder 12">
            <a:extLst>
              <a:ext uri="{FF2B5EF4-FFF2-40B4-BE49-F238E27FC236}">
                <a16:creationId xmlns:a16="http://schemas.microsoft.com/office/drawing/2014/main" id="{7C616DC2-1F02-4FF5-98EA-4FEF68A19C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 spd="med"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469EDB5E-CF45-471F-8618-35B415777AB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28650" y="3171825"/>
            <a:ext cx="7143750" cy="2543175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en-US" altLang="en-US" dirty="0"/>
              <a:t> Graduation Program Requirements 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en-US" altLang="en-US" dirty="0"/>
              <a:t> Student Success at Pinetree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en-US" altLang="en-US" dirty="0"/>
              <a:t> Pinetree Programs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en-US" altLang="en-US" dirty="0"/>
              <a:t> Number of Courses 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en-US" altLang="en-US" dirty="0"/>
              <a:t> Choosing Courses in myed bc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en-US" altLang="en-US" dirty="0"/>
              <a:t> Timeline Information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64FE13A-6F14-4979-892B-A714A843D8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1143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1" eaLnBrk="0" hangingPunct="0">
              <a:spcBef>
                <a:spcPct val="0"/>
              </a:spcBef>
              <a:buClrTx/>
              <a:buSzTx/>
              <a:buFontTx/>
              <a:buNone/>
            </a:pPr>
            <a:fld id="{990AA99B-B35F-4BC0-A1AE-BFC9D6A13279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 lvl="1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3419EAB-7C66-4D46-A924-E032780745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PRESENTATION TOPICS</a:t>
            </a:r>
            <a:br>
              <a:rPr lang="en-US" altLang="en-US" dirty="0"/>
            </a:br>
            <a:r>
              <a:rPr lang="en-US" altLang="en-US" dirty="0"/>
              <a:t>Grade 9 to 10 Programming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2" autoUpdateAnimBg="0" advAuto="0"/>
      <p:bldP spid="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17EC9BB-8BC2-4BE9-88FB-D170548B3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152400"/>
            <a:ext cx="8420100" cy="124142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SPECIAL PROGRAMS….Continued</a:t>
            </a:r>
          </a:p>
        </p:txBody>
      </p:sp>
      <p:sp>
        <p:nvSpPr>
          <p:cNvPr id="31747" name="Slide Number Placeholder 4">
            <a:extLst>
              <a:ext uri="{FF2B5EF4-FFF2-40B4-BE49-F238E27FC236}">
                <a16:creationId xmlns:a16="http://schemas.microsoft.com/office/drawing/2014/main" id="{D29E7B13-5ED7-444C-BAB1-8CC266463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fld id="{2372AD0D-6C90-4789-93F2-03276456FD75}" type="slidenum">
              <a:rPr lang="en-US" altLang="en-US" sz="1400">
                <a:latin typeface="Times New Roman" panose="02020603050405020304" pitchFamily="18" charset="0"/>
              </a:rPr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8B9554ED-BB66-4147-927F-5783E8E1487B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228600" y="1676400"/>
            <a:ext cx="8572500" cy="39782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COURSE EQUIVALENCY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If you completed courses in another Country– we can give you credit for courses that meet BC ministry outcomes.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	Note: 80% match of curriculum is needed.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EXTERNAL COURSES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Certain Courses taken outside school system; i.e.: Music, Languages, Sports, Cadets, Industrial Programs, Drivers Training, First Aid, Life Saving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395DE5-D39F-BC3B-9F3A-9E0EEBE4F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876800"/>
            <a:ext cx="6085864" cy="17526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609208D-014D-4BEF-A9CE-6B883D66C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sz="2600" dirty="0">
                <a:solidFill>
                  <a:srgbClr val="7B9899"/>
                </a:solidFill>
              </a:rPr>
              <a:t>FNA (Fine Art) or ASK (Applied Skill)  10, 11 or 12</a:t>
            </a:r>
          </a:p>
        </p:txBody>
      </p:sp>
      <p:sp>
        <p:nvSpPr>
          <p:cNvPr id="33795" name="Slide Number Placeholder 4">
            <a:extLst>
              <a:ext uri="{FF2B5EF4-FFF2-40B4-BE49-F238E27FC236}">
                <a16:creationId xmlns:a16="http://schemas.microsoft.com/office/drawing/2014/main" id="{3E8E1E2E-4D96-4E31-9200-A16D92259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fld id="{70AE0184-B4FB-452F-9F45-A2862313A5F8}" type="slidenum">
              <a:rPr lang="en-US" altLang="en-US" sz="1400">
                <a:latin typeface="Times New Roman" panose="02020603050405020304" pitchFamily="18" charset="0"/>
              </a:rPr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74A1C274-368E-4046-9671-66A9C1F00DC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23850" y="1371600"/>
            <a:ext cx="8534400" cy="5029200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Students are required to complete 4 credits in either: 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Fine Arts </a:t>
            </a: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any Drama, Dance, Music or Visual Art course) OR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Applied Skills </a:t>
            </a: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(any Business Ed. , Home </a:t>
            </a:r>
            <a:r>
              <a:rPr lang="en-US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</a:t>
            </a: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Info Tech and Tech Ed. Course)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completed at the Grade 10, 11 or 12 level 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When choosing electives there are no 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grade 10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numbered electives other than second language courses or Band and Choir courses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All electives you choose will be numbered 11 other than your core required courses.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8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8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80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24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2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18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 autoUpdateAnimBg="0" advAuto="60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1A8F9AC-ADF2-4A87-9A4A-25FD64ED9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762000"/>
            <a:ext cx="8421688" cy="1738313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FINE ARTS / APPLIED SKILLS</a:t>
            </a:r>
          </a:p>
        </p:txBody>
      </p:sp>
      <p:sp>
        <p:nvSpPr>
          <p:cNvPr id="35843" name="Slide Number Placeholder 4">
            <a:extLst>
              <a:ext uri="{FF2B5EF4-FFF2-40B4-BE49-F238E27FC236}">
                <a16:creationId xmlns:a16="http://schemas.microsoft.com/office/drawing/2014/main" id="{02D1A9D9-03B3-4F13-900E-8CC221141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fld id="{975DF1BF-E61C-4C89-A272-AE3BD17052BD}" type="slidenum">
              <a:rPr lang="en-US" altLang="en-US" sz="1400">
                <a:latin typeface="Times New Roman" panose="02020603050405020304" pitchFamily="18" charset="0"/>
              </a:rPr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26FA3F6D-F819-4181-8C7D-F36414DBBAB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04800" y="1676400"/>
            <a:ext cx="8686800" cy="47244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SOME EXAMPLES INCLUDE:</a:t>
            </a:r>
            <a:endParaRPr lang="en-US" altLang="en-US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Drafting 11 (AS)	    	                           Graphic Arts 11 (FA)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Marketing &amp; Promotion 11 (AS)       	 	Drama 11(FA) 	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Textiles 11(AS)	                                        		Art Studio 11 (FA)                            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Foods  Studies 11(AS)                                       	Auto Tech 11(AS)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Composition &amp; Production 11(FA)                	Choral Music 11(FA)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Automotive Tech 11(AS)                                  	Any Info Tech 11(AS)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Instrumental Music (Band) 11 (FA)	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/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en-US" alt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see the course booklet for more details: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dirty="0"/>
              <a:t>					</a:t>
            </a:r>
          </a:p>
        </p:txBody>
      </p:sp>
    </p:spTree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0FAEE-AA85-4ADD-ACE0-F173E401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CHOOSE WISELY!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A2A9434C-DAD5-419D-98CA-DC40DFC4424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will be very difficult if not impossible to make changes to your courses in September; therefore, please choose your classes carefully.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There will be a verification of your selected courses in late May/Early June. This will be your opportunity to make sure your choices are correct.</a:t>
            </a:r>
          </a:p>
          <a:p>
            <a:pPr eaLnBrk="1" hangingPunct="1"/>
            <a:r>
              <a:rPr lang="en-US" alt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If you selected Honours you know at this time if you were accepted. It will be on the draft version of your timetable</a:t>
            </a:r>
          </a:p>
          <a:p>
            <a:pPr marL="0" indent="0" eaLnBrk="1" hangingPunct="1">
              <a:buNone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E1D7585D-D9D8-4FFB-A5CB-78C27905EC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628418-757B-4201-ADF7-8EF4DABFB15B}" type="slidenum">
              <a:rPr lang="en-US" altLang="en-US" sz="1600">
                <a:solidFill>
                  <a:srgbClr val="7B98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600">
              <a:solidFill>
                <a:srgbClr val="7B98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49B5AA0-2AF8-40CA-8231-37B052BA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228600"/>
            <a:ext cx="8420100" cy="124142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STUDENT SUCCESS</a:t>
            </a:r>
          </a:p>
        </p:txBody>
      </p:sp>
      <p:sp>
        <p:nvSpPr>
          <p:cNvPr id="38915" name="Slide Number Placeholder 4">
            <a:extLst>
              <a:ext uri="{FF2B5EF4-FFF2-40B4-BE49-F238E27FC236}">
                <a16:creationId xmlns:a16="http://schemas.microsoft.com/office/drawing/2014/main" id="{E3CB14EB-2D3A-4AA7-AD8B-801AE58CD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fld id="{0791522A-1F16-4147-8087-7132EA027F73}" type="slidenum">
              <a:rPr lang="en-US" altLang="en-US" sz="1400">
                <a:latin typeface="Times New Roman" panose="02020603050405020304" pitchFamily="18" charset="0"/>
              </a:rPr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D22B91C-7CBD-4456-97A4-ED7AAAC2BC6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1828799"/>
            <a:ext cx="8496300" cy="40020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Strive to do your best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Course failure may result in: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Remedial summer school </a:t>
            </a:r>
            <a:r>
              <a:rPr lang="en-US" alt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(mark between 40%-49%), 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Summer School </a:t>
            </a:r>
          </a:p>
          <a:p>
            <a:pPr marL="274638" lvl="1" indent="0" eaLnBrk="1" hangingPunct="1">
              <a:buNone/>
            </a:pPr>
            <a:r>
              <a:rPr lang="en-US" alt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OR    </a:t>
            </a:r>
          </a:p>
          <a:p>
            <a:pPr lvl="1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Repeating the course next year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F55CE-8A81-434D-838B-C4E08CCD3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Summer School or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DB090-718E-4CC2-8C67-8FE1A2AAF72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If you are planning to take a summer school course or an online course, </a:t>
            </a:r>
            <a:r>
              <a:rPr kumimoji="0" lang="en-US" altLang="en-US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you must indicate this on your course planning sheet and in the NOTES to Counsellor section in MYED BC when you select your courses.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Wingdings 2"/>
              <a:buNone/>
              <a:tabLst/>
              <a:defRPr/>
            </a:pPr>
            <a:endParaRPr kumimoji="0" lang="en-US" altLang="en-US" sz="2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If you complete a course (summer school, or online) without telling us, we will not be able to change your schedule to a preferred elective in September.  You will be placed in a class that has space.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You cannot drop courses you are enrolled in at Pinetree and then take that course online once the semester has started. This planning must occur now.</a:t>
            </a: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30CE7A05-73D4-4D9F-AB7B-226ED43E37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B1EFCF-5892-45B8-BF90-8B6BDDD81C92}" type="slidenum">
              <a:rPr lang="en-US" altLang="en-US" sz="1600">
                <a:solidFill>
                  <a:srgbClr val="7B98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600">
              <a:solidFill>
                <a:srgbClr val="7B98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5415020-CA50-4F33-8C09-1145D9EFA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873648"/>
          </a:xfrm>
        </p:spPr>
        <p:txBody>
          <a:bodyPr/>
          <a:lstStyle/>
          <a:p>
            <a:r>
              <a:rPr lang="en-US" dirty="0"/>
              <a:t>Grade 10 Course Planning sheet</a:t>
            </a:r>
            <a:endParaRPr lang="en-C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B37D71-6AAD-48E5-BE1D-48CA3252060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1000" y="1788048"/>
            <a:ext cx="2362200" cy="4338115"/>
          </a:xfrm>
        </p:spPr>
        <p:txBody>
          <a:bodyPr/>
          <a:lstStyle/>
          <a:p>
            <a:r>
              <a:rPr lang="en-US" dirty="0"/>
              <a:t>Go to the Course Planning page on the website to download a copy. 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7E399-141C-4EBA-958A-3B38E97630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ED66C-0D11-4FB9-B0F2-AD1CAC30570D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BA8F23-26E6-4516-A0B2-CF4846277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2819400"/>
            <a:ext cx="2362200" cy="359870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F15338E-1693-40BA-9334-5DDEB2FE3E00}"/>
              </a:ext>
            </a:extLst>
          </p:cNvPr>
          <p:cNvCxnSpPr/>
          <p:nvPr/>
        </p:nvCxnSpPr>
        <p:spPr>
          <a:xfrm flipH="1">
            <a:off x="1600200" y="5638800"/>
            <a:ext cx="533400" cy="60960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row: Left 8">
            <a:extLst>
              <a:ext uri="{FF2B5EF4-FFF2-40B4-BE49-F238E27FC236}">
                <a16:creationId xmlns:a16="http://schemas.microsoft.com/office/drawing/2014/main" id="{568AF271-EB52-E97F-0CE9-A42D475618FE}"/>
              </a:ext>
            </a:extLst>
          </p:cNvPr>
          <p:cNvSpPr/>
          <p:nvPr/>
        </p:nvSpPr>
        <p:spPr>
          <a:xfrm>
            <a:off x="8165592" y="1676400"/>
            <a:ext cx="826008" cy="637032"/>
          </a:xfrm>
          <a:prstGeom prst="leftArrow">
            <a:avLst>
              <a:gd name="adj1" fmla="val 50000"/>
              <a:gd name="adj2" fmla="val 37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2A35CF-D6D8-BB3E-4AA4-5EBCDED44DC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3467100" y="346193"/>
            <a:ext cx="4651804" cy="6165614"/>
          </a:xfrm>
        </p:spPr>
      </p:pic>
    </p:spTree>
    <p:extLst>
      <p:ext uri="{BB962C8B-B14F-4D97-AF65-F5344CB8AC3E}">
        <p14:creationId xmlns:p14="http://schemas.microsoft.com/office/powerpoint/2010/main" val="3577600986"/>
      </p:ext>
    </p:extLst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14CF0CE-78B4-46F8-8D25-84214EF29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876" y="2207612"/>
            <a:ext cx="2695951" cy="429637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4FC7DEE-D070-406A-89A8-9B137B6F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Inputting your Course Selection in </a:t>
            </a:r>
            <a:r>
              <a:rPr lang="en-US" dirty="0" err="1"/>
              <a:t>MyEd</a:t>
            </a:r>
            <a:r>
              <a:rPr lang="en-US" dirty="0"/>
              <a:t> BC</a:t>
            </a: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D09598-DEA5-47E8-B6CB-CC61651681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Log into your student </a:t>
            </a:r>
            <a:r>
              <a:rPr lang="en-US" dirty="0" err="1"/>
              <a:t>MyED</a:t>
            </a:r>
            <a:r>
              <a:rPr lang="en-US" dirty="0"/>
              <a:t> BC account</a:t>
            </a:r>
          </a:p>
          <a:p>
            <a:pPr marL="274638" lvl="1" indent="0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You will see the heading as shown below. Click on the green tab title “My Info”.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74638" lvl="1" indent="0">
              <a:buNone/>
            </a:pPr>
            <a:endParaRPr lang="en-CA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58DB02-4D62-4FB3-95DF-EA2AB032A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9921" y="1371600"/>
            <a:ext cx="4189279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</a:t>
            </a:r>
            <a:r>
              <a:rPr lang="en-US" sz="2400" dirty="0"/>
              <a:t>Click on the tab in the left column that reads “Requests”.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03023-BD0B-42A1-8333-09E48A5D0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957D-6E2D-45EB-85E7-ACA3D7241D44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C8FF14-CE41-430C-BAB0-F0B2DC660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52" y="3810000"/>
            <a:ext cx="4189279" cy="18004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25F3C01-62E7-461D-B754-5C83E9FF0267}"/>
              </a:ext>
            </a:extLst>
          </p:cNvPr>
          <p:cNvSpPr/>
          <p:nvPr/>
        </p:nvSpPr>
        <p:spPr>
          <a:xfrm>
            <a:off x="301752" y="4114800"/>
            <a:ext cx="1222248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F75923E-DC90-41E3-8321-25AD7E013387}"/>
              </a:ext>
            </a:extLst>
          </p:cNvPr>
          <p:cNvCxnSpPr>
            <a:cxnSpLocks/>
          </p:cNvCxnSpPr>
          <p:nvPr/>
        </p:nvCxnSpPr>
        <p:spPr>
          <a:xfrm flipH="1">
            <a:off x="1524000" y="3320293"/>
            <a:ext cx="1672491" cy="10993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C681B13-1C8F-428B-ABE7-B681FDF61799}"/>
              </a:ext>
            </a:extLst>
          </p:cNvPr>
          <p:cNvCxnSpPr/>
          <p:nvPr/>
        </p:nvCxnSpPr>
        <p:spPr>
          <a:xfrm>
            <a:off x="5181600" y="4419600"/>
            <a:ext cx="1295400" cy="182880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FBE10BC-CACD-44ED-2B94-6C738D3B42CE}"/>
              </a:ext>
            </a:extLst>
          </p:cNvPr>
          <p:cNvSpPr/>
          <p:nvPr/>
        </p:nvSpPr>
        <p:spPr>
          <a:xfrm>
            <a:off x="1250373" y="3837709"/>
            <a:ext cx="883227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7096387"/>
      </p:ext>
    </p:extLst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896DE5-C714-481D-991B-8CC10FCAC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7706-6455-480C-B566-7AE7DF1BC7EF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489086-CD1D-4A22-9018-6727D3CB91F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07976" y="381000"/>
            <a:ext cx="8607424" cy="56721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</a:t>
            </a:r>
            <a:r>
              <a:rPr lang="en-US" sz="2400" dirty="0"/>
              <a:t>3. You will then see this page. Read the instructions              carefully!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7E5248C-AA85-423E-9879-393F6B60E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80" y="1219200"/>
            <a:ext cx="8623329" cy="4953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603F3D-368E-2FD0-D6DD-86B4AA1C1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322186"/>
            <a:ext cx="7769224" cy="377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04809"/>
      </p:ext>
    </p:extLst>
  </p:cSld>
  <p:clrMapOvr>
    <a:masterClrMapping/>
  </p:clrMapOvr>
  <p:transition spd="med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2D6A1D-42B6-46D0-8EE8-1BEA4608C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37D5-0C36-4FDC-A7A4-2F2F1C7B25E5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335F65E-0B78-4082-99B6-5AF2635314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en-US" sz="2800" dirty="0"/>
              <a:t>4. Primary request, Alternate selection, Notes</a:t>
            </a:r>
            <a:endParaRPr lang="en-CA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EA0945-47CA-4354-A2E4-6AEF4CFB7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19" y="1101653"/>
            <a:ext cx="8954012" cy="578396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2AB9CA5-D4D1-4C61-B6FD-D90AAD824AF4}"/>
              </a:ext>
            </a:extLst>
          </p:cNvPr>
          <p:cNvCxnSpPr>
            <a:cxnSpLocks/>
          </p:cNvCxnSpPr>
          <p:nvPr/>
        </p:nvCxnSpPr>
        <p:spPr>
          <a:xfrm flipH="1">
            <a:off x="1371600" y="987425"/>
            <a:ext cx="1524000" cy="231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19DBF83-D8C0-4831-BBC8-EE24C1E37E7E}"/>
              </a:ext>
            </a:extLst>
          </p:cNvPr>
          <p:cNvCxnSpPr/>
          <p:nvPr/>
        </p:nvCxnSpPr>
        <p:spPr>
          <a:xfrm flipH="1">
            <a:off x="2057400" y="4361023"/>
            <a:ext cx="1524000" cy="182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E5094B-DDFE-4E93-9667-A6E00660F503}"/>
              </a:ext>
            </a:extLst>
          </p:cNvPr>
          <p:cNvCxnSpPr/>
          <p:nvPr/>
        </p:nvCxnSpPr>
        <p:spPr>
          <a:xfrm flipH="1">
            <a:off x="2133600" y="5334000"/>
            <a:ext cx="1524000" cy="182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D33EFE6-DBEF-4130-83F9-231E9C481A3D}"/>
              </a:ext>
            </a:extLst>
          </p:cNvPr>
          <p:cNvSpPr txBox="1"/>
          <p:nvPr/>
        </p:nvSpPr>
        <p:spPr>
          <a:xfrm>
            <a:off x="2133600" y="5825019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n-lt"/>
              </a:rPr>
              <a:t>Write any information you want your counsellor to have in this section: summer school, online etc. </a:t>
            </a:r>
            <a:endParaRPr lang="en-CA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8453170"/>
      </p:ext>
    </p:extLst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F56FB-D800-EACA-EDEB-0ED8506FF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Counselling Department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9309C-1220-D764-F7E0-9A35385DC29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Ms. Starr/Ms. Hamilton		A-I</a:t>
            </a:r>
          </a:p>
          <a:p>
            <a:r>
              <a:rPr lang="en-US" dirty="0"/>
              <a:t>Mr. Nelson				J-O</a:t>
            </a:r>
          </a:p>
          <a:p>
            <a:r>
              <a:rPr lang="en-US" dirty="0"/>
              <a:t>Ms. Dhillon				P-Z</a:t>
            </a:r>
          </a:p>
          <a:p>
            <a:r>
              <a:rPr lang="en-US" dirty="0"/>
              <a:t>Mr. Sharma			International Students</a:t>
            </a:r>
          </a:p>
          <a:p>
            <a:endParaRPr lang="en-US" dirty="0"/>
          </a:p>
          <a:p>
            <a:r>
              <a:rPr lang="en-US" dirty="0"/>
              <a:t>Emails on school website!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6505B-9467-1B1C-EAE5-7B67D1E22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D66C-0D11-4FB9-B0F2-AD1CAC30570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308909"/>
      </p:ext>
    </p:extLst>
  </p:cSld>
  <p:clrMapOvr>
    <a:masterClrMapping/>
  </p:clrMapOvr>
  <p:transition spd="med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F9844-6AA4-440F-BAFF-BB2F3ACE3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37D5-0C36-4FDC-A7A4-2F2F1C7B25E5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798866-32ED-489F-BD7B-646AE4434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0" y="3974319"/>
            <a:ext cx="8921039" cy="2731281"/>
          </a:xfrm>
          <a:prstGeom prst="rect">
            <a:avLst/>
          </a:prstGeom>
          <a:ln w="22225">
            <a:solidFill>
              <a:schemeClr val="dk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D83E436-512C-477B-8A6A-DD3819FF4576}"/>
              </a:ext>
            </a:extLst>
          </p:cNvPr>
          <p:cNvSpPr txBox="1"/>
          <p:nvPr/>
        </p:nvSpPr>
        <p:spPr>
          <a:xfrm>
            <a:off x="3733800" y="332594"/>
            <a:ext cx="502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5. English- choose one</a:t>
            </a: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6. Mathematics-choose one unless you are self-selecting Math 10/11 </a:t>
            </a:r>
            <a:r>
              <a:rPr lang="en-US" dirty="0" err="1">
                <a:latin typeface="+mn-lt"/>
              </a:rPr>
              <a:t>Honours</a:t>
            </a:r>
            <a:r>
              <a:rPr lang="en-US" dirty="0">
                <a:latin typeface="+mn-lt"/>
              </a:rPr>
              <a:t>. If you choose this Math 11 becomes one of your 8 courses.</a:t>
            </a:r>
          </a:p>
          <a:p>
            <a:endParaRPr lang="en-US" dirty="0">
              <a:latin typeface="+mn-lt"/>
            </a:endParaRPr>
          </a:p>
          <a:p>
            <a:endParaRPr lang="en-CA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39A4FF-FE04-3324-AA48-752518F25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54642"/>
            <a:ext cx="3048000" cy="359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83746"/>
      </p:ext>
    </p:extLst>
  </p:cSld>
  <p:clrMapOvr>
    <a:masterClrMapping/>
  </p:clrMapOvr>
  <p:transition spd="med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8D6B86-A0E2-4E6E-8077-557CF0056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855E-74FF-4B6B-B0F1-FC95FFA986B2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7C9E5D-BCC0-4187-A80B-0E9B36525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99" y="1371600"/>
            <a:ext cx="8068801" cy="335326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141B583-950F-4DF8-ACE2-56AA38555622}"/>
              </a:ext>
            </a:extLst>
          </p:cNvPr>
          <p:cNvCxnSpPr>
            <a:cxnSpLocks/>
          </p:cNvCxnSpPr>
          <p:nvPr/>
        </p:nvCxnSpPr>
        <p:spPr>
          <a:xfrm>
            <a:off x="1676400" y="1143000"/>
            <a:ext cx="2667000" cy="106680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F592854-20DA-44B5-991C-EC7EEC478EE2}"/>
              </a:ext>
            </a:extLst>
          </p:cNvPr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7. Be sure to read the instructions in each category of your primary requests.</a:t>
            </a:r>
            <a:endParaRPr lang="en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9736459"/>
      </p:ext>
    </p:extLst>
  </p:cSld>
  <p:clrMapOvr>
    <a:masterClrMapping/>
  </p:clrMapOvr>
  <p:transition spd="med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6CA2FE-D0AA-47A1-8618-0558BA924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855E-74FF-4B6B-B0F1-FC95FFA986B2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195242-B7D8-46FA-9C0D-567F49F2C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4" y="2362200"/>
            <a:ext cx="8766811" cy="382204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014A7FE-6939-4700-8E45-03D3A801BF56}"/>
              </a:ext>
            </a:extLst>
          </p:cNvPr>
          <p:cNvCxnSpPr/>
          <p:nvPr/>
        </p:nvCxnSpPr>
        <p:spPr>
          <a:xfrm flipH="1">
            <a:off x="2743200" y="3429000"/>
            <a:ext cx="3810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B592E2-4085-4F32-ADC2-F648E76552A6}"/>
              </a:ext>
            </a:extLst>
          </p:cNvPr>
          <p:cNvCxnSpPr/>
          <p:nvPr/>
        </p:nvCxnSpPr>
        <p:spPr>
          <a:xfrm flipH="1">
            <a:off x="1905000" y="3221182"/>
            <a:ext cx="3810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D7D75AF-CBBD-4EF6-9230-BAEA1DE85F4A}"/>
              </a:ext>
            </a:extLst>
          </p:cNvPr>
          <p:cNvSpPr txBox="1"/>
          <p:nvPr/>
        </p:nvSpPr>
        <p:spPr>
          <a:xfrm>
            <a:off x="304800" y="3810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8. Electives: most will choose 2 electives unless you choose to take a course at summer school you will choose 3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NOTE: you must select a total of 8 course ( not more or less)</a:t>
            </a:r>
            <a:endParaRPr lang="en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7608732"/>
      </p:ext>
    </p:extLst>
  </p:cSld>
  <p:clrMapOvr>
    <a:masterClrMapping/>
  </p:clrMapOvr>
  <p:transition spd="med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5FC463-A8E0-4BE2-AFE7-BE6DFF7B6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855E-74FF-4B6B-B0F1-FC95FFA986B2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32330E-D62A-4ABD-B3C6-3DC88494F3C6}"/>
              </a:ext>
            </a:extLst>
          </p:cNvPr>
          <p:cNvSpPr txBox="1"/>
          <p:nvPr/>
        </p:nvSpPr>
        <p:spPr>
          <a:xfrm>
            <a:off x="380415" y="381000"/>
            <a:ext cx="8383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9. Extra Courses-only these courses can be taken as additional courses beyond the 8. </a:t>
            </a:r>
            <a:endParaRPr lang="en-CA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CEE505-FA51-1338-6AAB-E61AC67D3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60" y="1326391"/>
            <a:ext cx="8249801" cy="543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69371"/>
      </p:ext>
    </p:extLst>
  </p:cSld>
  <p:clrMapOvr>
    <a:masterClrMapping/>
  </p:clrMapOvr>
  <p:transition spd="med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E116B400-C4AE-4BE7-AEB6-80183FA253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201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TIMELINE </a:t>
            </a:r>
          </a:p>
        </p:txBody>
      </p:sp>
      <p:sp>
        <p:nvSpPr>
          <p:cNvPr id="41987" name="Slide Number Placeholder 4">
            <a:extLst>
              <a:ext uri="{FF2B5EF4-FFF2-40B4-BE49-F238E27FC236}">
                <a16:creationId xmlns:a16="http://schemas.microsoft.com/office/drawing/2014/main" id="{470EC251-7B64-49F8-8061-2995D9648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fld id="{9707B351-6F5C-4FBE-9A11-92BB56D32BE3}" type="slidenum">
              <a:rPr lang="en-US" altLang="en-US" sz="1400">
                <a:latin typeface="Times New Roman" panose="02020603050405020304" pitchFamily="18" charset="0"/>
              </a:rPr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75208B0-255A-4170-A5E4-5FF028DC844B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09600" y="1752600"/>
            <a:ext cx="7634288" cy="44196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PLAN CAREFULLY, TALK TO YOUR PARENTS AND IF YOU HAVE QUESTIONS SEE YOUR COUNSELLOR.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FINAL DUE DATE TO ENTER YOUR COURSE SELECTION ONLINE IN MYED BC and TO RETURN YOUR COMPLETED COURSE PLANNING SHEET TO YOUR COUNSELLOR IS – </a:t>
            </a:r>
            <a:r>
              <a:rPr lang="en-US" altLang="en-US" sz="20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JANUARY 28</a:t>
            </a:r>
            <a:r>
              <a:rPr lang="en-US" altLang="en-US" sz="2000" baseline="300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0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2025</a:t>
            </a:r>
            <a:endParaRPr lang="en-US" altLang="en-US" sz="2000" baseline="300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altLang="en-US" sz="2000" baseline="300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altLang="en-US" sz="2400" b="1" i="1" baseline="300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en-US" sz="2400" b="1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If you have problems accessing your student Myed BC portal and need your password reset- please email your Vice-Principal. Counsellors are not able to do this. </a:t>
            </a:r>
            <a:endParaRPr lang="en-US" altLang="en-US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altLang="en-US" sz="2000" dirty="0"/>
          </a:p>
        </p:txBody>
      </p:sp>
    </p:spTree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2C62B57-8178-42AC-A33D-F8678851A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825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rgbClr val="7B9899"/>
                </a:solidFill>
              </a:rPr>
              <a:t>CHOOSING COURSES </a:t>
            </a:r>
            <a:br>
              <a:rPr lang="en-US" altLang="en-US" sz="2800">
                <a:solidFill>
                  <a:srgbClr val="7B9899"/>
                </a:solidFill>
              </a:rPr>
            </a:br>
            <a:r>
              <a:rPr lang="en-US" altLang="en-US" sz="2800">
                <a:solidFill>
                  <a:srgbClr val="7B9899"/>
                </a:solidFill>
              </a:rPr>
              <a:t>Important Decisions… </a:t>
            </a:r>
          </a:p>
        </p:txBody>
      </p:sp>
      <p:sp>
        <p:nvSpPr>
          <p:cNvPr id="17411" name="Slide Number Placeholder 4">
            <a:extLst>
              <a:ext uri="{FF2B5EF4-FFF2-40B4-BE49-F238E27FC236}">
                <a16:creationId xmlns:a16="http://schemas.microsoft.com/office/drawing/2014/main" id="{B12D5B5D-686A-431F-BED1-F829CFB50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fld id="{B2EB3979-C7EA-43D7-B439-FB9ED63D7B2B}" type="slidenum">
              <a:rPr lang="en-US" altLang="en-US" sz="1400">
                <a:latin typeface="Times New Roman" panose="02020603050405020304" pitchFamily="18" charset="0"/>
              </a:rPr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42D81D0-B648-412C-9424-CDA4A896BD4C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51304" y="1581150"/>
            <a:ext cx="7011495" cy="497205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 requirements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altLang="en-US" sz="2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Interests/exploration/electives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Awareness of 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Career Plans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Post  Secondary Plans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How do I get information?</a:t>
            </a:r>
          </a:p>
          <a:p>
            <a:pPr marL="822960" lvl="2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Family</a:t>
            </a:r>
          </a:p>
          <a:p>
            <a:pPr marL="822960" lvl="2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Counsellor</a:t>
            </a:r>
          </a:p>
          <a:p>
            <a:pPr marL="822960" lvl="2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Post-Secondary &amp; Career Advisor</a:t>
            </a:r>
          </a:p>
          <a:p>
            <a:pPr marL="822960" lvl="2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Research </a:t>
            </a:r>
          </a:p>
          <a:p>
            <a:pPr marL="822960" lvl="2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altLang="en-US" dirty="0">
                <a:latin typeface="Calibri"/>
                <a:cs typeface="Calibri"/>
              </a:rPr>
              <a:t>Course Calendar/Booklet</a:t>
            </a:r>
            <a:endParaRPr lang="en-US" alt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316" name="Object 4">
            <a:extLst>
              <a:ext uri="{FF2B5EF4-FFF2-40B4-BE49-F238E27FC236}">
                <a16:creationId xmlns:a16="http://schemas.microsoft.com/office/drawing/2014/main" id="{6A8FDF56-7DBF-4F90-9A98-F4FE511E6A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1524000"/>
          <a:ext cx="2673350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ClipArt Gallery" r:id="rId3" imgW="2673229" imgH="3753016" progId="MS_ClipArt_Gallery">
                  <p:embed/>
                </p:oleObj>
              </mc:Choice>
              <mc:Fallback>
                <p:oleObj name="Microsoft ClipArt Gallery" r:id="rId3" imgW="2673229" imgH="3753016" progId="MS_ClipArt_Gallery">
                  <p:embed/>
                  <p:pic>
                    <p:nvPicPr>
                      <p:cNvPr id="13316" name="Object 4">
                        <a:extLst>
                          <a:ext uri="{FF2B5EF4-FFF2-40B4-BE49-F238E27FC236}">
                            <a16:creationId xmlns:a16="http://schemas.microsoft.com/office/drawing/2014/main" id="{6A8FDF56-7DBF-4F90-9A98-F4FE511E6A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524000"/>
                        <a:ext cx="2673350" cy="375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B0FE4-7300-8F13-3955-05A8730CC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813" y="2819401"/>
            <a:ext cx="5017550" cy="25671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0FDC00-3FD2-4C33-8DE6-4D65772CC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Where to find the course calendar!</a:t>
            </a: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027E9BDD-4FB3-4B19-8DA4-3C3649AF70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411B23-5F93-457B-87C3-3176C51A7D6E}" type="slidenum">
              <a:rPr lang="en-US" altLang="en-US" sz="1600">
                <a:solidFill>
                  <a:srgbClr val="7B98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600">
              <a:solidFill>
                <a:srgbClr val="7B9899"/>
              </a:solidFill>
              <a:latin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4F5A696-ADEE-4206-B656-6BD56D2583A6}"/>
              </a:ext>
            </a:extLst>
          </p:cNvPr>
          <p:cNvCxnSpPr/>
          <p:nvPr/>
        </p:nvCxnSpPr>
        <p:spPr>
          <a:xfrm>
            <a:off x="3810000" y="1371600"/>
            <a:ext cx="0" cy="5029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589D96-F341-7B34-D6B2-C3E0093BD51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231274" y="1066163"/>
            <a:ext cx="3638181" cy="5334637"/>
          </a:xfr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4ADE0B7-EFC9-43E5-83D7-E940D71EE0E5}"/>
              </a:ext>
            </a:extLst>
          </p:cNvPr>
          <p:cNvCxnSpPr>
            <a:cxnSpLocks/>
          </p:cNvCxnSpPr>
          <p:nvPr/>
        </p:nvCxnSpPr>
        <p:spPr>
          <a:xfrm>
            <a:off x="381000" y="4138612"/>
            <a:ext cx="609600" cy="165322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E2DF239-A3AF-49E8-AD30-79FF3FAA9A1D}"/>
              </a:ext>
            </a:extLst>
          </p:cNvPr>
          <p:cNvCxnSpPr>
            <a:cxnSpLocks/>
          </p:cNvCxnSpPr>
          <p:nvPr/>
        </p:nvCxnSpPr>
        <p:spPr>
          <a:xfrm flipH="1">
            <a:off x="6354042" y="2830987"/>
            <a:ext cx="550717" cy="90249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DE8A78E7-B9FB-4F95-9084-036F3C84AB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7724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b="1" dirty="0"/>
              <a:t>GRADUATION PROGRAM </a:t>
            </a:r>
            <a:br>
              <a:rPr lang="en-US" altLang="en-US" sz="2800" b="1" dirty="0"/>
            </a:br>
            <a:r>
              <a:rPr lang="en-US" altLang="en-US" sz="2800" b="1" dirty="0"/>
              <a:t>80 Credits</a:t>
            </a:r>
            <a:br>
              <a:rPr lang="en-US" altLang="en-US" sz="2800" dirty="0"/>
            </a:br>
            <a:endParaRPr lang="en-US" altLang="en-US" sz="2000" dirty="0"/>
          </a:p>
        </p:txBody>
      </p:sp>
      <p:sp>
        <p:nvSpPr>
          <p:cNvPr id="20483" name="Slide Number Placeholder 4">
            <a:extLst>
              <a:ext uri="{FF2B5EF4-FFF2-40B4-BE49-F238E27FC236}">
                <a16:creationId xmlns:a16="http://schemas.microsoft.com/office/drawing/2014/main" id="{86F431AF-75C7-4E99-9E87-35C306FE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fld id="{954A6960-D0EE-4FAD-B98B-515CD2E56599}" type="slidenum">
              <a:rPr lang="en-US" altLang="en-US" sz="1400">
                <a:latin typeface="Times New Roman" panose="02020603050405020304" pitchFamily="18" charset="0"/>
              </a:rPr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5AF17D5A-0343-49D8-BDBA-90A072C911F1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228600" y="1450045"/>
            <a:ext cx="8686800" cy="5502275"/>
          </a:xfrm>
        </p:spPr>
        <p:txBody>
          <a:bodyPr>
            <a:normAutofit fontScale="92500" lnSpcReduction="10000"/>
          </a:bodyPr>
          <a:lstStyle/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1.  Required 52 credits: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English Language Arts 10, 11 and English  Studies 12                                        12 credits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Social Studies 10                                                                                                        4 credits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Social Studies 11 or 12 				                    4 credits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Science 10                                                                                                                   4 credits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Science 11 or 12 (Ch, Ph, Bi, Earth Science, Sc for Citizens)                               4 credits                                                   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Mathematics 10                                                                                                      4 credits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Mathematics 11 or 12				                     4 credits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Physical and Health Education 10                                                                           4 credits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Fine Arts or Applied Skills 10, 11 or 12 		                                          4 credits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Career Life Education 10                                                                                           4 credits 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Indigenous Focused Coursework 			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	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2.  Career Life Connections 12 (not a structured class)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		4 credits</a:t>
            </a:r>
          </a:p>
          <a:p>
            <a:pPr marL="342900" indent="-342900" eaLnBrk="1" fontAlgn="auto" hangingPunct="1">
              <a:lnSpc>
                <a:spcPct val="90000"/>
              </a:lnSpc>
              <a:spcAft>
                <a:spcPts val="0"/>
              </a:spcAft>
              <a:buAutoNum type="arabicPeriod" startAt="2"/>
              <a:defRPr/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3.  Electives (Grade 10, 11 and 12 - depends on focus studies)  	                     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28 credits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4. Assessments: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Numeracy  10 ,Literacy 10,  Literacy 12</a:t>
            </a: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						TOTAL 80 credits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6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Must have credit for three grade 12 courses plus English  Studies 12, includes CLC 12 (16 grade 12 credits total) 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altLang="en-US" sz="1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39C5B21-CA25-49F3-8F4B-B09D0F912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206" y="331788"/>
            <a:ext cx="8421688" cy="534987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7B9899"/>
                </a:solidFill>
              </a:rPr>
              <a:t>NUMBER OF COURSES</a:t>
            </a:r>
          </a:p>
        </p:txBody>
      </p:sp>
      <p:sp>
        <p:nvSpPr>
          <p:cNvPr id="22531" name="Slide Number Placeholder 4">
            <a:extLst>
              <a:ext uri="{FF2B5EF4-FFF2-40B4-BE49-F238E27FC236}">
                <a16:creationId xmlns:a16="http://schemas.microsoft.com/office/drawing/2014/main" id="{E6762D89-FE3B-4821-A32F-789B633DB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fld id="{2722DDE3-D522-4668-8F1A-93D4D287D631}" type="slidenum">
              <a:rPr lang="en-US" altLang="en-US" sz="1400">
                <a:latin typeface="Times New Roman" panose="02020603050405020304" pitchFamily="18" charset="0"/>
              </a:rPr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8C7663D0-149D-4A86-84E1-D825862D32E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1" y="1295400"/>
            <a:ext cx="8077200" cy="46958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GRADE 10 students 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8 Courses 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You must have 8 classes in your schedule. This does not include </a:t>
            </a:r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extra courses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online courses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Extra Courses: 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Jazz Band 10, Choir 10, Vocal Jazz 10, Music Orchestra 10, Graphic Production (Yearbook 11), Athletic Leadership 11 Leadership 11, (</a:t>
            </a:r>
            <a:r>
              <a:rPr lang="en-US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note: priority given to grade 11’s and 12’s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2" eaLnBrk="1" hangingPunct="1"/>
            <a:r>
              <a:rPr lang="en-US" alt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These courses are in addition to your 8 courses if you choose to take one or more of them</a:t>
            </a:r>
          </a:p>
          <a:p>
            <a:pPr marL="0" indent="0" eaLnBrk="1" hangingPunct="1">
              <a:buNone/>
            </a:pPr>
            <a:endParaRPr lang="en-US" altLang="en-US" sz="3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450" indent="0" eaLnBrk="1" hangingPunct="1">
              <a:buNone/>
            </a:pPr>
            <a:endParaRPr lang="en-US" altLang="en-US" sz="25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E37B7-05FC-4E67-BE02-BBE4F35C6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Our English 10 Courses at </a:t>
            </a:r>
            <a:r>
              <a:rPr lang="en-US" dirty="0" err="1"/>
              <a:t>Pinetree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FA655-EAD9-4743-80A5-C61A995E14D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095184"/>
            <a:ext cx="8504238" cy="5410200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There are 4 options for English 10. </a:t>
            </a:r>
          </a:p>
          <a:p>
            <a:pPr>
              <a:defRPr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Your 4 choices include: </a:t>
            </a:r>
          </a:p>
          <a:p>
            <a:pPr lvl="1"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Composition 10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Creative Writing 10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Media 10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Composition 10 HONOURS</a:t>
            </a:r>
            <a:endParaRPr lang="en-CA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You will notice your schedule has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Literary Studies 10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along with your English 10 choice.  All English courses are rooted in reading, so this section is attached to your English selection.  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endParaRPr lang="en-US" sz="2400" dirty="0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A8274FE8-27A9-4825-88D9-3A13774DD0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B5E2381-BB50-41C1-8C03-96234D06CF61}" type="slidenum">
              <a:rPr lang="en-US" altLang="en-US" sz="1600">
                <a:solidFill>
                  <a:srgbClr val="7B98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600">
              <a:solidFill>
                <a:srgbClr val="7B9899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871269-3CE1-F69E-FAFB-DB8FF44B2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06" y="5962953"/>
            <a:ext cx="8201025" cy="62865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4D40C-3CC8-4FE7-B97E-1107CD743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Pinetree Mathematics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41770-EBAC-4622-80D1-9F36CEAEFD7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6989" y="1461367"/>
            <a:ext cx="8689848" cy="5102352"/>
          </a:xfrm>
        </p:spPr>
        <p:txBody>
          <a:bodyPr/>
          <a:lstStyle/>
          <a:p>
            <a:pPr marL="0" indent="0" algn="l" rtl="0" fontAlgn="base">
              <a:buNone/>
            </a:pPr>
            <a:r>
              <a:rPr lang="en-US" sz="26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Grade 10 Year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Workplace </a:t>
            </a:r>
            <a:r>
              <a:rPr lang="en-US" sz="24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Mathematics 10</a:t>
            </a:r>
            <a:endParaRPr lang="en-US" sz="2400" u="none" strike="noStrik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Foundations of Math &amp; Pre-Calculus 10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marL="27432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Pct val="70000"/>
              <a:buNone/>
              <a:tabLst/>
              <a:defRPr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Pre-Calculus 10 Honours and 11 Honours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(year-long)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Pre-Calc 10 </a:t>
            </a:r>
            <a:r>
              <a:rPr lang="en-US" sz="17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Honours</a:t>
            </a:r>
            <a:r>
              <a:rPr lang="en-US" sz="17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(Sem 1)   Pre-Calc 11 </a:t>
            </a:r>
            <a:r>
              <a:rPr lang="en-US" sz="17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Honours</a:t>
            </a:r>
            <a:r>
              <a:rPr lang="en-US" sz="17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(Sem 2) </a:t>
            </a:r>
            <a:endParaRPr lang="en-US" sz="1700" b="0" i="1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Pre-Calculus 11 would take up one elective spot if approved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Most likely </a:t>
            </a:r>
            <a:r>
              <a:rPr lang="en-US" sz="17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hese classes will be in period 1 classes (7:50am start) </a:t>
            </a: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D8149-313A-4590-AABA-96F48C8E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D66C-0D11-4FB9-B0F2-AD1CAC30570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77663"/>
      </p:ext>
    </p:extLst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0AC2A34-2046-4F90-B736-16A3D0067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PINETREE SPECIAL PROGRAMS</a:t>
            </a:r>
          </a:p>
        </p:txBody>
      </p:sp>
      <p:sp>
        <p:nvSpPr>
          <p:cNvPr id="29699" name="Slide Number Placeholder 4">
            <a:extLst>
              <a:ext uri="{FF2B5EF4-FFF2-40B4-BE49-F238E27FC236}">
                <a16:creationId xmlns:a16="http://schemas.microsoft.com/office/drawing/2014/main" id="{3FEE9E9A-CD5A-4E3B-A2E2-33314ECC8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fld id="{5C9403D2-BD12-4EA1-823D-457E242A9AFA}" type="slidenum">
              <a:rPr lang="en-US" altLang="en-US" sz="1400">
                <a:latin typeface="Times New Roman" panose="02020603050405020304" pitchFamily="18" charset="0"/>
              </a:rPr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18B1D18-46D2-4362-AEE2-1DE27A63A9B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9772" y="1205345"/>
            <a:ext cx="8655627" cy="5652655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HONOURS &amp; AP 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 self select, but admission requires teacher recommendation 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HONOURS courses will be more rigorous. Make sure you are prepared for this. Once you are selected, </a:t>
            </a:r>
            <a:r>
              <a:rPr lang="en-US" altLang="en-US" sz="2000" i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US" altLang="en-US" sz="2000" b="1" i="1" u="sng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 not</a:t>
            </a:r>
            <a:r>
              <a:rPr lang="en-US" altLang="en-US" sz="2000" i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be able to change the class,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you will not be able to drop the class part way through the semester. 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 about why you want to take Honours and if it’s a good fit for you based on your interests, passion, work ethic.</a:t>
            </a:r>
          </a:p>
          <a:p>
            <a:pPr marL="274320" lvl="0" indent="-274320" eaLnBrk="1" fontAlgn="auto" hangingPunct="1">
              <a:spcAft>
                <a:spcPts val="0"/>
              </a:spcAft>
              <a:buClr>
                <a:srgbClr val="4F81BD"/>
              </a:buClr>
              <a:buFont typeface="Wingdings 2"/>
              <a:buChar char=""/>
            </a:pPr>
            <a:r>
              <a:rPr lang="en-US" altLang="en-US" sz="2000" dirty="0">
                <a:solidFill>
                  <a:srgbClr val="FF0000"/>
                </a:solidFill>
              </a:rPr>
              <a:t>Students should be certain they want the Honours course and that they are able to meet the rigors of the course. </a:t>
            </a:r>
          </a:p>
          <a:p>
            <a:pPr marL="274320" lvl="0" indent="-274320" eaLnBrk="1" fontAlgn="auto" hangingPunct="1">
              <a:spcAft>
                <a:spcPts val="0"/>
              </a:spcAft>
              <a:buClr>
                <a:srgbClr val="4F81BD"/>
              </a:buClr>
              <a:buFont typeface="Wingdings 2"/>
              <a:buChar char=""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ELL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Prepare Students for English 10, 11 &amp; 12 Courses</a:t>
            </a:r>
          </a:p>
          <a:p>
            <a:pPr lvl="1" eaLnBrk="1" hangingPunct="1"/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There are 4 levels of ELL classes. You are placed based on an assessment.</a:t>
            </a:r>
          </a:p>
          <a:p>
            <a:pPr lvl="1" eaLnBrk="1" hangingPunct="1"/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(Your ELL teacher will recommend a plan for next year)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61D1D779C7E8478163AFBC8BA41FE2" ma:contentTypeVersion="1" ma:contentTypeDescription="Create a new document." ma:contentTypeScope="" ma:versionID="f16b7aac0c8361f393fdf1c3224a2c9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01fac345008aa34b3a53f2166bf3c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CC01B76-E427-41A5-8C9B-6C468EB95153}"/>
</file>

<file path=customXml/itemProps2.xml><?xml version="1.0" encoding="utf-8"?>
<ds:datastoreItem xmlns:ds="http://schemas.openxmlformats.org/officeDocument/2006/customXml" ds:itemID="{BC63B4D1-1DDF-4421-836D-261BE044FA35}"/>
</file>

<file path=customXml/itemProps3.xml><?xml version="1.0" encoding="utf-8"?>
<ds:datastoreItem xmlns:ds="http://schemas.openxmlformats.org/officeDocument/2006/customXml" ds:itemID="{083B4087-4AC8-4BB5-A94C-D6D37A25FDF7}"/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19893</TotalTime>
  <Words>1561</Words>
  <Application>Microsoft Office PowerPoint</Application>
  <PresentationFormat>On-screen Show (4:3)</PresentationFormat>
  <Paragraphs>204</Paragraphs>
  <Slides>24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Georgia</vt:lpstr>
      <vt:lpstr>Segoe UI</vt:lpstr>
      <vt:lpstr>Times New Roman</vt:lpstr>
      <vt:lpstr>Wingdings</vt:lpstr>
      <vt:lpstr>Wingdings 2</vt:lpstr>
      <vt:lpstr>Civic</vt:lpstr>
      <vt:lpstr>Microsoft ClipArt Gallery</vt:lpstr>
      <vt:lpstr>PRESENTATION TOPICS Grade 9 to 10 Programming</vt:lpstr>
      <vt:lpstr>Counselling Department</vt:lpstr>
      <vt:lpstr>CHOOSING COURSES  Important Decisions… </vt:lpstr>
      <vt:lpstr>Where to find the course calendar!</vt:lpstr>
      <vt:lpstr>GRADUATION PROGRAM  80 Credits </vt:lpstr>
      <vt:lpstr>NUMBER OF COURSES</vt:lpstr>
      <vt:lpstr>Our English 10 Courses at Pinetree</vt:lpstr>
      <vt:lpstr>Pinetree Mathematics</vt:lpstr>
      <vt:lpstr>PINETREE SPECIAL PROGRAMS</vt:lpstr>
      <vt:lpstr>SPECIAL PROGRAMS….Continued</vt:lpstr>
      <vt:lpstr>FNA (Fine Art) or ASK (Applied Skill)  10, 11 or 12</vt:lpstr>
      <vt:lpstr>FINE ARTS / APPLIED SKILLS</vt:lpstr>
      <vt:lpstr>CHOOSE WISELY!</vt:lpstr>
      <vt:lpstr>STUDENT SUCCESS</vt:lpstr>
      <vt:lpstr>Summer School or Online</vt:lpstr>
      <vt:lpstr>Grade 10 Course Planning sheet</vt:lpstr>
      <vt:lpstr>Inputting your Course Selection in MyEd BC</vt:lpstr>
      <vt:lpstr>PowerPoint Presentation</vt:lpstr>
      <vt:lpstr>4. Primary request, Alternate selection, Notes</vt:lpstr>
      <vt:lpstr>PowerPoint Presentation</vt:lpstr>
      <vt:lpstr>PowerPoint Presentation</vt:lpstr>
      <vt:lpstr>PowerPoint Presentation</vt:lpstr>
      <vt:lpstr>PowerPoint Presentation</vt:lpstr>
      <vt:lpstr>TIMELINE </vt:lpstr>
    </vt:vector>
  </TitlesOfParts>
  <Company>Pinetree Secondary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2020</dc:title>
  <dc:creator>M Dhillon</dc:creator>
  <cp:lastModifiedBy>Gushta, Lisa</cp:lastModifiedBy>
  <cp:revision>286</cp:revision>
  <cp:lastPrinted>2017-02-06T17:53:02Z</cp:lastPrinted>
  <dcterms:created xsi:type="dcterms:W3CDTF">1998-10-25T16:22:14Z</dcterms:created>
  <dcterms:modified xsi:type="dcterms:W3CDTF">2025-01-17T22:36:49Z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0x0101004861D1D779C7E8478163AFBC8BA41FE2</vt:lpwstr>
  </property>
</Properties>
</file>