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6" r:id="rId2"/>
    <p:sldId id="257" r:id="rId3"/>
    <p:sldId id="351" r:id="rId4"/>
    <p:sldId id="290" r:id="rId5"/>
    <p:sldId id="291" r:id="rId6"/>
    <p:sldId id="292" r:id="rId7"/>
    <p:sldId id="293" r:id="rId8"/>
    <p:sldId id="259" r:id="rId9"/>
    <p:sldId id="260" r:id="rId10"/>
    <p:sldId id="261" r:id="rId11"/>
    <p:sldId id="262" r:id="rId12"/>
    <p:sldId id="263" r:id="rId13"/>
    <p:sldId id="300" r:id="rId14"/>
    <p:sldId id="296" r:id="rId15"/>
    <p:sldId id="297" r:id="rId16"/>
    <p:sldId id="264" r:id="rId17"/>
    <p:sldId id="265" r:id="rId18"/>
    <p:sldId id="266" r:id="rId19"/>
    <p:sldId id="288" r:id="rId20"/>
    <p:sldId id="267" r:id="rId21"/>
    <p:sldId id="470" r:id="rId22"/>
    <p:sldId id="295" r:id="rId23"/>
    <p:sldId id="350" r:id="rId24"/>
    <p:sldId id="268" r:id="rId25"/>
    <p:sldId id="348" r:id="rId26"/>
    <p:sldId id="271" r:id="rId27"/>
    <p:sldId id="294" r:id="rId28"/>
    <p:sldId id="298" r:id="rId29"/>
    <p:sldId id="343" r:id="rId30"/>
    <p:sldId id="344" r:id="rId31"/>
    <p:sldId id="345" r:id="rId32"/>
    <p:sldId id="346" r:id="rId33"/>
    <p:sldId id="347" r:id="rId34"/>
    <p:sldId id="286"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DC881-40A6-4E78-BFA1-0AA17E6B67C7}" v="21" dt="2025-03-03T17:44:19.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8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621"/>
          </a:xfrm>
          <a:prstGeom prst="rect">
            <a:avLst/>
          </a:prstGeom>
        </p:spPr>
        <p:txBody>
          <a:bodyPr vert="horz" lIns="91440" tIns="45720" rIns="91440" bIns="45720" rtlCol="0"/>
          <a:lstStyle>
            <a:lvl1pPr algn="r">
              <a:defRPr sz="1200"/>
            </a:lvl1pPr>
          </a:lstStyle>
          <a:p>
            <a:fld id="{CC6FF4AC-F73F-4044-BB34-F8F500D8BDAE}" type="datetimeFigureOut">
              <a:rPr lang="en-US" smtClean="0"/>
              <a:t>3/4/2025</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181"/>
            <a:ext cx="3038475" cy="465621"/>
          </a:xfrm>
          <a:prstGeom prst="rect">
            <a:avLst/>
          </a:prstGeom>
        </p:spPr>
        <p:txBody>
          <a:bodyPr vert="horz" lIns="91440" tIns="45720" rIns="91440" bIns="45720" rtlCol="0" anchor="b"/>
          <a:lstStyle>
            <a:lvl1pPr algn="r">
              <a:defRPr sz="1200"/>
            </a:lvl1pPr>
          </a:lstStyle>
          <a:p>
            <a:fld id="{70FFD317-4636-420C-B0BA-157CC5FEEE85}" type="slidenum">
              <a:rPr lang="en-US" smtClean="0"/>
              <a:t>‹#›</a:t>
            </a:fld>
            <a:endParaRPr lang="en-US"/>
          </a:p>
        </p:txBody>
      </p:sp>
    </p:spTree>
    <p:extLst>
      <p:ext uri="{BB962C8B-B14F-4D97-AF65-F5344CB8AC3E}">
        <p14:creationId xmlns:p14="http://schemas.microsoft.com/office/powerpoint/2010/main" val="2381112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E193F8A0-0406-4F6B-8AFA-121664B70F07}" type="datetimeFigureOut">
              <a:rPr lang="en-US" smtClean="0"/>
              <a:t>3/4/2025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99A89CA0-8AE4-4017-B36A-1166FC3E0C07}" type="slidenum">
              <a:rPr lang="en-US" smtClean="0"/>
              <a:t>‹#›</a:t>
            </a:fld>
            <a:endParaRPr lang="en-US"/>
          </a:p>
        </p:txBody>
      </p:sp>
    </p:spTree>
    <p:extLst>
      <p:ext uri="{BB962C8B-B14F-4D97-AF65-F5344CB8AC3E}">
        <p14:creationId xmlns:p14="http://schemas.microsoft.com/office/powerpoint/2010/main" val="362395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2</a:t>
            </a:fld>
            <a:endParaRPr lang="en-US"/>
          </a:p>
        </p:txBody>
      </p:sp>
    </p:spTree>
    <p:extLst>
      <p:ext uri="{BB962C8B-B14F-4D97-AF65-F5344CB8AC3E}">
        <p14:creationId xmlns:p14="http://schemas.microsoft.com/office/powerpoint/2010/main" val="51295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a:t>
            </a:r>
            <a:r>
              <a:rPr lang="en-US" baseline="0"/>
              <a:t> new counsellor</a:t>
            </a:r>
            <a:endParaRPr lang="en-US"/>
          </a:p>
        </p:txBody>
      </p:sp>
      <p:sp>
        <p:nvSpPr>
          <p:cNvPr id="4" name="Slide Number Placeholder 3"/>
          <p:cNvSpPr>
            <a:spLocks noGrp="1"/>
          </p:cNvSpPr>
          <p:nvPr>
            <p:ph type="sldNum" sz="quarter" idx="10"/>
          </p:nvPr>
        </p:nvSpPr>
        <p:spPr/>
        <p:txBody>
          <a:bodyPr/>
          <a:lstStyle/>
          <a:p>
            <a:fld id="{99A89CA0-8AE4-4017-B36A-1166FC3E0C07}" type="slidenum">
              <a:rPr lang="en-US" smtClean="0"/>
              <a:t>34</a:t>
            </a:fld>
            <a:endParaRPr lang="en-US"/>
          </a:p>
        </p:txBody>
      </p:sp>
    </p:spTree>
    <p:extLst>
      <p:ext uri="{BB962C8B-B14F-4D97-AF65-F5344CB8AC3E}">
        <p14:creationId xmlns:p14="http://schemas.microsoft.com/office/powerpoint/2010/main" val="19868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A89CA0-8AE4-4017-B36A-1166FC3E0C07}" type="slidenum">
              <a:rPr lang="en-US" smtClean="0"/>
              <a:t>4</a:t>
            </a:fld>
            <a:endParaRPr lang="en-US"/>
          </a:p>
        </p:txBody>
      </p:sp>
    </p:spTree>
    <p:extLst>
      <p:ext uri="{BB962C8B-B14F-4D97-AF65-F5344CB8AC3E}">
        <p14:creationId xmlns:p14="http://schemas.microsoft.com/office/powerpoint/2010/main" val="150306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10</a:t>
            </a:fld>
            <a:endParaRPr lang="en-US"/>
          </a:p>
        </p:txBody>
      </p:sp>
    </p:spTree>
    <p:extLst>
      <p:ext uri="{BB962C8B-B14F-4D97-AF65-F5344CB8AC3E}">
        <p14:creationId xmlns:p14="http://schemas.microsoft.com/office/powerpoint/2010/main" val="4015537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A89CA0-8AE4-4017-B36A-1166FC3E0C07}" type="slidenum">
              <a:rPr lang="en-US" smtClean="0"/>
              <a:t>11</a:t>
            </a:fld>
            <a:endParaRPr lang="en-US"/>
          </a:p>
        </p:txBody>
      </p:sp>
    </p:spTree>
    <p:extLst>
      <p:ext uri="{BB962C8B-B14F-4D97-AF65-F5344CB8AC3E}">
        <p14:creationId xmlns:p14="http://schemas.microsoft.com/office/powerpoint/2010/main" val="180452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9A89CA0-8AE4-4017-B36A-1166FC3E0C07}" type="slidenum">
              <a:rPr lang="en-US" smtClean="0"/>
              <a:t>16</a:t>
            </a:fld>
            <a:endParaRPr lang="en-US"/>
          </a:p>
        </p:txBody>
      </p:sp>
    </p:spTree>
    <p:extLst>
      <p:ext uri="{BB962C8B-B14F-4D97-AF65-F5344CB8AC3E}">
        <p14:creationId xmlns:p14="http://schemas.microsoft.com/office/powerpoint/2010/main" val="424712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Dates needed</a:t>
            </a:r>
          </a:p>
        </p:txBody>
      </p:sp>
      <p:sp>
        <p:nvSpPr>
          <p:cNvPr id="4" name="Slide Number Placeholder 3"/>
          <p:cNvSpPr>
            <a:spLocks noGrp="1"/>
          </p:cNvSpPr>
          <p:nvPr>
            <p:ph type="sldNum" sz="quarter" idx="10"/>
          </p:nvPr>
        </p:nvSpPr>
        <p:spPr/>
        <p:txBody>
          <a:bodyPr/>
          <a:lstStyle/>
          <a:p>
            <a:fld id="{99A89CA0-8AE4-4017-B36A-1166FC3E0C07}" type="slidenum">
              <a:rPr lang="en-US" smtClean="0"/>
              <a:t>26</a:t>
            </a:fld>
            <a:endParaRPr lang="en-US"/>
          </a:p>
        </p:txBody>
      </p:sp>
    </p:spTree>
    <p:extLst>
      <p:ext uri="{BB962C8B-B14F-4D97-AF65-F5344CB8AC3E}">
        <p14:creationId xmlns:p14="http://schemas.microsoft.com/office/powerpoint/2010/main" val="402191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9A89CA0-8AE4-4017-B36A-1166FC3E0C07}" type="slidenum">
              <a:rPr lang="en-US" smtClean="0"/>
              <a:t>28</a:t>
            </a:fld>
            <a:endParaRPr lang="en-US"/>
          </a:p>
        </p:txBody>
      </p:sp>
    </p:spTree>
    <p:extLst>
      <p:ext uri="{BB962C8B-B14F-4D97-AF65-F5344CB8AC3E}">
        <p14:creationId xmlns:p14="http://schemas.microsoft.com/office/powerpoint/2010/main" val="332235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29</a:t>
            </a:fld>
            <a:r>
              <a:rPr lang="en-US" altLang="en-US"/>
              <a:t>##</a:t>
            </a:r>
            <a:endParaRPr lang="en-US" altLang="en-US" sz="1200"/>
          </a:p>
        </p:txBody>
      </p:sp>
    </p:spTree>
    <p:extLst>
      <p:ext uri="{BB962C8B-B14F-4D97-AF65-F5344CB8AC3E}">
        <p14:creationId xmlns:p14="http://schemas.microsoft.com/office/powerpoint/2010/main" val="108232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C898B94-5FA7-4D81-AE96-9BB840EA9AA7}" type="slidenum">
              <a:rPr lang="en-US" altLang="en-US" smtClean="0"/>
              <a:pPr/>
              <a:t>30</a:t>
            </a:fld>
            <a:r>
              <a:rPr lang="en-US" altLang="en-US"/>
              <a:t>##</a:t>
            </a:r>
            <a:endParaRPr lang="en-US" altLang="en-US" sz="1200"/>
          </a:p>
        </p:txBody>
      </p:sp>
    </p:spTree>
    <p:extLst>
      <p:ext uri="{BB962C8B-B14F-4D97-AF65-F5344CB8AC3E}">
        <p14:creationId xmlns:p14="http://schemas.microsoft.com/office/powerpoint/2010/main" val="44038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2A04-30E2-4AE5-B5F0-9B1EBEF182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1689263C-EA20-4086-8BB4-D909D95279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EBB6F5-383B-4A71-9E9C-0D0DA6FE90FB}"/>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5" name="Footer Placeholder 4">
            <a:extLst>
              <a:ext uri="{FF2B5EF4-FFF2-40B4-BE49-F238E27FC236}">
                <a16:creationId xmlns:a16="http://schemas.microsoft.com/office/drawing/2014/main" id="{B6310277-8D58-4E09-9B82-08AB81C16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60F17-8776-4040-A956-1EC93C7D7D2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42579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7D788-7804-468E-A67E-BF27A24A8E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2D855D-3210-4B01-8649-85D223A42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D45800-ACBA-447A-9C55-07407D981F41}"/>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5" name="Footer Placeholder 4">
            <a:extLst>
              <a:ext uri="{FF2B5EF4-FFF2-40B4-BE49-F238E27FC236}">
                <a16:creationId xmlns:a16="http://schemas.microsoft.com/office/drawing/2014/main" id="{BDF38C0C-B1BD-43B8-BEC1-C0E9BEC1C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245E8-74DE-4714-9733-745280491FE7}"/>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88678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BFDA6-6CB5-40C2-B12F-7E1FD989AED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C3DD9B-E213-4B0D-964D-69A361F6BC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801848F-DDB9-4B51-8749-64DDA3DC1102}"/>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5" name="Footer Placeholder 4">
            <a:extLst>
              <a:ext uri="{FF2B5EF4-FFF2-40B4-BE49-F238E27FC236}">
                <a16:creationId xmlns:a16="http://schemas.microsoft.com/office/drawing/2014/main" id="{B6CADAA5-4EA8-442E-80BB-0EBB603B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1D13D-9A2C-4074-AF2B-21F7CC003AE5}"/>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24869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FE5FF44-2564-41EB-AEEA-84522E4B8938}"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66834-12B8-4ECA-BA19-8C9D40DD3976}"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5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EC50-8CB6-4124-B267-1653DEA1634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CF2DA7-72CC-4BF4-9F90-957052ECB2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6DD85E-A048-4047-8E1E-A0C63E0D4798}"/>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5" name="Footer Placeholder 4">
            <a:extLst>
              <a:ext uri="{FF2B5EF4-FFF2-40B4-BE49-F238E27FC236}">
                <a16:creationId xmlns:a16="http://schemas.microsoft.com/office/drawing/2014/main" id="{8FEB22D8-FA80-4D1A-8F60-3FC4C5AFB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7B72-9BA9-42F7-BBE5-21FD7E335154}"/>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58108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1598-55BE-4182-8880-46B50E14183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5353B87-A7C0-45E4-902F-0A4FE731C3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06EF1-F3AE-4057-A080-7DF104CF7793}"/>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5" name="Footer Placeholder 4">
            <a:extLst>
              <a:ext uri="{FF2B5EF4-FFF2-40B4-BE49-F238E27FC236}">
                <a16:creationId xmlns:a16="http://schemas.microsoft.com/office/drawing/2014/main" id="{0C43E9FE-1126-45FD-9FE3-5384F0275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BA763-4AD2-4DD5-A3C0-27EEF555326E}"/>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04521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6E64-C9DA-46D5-B950-DFCE7C2DDC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908DB9-722D-4CDF-91C0-7B3B30458F2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B0550D7-8A06-42CD-B98F-7BB12E68562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FD5DAE8-0AED-48C0-AB3E-6CCF3193D0E0}"/>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6" name="Footer Placeholder 5">
            <a:extLst>
              <a:ext uri="{FF2B5EF4-FFF2-40B4-BE49-F238E27FC236}">
                <a16:creationId xmlns:a16="http://schemas.microsoft.com/office/drawing/2014/main" id="{63D0B303-ADFE-44E3-95E5-BE0BD59A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4477FE-10BC-432D-9841-5349B2B1027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306308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60F01-ED06-4B7B-8191-9D4D9B84875A}"/>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1264B9-4A1A-4C3A-9893-B6E4D95F96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391FCA-054F-4E7A-858A-0ACD171EFA9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E9CBD0-0A43-4F60-9EFF-38581DDB0C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3AD00-827D-4486-AFC1-125A39F4271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8165C9E-F15A-499F-88B5-5E2DD2968F1F}"/>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8" name="Footer Placeholder 7">
            <a:extLst>
              <a:ext uri="{FF2B5EF4-FFF2-40B4-BE49-F238E27FC236}">
                <a16:creationId xmlns:a16="http://schemas.microsoft.com/office/drawing/2014/main" id="{01DF10D9-55F0-4046-B983-A60032BC28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EE68F-1C38-409E-B403-C4FDA5DAE7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30300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C80B-B3B9-4C62-9354-2DDB4FB4D2C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3E85481-687F-402F-873C-014770CD20A7}"/>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4" name="Footer Placeholder 3">
            <a:extLst>
              <a:ext uri="{FF2B5EF4-FFF2-40B4-BE49-F238E27FC236}">
                <a16:creationId xmlns:a16="http://schemas.microsoft.com/office/drawing/2014/main" id="{05CFB504-0672-4703-BF11-2C10151A55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1E2F9-7C3A-4B5C-9AFB-64E053E791F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162483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98CF7-4A6F-4204-B3B8-3A2A647F4ABB}"/>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3" name="Footer Placeholder 2">
            <a:extLst>
              <a:ext uri="{FF2B5EF4-FFF2-40B4-BE49-F238E27FC236}">
                <a16:creationId xmlns:a16="http://schemas.microsoft.com/office/drawing/2014/main" id="{9F3C0689-4BCF-4A78-BB74-0271397991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99B9F9-92AC-4056-BF19-882D0E69FE63}"/>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6364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EC38-22BD-4FC8-AC95-CE521F3CCB8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8FFA619-176D-4590-8942-9A8B16CF47B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9A086AF-5A4B-4925-BB55-BBC647B561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306F9B-7B7A-4583-BA6C-8C83D7B5ED3C}"/>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6" name="Footer Placeholder 5">
            <a:extLst>
              <a:ext uri="{FF2B5EF4-FFF2-40B4-BE49-F238E27FC236}">
                <a16:creationId xmlns:a16="http://schemas.microsoft.com/office/drawing/2014/main" id="{E1A6F0A4-C6F4-4A2E-93D3-E35B9D531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24723-D65E-4092-BFAC-CD1FBC87CF8C}"/>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2097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86A1-044E-4C37-AC1F-2F55710868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40DE745-B91A-487E-8E09-C11EDE359E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3BE3FC15-94D0-435F-97D8-41BD934AC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F346D7-A267-4C9B-B1DF-EAE0FE45A535}"/>
              </a:ext>
            </a:extLst>
          </p:cNvPr>
          <p:cNvSpPr>
            <a:spLocks noGrp="1"/>
          </p:cNvSpPr>
          <p:nvPr>
            <p:ph type="dt" sz="half" idx="10"/>
          </p:nvPr>
        </p:nvSpPr>
        <p:spPr/>
        <p:txBody>
          <a:bodyPr/>
          <a:lstStyle/>
          <a:p>
            <a:fld id="{9FE5FF44-2564-41EB-AEEA-84522E4B8938}" type="datetimeFigureOut">
              <a:rPr lang="en-US" smtClean="0"/>
              <a:t>3/4/2025</a:t>
            </a:fld>
            <a:endParaRPr lang="en-US"/>
          </a:p>
        </p:txBody>
      </p:sp>
      <p:sp>
        <p:nvSpPr>
          <p:cNvPr id="6" name="Footer Placeholder 5">
            <a:extLst>
              <a:ext uri="{FF2B5EF4-FFF2-40B4-BE49-F238E27FC236}">
                <a16:creationId xmlns:a16="http://schemas.microsoft.com/office/drawing/2014/main" id="{B948009C-DD2F-49C9-8790-AA7747566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7A6D7-7C4E-41F4-A5F1-ABD4C1240EA2}"/>
              </a:ext>
            </a:extLst>
          </p:cNvPr>
          <p:cNvSpPr>
            <a:spLocks noGrp="1"/>
          </p:cNvSpPr>
          <p:nvPr>
            <p:ph type="sldNum" sz="quarter" idx="12"/>
          </p:nvPr>
        </p:nvSpPr>
        <p:spPr/>
        <p:txBody>
          <a:bodyPr/>
          <a:lstStyle/>
          <a:p>
            <a:fld id="{89266834-12B8-4ECA-BA19-8C9D40DD3976}" type="slidenum">
              <a:rPr lang="en-US" smtClean="0"/>
              <a:t>‹#›</a:t>
            </a:fld>
            <a:endParaRPr lang="en-US"/>
          </a:p>
        </p:txBody>
      </p:sp>
    </p:spTree>
    <p:extLst>
      <p:ext uri="{BB962C8B-B14F-4D97-AF65-F5344CB8AC3E}">
        <p14:creationId xmlns:p14="http://schemas.microsoft.com/office/powerpoint/2010/main" val="25526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F7243-80AB-4297-AF18-0C8DAA1B6D2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B5C715F-AD29-4F13-924D-DFB8DA4A0C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F9CA7A5-C49C-4765-9E50-D8A979727F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E5FF44-2564-41EB-AEEA-84522E4B8938}" type="datetimeFigureOut">
              <a:rPr lang="en-US" smtClean="0"/>
              <a:t>3/4/2025</a:t>
            </a:fld>
            <a:endParaRPr lang="en-US"/>
          </a:p>
        </p:txBody>
      </p:sp>
      <p:sp>
        <p:nvSpPr>
          <p:cNvPr id="5" name="Footer Placeholder 4">
            <a:extLst>
              <a:ext uri="{FF2B5EF4-FFF2-40B4-BE49-F238E27FC236}">
                <a16:creationId xmlns:a16="http://schemas.microsoft.com/office/drawing/2014/main" id="{C39DECA0-FA2C-4FD8-818D-5EB12CD23A6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AC3463-326A-42E5-96B2-737E49706D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266834-12B8-4ECA-BA19-8C9D40DD3976}" type="slidenum">
              <a:rPr lang="en-US" smtClean="0"/>
              <a:t>‹#›</a:t>
            </a:fld>
            <a:endParaRPr lang="en-US"/>
          </a:p>
        </p:txBody>
      </p:sp>
    </p:spTree>
    <p:extLst>
      <p:ext uri="{BB962C8B-B14F-4D97-AF65-F5344CB8AC3E}">
        <p14:creationId xmlns:p14="http://schemas.microsoft.com/office/powerpoint/2010/main" val="3486052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google.ca/url?sa=i&amp;rct=j&amp;q=&amp;esrc=s&amp;source=images&amp;cd=&amp;cad=rja&amp;uact=8&amp;ved=2ahUKEwjkoZD5z7HfAhVlx1QKHduFA2UQjRx6BAgBEAU&amp;url=http://www.clipartpanda.com/categories/musical-notes-clip-art-transparent-background&amp;psig=AOvVaw017y0A90YvJ6iYQWirBvKx&amp;ust=154550573936006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a/url?sa=i&amp;rct=j&amp;q=&amp;esrc=s&amp;source=images&amp;cd=&amp;cad=rja&amp;uact=8&amp;ved=2ahUKEwjSnfyR2LHfAhVIj1QKHfzJAoUQjRx6BAgBEAU&amp;url=https://www.qx104fm.com/2018/07/25/top-spoken-languages-in-manitoba/&amp;psig=AOvVaw3EKPc4RiAn-cpY90wxPLhJ&amp;ust=154550798198298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sstarr@sd43.bc.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vsharma@sd43.bc.ca" TargetMode="External"/><Relationship Id="rId5" Type="http://schemas.openxmlformats.org/officeDocument/2006/relationships/hyperlink" Target="mailto:mdhillon@sd43.bc.ca" TargetMode="External"/><Relationship Id="rId4" Type="http://schemas.openxmlformats.org/officeDocument/2006/relationships/hyperlink" Target="mailto:kenelson@sd43.bc.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2ahUKEwiW-fyUx7HfAhWFLnwKHZTIDPsQjRx6BAgBEAU&amp;url=https://gallery.yopriceville.com/Free-Clipart-Pictures/Fall-PNG/Transparent_Fall_Leaves_PNG_Clipart_Image?fb_comment_id%3D798385910282703_1085199034934721&amp;psig=AOvVaw0WZ9lUDviTr9O9AKOhCdgg&amp;ust=154550345217933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google.ca/url?sa=i&amp;rct=j&amp;q=&amp;esrc=s&amp;source=images&amp;cd=&amp;ved=2ahUKEwjt1q20xbHfAhUorVQKHaSXCBcQjRx6BAgBEAU&amp;url=https://hanslodge.com/clipart/autumn-leaves-clip-art-12.htm&amp;psig=AOvVaw2REvMYfhdhSSoQaZ_JMuyz&amp;ust=1545502980753933"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reeiconspng.com/images/snowflakes-falling-png"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0" y="1159715"/>
            <a:ext cx="6965245" cy="1202485"/>
          </a:xfrm>
          <a:noFill/>
          <a:ln>
            <a:noFill/>
          </a:ln>
        </p:spPr>
        <p:txBody>
          <a:bodyPr>
            <a:normAutofit/>
          </a:bodyPr>
          <a:lstStyle/>
          <a:p>
            <a:r>
              <a:rPr lang="en-US" b="1">
                <a:solidFill>
                  <a:schemeClr val="tx1">
                    <a:lumMod val="95000"/>
                    <a:lumOff val="5000"/>
                  </a:schemeClr>
                </a:solidFill>
                <a:effectLst>
                  <a:glow rad="127000">
                    <a:schemeClr val="bg1"/>
                  </a:glow>
                </a:effectLst>
              </a:rPr>
              <a:t>                 </a:t>
            </a:r>
            <a:r>
              <a:rPr lang="en-US" sz="4000" b="1">
                <a:solidFill>
                  <a:schemeClr val="tx1">
                    <a:lumMod val="95000"/>
                    <a:lumOff val="5000"/>
                  </a:schemeClr>
                </a:solidFill>
                <a:effectLst>
                  <a:glow rad="127000">
                    <a:schemeClr val="bg1"/>
                  </a:glow>
                </a:effectLst>
              </a:rPr>
              <a:t>to Pinetree Secondary!</a:t>
            </a:r>
          </a:p>
        </p:txBody>
      </p:sp>
      <p:sp>
        <p:nvSpPr>
          <p:cNvPr id="6" name="Content Placeholder 5"/>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b="1">
                <a:effectLst>
                  <a:glow rad="228600">
                    <a:schemeClr val="bg1">
                      <a:alpha val="40000"/>
                    </a:schemeClr>
                  </a:glow>
                </a:effectLst>
              </a:rPr>
              <a:t>     Getting Ready for Grade 9</a:t>
            </a:r>
          </a:p>
          <a:p>
            <a:pPr marL="0" indent="0" algn="ctr">
              <a:buNone/>
            </a:pPr>
            <a:endParaRPr lang="en-US"/>
          </a:p>
          <a:p>
            <a:pPr marL="0" indent="0">
              <a:buNone/>
            </a:pPr>
            <a:endParaRPr lang="en-US"/>
          </a:p>
          <a:p>
            <a:pPr marL="0" indent="0">
              <a:buNone/>
            </a:pPr>
            <a:endParaRPr lang="en-US"/>
          </a:p>
          <a:p>
            <a:pPr marL="0" indent="0">
              <a:buNone/>
            </a:pPr>
            <a:r>
              <a:rPr lang="en-US" sz="1600"/>
              <a:t>                   </a:t>
            </a:r>
          </a:p>
          <a:p>
            <a:pPr marL="0" indent="0" algn="ctr">
              <a:buNone/>
            </a:pPr>
            <a:r>
              <a:rPr lang="en-US" sz="1800" b="1" i="1"/>
              <a:t>       “Accepting Challenges Together”</a:t>
            </a:r>
            <a:endParaRPr lang="en-US" sz="1800" b="1" i="1">
              <a:ea typeface="Verdana"/>
            </a:endParaRPr>
          </a:p>
          <a:p>
            <a:pPr marL="0" indent="0" algn="ctr">
              <a:buNone/>
            </a:pPr>
            <a:endParaRPr lang="en-US"/>
          </a:p>
          <a:p>
            <a:pPr marL="0" indent="0" algn="ctr">
              <a:buNone/>
            </a:pPr>
            <a:endParaRPr lang="en-US"/>
          </a:p>
          <a:p>
            <a:pPr marL="0" indent="0" algn="ctr">
              <a:buNone/>
            </a:pPr>
            <a:endParaRPr lang="en-US"/>
          </a:p>
        </p:txBody>
      </p:sp>
    </p:spTree>
    <p:extLst>
      <p:ext uri="{BB962C8B-B14F-4D97-AF65-F5344CB8AC3E}">
        <p14:creationId xmlns:p14="http://schemas.microsoft.com/office/powerpoint/2010/main" val="30367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r>
              <a:rPr lang="en-US" sz="3500" dirty="0">
                <a:solidFill>
                  <a:srgbClr val="FFFFFF"/>
                </a:solidFill>
              </a:rPr>
              <a:t>The Transition from Grade 8 to 9</a:t>
            </a:r>
          </a:p>
        </p:txBody>
      </p:sp>
      <p:sp>
        <p:nvSpPr>
          <p:cNvPr id="3" name="Content Placeholder 2"/>
          <p:cNvSpPr>
            <a:spLocks noGrp="1"/>
          </p:cNvSpPr>
          <p:nvPr>
            <p:ph idx="1"/>
          </p:nvPr>
        </p:nvSpPr>
        <p:spPr>
          <a:xfrm>
            <a:off x="3378411" y="649480"/>
            <a:ext cx="5415548" cy="5546047"/>
          </a:xfrm>
        </p:spPr>
        <p:txBody>
          <a:bodyPr anchor="ctr">
            <a:noAutofit/>
          </a:bodyPr>
          <a:lstStyle/>
          <a:p>
            <a:pPr marL="0" indent="0">
              <a:buNone/>
            </a:pPr>
            <a:r>
              <a:rPr lang="en-US" sz="2400" dirty="0"/>
              <a:t>Our goal is to help grade 8’s make a smooth transition to high school. To help ease the transition, we provide the following information/events:</a:t>
            </a:r>
          </a:p>
          <a:p>
            <a:pPr marL="0" indent="0">
              <a:buNone/>
            </a:pPr>
            <a:endParaRPr lang="en-US" sz="2400" dirty="0"/>
          </a:p>
          <a:p>
            <a:pPr lvl="1"/>
            <a:r>
              <a:rPr lang="en-US" sz="2400" b="1" dirty="0"/>
              <a:t>Grade 8 Walkabout</a:t>
            </a:r>
            <a:r>
              <a:rPr lang="en-US" sz="2400" dirty="0"/>
              <a:t>: January 24</a:t>
            </a:r>
            <a:r>
              <a:rPr lang="en-US" sz="2400" baseline="30000" dirty="0"/>
              <a:t>th</a:t>
            </a:r>
            <a:r>
              <a:rPr lang="en-US" sz="2400" dirty="0"/>
              <a:t> , 2025 </a:t>
            </a:r>
            <a:endParaRPr lang="en-US" sz="2400" dirty="0">
              <a:cs typeface="Calibri"/>
            </a:endParaRPr>
          </a:p>
          <a:p>
            <a:pPr lvl="1"/>
            <a:r>
              <a:rPr lang="en-US" sz="2400" b="1" dirty="0"/>
              <a:t>Visits to Middle Schools: </a:t>
            </a:r>
            <a:r>
              <a:rPr lang="en-US" sz="2400" dirty="0"/>
              <a:t>Early March to program and make course selections</a:t>
            </a:r>
          </a:p>
          <a:p>
            <a:pPr lvl="1"/>
            <a:r>
              <a:rPr lang="en-US" sz="2400" b="1" dirty="0"/>
              <a:t>Articulation meetings: </a:t>
            </a:r>
            <a:r>
              <a:rPr lang="en-US" sz="2400" dirty="0"/>
              <a:t>With teachers at the middle schools in mid- April</a:t>
            </a:r>
          </a:p>
          <a:p>
            <a:pPr lvl="1"/>
            <a:r>
              <a:rPr lang="en-US" sz="2400" b="1" dirty="0"/>
              <a:t>First day of School in September:  </a:t>
            </a:r>
            <a:r>
              <a:rPr lang="en-US" sz="2400" dirty="0"/>
              <a:t>Grade 9’s come in for ½ the day for a mini- orientation, to learn about Digital Literacy, get their pictures taken, Office 365 password and enjoy a lunch!</a:t>
            </a:r>
          </a:p>
        </p:txBody>
      </p:sp>
    </p:spTree>
    <p:extLst>
      <p:ext uri="{BB962C8B-B14F-4D97-AF65-F5344CB8AC3E}">
        <p14:creationId xmlns:p14="http://schemas.microsoft.com/office/powerpoint/2010/main" val="3822409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4" name="Rectangle 4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anchor="ctr">
            <a:normAutofit/>
          </a:bodyPr>
          <a:lstStyle/>
          <a:p>
            <a:r>
              <a:rPr lang="en-US" sz="3500"/>
              <a:t>Choosing Courses:</a:t>
            </a:r>
            <a:br>
              <a:rPr lang="en-US" sz="3500"/>
            </a:br>
            <a:r>
              <a:rPr lang="en-US" sz="3500" b="1"/>
              <a:t>The Programming Process</a:t>
            </a:r>
          </a:p>
        </p:txBody>
      </p:sp>
      <p:sp>
        <p:nvSpPr>
          <p:cNvPr id="3" name="Content Placeholder 2"/>
          <p:cNvSpPr>
            <a:spLocks noGrp="1"/>
          </p:cNvSpPr>
          <p:nvPr>
            <p:ph idx="1"/>
          </p:nvPr>
        </p:nvSpPr>
        <p:spPr>
          <a:xfrm>
            <a:off x="292231" y="1974716"/>
            <a:ext cx="3942201" cy="4661754"/>
          </a:xfrm>
        </p:spPr>
        <p:txBody>
          <a:bodyPr vert="horz" lIns="91440" tIns="45720" rIns="91440" bIns="45720" rtlCol="0" anchor="ctr">
            <a:normAutofit/>
          </a:bodyPr>
          <a:lstStyle/>
          <a:p>
            <a:r>
              <a:rPr lang="en-US" sz="1600" dirty="0"/>
              <a:t>Read the course calendar descriptions carefully. Calendar is available online.</a:t>
            </a:r>
          </a:p>
          <a:p>
            <a:pPr marL="0" indent="0">
              <a:buNone/>
            </a:pPr>
            <a:endParaRPr lang="en-US" sz="1600" dirty="0"/>
          </a:p>
          <a:p>
            <a:r>
              <a:rPr lang="en-US" sz="1600" dirty="0"/>
              <a:t>Don’t worry about what your friends are taking; instead, focus on your skills and abilities.</a:t>
            </a:r>
          </a:p>
          <a:p>
            <a:pPr marL="0" indent="0">
              <a:buNone/>
            </a:pPr>
            <a:endParaRPr lang="en-US" sz="1600" dirty="0"/>
          </a:p>
          <a:p>
            <a:r>
              <a:rPr lang="en-US" sz="1600" dirty="0"/>
              <a:t>Discuss your choices with your parents.</a:t>
            </a:r>
          </a:p>
          <a:p>
            <a:pPr marL="0" indent="0">
              <a:buNone/>
            </a:pPr>
            <a:endParaRPr lang="en-US" sz="1600" dirty="0"/>
          </a:p>
          <a:p>
            <a:r>
              <a:rPr lang="en-US" sz="1600" dirty="0"/>
              <a:t>Contact your counsellor if you have questions.</a:t>
            </a:r>
          </a:p>
          <a:p>
            <a:endParaRPr lang="en-US" sz="1600" dirty="0"/>
          </a:p>
          <a:p>
            <a:r>
              <a:rPr lang="en-US" sz="1600" i="1" dirty="0"/>
              <a:t>Grade 9 is a year for exploration. These are not pre-requisite courses ( other than languages and core academics)</a:t>
            </a:r>
          </a:p>
        </p:txBody>
      </p:sp>
      <p:pic>
        <p:nvPicPr>
          <p:cNvPr id="10" name="Picture 9">
            <a:extLst>
              <a:ext uri="{FF2B5EF4-FFF2-40B4-BE49-F238E27FC236}">
                <a16:creationId xmlns:a16="http://schemas.microsoft.com/office/drawing/2014/main" id="{8EDCC6CC-D5FB-99B1-B20B-A71B57A66122}"/>
              </a:ext>
            </a:extLst>
          </p:cNvPr>
          <p:cNvPicPr>
            <a:picLocks noChangeAspect="1"/>
          </p:cNvPicPr>
          <p:nvPr/>
        </p:nvPicPr>
        <p:blipFill>
          <a:blip r:embed="rId3"/>
          <a:srcRect l="3853" t="6188" r="61943" b="-6187"/>
          <a:stretch/>
        </p:blipFill>
        <p:spPr>
          <a:xfrm>
            <a:off x="4909569" y="350197"/>
            <a:ext cx="4234432" cy="6422962"/>
          </a:xfrm>
          <a:prstGeom prst="rect">
            <a:avLst/>
          </a:prstGeom>
        </p:spPr>
      </p:pic>
    </p:spTree>
    <p:extLst>
      <p:ext uri="{BB962C8B-B14F-4D97-AF65-F5344CB8AC3E}">
        <p14:creationId xmlns:p14="http://schemas.microsoft.com/office/powerpoint/2010/main" val="134812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r>
              <a:rPr lang="en-US" sz="3200" dirty="0">
                <a:solidFill>
                  <a:srgbClr val="FFFFFF"/>
                </a:solidFill>
              </a:rPr>
              <a:t>Course Programming</a:t>
            </a:r>
          </a:p>
        </p:txBody>
      </p:sp>
      <p:sp>
        <p:nvSpPr>
          <p:cNvPr id="3" name="Content Placeholder 2"/>
          <p:cNvSpPr>
            <a:spLocks noGrp="1"/>
          </p:cNvSpPr>
          <p:nvPr>
            <p:ph idx="1"/>
          </p:nvPr>
        </p:nvSpPr>
        <p:spPr>
          <a:xfrm>
            <a:off x="3420425" y="490194"/>
            <a:ext cx="5103779" cy="5705333"/>
          </a:xfrm>
        </p:spPr>
        <p:txBody>
          <a:bodyPr anchor="ctr">
            <a:normAutofit/>
          </a:bodyPr>
          <a:lstStyle/>
          <a:p>
            <a:pPr marL="0" indent="0">
              <a:buNone/>
            </a:pPr>
            <a:r>
              <a:rPr lang="en-US" sz="2800" dirty="0"/>
              <a:t>Grade 9 students are required to take </a:t>
            </a:r>
            <a:r>
              <a:rPr lang="en-US" sz="2800" b="1" u="sng" dirty="0"/>
              <a:t>8 courses</a:t>
            </a:r>
            <a:r>
              <a:rPr lang="en-US" sz="2800" dirty="0"/>
              <a:t>:</a:t>
            </a:r>
          </a:p>
          <a:p>
            <a:pPr marL="0" indent="0">
              <a:buNone/>
            </a:pPr>
            <a:endParaRPr lang="en-US" sz="2800" dirty="0"/>
          </a:p>
          <a:p>
            <a:pPr marL="0" indent="0">
              <a:buNone/>
            </a:pPr>
            <a:r>
              <a:rPr lang="en-US" sz="2800" dirty="0"/>
              <a:t>     </a:t>
            </a:r>
            <a:r>
              <a:rPr lang="en-US" sz="2800" b="1" dirty="0"/>
              <a:t>5 are mandatory: </a:t>
            </a:r>
          </a:p>
          <a:p>
            <a:pPr lvl="1"/>
            <a:r>
              <a:rPr lang="en-US" sz="2800" dirty="0"/>
              <a:t>English 9 (or EAL)</a:t>
            </a:r>
          </a:p>
          <a:p>
            <a:pPr lvl="1"/>
            <a:r>
              <a:rPr lang="en-US" sz="2800" dirty="0"/>
              <a:t>Socials 9 (or EAL)</a:t>
            </a:r>
          </a:p>
          <a:p>
            <a:pPr lvl="1"/>
            <a:r>
              <a:rPr lang="en-US" sz="2800" dirty="0"/>
              <a:t>Science 9</a:t>
            </a:r>
          </a:p>
          <a:p>
            <a:pPr lvl="1"/>
            <a:r>
              <a:rPr lang="en-US" sz="2800" dirty="0"/>
              <a:t>Math 9</a:t>
            </a:r>
          </a:p>
          <a:p>
            <a:pPr lvl="1"/>
            <a:r>
              <a:rPr lang="en-US" sz="2800" dirty="0"/>
              <a:t>PE 9</a:t>
            </a:r>
          </a:p>
          <a:p>
            <a:pPr marL="342900" lvl="1" indent="0">
              <a:buNone/>
            </a:pPr>
            <a:r>
              <a:rPr lang="en-US" sz="2800" b="1" dirty="0"/>
              <a:t>3 Electives</a:t>
            </a:r>
          </a:p>
          <a:p>
            <a:pPr marL="342900" lvl="1" indent="0">
              <a:buNone/>
            </a:pPr>
            <a:endParaRPr lang="en-US" sz="2800" b="1" dirty="0"/>
          </a:p>
          <a:p>
            <a:pPr marL="342900" lvl="1" indent="0">
              <a:buNone/>
            </a:pPr>
            <a:r>
              <a:rPr lang="en-US" sz="2800" b="1" dirty="0"/>
              <a:t>* Applications of Digital Learning 10</a:t>
            </a:r>
          </a:p>
        </p:txBody>
      </p:sp>
    </p:spTree>
    <p:extLst>
      <p:ext uri="{BB962C8B-B14F-4D97-AF65-F5344CB8AC3E}">
        <p14:creationId xmlns:p14="http://schemas.microsoft.com/office/powerpoint/2010/main" val="117720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E7FD3-3664-84D3-90EF-E4874D6DF18A}"/>
              </a:ext>
            </a:extLst>
          </p:cNvPr>
          <p:cNvSpPr>
            <a:spLocks noGrp="1"/>
          </p:cNvSpPr>
          <p:nvPr>
            <p:ph type="title"/>
          </p:nvPr>
        </p:nvSpPr>
        <p:spPr>
          <a:xfrm>
            <a:off x="350041" y="586855"/>
            <a:ext cx="2401025" cy="3387497"/>
          </a:xfrm>
        </p:spPr>
        <p:txBody>
          <a:bodyPr anchor="b">
            <a:normAutofit/>
          </a:bodyPr>
          <a:lstStyle/>
          <a:p>
            <a:pPr algn="r"/>
            <a:r>
              <a:rPr lang="en-CA" sz="3500">
                <a:solidFill>
                  <a:srgbClr val="FFFFFF"/>
                </a:solidFill>
              </a:rPr>
              <a:t>Applications of Digital Learning 10</a:t>
            </a:r>
          </a:p>
        </p:txBody>
      </p:sp>
      <p:sp>
        <p:nvSpPr>
          <p:cNvPr id="3" name="Content Placeholder 2">
            <a:extLst>
              <a:ext uri="{FF2B5EF4-FFF2-40B4-BE49-F238E27FC236}">
                <a16:creationId xmlns:a16="http://schemas.microsoft.com/office/drawing/2014/main" id="{565E294F-702F-6332-2D02-A147D8FC1D6D}"/>
              </a:ext>
            </a:extLst>
          </p:cNvPr>
          <p:cNvSpPr>
            <a:spLocks noGrp="1"/>
          </p:cNvSpPr>
          <p:nvPr>
            <p:ph idx="1"/>
          </p:nvPr>
        </p:nvSpPr>
        <p:spPr>
          <a:xfrm>
            <a:off x="3607694" y="649480"/>
            <a:ext cx="4916510" cy="5546047"/>
          </a:xfrm>
        </p:spPr>
        <p:txBody>
          <a:bodyPr anchor="ctr">
            <a:normAutofit/>
          </a:bodyPr>
          <a:lstStyle/>
          <a:p>
            <a:pPr marL="0" indent="0">
              <a:buNone/>
            </a:pPr>
            <a:r>
              <a:rPr lang="en-US" sz="1700"/>
              <a:t>Although categorized as a grade 10 credit, the course will be taken by all grade 9 students. Instruction is delivered through a combination of online assignments and learning activities during ESS block. </a:t>
            </a:r>
          </a:p>
          <a:p>
            <a:pPr marL="0" indent="0">
              <a:buNone/>
            </a:pPr>
            <a:endParaRPr lang="en-US" sz="1700"/>
          </a:p>
          <a:p>
            <a:pPr marL="0" indent="0">
              <a:buNone/>
            </a:pPr>
            <a:r>
              <a:rPr lang="en-US" sz="1700" b="1" u="sng"/>
              <a:t>Goal of the course:</a:t>
            </a:r>
          </a:p>
          <a:p>
            <a:pPr>
              <a:buFont typeface="Arial" panose="020B0604020202020204" pitchFamily="34" charset="0"/>
              <a:buChar char="•"/>
            </a:pPr>
            <a:r>
              <a:rPr lang="en-US" sz="1700"/>
              <a:t>In this course, students will be required to navigate the technology required to accomplish the competencies of our curriculum and beyond.</a:t>
            </a:r>
          </a:p>
          <a:p>
            <a:pPr marL="0" indent="0">
              <a:buNone/>
            </a:pPr>
            <a:endParaRPr lang="en-US" sz="1700">
              <a:cs typeface="Calibri" panose="020F0502020204030204"/>
            </a:endParaRPr>
          </a:p>
          <a:p>
            <a:r>
              <a:rPr lang="en-US" sz="1700"/>
              <a:t>Students will be able to </a:t>
            </a:r>
          </a:p>
          <a:p>
            <a:pPr lvl="1">
              <a:buFont typeface="Courier New" panose="020B0604020202020204" pitchFamily="34" charset="0"/>
              <a:buChar char="o"/>
            </a:pPr>
            <a:r>
              <a:rPr lang="en-US" sz="1700"/>
              <a:t>understand and define a task</a:t>
            </a:r>
            <a:endParaRPr lang="en-US" sz="1700">
              <a:ea typeface="Calibri"/>
              <a:cs typeface="Calibri"/>
            </a:endParaRPr>
          </a:p>
          <a:p>
            <a:pPr lvl="1">
              <a:buFont typeface="Courier New" panose="020B0604020202020204" pitchFamily="34" charset="0"/>
              <a:buChar char="o"/>
            </a:pPr>
            <a:r>
              <a:rPr lang="en-US" sz="1700"/>
              <a:t>choose the correct digital tool for the right purpose,</a:t>
            </a:r>
          </a:p>
          <a:p>
            <a:pPr lvl="1">
              <a:buFont typeface="Courier New" panose="020B0604020202020204" pitchFamily="34" charset="0"/>
              <a:buChar char="o"/>
            </a:pPr>
            <a:r>
              <a:rPr lang="en-US" sz="1700"/>
              <a:t> deliver a finished product ethically and responsibly </a:t>
            </a:r>
          </a:p>
          <a:p>
            <a:pPr lvl="1">
              <a:buFont typeface="Courier New" panose="020B0604020202020204" pitchFamily="34" charset="0"/>
              <a:buChar char="o"/>
            </a:pPr>
            <a:r>
              <a:rPr lang="en-US" sz="1700"/>
              <a:t>and by protecting the personal security and privacy of themselves and others. </a:t>
            </a:r>
            <a:endParaRPr lang="en-US" sz="1700">
              <a:cs typeface="Calibri"/>
            </a:endParaRPr>
          </a:p>
          <a:p>
            <a:pPr marL="0" indent="0">
              <a:buNone/>
            </a:pPr>
            <a:endParaRPr lang="en-US" sz="1700">
              <a:cs typeface="Calibri"/>
            </a:endParaRPr>
          </a:p>
        </p:txBody>
      </p:sp>
    </p:spTree>
    <p:extLst>
      <p:ext uri="{BB962C8B-B14F-4D97-AF65-F5344CB8AC3E}">
        <p14:creationId xmlns:p14="http://schemas.microsoft.com/office/powerpoint/2010/main" val="300101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AE6A724D-FF0C-1FA7-784E-BD52B806FD12}"/>
              </a:ext>
            </a:extLst>
          </p:cNvPr>
          <p:cNvPicPr>
            <a:picLocks noGrp="1" noChangeAspect="1"/>
          </p:cNvPicPr>
          <p:nvPr>
            <p:ph sz="half" idx="2"/>
          </p:nvPr>
        </p:nvPicPr>
        <p:blipFill>
          <a:blip r:embed="rId2"/>
          <a:stretch>
            <a:fillRect/>
          </a:stretch>
        </p:blipFill>
        <p:spPr>
          <a:xfrm>
            <a:off x="4629149" y="2045616"/>
            <a:ext cx="4490587" cy="3327661"/>
          </a:xfrm>
        </p:spPr>
      </p:pic>
      <p:pic>
        <p:nvPicPr>
          <p:cNvPr id="8" name="Picture 7">
            <a:extLst>
              <a:ext uri="{FF2B5EF4-FFF2-40B4-BE49-F238E27FC236}">
                <a16:creationId xmlns:a16="http://schemas.microsoft.com/office/drawing/2014/main" id="{CCD905A9-15D8-9AFE-E11A-FA06656149C4}"/>
              </a:ext>
            </a:extLst>
          </p:cNvPr>
          <p:cNvPicPr>
            <a:picLocks noChangeAspect="1"/>
          </p:cNvPicPr>
          <p:nvPr/>
        </p:nvPicPr>
        <p:blipFill>
          <a:blip r:embed="rId3"/>
          <a:stretch>
            <a:fillRect/>
          </a:stretch>
        </p:blipFill>
        <p:spPr>
          <a:xfrm>
            <a:off x="161060" y="1825625"/>
            <a:ext cx="4291445" cy="3896445"/>
          </a:xfrm>
          <a:prstGeom prst="rect">
            <a:avLst/>
          </a:prstGeom>
        </p:spPr>
      </p:pic>
      <p:sp>
        <p:nvSpPr>
          <p:cNvPr id="4" name="Title 3">
            <a:extLst>
              <a:ext uri="{FF2B5EF4-FFF2-40B4-BE49-F238E27FC236}">
                <a16:creationId xmlns:a16="http://schemas.microsoft.com/office/drawing/2014/main" id="{6D749245-D038-442F-B312-BDD60EAD87EF}"/>
              </a:ext>
            </a:extLst>
          </p:cNvPr>
          <p:cNvSpPr>
            <a:spLocks noGrp="1"/>
          </p:cNvSpPr>
          <p:nvPr>
            <p:ph type="title"/>
          </p:nvPr>
        </p:nvSpPr>
        <p:spPr/>
        <p:txBody>
          <a:bodyPr>
            <a:normAutofit/>
          </a:bodyPr>
          <a:lstStyle/>
          <a:p>
            <a:r>
              <a:rPr lang="en-US" sz="4000" b="1" dirty="0"/>
              <a:t>READ THE GRADE 9 Course Calendar</a:t>
            </a:r>
            <a:endParaRPr lang="en-CA" sz="4000" b="1" dirty="0"/>
          </a:p>
        </p:txBody>
      </p:sp>
      <p:sp>
        <p:nvSpPr>
          <p:cNvPr id="5" name="Content Placeholder 4">
            <a:extLst>
              <a:ext uri="{FF2B5EF4-FFF2-40B4-BE49-F238E27FC236}">
                <a16:creationId xmlns:a16="http://schemas.microsoft.com/office/drawing/2014/main" id="{151ACF18-AC05-46E0-94A4-82E8DCD5F3BB}"/>
              </a:ext>
            </a:extLst>
          </p:cNvPr>
          <p:cNvSpPr>
            <a:spLocks noGrp="1"/>
          </p:cNvSpPr>
          <p:nvPr>
            <p:ph sz="half" idx="1"/>
          </p:nvPr>
        </p:nvSpPr>
        <p:spPr/>
        <p:txBody>
          <a:bodyPr/>
          <a:lstStyle/>
          <a:p>
            <a:pPr marL="0" indent="0">
              <a:buNone/>
            </a:pPr>
            <a:endParaRPr lang="en-US"/>
          </a:p>
          <a:p>
            <a:pPr marL="0" indent="0">
              <a:buNone/>
            </a:pPr>
            <a:endParaRPr lang="en-CA"/>
          </a:p>
        </p:txBody>
      </p:sp>
      <p:cxnSp>
        <p:nvCxnSpPr>
          <p:cNvPr id="13" name="Straight Arrow Connector 12">
            <a:extLst>
              <a:ext uri="{FF2B5EF4-FFF2-40B4-BE49-F238E27FC236}">
                <a16:creationId xmlns:a16="http://schemas.microsoft.com/office/drawing/2014/main" id="{CA47634F-B401-4E0A-9F11-04ADAF0A3DC0}"/>
              </a:ext>
            </a:extLst>
          </p:cNvPr>
          <p:cNvCxnSpPr/>
          <p:nvPr/>
        </p:nvCxnSpPr>
        <p:spPr>
          <a:xfrm>
            <a:off x="2410968" y="3467894"/>
            <a:ext cx="930425" cy="5334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0D2CA52-5545-4EBC-9C62-CA356170C476}"/>
              </a:ext>
            </a:extLst>
          </p:cNvPr>
          <p:cNvPicPr>
            <a:picLocks noChangeAspect="1"/>
          </p:cNvPicPr>
          <p:nvPr/>
        </p:nvPicPr>
        <p:blipFill>
          <a:blip r:embed="rId4"/>
          <a:stretch>
            <a:fillRect/>
          </a:stretch>
        </p:blipFill>
        <p:spPr>
          <a:xfrm flipH="1">
            <a:off x="6874442" y="3627758"/>
            <a:ext cx="1152810" cy="747072"/>
          </a:xfrm>
          <a:prstGeom prst="rect">
            <a:avLst/>
          </a:prstGeom>
        </p:spPr>
      </p:pic>
    </p:spTree>
    <p:extLst>
      <p:ext uri="{BB962C8B-B14F-4D97-AF65-F5344CB8AC3E}">
        <p14:creationId xmlns:p14="http://schemas.microsoft.com/office/powerpoint/2010/main" val="506129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AFCE7F-1799-482F-A248-96CDB7274953}"/>
              </a:ext>
            </a:extLst>
          </p:cNvPr>
          <p:cNvPicPr>
            <a:picLocks noChangeAspect="1"/>
          </p:cNvPicPr>
          <p:nvPr/>
        </p:nvPicPr>
        <p:blipFill>
          <a:blip r:embed="rId2"/>
          <a:stretch>
            <a:fillRect/>
          </a:stretch>
        </p:blipFill>
        <p:spPr>
          <a:xfrm>
            <a:off x="2064470" y="965659"/>
            <a:ext cx="5423684" cy="5737394"/>
          </a:xfrm>
          <a:prstGeom prst="rect">
            <a:avLst/>
          </a:prstGeom>
        </p:spPr>
      </p:pic>
      <p:sp>
        <p:nvSpPr>
          <p:cNvPr id="7" name="Title 6">
            <a:extLst>
              <a:ext uri="{FF2B5EF4-FFF2-40B4-BE49-F238E27FC236}">
                <a16:creationId xmlns:a16="http://schemas.microsoft.com/office/drawing/2014/main" id="{2F2FAA85-BFC1-47C5-A624-4C478875AD15}"/>
              </a:ext>
            </a:extLst>
          </p:cNvPr>
          <p:cNvSpPr>
            <a:spLocks noGrp="1"/>
          </p:cNvSpPr>
          <p:nvPr>
            <p:ph type="title"/>
          </p:nvPr>
        </p:nvSpPr>
        <p:spPr>
          <a:xfrm>
            <a:off x="628650" y="154947"/>
            <a:ext cx="7886700" cy="777874"/>
          </a:xfrm>
        </p:spPr>
        <p:txBody>
          <a:bodyPr/>
          <a:lstStyle/>
          <a:p>
            <a:r>
              <a:rPr lang="en-US" b="1" dirty="0"/>
              <a:t>Detailed description of all courses. </a:t>
            </a:r>
            <a:endParaRPr lang="en-CA" b="1" dirty="0"/>
          </a:p>
        </p:txBody>
      </p:sp>
    </p:spTree>
    <p:extLst>
      <p:ext uri="{BB962C8B-B14F-4D97-AF65-F5344CB8AC3E}">
        <p14:creationId xmlns:p14="http://schemas.microsoft.com/office/powerpoint/2010/main" val="214275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Elective Choices</a:t>
            </a:r>
          </a:p>
        </p:txBody>
      </p:sp>
      <p:sp>
        <p:nvSpPr>
          <p:cNvPr id="3" name="Content Placeholder 2"/>
          <p:cNvSpPr>
            <a:spLocks noGrp="1"/>
          </p:cNvSpPr>
          <p:nvPr>
            <p:ph idx="1"/>
          </p:nvPr>
        </p:nvSpPr>
        <p:spPr>
          <a:xfrm>
            <a:off x="127699" y="1590741"/>
            <a:ext cx="8799485" cy="5149424"/>
          </a:xfrm>
        </p:spPr>
        <p:txBody>
          <a:bodyPr anchor="ctr">
            <a:noAutofit/>
          </a:bodyPr>
          <a:lstStyle/>
          <a:p>
            <a:r>
              <a:rPr lang="en-US" sz="1400" b="1"/>
              <a:t>VISUAL ART 9- </a:t>
            </a:r>
            <a:r>
              <a:rPr lang="en-US" sz="1400"/>
              <a:t>learn skills in drawing, painting, collage, mixed media, printmaking, paper mâché, and photography</a:t>
            </a:r>
          </a:p>
          <a:p>
            <a:endParaRPr lang="en-US" sz="1400"/>
          </a:p>
          <a:p>
            <a:r>
              <a:rPr lang="en-US" sz="1400" b="1"/>
              <a:t>BUSINESS TECHNOLOGY 9- </a:t>
            </a:r>
            <a:r>
              <a:rPr lang="en-US" sz="1400"/>
              <a:t>Students will learn about advertising, money, communications and creating their own businesses using computer software programs. This course is an excellent foundation of business knowledge and skills and introduces students to the senior business education curriculum</a:t>
            </a:r>
          </a:p>
          <a:p>
            <a:endParaRPr lang="en-US" sz="1400"/>
          </a:p>
          <a:p>
            <a:r>
              <a:rPr lang="en-US" sz="1400" b="1"/>
              <a:t>PERFORMING ARTS 9- </a:t>
            </a:r>
            <a:r>
              <a:rPr lang="en-US" sz="1400"/>
              <a:t>Drama, Dance, and Musical Theatre</a:t>
            </a:r>
          </a:p>
          <a:p>
            <a:endParaRPr lang="en-US" sz="1400"/>
          </a:p>
          <a:p>
            <a:r>
              <a:rPr lang="en-US" sz="1400" b="1"/>
              <a:t>FOODS &amp; NUTRITION 9- </a:t>
            </a:r>
            <a:r>
              <a:rPr lang="en-US" sz="1400"/>
              <a:t>Explore great food and food culture. A “hands – on course”</a:t>
            </a:r>
          </a:p>
          <a:p>
            <a:endParaRPr lang="en-US" sz="1400"/>
          </a:p>
          <a:p>
            <a:r>
              <a:rPr lang="en-US" sz="1400" b="1"/>
              <a:t>TEXTILES ARTS &amp; CRAFTS 9- </a:t>
            </a:r>
            <a:r>
              <a:rPr lang="en-US" sz="1400"/>
              <a:t>An opportunity to learn a variety of skills for traditional and modern crafts involving painting, creative lettering, hand sewing, yarn, decorating and embellishment techniques. </a:t>
            </a:r>
          </a:p>
          <a:p>
            <a:endParaRPr lang="en-US" sz="1400"/>
          </a:p>
          <a:p>
            <a:r>
              <a:rPr lang="en-US" sz="1400" b="1"/>
              <a:t>FITNESS 9- </a:t>
            </a:r>
            <a:r>
              <a:rPr lang="en-US" sz="1400"/>
              <a:t>designed for students looking to improve their performance as well as their fitness levels. Includes core muscle training, cardio workouts, advanced weight training. Note: this is an elective in addition to PE 9.</a:t>
            </a:r>
            <a:endParaRPr lang="en-US" sz="1400" dirty="0"/>
          </a:p>
        </p:txBody>
      </p:sp>
    </p:spTree>
    <p:extLst>
      <p:ext uri="{BB962C8B-B14F-4D97-AF65-F5344CB8AC3E}">
        <p14:creationId xmlns:p14="http://schemas.microsoft.com/office/powerpoint/2010/main" val="49666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Elective Choices Cont.</a:t>
            </a:r>
          </a:p>
        </p:txBody>
      </p:sp>
      <p:sp>
        <p:nvSpPr>
          <p:cNvPr id="3" name="Content Placeholder 2"/>
          <p:cNvSpPr>
            <a:spLocks noGrp="1"/>
          </p:cNvSpPr>
          <p:nvPr>
            <p:ph idx="1"/>
          </p:nvPr>
        </p:nvSpPr>
        <p:spPr>
          <a:xfrm>
            <a:off x="1028699" y="2318197"/>
            <a:ext cx="7293023" cy="3683358"/>
          </a:xfrm>
        </p:spPr>
        <p:txBody>
          <a:bodyPr anchor="ctr">
            <a:normAutofit/>
          </a:bodyPr>
          <a:lstStyle/>
          <a:p>
            <a:pPr>
              <a:spcAft>
                <a:spcPts val="600"/>
              </a:spcAft>
            </a:pPr>
            <a:r>
              <a:rPr lang="en-US" sz="1700" b="1"/>
              <a:t>INFORMATION TECHNOLOGY 9- </a:t>
            </a:r>
            <a:r>
              <a:rPr lang="en-US" sz="1700"/>
              <a:t>Develop and refine your skills in every aspect of technology from graphic design and animation to programming and web design and film.</a:t>
            </a:r>
          </a:p>
          <a:p>
            <a:pPr>
              <a:spcAft>
                <a:spcPts val="600"/>
              </a:spcAft>
            </a:pPr>
            <a:endParaRPr lang="en-US" sz="1700"/>
          </a:p>
          <a:p>
            <a:pPr>
              <a:spcAft>
                <a:spcPts val="600"/>
              </a:spcAft>
            </a:pPr>
            <a:r>
              <a:rPr lang="en-US" sz="1700" b="1"/>
              <a:t>WOODWORK 9- </a:t>
            </a:r>
            <a:r>
              <a:rPr lang="en-US" sz="1700"/>
              <a:t>learn to safely use tools and equipment to design, create and finish your own projects. .  We learn and practice skills, so we can build cool things to make us proud.  Be active, productive and have fun!</a:t>
            </a:r>
            <a:endParaRPr lang="en-US" sz="1700">
              <a:ea typeface="Calibri"/>
              <a:cs typeface="Calibri"/>
            </a:endParaRPr>
          </a:p>
          <a:p>
            <a:pPr>
              <a:spcAft>
                <a:spcPts val="600"/>
              </a:spcAft>
            </a:pPr>
            <a:endParaRPr lang="en-US" sz="1700"/>
          </a:p>
          <a:p>
            <a:pPr>
              <a:spcAft>
                <a:spcPts val="600"/>
              </a:spcAft>
            </a:pPr>
            <a:r>
              <a:rPr lang="en-US" sz="1700" b="1"/>
              <a:t>POWER TECHNOLOGY 9- </a:t>
            </a:r>
            <a:r>
              <a:rPr lang="en-US" sz="1700"/>
              <a:t>get challenged to solve problems and design solutions that you can build or test! In the past, students have built C02 dragsters, Rube Goldberg (engineer/inventor) machines, mobiles, balances and more!</a:t>
            </a:r>
            <a:endParaRPr lang="en-US" sz="1700">
              <a:ea typeface="Calibri"/>
              <a:cs typeface="Calibri"/>
            </a:endParaRPr>
          </a:p>
        </p:txBody>
      </p:sp>
    </p:spTree>
    <p:extLst>
      <p:ext uri="{BB962C8B-B14F-4D97-AF65-F5344CB8AC3E}">
        <p14:creationId xmlns:p14="http://schemas.microsoft.com/office/powerpoint/2010/main" val="306293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7" name="Rectangle 616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8" name="Freeform: Shape 616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597"/>
            <a:ext cx="7044316" cy="1330841"/>
          </a:xfrm>
        </p:spPr>
        <p:txBody>
          <a:bodyPr>
            <a:normAutofit/>
          </a:bodyPr>
          <a:lstStyle/>
          <a:p>
            <a:r>
              <a:rPr lang="en-US"/>
              <a:t>Elective Choices cont’d…</a:t>
            </a:r>
          </a:p>
        </p:txBody>
      </p:sp>
      <p:sp>
        <p:nvSpPr>
          <p:cNvPr id="3" name="Content Placeholder 2"/>
          <p:cNvSpPr>
            <a:spLocks noGrp="1"/>
          </p:cNvSpPr>
          <p:nvPr>
            <p:ph idx="1"/>
          </p:nvPr>
        </p:nvSpPr>
        <p:spPr>
          <a:xfrm>
            <a:off x="852775" y="2198362"/>
            <a:ext cx="3719225" cy="3917773"/>
          </a:xfrm>
        </p:spPr>
        <p:txBody>
          <a:bodyPr>
            <a:normAutofit/>
          </a:bodyPr>
          <a:lstStyle/>
          <a:p>
            <a:endParaRPr lang="en-US" sz="1700"/>
          </a:p>
          <a:p>
            <a:pPr marL="0" indent="0">
              <a:buNone/>
            </a:pPr>
            <a:r>
              <a:rPr lang="en-US" sz="1700"/>
              <a:t>MUSIC PROGRAM:</a:t>
            </a:r>
          </a:p>
          <a:p>
            <a:pPr marL="0" indent="0">
              <a:buNone/>
            </a:pPr>
            <a:endParaRPr lang="en-US" sz="1700"/>
          </a:p>
          <a:p>
            <a:pPr lvl="1"/>
            <a:r>
              <a:rPr lang="en-US" sz="1700" b="1"/>
              <a:t>Concert Band 9 </a:t>
            </a:r>
            <a:r>
              <a:rPr lang="en-US" sz="1700"/>
              <a:t>(linear- all year course) </a:t>
            </a:r>
          </a:p>
          <a:p>
            <a:pPr lvl="2"/>
            <a:r>
              <a:rPr lang="en-US" sz="1700"/>
              <a:t>Band 9 will be one of your 8 courses</a:t>
            </a:r>
          </a:p>
          <a:p>
            <a:pPr lvl="1"/>
            <a:r>
              <a:rPr lang="en-US" sz="1700" b="1"/>
              <a:t>Jazz Band 9 </a:t>
            </a:r>
            <a:r>
              <a:rPr lang="en-US" sz="1700"/>
              <a:t>(linear - extra course)</a:t>
            </a:r>
          </a:p>
          <a:p>
            <a:pPr lvl="1"/>
            <a:r>
              <a:rPr lang="en-US" sz="1700" b="1"/>
              <a:t>Choir 9 </a:t>
            </a:r>
            <a:r>
              <a:rPr lang="en-US" sz="1700"/>
              <a:t>(linear - extra course)</a:t>
            </a:r>
          </a:p>
          <a:p>
            <a:pPr lvl="1"/>
            <a:r>
              <a:rPr lang="en-US" sz="1700" b="1"/>
              <a:t>Vocal Jazz 9 </a:t>
            </a:r>
            <a:r>
              <a:rPr lang="en-US" sz="1700"/>
              <a:t>(linear - extra course)</a:t>
            </a:r>
          </a:p>
          <a:p>
            <a:pPr marL="365760" lvl="1" indent="0">
              <a:buNone/>
            </a:pPr>
            <a:endParaRPr lang="en-US" sz="1700"/>
          </a:p>
          <a:p>
            <a:pPr marL="365760" lvl="1" indent="0">
              <a:buNone/>
            </a:pPr>
            <a:endParaRPr lang="en-US" sz="1700"/>
          </a:p>
        </p:txBody>
      </p:sp>
      <p:pic>
        <p:nvPicPr>
          <p:cNvPr id="6152" name="Picture 8" descr="Image result for music clip art transparent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39525" y="3394227"/>
            <a:ext cx="3591379" cy="1337288"/>
          </a:xfrm>
          <a:prstGeom prst="rect">
            <a:avLst/>
          </a:prstGeom>
          <a:noFill/>
          <a:extLst>
            <a:ext uri="{909E8E84-426E-40DD-AFC4-6F175D3DCCD1}">
              <a14:hiddenFill xmlns:a14="http://schemas.microsoft.com/office/drawing/2010/main">
                <a:solidFill>
                  <a:srgbClr val="FFFFFF"/>
                </a:solidFill>
              </a14:hiddenFill>
            </a:ext>
          </a:extLst>
        </p:spPr>
      </p:pic>
      <p:sp>
        <p:nvSpPr>
          <p:cNvPr id="6169" name="Freeform: Shape 616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364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005453" cy="1146176"/>
          </a:xfrm>
        </p:spPr>
        <p:txBody>
          <a:bodyPr>
            <a:normAutofit/>
          </a:bodyPr>
          <a:lstStyle/>
          <a:p>
            <a:r>
              <a:rPr lang="en-US"/>
              <a:t>Second Languages</a:t>
            </a:r>
          </a:p>
        </p:txBody>
      </p:sp>
      <p:sp>
        <p:nvSpPr>
          <p:cNvPr id="71" name="Freeform: Shape 70">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103" y="-2"/>
            <a:ext cx="4509896"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0597" y="1690688"/>
            <a:ext cx="65334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2173288"/>
            <a:ext cx="2702378" cy="3639684"/>
          </a:xfrm>
        </p:spPr>
        <p:txBody>
          <a:bodyPr anchor="ctr">
            <a:normAutofit/>
          </a:bodyPr>
          <a:lstStyle/>
          <a:p>
            <a:pPr>
              <a:buFont typeface="Wingdings" panose="05000000000000000000" pitchFamily="2" charset="2"/>
              <a:buChar char="q"/>
            </a:pPr>
            <a:r>
              <a:rPr lang="en-US" sz="1700">
                <a:solidFill>
                  <a:srgbClr val="FFFFFF"/>
                </a:solidFill>
              </a:rPr>
              <a:t> French 9</a:t>
            </a:r>
          </a:p>
          <a:p>
            <a:pPr>
              <a:buFont typeface="Wingdings" panose="05000000000000000000" pitchFamily="2" charset="2"/>
              <a:buChar char="q"/>
            </a:pPr>
            <a:endParaRPr lang="en-US" sz="1700">
              <a:solidFill>
                <a:srgbClr val="FFFFFF"/>
              </a:solidFill>
            </a:endParaRPr>
          </a:p>
          <a:p>
            <a:pPr>
              <a:buFont typeface="Wingdings" panose="05000000000000000000" pitchFamily="2" charset="2"/>
              <a:buChar char="q"/>
            </a:pPr>
            <a:r>
              <a:rPr lang="en-US" sz="1700">
                <a:solidFill>
                  <a:srgbClr val="FFFFFF"/>
                </a:solidFill>
              </a:rPr>
              <a:t> Japanese 9</a:t>
            </a:r>
          </a:p>
          <a:p>
            <a:pPr>
              <a:buFont typeface="Wingdings" panose="05000000000000000000" pitchFamily="2" charset="2"/>
              <a:buChar char="q"/>
            </a:pPr>
            <a:endParaRPr lang="en-US" sz="1700">
              <a:solidFill>
                <a:srgbClr val="FFFFFF"/>
              </a:solidFill>
            </a:endParaRPr>
          </a:p>
          <a:p>
            <a:pPr>
              <a:buFont typeface="Wingdings" panose="05000000000000000000" pitchFamily="2" charset="2"/>
              <a:buChar char="q"/>
            </a:pPr>
            <a:r>
              <a:rPr lang="en-US" sz="1700">
                <a:solidFill>
                  <a:srgbClr val="FFFFFF"/>
                </a:solidFill>
              </a:rPr>
              <a:t> Mandarin 9</a:t>
            </a:r>
          </a:p>
          <a:p>
            <a:pPr marL="0" indent="0">
              <a:buNone/>
            </a:pPr>
            <a:endParaRPr lang="en-US" sz="1700">
              <a:solidFill>
                <a:srgbClr val="FFFFFF"/>
              </a:solidFill>
            </a:endParaRPr>
          </a:p>
          <a:p>
            <a:pPr>
              <a:buFont typeface="Wingdings" panose="05000000000000000000" pitchFamily="2" charset="2"/>
              <a:buChar char="q"/>
            </a:pPr>
            <a:r>
              <a:rPr lang="en-US" sz="1700">
                <a:solidFill>
                  <a:srgbClr val="FFFFFF"/>
                </a:solidFill>
              </a:rPr>
              <a:t> Spanish 9</a:t>
            </a:r>
          </a:p>
        </p:txBody>
      </p:sp>
      <p:pic>
        <p:nvPicPr>
          <p:cNvPr id="7170" name="Picture 2" descr="Image result for languag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0622" y="2363525"/>
            <a:ext cx="4530072" cy="2344311"/>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B7A47D5-8139-4E5C-AF12-5E5D4DE3C2AC}"/>
              </a:ext>
            </a:extLst>
          </p:cNvPr>
          <p:cNvSpPr txBox="1"/>
          <p:nvPr/>
        </p:nvSpPr>
        <p:spPr>
          <a:xfrm>
            <a:off x="3810000" y="5074308"/>
            <a:ext cx="498837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Grade 9 Language courses are beginner classes</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These courses are not intended for Native speakers or for students coming out of Immersion programs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Please discuss with counsellor regarding appropriate placement if necessary.</a:t>
            </a:r>
          </a:p>
        </p:txBody>
      </p:sp>
    </p:spTree>
    <p:extLst>
      <p:ext uri="{BB962C8B-B14F-4D97-AF65-F5344CB8AC3E}">
        <p14:creationId xmlns:p14="http://schemas.microsoft.com/office/powerpoint/2010/main" val="2834318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9" name="Rectangle 6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Rectangle 7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270611" cy="2842145"/>
          </a:xfrm>
        </p:spPr>
        <p:txBody>
          <a:bodyPr anchor="b">
            <a:normAutofit/>
          </a:bodyPr>
          <a:lstStyle/>
          <a:p>
            <a:r>
              <a:rPr lang="en-US" sz="3500" b="1" dirty="0">
                <a:solidFill>
                  <a:srgbClr val="FFFFFF"/>
                </a:solidFill>
              </a:rPr>
              <a:t>People to Know!</a:t>
            </a:r>
          </a:p>
        </p:txBody>
      </p:sp>
      <p:sp>
        <p:nvSpPr>
          <p:cNvPr id="3" name="Content Placeholder 2"/>
          <p:cNvSpPr>
            <a:spLocks noGrp="1"/>
          </p:cNvSpPr>
          <p:nvPr>
            <p:ph idx="1"/>
          </p:nvPr>
        </p:nvSpPr>
        <p:spPr>
          <a:xfrm>
            <a:off x="3420425" y="171681"/>
            <a:ext cx="5529615" cy="6534913"/>
          </a:xfrm>
        </p:spPr>
        <p:txBody>
          <a:bodyPr anchor="ctr">
            <a:normAutofit/>
          </a:bodyPr>
          <a:lstStyle/>
          <a:p>
            <a:pPr marL="0" indent="0">
              <a:buNone/>
            </a:pPr>
            <a:endParaRPr lang="en-US" sz="1300" b="1" u="sng" dirty="0"/>
          </a:p>
          <a:p>
            <a:pPr marL="0" indent="0">
              <a:buNone/>
            </a:pPr>
            <a:r>
              <a:rPr lang="en-US" sz="1600" b="1" u="sng" dirty="0"/>
              <a:t>ADMINISTRATION AT PINETREE </a:t>
            </a:r>
            <a:endParaRPr lang="en-US" sz="1600" b="1" u="sng" dirty="0">
              <a:ea typeface="Calibri"/>
              <a:cs typeface="Calibri"/>
            </a:endParaRPr>
          </a:p>
          <a:p>
            <a:pPr marL="0" indent="0">
              <a:buNone/>
            </a:pPr>
            <a:r>
              <a:rPr lang="en-US" sz="1600" b="1" dirty="0"/>
              <a:t>PRINCIPAL</a:t>
            </a:r>
            <a:r>
              <a:rPr lang="en-US" sz="1600" dirty="0"/>
              <a:t>: </a:t>
            </a:r>
            <a:endParaRPr lang="en-US" sz="1600" dirty="0">
              <a:ea typeface="Calibri"/>
              <a:cs typeface="Calibri"/>
            </a:endParaRPr>
          </a:p>
          <a:p>
            <a:pPr marL="0" indent="0">
              <a:buNone/>
            </a:pPr>
            <a:r>
              <a:rPr lang="en-US" sz="1600" dirty="0"/>
              <a:t>MS. JANINE CLOSE</a:t>
            </a:r>
            <a:endParaRPr lang="en-US" sz="1600" dirty="0">
              <a:ea typeface="Calibri"/>
              <a:cs typeface="Calibri"/>
            </a:endParaRPr>
          </a:p>
          <a:p>
            <a:pPr marL="0" indent="0">
              <a:buNone/>
            </a:pPr>
            <a:endParaRPr lang="en-US" sz="1600" b="1" dirty="0"/>
          </a:p>
          <a:p>
            <a:pPr marL="0" indent="0">
              <a:buNone/>
            </a:pPr>
            <a:r>
              <a:rPr lang="en-US" sz="1600" b="1" dirty="0"/>
              <a:t>VICE PRINCIPALS</a:t>
            </a:r>
            <a:r>
              <a:rPr lang="en-US" sz="1600" dirty="0"/>
              <a:t>: </a:t>
            </a:r>
            <a:endParaRPr lang="en-US" sz="1600" dirty="0">
              <a:ea typeface="Calibri"/>
              <a:cs typeface="Calibri"/>
            </a:endParaRPr>
          </a:p>
          <a:p>
            <a:pPr marL="0" indent="0">
              <a:buNone/>
            </a:pPr>
            <a:r>
              <a:rPr lang="en-US" sz="1600" dirty="0"/>
              <a:t>MR. MICHELLE CIOLFITTO       A-J	    </a:t>
            </a:r>
            <a:endParaRPr lang="en-US" sz="1600" dirty="0">
              <a:cs typeface="Calibri"/>
            </a:endParaRPr>
          </a:p>
          <a:p>
            <a:pPr marL="0" indent="0">
              <a:buNone/>
            </a:pPr>
            <a:r>
              <a:rPr lang="en-US" sz="1600" dirty="0"/>
              <a:t>MS. MARINA MEHAI         K-P</a:t>
            </a:r>
            <a:endParaRPr lang="en-US" sz="1600" dirty="0">
              <a:cs typeface="Calibri"/>
            </a:endParaRPr>
          </a:p>
          <a:p>
            <a:pPr marL="0" indent="0">
              <a:buNone/>
            </a:pPr>
            <a:r>
              <a:rPr lang="en-US" sz="1600" dirty="0"/>
              <a:t>MR. MARK RAO                        Q-Z</a:t>
            </a:r>
            <a:endParaRPr lang="en-US" sz="1600" dirty="0">
              <a:ea typeface="Verdana"/>
            </a:endParaRPr>
          </a:p>
          <a:p>
            <a:pPr marL="0" indent="0">
              <a:buNone/>
            </a:pPr>
            <a:endParaRPr lang="en-US" sz="1600" dirty="0"/>
          </a:p>
          <a:p>
            <a:pPr marL="0" indent="0">
              <a:buNone/>
            </a:pPr>
            <a:r>
              <a:rPr lang="en-US" sz="1600" b="1" dirty="0"/>
              <a:t> </a:t>
            </a:r>
            <a:r>
              <a:rPr lang="en-US" sz="1600" b="1" u="sng" dirty="0"/>
              <a:t>COUNSELLORS AT PINETREE</a:t>
            </a:r>
            <a:r>
              <a:rPr lang="en-US" sz="1600" b="1" dirty="0"/>
              <a:t>			</a:t>
            </a:r>
          </a:p>
          <a:p>
            <a:pPr marL="0" indent="0">
              <a:buNone/>
            </a:pPr>
            <a:r>
              <a:rPr lang="en-US" sz="1600" dirty="0"/>
              <a:t>MS. STARR		         A-I		</a:t>
            </a:r>
          </a:p>
          <a:p>
            <a:pPr marL="0" indent="0">
              <a:buNone/>
            </a:pPr>
            <a:r>
              <a:rPr lang="en-US" sz="1600" dirty="0"/>
              <a:t>MR. NELSON	         	         J-0		</a:t>
            </a:r>
          </a:p>
          <a:p>
            <a:pPr marL="0" indent="0">
              <a:buNone/>
            </a:pPr>
            <a:r>
              <a:rPr lang="en-US" sz="1600" dirty="0"/>
              <a:t>MS. DHILLON                              P-Z 			</a:t>
            </a:r>
          </a:p>
          <a:p>
            <a:pPr marL="0" indent="0">
              <a:buNone/>
            </a:pPr>
            <a:r>
              <a:rPr lang="en-US" sz="1600" dirty="0"/>
              <a:t>MR. SHARMA	  International Students</a:t>
            </a:r>
            <a:endParaRPr lang="en-US" sz="1600" dirty="0">
              <a:ea typeface="Calibri" panose="020F0502020204030204"/>
              <a:cs typeface="Calibri" panose="020F0502020204030204"/>
            </a:endParaRPr>
          </a:p>
          <a:p>
            <a:pPr marL="0" indent="0">
              <a:buNone/>
            </a:pPr>
            <a:r>
              <a:rPr lang="en-US" sz="1600" dirty="0"/>
              <a:t>						</a:t>
            </a:r>
            <a:endParaRPr lang="en-US" sz="1600" dirty="0">
              <a:ea typeface="Calibri"/>
              <a:cs typeface="Calibri"/>
            </a:endParaRPr>
          </a:p>
          <a:p>
            <a:pPr marL="0" indent="0">
              <a:buNone/>
            </a:pPr>
            <a:r>
              <a:rPr lang="en-US" sz="1600" b="1" u="sng" dirty="0"/>
              <a:t>YOUTH WORKERS</a:t>
            </a:r>
            <a:endParaRPr lang="en-US" sz="1600" b="1" u="sng" dirty="0">
              <a:ea typeface="Calibri"/>
              <a:cs typeface="Calibri"/>
            </a:endParaRPr>
          </a:p>
          <a:p>
            <a:pPr marL="0" indent="0">
              <a:buNone/>
            </a:pPr>
            <a:r>
              <a:rPr lang="en-US" sz="1600" dirty="0"/>
              <a:t>Ms. Khaira</a:t>
            </a:r>
          </a:p>
          <a:p>
            <a:pPr marL="0" indent="0">
              <a:buNone/>
            </a:pPr>
            <a:r>
              <a:rPr lang="en-US" sz="1600" dirty="0"/>
              <a:t>Mr. Conedera  (Immigrant Youth Worker)</a:t>
            </a:r>
          </a:p>
          <a:p>
            <a:pPr marL="0" indent="0">
              <a:buNone/>
            </a:pPr>
            <a:r>
              <a:rPr lang="en-US" sz="1600" dirty="0"/>
              <a:t>Ms. Xia and Ms. Jeoung ( International Youth Workers)</a:t>
            </a:r>
          </a:p>
          <a:p>
            <a:pPr marL="0" indent="0">
              <a:buNone/>
            </a:pPr>
            <a:endParaRPr lang="en-US" sz="1300" dirty="0"/>
          </a:p>
        </p:txBody>
      </p:sp>
    </p:spTree>
    <p:extLst>
      <p:ext uri="{BB962C8B-B14F-4D97-AF65-F5344CB8AC3E}">
        <p14:creationId xmlns:p14="http://schemas.microsoft.com/office/powerpoint/2010/main" val="201501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0022" y="365760"/>
            <a:ext cx="7025402" cy="1188720"/>
          </a:xfrm>
        </p:spPr>
        <p:txBody>
          <a:bodyPr>
            <a:normAutofit/>
          </a:bodyPr>
          <a:lstStyle/>
          <a:p>
            <a:r>
              <a:rPr lang="en-US" sz="4400"/>
              <a:t>Language Considerations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anchor="t">
            <a:normAutofit lnSpcReduction="10000"/>
          </a:bodyPr>
          <a:lstStyle/>
          <a:p>
            <a:r>
              <a:rPr lang="en-US" b="1" dirty="0"/>
              <a:t>Good at French? </a:t>
            </a:r>
            <a:r>
              <a:rPr lang="en-US" dirty="0"/>
              <a:t>Keep French 9.</a:t>
            </a:r>
          </a:p>
          <a:p>
            <a:r>
              <a:rPr lang="en-US" b="1" dirty="0"/>
              <a:t>Good at Languages? </a:t>
            </a:r>
            <a:r>
              <a:rPr lang="en-US" dirty="0"/>
              <a:t>Take French 9, Spanish 9, Mandarin 9, or Japanese 9.</a:t>
            </a:r>
          </a:p>
          <a:p>
            <a:r>
              <a:rPr lang="en-US" b="1" dirty="0"/>
              <a:t>Good student but want a change? </a:t>
            </a:r>
            <a:r>
              <a:rPr lang="en-US" dirty="0"/>
              <a:t>Switch to a different language.</a:t>
            </a:r>
          </a:p>
          <a:p>
            <a:r>
              <a:rPr lang="en-US" b="1" dirty="0"/>
              <a:t>Not strong in languages? </a:t>
            </a:r>
            <a:r>
              <a:rPr lang="en-US" dirty="0"/>
              <a:t>Don’t take one.</a:t>
            </a:r>
          </a:p>
          <a:p>
            <a:r>
              <a:rPr lang="en-US" b="1" dirty="0"/>
              <a:t>Want a break?</a:t>
            </a:r>
            <a:r>
              <a:rPr lang="en-US" dirty="0"/>
              <a:t> Wait until grade 11 and take a beginner language in grade 11 ( i.e.  Beginner Spanish 11 or Beginner Japanese 11).</a:t>
            </a:r>
          </a:p>
          <a:p>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100" b="1"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IMPORTANT NOTICE</a:t>
            </a:r>
            <a:r>
              <a:rPr kumimoji="0" lang="en-US" sz="21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Grade 11 second languages are no longer required for admission into UBC or SFU. </a:t>
            </a:r>
            <a:endParaRPr kumimoji="0" lang="en-US" sz="2100" b="0" i="0" u="none" strike="noStrike" kern="1200" cap="none" spc="0" normalizeH="0" baseline="0" noProof="0" dirty="0">
              <a:ln>
                <a:noFill/>
              </a:ln>
              <a:solidFill>
                <a:prstClr val="black"/>
              </a:solidFill>
              <a:effectLst/>
              <a:highlight>
                <a:srgbClr val="FFFF00"/>
              </a:highlight>
              <a:uLnTx/>
              <a:uFillTx/>
              <a:latin typeface="Calibri" panose="020F0502020204030204"/>
              <a:ea typeface="Calibri"/>
              <a:cs typeface="Calibri"/>
            </a:endParaRP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9971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D13242-6CC1-389B-2BF7-5B2346190EAC}"/>
              </a:ext>
            </a:extLst>
          </p:cNvPr>
          <p:cNvSpPr>
            <a:spLocks noGrp="1"/>
          </p:cNvSpPr>
          <p:nvPr>
            <p:ph type="title"/>
          </p:nvPr>
        </p:nvSpPr>
        <p:spPr>
          <a:xfrm>
            <a:off x="628650" y="365125"/>
            <a:ext cx="7886700" cy="1325563"/>
          </a:xfrm>
        </p:spPr>
        <p:txBody>
          <a:bodyPr>
            <a:normAutofit/>
          </a:bodyPr>
          <a:lstStyle/>
          <a:p>
            <a:r>
              <a:rPr lang="en-US" sz="4700" b="1"/>
              <a:t>Benefits of a Second Language   </a:t>
            </a:r>
            <a:endParaRPr lang="en-CA" sz="4700" b="1"/>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081C40-6BB8-AA7A-9DEE-0E508D7A2A86}"/>
              </a:ext>
            </a:extLst>
          </p:cNvPr>
          <p:cNvSpPr>
            <a:spLocks noGrp="1"/>
          </p:cNvSpPr>
          <p:nvPr>
            <p:ph sz="quarter" idx="1"/>
          </p:nvPr>
        </p:nvSpPr>
        <p:spPr>
          <a:xfrm>
            <a:off x="628650" y="1929384"/>
            <a:ext cx="7886700" cy="4251960"/>
          </a:xfrm>
        </p:spPr>
        <p:txBody>
          <a:bodyPr>
            <a:normAutofit/>
          </a:bodyPr>
          <a:lstStyle/>
          <a:p>
            <a:r>
              <a:rPr lang="en-US" sz="1900"/>
              <a:t>Learning a second language helps students build and strengthen skills for their future</a:t>
            </a:r>
          </a:p>
          <a:p>
            <a:pPr lvl="1"/>
            <a:endParaRPr lang="en-US" sz="1900"/>
          </a:p>
          <a:p>
            <a:pPr lvl="1"/>
            <a:r>
              <a:rPr lang="en-US" sz="1900"/>
              <a:t>Improves communication skills </a:t>
            </a:r>
          </a:p>
          <a:p>
            <a:pPr lvl="1"/>
            <a:r>
              <a:rPr lang="en-US" sz="1900"/>
              <a:t>Ability to interact with others</a:t>
            </a:r>
          </a:p>
          <a:p>
            <a:pPr lvl="1"/>
            <a:r>
              <a:rPr lang="en-US" sz="1900"/>
              <a:t>Public speaking skills </a:t>
            </a:r>
          </a:p>
          <a:p>
            <a:pPr lvl="1"/>
            <a:r>
              <a:rPr lang="en-US" sz="1900"/>
              <a:t>Fosters cultural awareness and global perspectives </a:t>
            </a:r>
          </a:p>
          <a:p>
            <a:pPr lvl="1"/>
            <a:r>
              <a:rPr lang="en-US" sz="1900"/>
              <a:t>Builds confidence through interactive and engaging activities </a:t>
            </a:r>
          </a:p>
          <a:p>
            <a:pPr lvl="1"/>
            <a:r>
              <a:rPr lang="en-US" sz="1900"/>
              <a:t>Prepares students for real-life language use </a:t>
            </a:r>
            <a:endParaRPr lang="en-CA" sz="1900"/>
          </a:p>
        </p:txBody>
      </p:sp>
    </p:spTree>
    <p:extLst>
      <p:ext uri="{BB962C8B-B14F-4D97-AF65-F5344CB8AC3E}">
        <p14:creationId xmlns:p14="http://schemas.microsoft.com/office/powerpoint/2010/main" val="29965263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9467E-641A-40DB-A60D-532C3FBCF86C}"/>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Pinetree Honours Program</a:t>
            </a:r>
            <a:endParaRPr lang="en-CA" sz="3500">
              <a:solidFill>
                <a:srgbClr val="FFFFFF"/>
              </a:solidFill>
            </a:endParaRPr>
          </a:p>
        </p:txBody>
      </p:sp>
      <p:sp>
        <p:nvSpPr>
          <p:cNvPr id="3" name="Content Placeholder 2">
            <a:extLst>
              <a:ext uri="{FF2B5EF4-FFF2-40B4-BE49-F238E27FC236}">
                <a16:creationId xmlns:a16="http://schemas.microsoft.com/office/drawing/2014/main" id="{0D948A09-23BE-4F3F-8AAB-0D453194D0E4}"/>
              </a:ext>
            </a:extLst>
          </p:cNvPr>
          <p:cNvSpPr>
            <a:spLocks noGrp="1"/>
          </p:cNvSpPr>
          <p:nvPr>
            <p:ph idx="1"/>
          </p:nvPr>
        </p:nvSpPr>
        <p:spPr>
          <a:xfrm>
            <a:off x="3607694" y="649480"/>
            <a:ext cx="4916510" cy="5546047"/>
          </a:xfrm>
        </p:spPr>
        <p:txBody>
          <a:bodyPr anchor="ctr">
            <a:normAutofit/>
          </a:bodyPr>
          <a:lstStyle/>
          <a:p>
            <a:pPr marL="0" indent="0">
              <a:spcBef>
                <a:spcPts val="0"/>
              </a:spcBef>
              <a:spcAft>
                <a:spcPts val="0"/>
              </a:spcAft>
              <a:buNone/>
            </a:pPr>
            <a:r>
              <a:rPr lang="en-US" sz="1700" b="1">
                <a:latin typeface="Times New Roman" panose="02020603050405020304" pitchFamily="18" charset="0"/>
                <a:cs typeface="Times New Roman" panose="02020603050405020304" pitchFamily="18" charset="0"/>
              </a:rPr>
              <a:t>What type of student is the Honours/AP program designed for? </a:t>
            </a:r>
          </a:p>
          <a:p>
            <a:pPr marL="432000" lvl="1">
              <a:spcBef>
                <a:spcPts val="0"/>
              </a:spcBef>
              <a:spcAft>
                <a:spcPts val="0"/>
              </a:spcAft>
            </a:pPr>
            <a:r>
              <a:rPr lang="en-US" sz="1700">
                <a:latin typeface="Times New Roman" panose="02020603050405020304" pitchFamily="18" charset="0"/>
                <a:cs typeface="Times New Roman" panose="02020603050405020304" pitchFamily="18" charset="0"/>
              </a:rPr>
              <a:t>Gifted students, extremely talented and motivated students.</a:t>
            </a:r>
          </a:p>
          <a:p>
            <a:pPr marL="432000" lvl="1">
              <a:spcBef>
                <a:spcPts val="0"/>
              </a:spcBef>
              <a:spcAft>
                <a:spcPts val="0"/>
              </a:spcAft>
            </a:pPr>
            <a:r>
              <a:rPr lang="en-US" sz="1700">
                <a:latin typeface="Times New Roman" panose="02020603050405020304" pitchFamily="18" charset="0"/>
                <a:cs typeface="Times New Roman" panose="02020603050405020304" pitchFamily="18" charset="0"/>
              </a:rPr>
              <a:t>Students who are passionate about the subject material </a:t>
            </a:r>
          </a:p>
          <a:p>
            <a:pPr marL="432000" lvl="1">
              <a:spcBef>
                <a:spcPts val="0"/>
              </a:spcBef>
              <a:spcAft>
                <a:spcPts val="0"/>
              </a:spcAft>
            </a:pPr>
            <a:r>
              <a:rPr lang="en-US" sz="1700">
                <a:latin typeface="Times New Roman" panose="02020603050405020304" pitchFamily="18" charset="0"/>
                <a:cs typeface="Times New Roman" panose="02020603050405020304" pitchFamily="18" charset="0"/>
              </a:rPr>
              <a:t>Students who enjoy hard work and being challenged in class.</a:t>
            </a:r>
          </a:p>
          <a:p>
            <a:pPr marL="457200" lvl="1" indent="0">
              <a:spcBef>
                <a:spcPts val="0"/>
              </a:spcBef>
              <a:spcAft>
                <a:spcPts val="0"/>
              </a:spcAft>
              <a:buNone/>
            </a:pPr>
            <a:endParaRPr lang="en-US" sz="170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700" b="1">
                <a:latin typeface="Times New Roman" panose="02020603050405020304" pitchFamily="18" charset="0"/>
                <a:cs typeface="Times New Roman" panose="02020603050405020304" pitchFamily="18" charset="0"/>
              </a:rPr>
              <a:t>What are the advantages of an Honours class? </a:t>
            </a:r>
          </a:p>
          <a:p>
            <a:pPr lvl="1">
              <a:spcBef>
                <a:spcPts val="0"/>
              </a:spcBef>
              <a:spcAft>
                <a:spcPts val="0"/>
              </a:spcAft>
            </a:pPr>
            <a:r>
              <a:rPr lang="en-US" sz="1700">
                <a:latin typeface="Times New Roman" panose="02020603050405020304" pitchFamily="18" charset="0"/>
                <a:cs typeface="Times New Roman" panose="02020603050405020304" pitchFamily="18" charset="0"/>
              </a:rPr>
              <a:t>Students of similar abilities and interests work together in an enriched environment. </a:t>
            </a:r>
          </a:p>
          <a:p>
            <a:pPr lvl="1">
              <a:spcBef>
                <a:spcPts val="0"/>
              </a:spcBef>
              <a:spcAft>
                <a:spcPts val="0"/>
              </a:spcAft>
            </a:pPr>
            <a:r>
              <a:rPr lang="en-US" sz="1700">
                <a:latin typeface="Times New Roman" panose="02020603050405020304" pitchFamily="18" charset="0"/>
                <a:cs typeface="Times New Roman" panose="02020603050405020304" pitchFamily="18" charset="0"/>
              </a:rPr>
              <a:t>Students develop their higher-level thinking skills. </a:t>
            </a:r>
          </a:p>
          <a:p>
            <a:pPr lvl="1">
              <a:spcBef>
                <a:spcPts val="0"/>
              </a:spcBef>
              <a:spcAft>
                <a:spcPts val="0"/>
              </a:spcAft>
            </a:pPr>
            <a:r>
              <a:rPr lang="en-US" sz="1700">
                <a:latin typeface="Times New Roman" panose="02020603050405020304" pitchFamily="18" charset="0"/>
                <a:cs typeface="Times New Roman" panose="02020603050405020304" pitchFamily="18" charset="0"/>
              </a:rPr>
              <a:t>Students participate in the subject areas that match their talents. </a:t>
            </a:r>
          </a:p>
          <a:p>
            <a:pPr lvl="1">
              <a:spcBef>
                <a:spcPts val="0"/>
              </a:spcBef>
              <a:spcAft>
                <a:spcPts val="0"/>
              </a:spcAft>
            </a:pPr>
            <a:endParaRPr lang="en-US" sz="170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700" b="1">
                <a:latin typeface="Times New Roman" panose="02020603050405020304" pitchFamily="18" charset="0"/>
                <a:cs typeface="Times New Roman" panose="02020603050405020304" pitchFamily="18" charset="0"/>
              </a:rPr>
              <a:t>What if I don’t get into honours class in grade 9? </a:t>
            </a:r>
          </a:p>
          <a:p>
            <a:pPr>
              <a:spcBef>
                <a:spcPts val="0"/>
              </a:spcBef>
              <a:spcAft>
                <a:spcPts val="0"/>
              </a:spcAft>
            </a:pPr>
            <a:r>
              <a:rPr lang="en-US" sz="1700">
                <a:latin typeface="Times New Roman" panose="02020603050405020304" pitchFamily="18" charset="0"/>
                <a:cs typeface="Times New Roman" panose="02020603050405020304" pitchFamily="18" charset="0"/>
              </a:rPr>
              <a:t>Do not worry. You will still be able to apply and enter the honours program in grade 10+</a:t>
            </a:r>
          </a:p>
          <a:p>
            <a:pPr marL="0" indent="0">
              <a:buNone/>
            </a:pPr>
            <a:endParaRPr lang="en-CA" sz="17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53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46F99-FD4F-E238-2860-A5DDC72AE81B}"/>
              </a:ext>
            </a:extLst>
          </p:cNvPr>
          <p:cNvSpPr>
            <a:spLocks noGrp="1"/>
          </p:cNvSpPr>
          <p:nvPr>
            <p:ph type="title"/>
          </p:nvPr>
        </p:nvSpPr>
        <p:spPr>
          <a:xfrm>
            <a:off x="628650" y="365125"/>
            <a:ext cx="7886700" cy="1325563"/>
          </a:xfrm>
        </p:spPr>
        <p:txBody>
          <a:bodyPr>
            <a:normAutofit/>
          </a:bodyPr>
          <a:lstStyle/>
          <a:p>
            <a:r>
              <a:rPr lang="en-US" sz="4700"/>
              <a:t>Honours</a:t>
            </a:r>
            <a:endParaRPr lang="en-CA" sz="4700"/>
          </a:p>
        </p:txBody>
      </p:sp>
      <p:sp>
        <p:nvSpPr>
          <p:cNvPr id="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B7B9CBE3-E724-41A4-C107-26CCA24CE3F9}"/>
              </a:ext>
            </a:extLst>
          </p:cNvPr>
          <p:cNvSpPr>
            <a:spLocks noGrp="1"/>
          </p:cNvSpPr>
          <p:nvPr>
            <p:ph idx="1"/>
          </p:nvPr>
        </p:nvSpPr>
        <p:spPr>
          <a:xfrm>
            <a:off x="628650" y="1929384"/>
            <a:ext cx="7886700" cy="4251960"/>
          </a:xfrm>
        </p:spPr>
        <p:txBody>
          <a:bodyPr>
            <a:normAutofit/>
          </a:bodyPr>
          <a:lstStyle/>
          <a:p>
            <a:pPr marL="0" indent="0">
              <a:spcBef>
                <a:spcPts val="0"/>
              </a:spcBef>
              <a:spcAft>
                <a:spcPts val="0"/>
              </a:spcAft>
              <a:buNone/>
            </a:pPr>
            <a:endParaRPr lang="en-US" sz="1600" b="1">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600" b="1">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u="sng">
                <a:latin typeface="Times New Roman" panose="02020603050405020304" pitchFamily="18" charset="0"/>
                <a:cs typeface="Times New Roman" panose="02020603050405020304" pitchFamily="18" charset="0"/>
              </a:rPr>
              <a:t>Honours Courses:</a:t>
            </a:r>
          </a:p>
          <a:p>
            <a:pPr marL="0" indent="0">
              <a:spcBef>
                <a:spcPts val="0"/>
              </a:spcBef>
              <a:spcAft>
                <a:spcPts val="0"/>
              </a:spcAft>
              <a:buNone/>
            </a:pPr>
            <a:endParaRPr lang="en-US" sz="1600" b="1" u="sng">
              <a:latin typeface="Times New Roman" panose="02020603050405020304" pitchFamily="18" charset="0"/>
              <a:cs typeface="Times New Roman" panose="02020603050405020304" pitchFamily="18" charset="0"/>
            </a:endParaRPr>
          </a:p>
          <a:p>
            <a:pPr lvl="2">
              <a:spcBef>
                <a:spcPts val="0"/>
              </a:spcBef>
              <a:spcAft>
                <a:spcPts val="0"/>
              </a:spcAft>
              <a:buFont typeface="Wingdings" panose="05000000000000000000" pitchFamily="2" charset="2"/>
              <a:buChar char="v"/>
            </a:pPr>
            <a:r>
              <a:rPr lang="en-US" sz="1600">
                <a:latin typeface="Times New Roman" panose="02020603050405020304" pitchFamily="18" charset="0"/>
                <a:cs typeface="Times New Roman" panose="02020603050405020304" pitchFamily="18" charset="0"/>
              </a:rPr>
              <a:t>English Language Arts 9 Honours</a:t>
            </a:r>
          </a:p>
          <a:p>
            <a:pPr lvl="2">
              <a:spcBef>
                <a:spcPts val="0"/>
              </a:spcBef>
              <a:spcAft>
                <a:spcPts val="0"/>
              </a:spcAft>
              <a:buFont typeface="Wingdings" panose="05000000000000000000" pitchFamily="2" charset="2"/>
              <a:buChar char="v"/>
            </a:pPr>
            <a:r>
              <a:rPr lang="en-US" sz="1600">
                <a:latin typeface="Times New Roman" panose="02020603050405020304" pitchFamily="18" charset="0"/>
                <a:cs typeface="Times New Roman" panose="02020603050405020304" pitchFamily="18" charset="0"/>
              </a:rPr>
              <a:t>Mathematics 9 Honours</a:t>
            </a:r>
          </a:p>
          <a:p>
            <a:pPr lvl="2">
              <a:spcBef>
                <a:spcPts val="0"/>
              </a:spcBef>
              <a:spcAft>
                <a:spcPts val="0"/>
              </a:spcAft>
              <a:buFont typeface="Wingdings" panose="05000000000000000000" pitchFamily="2" charset="2"/>
              <a:buChar char="v"/>
            </a:pPr>
            <a:r>
              <a:rPr lang="en-US" sz="1600">
                <a:latin typeface="Times New Roman" panose="02020603050405020304" pitchFamily="18" charset="0"/>
                <a:cs typeface="Times New Roman" panose="02020603050405020304" pitchFamily="18" charset="0"/>
              </a:rPr>
              <a:t>Science 9 Honours</a:t>
            </a:r>
          </a:p>
          <a:p>
            <a:pPr lvl="2">
              <a:spcBef>
                <a:spcPts val="0"/>
              </a:spcBef>
              <a:spcAft>
                <a:spcPts val="0"/>
              </a:spcAft>
              <a:buFont typeface="Wingdings" panose="05000000000000000000" pitchFamily="2" charset="2"/>
              <a:buChar char="v"/>
            </a:pPr>
            <a:r>
              <a:rPr lang="en-US" sz="1600">
                <a:latin typeface="Times New Roman" panose="02020603050405020304" pitchFamily="18" charset="0"/>
                <a:cs typeface="Times New Roman" panose="02020603050405020304" pitchFamily="18" charset="0"/>
              </a:rPr>
              <a:t>Social Studies 9 Honours</a:t>
            </a:r>
          </a:p>
          <a:p>
            <a:pPr marL="0" indent="0">
              <a:spcBef>
                <a:spcPts val="0"/>
              </a:spcBef>
              <a:spcAft>
                <a:spcPts val="0"/>
              </a:spcAft>
              <a:buNone/>
            </a:pPr>
            <a:endParaRPr lang="en-US" sz="1600" b="1">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1600" b="1">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600" b="1" u="sng">
                <a:latin typeface="Times New Roman" panose="02020603050405020304" pitchFamily="18" charset="0"/>
                <a:cs typeface="Times New Roman" panose="02020603050405020304" pitchFamily="18" charset="0"/>
              </a:rPr>
              <a:t>How are students selected for the grade 9 Honours classes? </a:t>
            </a:r>
          </a:p>
          <a:p>
            <a:pPr lvl="1">
              <a:spcBef>
                <a:spcPts val="0"/>
              </a:spcBef>
              <a:spcAft>
                <a:spcPts val="0"/>
              </a:spcAft>
            </a:pPr>
            <a:endParaRPr lang="en-US" sz="1600">
              <a:latin typeface="Times New Roman" panose="02020603050405020304" pitchFamily="18" charset="0"/>
              <a:cs typeface="Times New Roman" panose="02020603050405020304" pitchFamily="18" charset="0"/>
            </a:endParaRPr>
          </a:p>
          <a:p>
            <a:pPr lvl="1">
              <a:spcBef>
                <a:spcPts val="0"/>
              </a:spcBef>
              <a:spcAft>
                <a:spcPts val="0"/>
              </a:spcAft>
            </a:pPr>
            <a:r>
              <a:rPr lang="en-US" sz="1600">
                <a:latin typeface="Times New Roman" panose="02020603050405020304" pitchFamily="18" charset="0"/>
                <a:cs typeface="Times New Roman" panose="02020603050405020304" pitchFamily="18" charset="0"/>
              </a:rPr>
              <a:t> All interested students must self-select </a:t>
            </a:r>
            <a:r>
              <a:rPr lang="en-US" sz="1600" err="1">
                <a:latin typeface="Times New Roman" panose="02020603050405020304" pitchFamily="18" charset="0"/>
                <a:cs typeface="Times New Roman" panose="02020603050405020304" pitchFamily="18" charset="0"/>
              </a:rPr>
              <a:t>honours</a:t>
            </a:r>
            <a:r>
              <a:rPr lang="en-US" sz="1600">
                <a:latin typeface="Times New Roman" panose="02020603050405020304" pitchFamily="18" charset="0"/>
                <a:cs typeface="Times New Roman" panose="02020603050405020304" pitchFamily="18" charset="0"/>
              </a:rPr>
              <a:t> classes in the Student </a:t>
            </a:r>
            <a:r>
              <a:rPr lang="en-US" sz="1600" err="1">
                <a:latin typeface="Times New Roman" panose="02020603050405020304" pitchFamily="18" charset="0"/>
                <a:cs typeface="Times New Roman" panose="02020603050405020304" pitchFamily="18" charset="0"/>
              </a:rPr>
              <a:t>Myed</a:t>
            </a:r>
            <a:r>
              <a:rPr lang="en-US" sz="1600">
                <a:latin typeface="Times New Roman" panose="02020603050405020304" pitchFamily="18" charset="0"/>
                <a:cs typeface="Times New Roman" panose="02020603050405020304" pitchFamily="18" charset="0"/>
              </a:rPr>
              <a:t> Portal</a:t>
            </a:r>
          </a:p>
          <a:p>
            <a:pPr lvl="1">
              <a:spcBef>
                <a:spcPts val="0"/>
              </a:spcBef>
              <a:spcAft>
                <a:spcPts val="0"/>
              </a:spcAft>
            </a:pPr>
            <a:r>
              <a:rPr lang="en-US" sz="1600">
                <a:latin typeface="Times New Roman" panose="02020603050405020304" pitchFamily="18" charset="0"/>
                <a:cs typeface="Times New Roman" panose="02020603050405020304" pitchFamily="18" charset="0"/>
              </a:rPr>
              <a:t>Middle Schools will then provide feedback</a:t>
            </a:r>
          </a:p>
          <a:p>
            <a:pPr lvl="1">
              <a:spcBef>
                <a:spcPts val="0"/>
              </a:spcBef>
              <a:spcAft>
                <a:spcPts val="0"/>
              </a:spcAft>
            </a:pPr>
            <a:r>
              <a:rPr lang="en-US" sz="1600">
                <a:latin typeface="Times New Roman" panose="02020603050405020304" pitchFamily="18" charset="0"/>
                <a:cs typeface="Times New Roman" panose="02020603050405020304" pitchFamily="18" charset="0"/>
              </a:rPr>
              <a:t>A lottery system will determine which students will have a seat in Honours</a:t>
            </a:r>
          </a:p>
          <a:p>
            <a:pPr lvl="1">
              <a:spcBef>
                <a:spcPts val="0"/>
              </a:spcBef>
              <a:spcAft>
                <a:spcPts val="0"/>
              </a:spcAft>
            </a:pPr>
            <a:r>
              <a:rPr lang="en-US" sz="1600">
                <a:latin typeface="Times New Roman" panose="02020603050405020304" pitchFamily="18" charset="0"/>
                <a:cs typeface="Times New Roman" panose="02020603050405020304" pitchFamily="18" charset="0"/>
              </a:rPr>
              <a:t>If selected for Honours students are not later able to drop and switch to a regular class</a:t>
            </a:r>
          </a:p>
          <a:p>
            <a:endParaRPr lang="en-CA" sz="1600"/>
          </a:p>
          <a:p>
            <a:pPr marL="0" indent="0">
              <a:buNone/>
            </a:pPr>
            <a:endParaRPr lang="en-CA" sz="1600"/>
          </a:p>
          <a:p>
            <a:endParaRPr lang="en-CA" sz="1600"/>
          </a:p>
          <a:p>
            <a:endParaRPr lang="en-CA" sz="1600"/>
          </a:p>
        </p:txBody>
      </p:sp>
    </p:spTree>
    <p:extLst>
      <p:ext uri="{BB962C8B-B14F-4D97-AF65-F5344CB8AC3E}">
        <p14:creationId xmlns:p14="http://schemas.microsoft.com/office/powerpoint/2010/main" val="306589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r>
              <a:rPr lang="en-US" sz="3500" dirty="0">
                <a:solidFill>
                  <a:srgbClr val="FFFFFF"/>
                </a:solidFill>
              </a:rPr>
              <a:t>Timetable Features</a:t>
            </a:r>
          </a:p>
        </p:txBody>
      </p:sp>
      <p:sp>
        <p:nvSpPr>
          <p:cNvPr id="3" name="Content Placeholder 2"/>
          <p:cNvSpPr>
            <a:spLocks noGrp="1"/>
          </p:cNvSpPr>
          <p:nvPr>
            <p:ph idx="1"/>
          </p:nvPr>
        </p:nvSpPr>
        <p:spPr>
          <a:xfrm>
            <a:off x="3607694" y="649480"/>
            <a:ext cx="4916510" cy="5546047"/>
          </a:xfrm>
        </p:spPr>
        <p:txBody>
          <a:bodyPr anchor="ctr">
            <a:normAutofit/>
          </a:bodyPr>
          <a:lstStyle/>
          <a:p>
            <a:pPr lvl="0"/>
            <a:r>
              <a:rPr lang="en-US" sz="1600" b="1"/>
              <a:t>TWO SEMESTERS PER YEAR</a:t>
            </a:r>
          </a:p>
          <a:p>
            <a:pPr lvl="1"/>
            <a:r>
              <a:rPr lang="en-US" sz="1600"/>
              <a:t>September to January and February to June</a:t>
            </a:r>
          </a:p>
          <a:p>
            <a:pPr lvl="1"/>
            <a:r>
              <a:rPr lang="en-US" sz="1600"/>
              <a:t>Semester courses last for 5 months (Science, Socials, English, Electives)</a:t>
            </a:r>
          </a:p>
          <a:p>
            <a:pPr marL="0" lvl="1" indent="0">
              <a:spcBef>
                <a:spcPts val="0"/>
              </a:spcBef>
              <a:buNone/>
            </a:pPr>
            <a:endParaRPr lang="en-US" sz="1600"/>
          </a:p>
          <a:p>
            <a:r>
              <a:rPr lang="en-US" sz="1600" b="1"/>
              <a:t>LINEAR COURSES AT THE GRADE 9 LEVEL</a:t>
            </a:r>
          </a:p>
          <a:p>
            <a:pPr lvl="1"/>
            <a:r>
              <a:rPr lang="en-US" sz="1600"/>
              <a:t>Band, Choir</a:t>
            </a:r>
          </a:p>
          <a:p>
            <a:pPr lvl="1"/>
            <a:r>
              <a:rPr lang="en-US" sz="1600"/>
              <a:t>September to June</a:t>
            </a:r>
          </a:p>
          <a:p>
            <a:pPr lvl="1">
              <a:spcBef>
                <a:spcPts val="0"/>
              </a:spcBef>
            </a:pPr>
            <a:endParaRPr lang="en-US" sz="1600"/>
          </a:p>
          <a:p>
            <a:r>
              <a:rPr lang="en-US" sz="1600" b="1"/>
              <a:t>STUDENTS IN ALL GRADES ARE EXPECTED TO TAKE 8 COURSES PER YEAR</a:t>
            </a:r>
          </a:p>
          <a:p>
            <a:pPr>
              <a:spcBef>
                <a:spcPts val="0"/>
              </a:spcBef>
            </a:pPr>
            <a:endParaRPr lang="en-US" sz="1600"/>
          </a:p>
          <a:p>
            <a:r>
              <a:rPr lang="en-US" sz="1600" b="1"/>
              <a:t>COMMON MEETING TIMES FOR STUDENTS</a:t>
            </a:r>
          </a:p>
          <a:p>
            <a:pPr lvl="1"/>
            <a:r>
              <a:rPr lang="en-US" sz="1600"/>
              <a:t>Lunch</a:t>
            </a:r>
          </a:p>
          <a:p>
            <a:pPr lvl="1"/>
            <a:r>
              <a:rPr lang="en-US" sz="1600"/>
              <a:t>PACK/ESS</a:t>
            </a:r>
          </a:p>
          <a:p>
            <a:pPr lvl="1">
              <a:spcBef>
                <a:spcPts val="0"/>
              </a:spcBef>
            </a:pPr>
            <a:endParaRPr lang="en-US" sz="1600"/>
          </a:p>
          <a:p>
            <a:pPr lvl="0"/>
            <a:r>
              <a:rPr lang="en-US" sz="1600" b="1"/>
              <a:t>COMMON LUNCH FOR ALL STUDENTS</a:t>
            </a:r>
          </a:p>
          <a:p>
            <a:pPr lvl="1"/>
            <a:r>
              <a:rPr lang="en-US" sz="1600"/>
              <a:t>Activities – great intramural program</a:t>
            </a:r>
          </a:p>
          <a:p>
            <a:pPr lvl="1"/>
            <a:r>
              <a:rPr lang="en-US" sz="1600"/>
              <a:t>Clubs, Meetings, Activities</a:t>
            </a:r>
          </a:p>
          <a:p>
            <a:pPr marL="0" indent="0">
              <a:spcBef>
                <a:spcPts val="0"/>
              </a:spcBef>
              <a:buNone/>
            </a:pPr>
            <a:r>
              <a:rPr lang="en-US" sz="1600"/>
              <a:t> </a:t>
            </a:r>
          </a:p>
        </p:txBody>
      </p:sp>
    </p:spTree>
    <p:extLst>
      <p:ext uri="{BB962C8B-B14F-4D97-AF65-F5344CB8AC3E}">
        <p14:creationId xmlns:p14="http://schemas.microsoft.com/office/powerpoint/2010/main" val="3705993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E2708D7-454A-A9F3-39E3-86C15EC0721F}"/>
              </a:ext>
            </a:extLst>
          </p:cNvPr>
          <p:cNvPicPr>
            <a:picLocks noChangeAspect="1"/>
          </p:cNvPicPr>
          <p:nvPr/>
        </p:nvPicPr>
        <p:blipFill>
          <a:blip r:embed="rId2"/>
          <a:stretch>
            <a:fillRect/>
          </a:stretch>
        </p:blipFill>
        <p:spPr>
          <a:xfrm>
            <a:off x="1962686" y="36282"/>
            <a:ext cx="5218628" cy="6785436"/>
          </a:xfrm>
          <a:prstGeom prst="rect">
            <a:avLst/>
          </a:prstGeom>
        </p:spPr>
      </p:pic>
    </p:spTree>
    <p:extLst>
      <p:ext uri="{BB962C8B-B14F-4D97-AF65-F5344CB8AC3E}">
        <p14:creationId xmlns:p14="http://schemas.microsoft.com/office/powerpoint/2010/main" val="223136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6" name="Rectangle 6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Timeline Grade 8’s</a:t>
            </a:r>
          </a:p>
        </p:txBody>
      </p:sp>
      <p:sp>
        <p:nvSpPr>
          <p:cNvPr id="72" name="Content Placeholder 2"/>
          <p:cNvSpPr>
            <a:spLocks noGrp="1"/>
          </p:cNvSpPr>
          <p:nvPr>
            <p:ph idx="1"/>
          </p:nvPr>
        </p:nvSpPr>
        <p:spPr>
          <a:xfrm>
            <a:off x="3607694" y="649480"/>
            <a:ext cx="4916510" cy="5546047"/>
          </a:xfrm>
        </p:spPr>
        <p:txBody>
          <a:bodyPr anchor="ctr">
            <a:normAutofit/>
          </a:bodyPr>
          <a:lstStyle/>
          <a:p>
            <a:pPr lvl="0"/>
            <a:endParaRPr lang="en-US" sz="1700" dirty="0"/>
          </a:p>
          <a:p>
            <a:pPr marL="0" lvl="0" indent="0">
              <a:buNone/>
            </a:pPr>
            <a:endParaRPr lang="en-US" sz="1700" dirty="0"/>
          </a:p>
          <a:p>
            <a:pPr lvl="0"/>
            <a:r>
              <a:rPr lang="en-US" sz="2800" dirty="0">
                <a:highlight>
                  <a:srgbClr val="FFFF00"/>
                </a:highlight>
              </a:rPr>
              <a:t>Cross Catchment : </a:t>
            </a:r>
          </a:p>
          <a:p>
            <a:pPr marL="0" indent="0">
              <a:buNone/>
            </a:pPr>
            <a:r>
              <a:rPr lang="en-US" sz="2800" b="1" dirty="0"/>
              <a:t>Completed- students accepted to Pinetree will have received an email from the District and Ms. Close</a:t>
            </a:r>
            <a:endParaRPr lang="en-US" sz="2800" b="1" dirty="0">
              <a:ea typeface="Calibri"/>
              <a:cs typeface="Calibri"/>
            </a:endParaRPr>
          </a:p>
          <a:p>
            <a:pPr lvl="0"/>
            <a:endParaRPr lang="en-US" sz="2800" dirty="0"/>
          </a:p>
          <a:p>
            <a:pPr lvl="0"/>
            <a:r>
              <a:rPr lang="en-US" sz="2800" dirty="0">
                <a:highlight>
                  <a:srgbClr val="FFFF00"/>
                </a:highlight>
              </a:rPr>
              <a:t>Pinetree Honours: </a:t>
            </a:r>
          </a:p>
          <a:p>
            <a:pPr marL="0" lvl="0" indent="0">
              <a:buNone/>
            </a:pPr>
            <a:r>
              <a:rPr lang="en-US" sz="2800" b="1" dirty="0"/>
              <a:t>Qualified candidates will be admitted based on consult with middle school and lottery system </a:t>
            </a:r>
            <a:r>
              <a:rPr lang="en-US" sz="2800" dirty="0"/>
              <a:t> </a:t>
            </a:r>
          </a:p>
          <a:p>
            <a:pPr marL="0" indent="0">
              <a:buNone/>
            </a:pPr>
            <a:endParaRPr lang="en-US" sz="1700" dirty="0">
              <a:ea typeface="Calibri" panose="020F0502020204030204"/>
              <a:cs typeface="Calibri" panose="020F0502020204030204"/>
            </a:endParaRPr>
          </a:p>
        </p:txBody>
      </p:sp>
    </p:spTree>
    <p:extLst>
      <p:ext uri="{BB962C8B-B14F-4D97-AF65-F5344CB8AC3E}">
        <p14:creationId xmlns:p14="http://schemas.microsoft.com/office/powerpoint/2010/main" val="398666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r>
              <a:rPr lang="en-US" sz="3500" dirty="0">
                <a:solidFill>
                  <a:srgbClr val="FFFFFF"/>
                </a:solidFill>
              </a:rPr>
              <a:t>Timeline Cont.</a:t>
            </a:r>
          </a:p>
        </p:txBody>
      </p:sp>
      <p:sp>
        <p:nvSpPr>
          <p:cNvPr id="3" name="Content Placeholder 2"/>
          <p:cNvSpPr>
            <a:spLocks noGrp="1"/>
          </p:cNvSpPr>
          <p:nvPr>
            <p:ph idx="1"/>
          </p:nvPr>
        </p:nvSpPr>
        <p:spPr>
          <a:xfrm>
            <a:off x="3492814" y="666114"/>
            <a:ext cx="4916510" cy="5546047"/>
          </a:xfrm>
        </p:spPr>
        <p:txBody>
          <a:bodyPr anchor="ctr">
            <a:noAutofit/>
          </a:bodyPr>
          <a:lstStyle/>
          <a:p>
            <a:pPr marL="0" lvl="0" indent="0">
              <a:buClr>
                <a:srgbClr val="AA2B1E"/>
              </a:buClr>
              <a:buNone/>
            </a:pPr>
            <a:r>
              <a:rPr lang="en-US" sz="2800" dirty="0"/>
              <a:t>Programming at Middle Schools: March 2025</a:t>
            </a:r>
          </a:p>
          <a:p>
            <a:pPr marL="0" lvl="0" indent="0">
              <a:buClr>
                <a:srgbClr val="AA2B1E"/>
              </a:buClr>
              <a:buNone/>
            </a:pPr>
            <a:endParaRPr lang="en-US" sz="2800" dirty="0"/>
          </a:p>
          <a:p>
            <a:pPr lvl="1">
              <a:buClr>
                <a:srgbClr val="AA2B1E"/>
              </a:buClr>
            </a:pPr>
            <a:r>
              <a:rPr lang="en-US" sz="2800" b="1" dirty="0"/>
              <a:t>Maple Creek</a:t>
            </a:r>
            <a:r>
              <a:rPr lang="en-US" sz="2800" dirty="0"/>
              <a:t>: March 11</a:t>
            </a:r>
            <a:r>
              <a:rPr lang="en-US" sz="2800" baseline="30000" dirty="0"/>
              <a:t>th</a:t>
            </a:r>
            <a:r>
              <a:rPr lang="en-US" sz="2800" dirty="0"/>
              <a:t> </a:t>
            </a:r>
          </a:p>
          <a:p>
            <a:pPr lvl="1">
              <a:buClr>
                <a:srgbClr val="AA2B1E"/>
              </a:buClr>
            </a:pPr>
            <a:r>
              <a:rPr lang="en-US" sz="2800" b="1" dirty="0"/>
              <a:t>Scott Creek</a:t>
            </a:r>
            <a:r>
              <a:rPr lang="en-US" sz="2800" dirty="0"/>
              <a:t>: March 12</a:t>
            </a:r>
            <a:r>
              <a:rPr lang="en-US" sz="2800" baseline="30000" dirty="0"/>
              <a:t>th</a:t>
            </a:r>
            <a:r>
              <a:rPr lang="en-US" sz="2800" dirty="0"/>
              <a:t> (morning)</a:t>
            </a:r>
          </a:p>
          <a:p>
            <a:pPr lvl="1">
              <a:buClr>
                <a:srgbClr val="AA2B1E"/>
              </a:buClr>
            </a:pPr>
            <a:r>
              <a:rPr lang="en-US" sz="2800" b="1" dirty="0"/>
              <a:t>Summit Middle</a:t>
            </a:r>
            <a:r>
              <a:rPr lang="en-US" sz="2800" dirty="0"/>
              <a:t>: March 12</a:t>
            </a:r>
            <a:r>
              <a:rPr lang="en-US" sz="2800" baseline="30000" dirty="0"/>
              <a:t>th</a:t>
            </a:r>
            <a:r>
              <a:rPr lang="en-US" sz="2800" dirty="0"/>
              <a:t> (afternoon)</a:t>
            </a:r>
          </a:p>
          <a:p>
            <a:pPr lvl="0">
              <a:buClr>
                <a:srgbClr val="AA2B1E"/>
              </a:buClr>
            </a:pPr>
            <a:endParaRPr lang="en-US" sz="2800" dirty="0"/>
          </a:p>
          <a:p>
            <a:pPr marL="0" lvl="0" indent="0">
              <a:buClr>
                <a:srgbClr val="AA2B1E"/>
              </a:buClr>
              <a:buNone/>
            </a:pPr>
            <a:endParaRPr lang="en-US" sz="2800" dirty="0"/>
          </a:p>
          <a:p>
            <a:pPr marL="0" indent="0">
              <a:buClr>
                <a:srgbClr val="AA2B1E"/>
              </a:buClr>
              <a:buNone/>
            </a:pPr>
            <a:r>
              <a:rPr lang="en-US" sz="2800" dirty="0"/>
              <a:t>Courses must be inputted online in Student </a:t>
            </a:r>
            <a:r>
              <a:rPr lang="en-US" sz="2800" dirty="0" err="1"/>
              <a:t>MyED</a:t>
            </a:r>
            <a:r>
              <a:rPr lang="en-US" sz="2800" dirty="0"/>
              <a:t> Portal by March 14</a:t>
            </a:r>
            <a:r>
              <a:rPr lang="en-US" sz="2800" baseline="30000" dirty="0"/>
              <a:t>tH</a:t>
            </a:r>
            <a:r>
              <a:rPr lang="en-US" sz="2800" dirty="0"/>
              <a:t>. Portal will close on March 31</a:t>
            </a:r>
            <a:r>
              <a:rPr lang="en-US" sz="2800" baseline="30000" dirty="0"/>
              <a:t>st</a:t>
            </a:r>
            <a:r>
              <a:rPr lang="en-US" sz="2800" dirty="0"/>
              <a:t>.</a:t>
            </a:r>
          </a:p>
        </p:txBody>
      </p:sp>
    </p:spTree>
    <p:extLst>
      <p:ext uri="{BB962C8B-B14F-4D97-AF65-F5344CB8AC3E}">
        <p14:creationId xmlns:p14="http://schemas.microsoft.com/office/powerpoint/2010/main" val="2880573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A3D79-B6D0-4A08-8008-A6FBFF908A61}"/>
              </a:ext>
            </a:extLst>
          </p:cNvPr>
          <p:cNvSpPr>
            <a:spLocks noGrp="1"/>
          </p:cNvSpPr>
          <p:nvPr>
            <p:ph type="title"/>
          </p:nvPr>
        </p:nvSpPr>
        <p:spPr>
          <a:xfrm>
            <a:off x="350041" y="586855"/>
            <a:ext cx="2401025" cy="1802783"/>
          </a:xfrm>
        </p:spPr>
        <p:txBody>
          <a:bodyPr anchor="b">
            <a:normAutofit/>
          </a:bodyPr>
          <a:lstStyle/>
          <a:p>
            <a:r>
              <a:rPr lang="en-US" sz="2000" b="1">
                <a:solidFill>
                  <a:srgbClr val="FFFFFF"/>
                </a:solidFill>
              </a:rPr>
              <a:t>Use this sheet to help you plan! Go to the course planning page on the website to access this sheet.</a:t>
            </a:r>
            <a:endParaRPr lang="en-CA" sz="2000" b="1">
              <a:solidFill>
                <a:srgbClr val="FFFFFF"/>
              </a:solidFill>
            </a:endParaRPr>
          </a:p>
        </p:txBody>
      </p:sp>
      <p:pic>
        <p:nvPicPr>
          <p:cNvPr id="11" name="Picture 10">
            <a:extLst>
              <a:ext uri="{FF2B5EF4-FFF2-40B4-BE49-F238E27FC236}">
                <a16:creationId xmlns:a16="http://schemas.microsoft.com/office/drawing/2014/main" id="{F5395831-46D5-493B-947C-2A45E40740AF}"/>
              </a:ext>
            </a:extLst>
          </p:cNvPr>
          <p:cNvPicPr>
            <a:picLocks noChangeAspect="1"/>
          </p:cNvPicPr>
          <p:nvPr/>
        </p:nvPicPr>
        <p:blipFill>
          <a:blip r:embed="rId3"/>
          <a:stretch>
            <a:fillRect/>
          </a:stretch>
        </p:blipFill>
        <p:spPr>
          <a:xfrm>
            <a:off x="266700" y="2819400"/>
            <a:ext cx="2362200" cy="3598700"/>
          </a:xfrm>
          <a:prstGeom prst="rect">
            <a:avLst/>
          </a:prstGeom>
        </p:spPr>
      </p:pic>
      <p:cxnSp>
        <p:nvCxnSpPr>
          <p:cNvPr id="13" name="Straight Arrow Connector 12">
            <a:extLst>
              <a:ext uri="{FF2B5EF4-FFF2-40B4-BE49-F238E27FC236}">
                <a16:creationId xmlns:a16="http://schemas.microsoft.com/office/drawing/2014/main" id="{520DD780-9439-45CB-8CA3-6C05EC038241}"/>
              </a:ext>
            </a:extLst>
          </p:cNvPr>
          <p:cNvCxnSpPr/>
          <p:nvPr/>
        </p:nvCxnSpPr>
        <p:spPr>
          <a:xfrm flipH="1">
            <a:off x="1812882" y="5531539"/>
            <a:ext cx="533400" cy="6096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8C03107-34E0-1E3E-8719-B1A5FC573E8B}"/>
              </a:ext>
            </a:extLst>
          </p:cNvPr>
          <p:cNvPicPr>
            <a:picLocks noGrp="1" noChangeAspect="1"/>
          </p:cNvPicPr>
          <p:nvPr>
            <p:ph idx="1"/>
          </p:nvPr>
        </p:nvPicPr>
        <p:blipFill>
          <a:blip r:embed="rId4"/>
          <a:stretch>
            <a:fillRect/>
          </a:stretch>
        </p:blipFill>
        <p:spPr>
          <a:xfrm>
            <a:off x="3420425" y="233207"/>
            <a:ext cx="5148540" cy="6666368"/>
          </a:xfrm>
        </p:spPr>
      </p:pic>
    </p:spTree>
    <p:extLst>
      <p:ext uri="{BB962C8B-B14F-4D97-AF65-F5344CB8AC3E}">
        <p14:creationId xmlns:p14="http://schemas.microsoft.com/office/powerpoint/2010/main" val="400417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14CF0CE-78B4-46F8-8D25-84214EF293FD}"/>
              </a:ext>
            </a:extLst>
          </p:cNvPr>
          <p:cNvPicPr>
            <a:picLocks noChangeAspect="1"/>
          </p:cNvPicPr>
          <p:nvPr/>
        </p:nvPicPr>
        <p:blipFill>
          <a:blip r:embed="rId3"/>
          <a:stretch>
            <a:fillRect/>
          </a:stretch>
        </p:blipFill>
        <p:spPr>
          <a:xfrm>
            <a:off x="6477000" y="2303428"/>
            <a:ext cx="2635827" cy="4200559"/>
          </a:xfrm>
          <a:prstGeom prst="rect">
            <a:avLst/>
          </a:prstGeom>
          <a:ln w="25400">
            <a:solidFill>
              <a:schemeClr val="tx1"/>
            </a:solidFill>
          </a:ln>
        </p:spPr>
      </p:pic>
      <p:sp>
        <p:nvSpPr>
          <p:cNvPr id="6" name="Title 5">
            <a:extLst>
              <a:ext uri="{FF2B5EF4-FFF2-40B4-BE49-F238E27FC236}">
                <a16:creationId xmlns:a16="http://schemas.microsoft.com/office/drawing/2014/main" id="{04FC7DEE-D070-406A-89A8-9B137B6FE716}"/>
              </a:ext>
            </a:extLst>
          </p:cNvPr>
          <p:cNvSpPr>
            <a:spLocks noGrp="1"/>
          </p:cNvSpPr>
          <p:nvPr>
            <p:ph type="title"/>
          </p:nvPr>
        </p:nvSpPr>
        <p:spPr>
          <a:xfrm>
            <a:off x="628650" y="136524"/>
            <a:ext cx="7886700" cy="1239840"/>
          </a:xfrm>
        </p:spPr>
        <p:txBody>
          <a:bodyPr/>
          <a:lstStyle/>
          <a:p>
            <a:r>
              <a:rPr lang="en-US"/>
              <a:t>Inputting your Course Selection in </a:t>
            </a:r>
            <a:r>
              <a:rPr lang="en-US" err="1"/>
              <a:t>MyEd</a:t>
            </a:r>
            <a:r>
              <a:rPr lang="en-US"/>
              <a:t> BC</a:t>
            </a:r>
            <a:endParaRPr lang="en-CA"/>
          </a:p>
        </p:txBody>
      </p:sp>
      <p:sp>
        <p:nvSpPr>
          <p:cNvPr id="7" name="Content Placeholder 6">
            <a:extLst>
              <a:ext uri="{FF2B5EF4-FFF2-40B4-BE49-F238E27FC236}">
                <a16:creationId xmlns:a16="http://schemas.microsoft.com/office/drawing/2014/main" id="{12D09598-DEA5-47E8-B6CB-CC61651681DC}"/>
              </a:ext>
            </a:extLst>
          </p:cNvPr>
          <p:cNvSpPr>
            <a:spLocks noGrp="1"/>
          </p:cNvSpPr>
          <p:nvPr>
            <p:ph sz="half" idx="1"/>
          </p:nvPr>
        </p:nvSpPr>
        <p:spPr>
          <a:xfrm>
            <a:off x="533400" y="1163656"/>
            <a:ext cx="3981450" cy="5013307"/>
          </a:xfrm>
        </p:spPr>
        <p:txBody>
          <a:bodyPr/>
          <a:lstStyle/>
          <a:p>
            <a:pPr marL="0" indent="0">
              <a:buNone/>
            </a:pPr>
            <a:r>
              <a:rPr lang="en-US"/>
              <a:t>1. Log into your student </a:t>
            </a:r>
            <a:r>
              <a:rPr lang="en-US" err="1"/>
              <a:t>MyED</a:t>
            </a:r>
            <a:r>
              <a:rPr lang="en-US"/>
              <a:t> BC account</a:t>
            </a:r>
          </a:p>
          <a:p>
            <a:pPr marL="274638" lvl="1" indent="0">
              <a:buNone/>
            </a:pPr>
            <a:r>
              <a:rPr lang="en-US" sz="1800" b="0" i="0">
                <a:solidFill>
                  <a:srgbClr val="000000"/>
                </a:solidFill>
                <a:effectLst/>
                <a:latin typeface="Times New Roman" panose="02020603050405020304" pitchFamily="18" charset="0"/>
              </a:rPr>
              <a:t>You will see the heading as shown below. Click on the green tab title “My Info”.</a:t>
            </a:r>
            <a:endParaRPr lang="en-US" b="0" i="0">
              <a:solidFill>
                <a:srgbClr val="000000"/>
              </a:solidFill>
              <a:effectLst/>
              <a:latin typeface="Times New Roman" panose="02020603050405020304" pitchFamily="18" charset="0"/>
            </a:endParaRPr>
          </a:p>
          <a:p>
            <a:pPr marL="274638" lvl="1" indent="0">
              <a:buNone/>
            </a:pPr>
            <a:endParaRPr lang="en-CA"/>
          </a:p>
        </p:txBody>
      </p:sp>
      <p:sp>
        <p:nvSpPr>
          <p:cNvPr id="8" name="Content Placeholder 7">
            <a:extLst>
              <a:ext uri="{FF2B5EF4-FFF2-40B4-BE49-F238E27FC236}">
                <a16:creationId xmlns:a16="http://schemas.microsoft.com/office/drawing/2014/main" id="{8A58DB02-4D62-4FB3-95DF-EA2AB032A919}"/>
              </a:ext>
            </a:extLst>
          </p:cNvPr>
          <p:cNvSpPr>
            <a:spLocks noGrp="1"/>
          </p:cNvSpPr>
          <p:nvPr>
            <p:ph sz="half" idx="2"/>
          </p:nvPr>
        </p:nvSpPr>
        <p:spPr>
          <a:xfrm>
            <a:off x="4817929" y="1163656"/>
            <a:ext cx="3697421" cy="4729163"/>
          </a:xfrm>
        </p:spPr>
        <p:txBody>
          <a:bodyPr/>
          <a:lstStyle/>
          <a:p>
            <a:pPr marL="0" indent="0">
              <a:buNone/>
            </a:pPr>
            <a:r>
              <a:rPr lang="en-US"/>
              <a:t>2. </a:t>
            </a:r>
            <a:r>
              <a:rPr lang="en-US" sz="2400"/>
              <a:t>Click on the tab in the left column that reads “Requests”.</a:t>
            </a:r>
          </a:p>
          <a:p>
            <a:pPr marL="0" indent="0">
              <a:buNone/>
            </a:pPr>
            <a:endParaRPr lang="en-US"/>
          </a:p>
          <a:p>
            <a:pPr marL="0" indent="0">
              <a:buNone/>
            </a:pPr>
            <a:endParaRPr lang="en-CA"/>
          </a:p>
        </p:txBody>
      </p:sp>
      <p:sp>
        <p:nvSpPr>
          <p:cNvPr id="5" name="Slide Number Placeholder 4">
            <a:extLst>
              <a:ext uri="{FF2B5EF4-FFF2-40B4-BE49-F238E27FC236}">
                <a16:creationId xmlns:a16="http://schemas.microsoft.com/office/drawing/2014/main" id="{5F203023-BD0B-42A1-8333-09E48A5D0422}"/>
              </a:ext>
            </a:extLst>
          </p:cNvPr>
          <p:cNvSpPr>
            <a:spLocks noGrp="1"/>
          </p:cNvSpPr>
          <p:nvPr>
            <p:ph type="sldNum" sz="quarter" idx="12"/>
          </p:nvPr>
        </p:nvSpPr>
        <p:spPr/>
        <p:txBody>
          <a:bodyPr/>
          <a:lstStyle/>
          <a:p>
            <a:fld id="{8999957D-6E2D-45EB-85E7-ACA3D7241D44}" type="slidenum">
              <a:rPr lang="en-US" altLang="en-US" smtClean="0"/>
              <a:pPr/>
              <a:t>29</a:t>
            </a:fld>
            <a:endParaRPr lang="en-US" altLang="en-US"/>
          </a:p>
        </p:txBody>
      </p:sp>
      <p:pic>
        <p:nvPicPr>
          <p:cNvPr id="12" name="Picture 11">
            <a:extLst>
              <a:ext uri="{FF2B5EF4-FFF2-40B4-BE49-F238E27FC236}">
                <a16:creationId xmlns:a16="http://schemas.microsoft.com/office/drawing/2014/main" id="{03C8FF14-CE41-430C-BAB0-F0B2DC660EF9}"/>
              </a:ext>
            </a:extLst>
          </p:cNvPr>
          <p:cNvPicPr>
            <a:picLocks noChangeAspect="1"/>
          </p:cNvPicPr>
          <p:nvPr/>
        </p:nvPicPr>
        <p:blipFill>
          <a:blip r:embed="rId4"/>
          <a:stretch>
            <a:fillRect/>
          </a:stretch>
        </p:blipFill>
        <p:spPr>
          <a:xfrm>
            <a:off x="301752" y="3810000"/>
            <a:ext cx="4189279" cy="1800499"/>
          </a:xfrm>
          <a:prstGeom prst="rect">
            <a:avLst/>
          </a:prstGeom>
          <a:ln w="28575">
            <a:solidFill>
              <a:schemeClr val="tx1"/>
            </a:solidFill>
          </a:ln>
        </p:spPr>
      </p:pic>
      <p:sp>
        <p:nvSpPr>
          <p:cNvPr id="13" name="Rectangle 12">
            <a:extLst>
              <a:ext uri="{FF2B5EF4-FFF2-40B4-BE49-F238E27FC236}">
                <a16:creationId xmlns:a16="http://schemas.microsoft.com/office/drawing/2014/main" id="{F25F3C01-62E7-461D-B754-5C83E9FF0267}"/>
              </a:ext>
            </a:extLst>
          </p:cNvPr>
          <p:cNvSpPr/>
          <p:nvPr/>
        </p:nvSpPr>
        <p:spPr>
          <a:xfrm>
            <a:off x="301752" y="4114800"/>
            <a:ext cx="1222248"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a:extLst>
              <a:ext uri="{FF2B5EF4-FFF2-40B4-BE49-F238E27FC236}">
                <a16:creationId xmlns:a16="http://schemas.microsoft.com/office/drawing/2014/main" id="{BF75923E-DC90-41E3-8321-25AD7E013387}"/>
              </a:ext>
            </a:extLst>
          </p:cNvPr>
          <p:cNvCxnSpPr>
            <a:cxnSpLocks/>
          </p:cNvCxnSpPr>
          <p:nvPr/>
        </p:nvCxnSpPr>
        <p:spPr>
          <a:xfrm flipH="1">
            <a:off x="1524000" y="3320293"/>
            <a:ext cx="1672491" cy="10993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C681B13-1C8F-428B-ABE7-B681FDF61799}"/>
              </a:ext>
            </a:extLst>
          </p:cNvPr>
          <p:cNvCxnSpPr/>
          <p:nvPr/>
        </p:nvCxnSpPr>
        <p:spPr>
          <a:xfrm>
            <a:off x="5181600" y="4419600"/>
            <a:ext cx="1295400" cy="18288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724E2D9-1FC2-4633-B999-987C991B99B3}"/>
              </a:ext>
            </a:extLst>
          </p:cNvPr>
          <p:cNvCxnSpPr>
            <a:cxnSpLocks/>
          </p:cNvCxnSpPr>
          <p:nvPr/>
        </p:nvCxnSpPr>
        <p:spPr>
          <a:xfrm flipH="1">
            <a:off x="4684579" y="1070780"/>
            <a:ext cx="0" cy="536297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09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20742"/>
            <a:ext cx="7886700" cy="1325563"/>
          </a:xfrm>
        </p:spPr>
        <p:txBody>
          <a:bodyPr>
            <a:normAutofit/>
          </a:bodyPr>
          <a:lstStyle/>
          <a:p>
            <a:r>
              <a:rPr lang="en-US" sz="2800" b="1" u="sng" dirty="0">
                <a:solidFill>
                  <a:srgbClr val="FFFFFF"/>
                </a:solidFill>
              </a:rPr>
              <a:t>Success=Getting Involved</a:t>
            </a:r>
            <a:br>
              <a:rPr lang="en-US" sz="2800" dirty="0">
                <a:solidFill>
                  <a:srgbClr val="FFFFFF"/>
                </a:solidFill>
              </a:rPr>
            </a:br>
            <a:r>
              <a:rPr lang="en-US" sz="2400" i="1" dirty="0">
                <a:solidFill>
                  <a:srgbClr val="FFFFFF"/>
                </a:solidFill>
              </a:rPr>
              <a:t>(Leadership and Volunteering, Fine &amp; Performing Arts)</a:t>
            </a:r>
          </a:p>
        </p:txBody>
      </p:sp>
      <p:cxnSp>
        <p:nvCxnSpPr>
          <p:cNvPr id="21" name="Straight Connector 2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3"/>
          </p:nvPr>
        </p:nvSpPr>
        <p:spPr>
          <a:xfrm>
            <a:off x="571500" y="1946305"/>
            <a:ext cx="3880485" cy="4230657"/>
          </a:xfrm>
        </p:spPr>
        <p:txBody>
          <a:bodyPr>
            <a:normAutofit fontScale="92500" lnSpcReduction="20000"/>
          </a:bodyPr>
          <a:lstStyle/>
          <a:p>
            <a:pPr marL="0" indent="0">
              <a:buNone/>
            </a:pPr>
            <a:r>
              <a:rPr lang="en-US" sz="1900" b="1" dirty="0">
                <a:solidFill>
                  <a:srgbClr val="FFFFFF"/>
                </a:solidFill>
              </a:rPr>
              <a:t>          Clubs</a:t>
            </a:r>
          </a:p>
          <a:p>
            <a:pPr marL="651510" lvl="1" indent="-285750"/>
            <a:r>
              <a:rPr lang="en-US" sz="1900" dirty="0">
                <a:solidFill>
                  <a:srgbClr val="FFFFFF"/>
                </a:solidFill>
              </a:rPr>
              <a:t>Dance club </a:t>
            </a:r>
          </a:p>
          <a:p>
            <a:pPr marL="651510" lvl="1" indent="-285750"/>
            <a:r>
              <a:rPr lang="en-US" sz="1900" dirty="0">
                <a:solidFill>
                  <a:srgbClr val="FFFFFF"/>
                </a:solidFill>
              </a:rPr>
              <a:t>Crochet club </a:t>
            </a:r>
          </a:p>
          <a:p>
            <a:pPr marL="651510" lvl="1" indent="-285750"/>
            <a:r>
              <a:rPr lang="en-US" sz="1900" dirty="0">
                <a:solidFill>
                  <a:srgbClr val="FFFFFF"/>
                </a:solidFill>
              </a:rPr>
              <a:t>Debate club </a:t>
            </a:r>
          </a:p>
          <a:p>
            <a:pPr marL="651510" lvl="1" indent="-285750"/>
            <a:r>
              <a:rPr lang="en-US" sz="1900" dirty="0">
                <a:solidFill>
                  <a:srgbClr val="FFFFFF"/>
                </a:solidFill>
              </a:rPr>
              <a:t>Board games club </a:t>
            </a:r>
          </a:p>
          <a:p>
            <a:pPr marL="651510" lvl="1" indent="-285750"/>
            <a:r>
              <a:rPr lang="en-US" sz="1900" dirty="0">
                <a:solidFill>
                  <a:srgbClr val="FFFFFF"/>
                </a:solidFill>
              </a:rPr>
              <a:t>Badminton club </a:t>
            </a:r>
          </a:p>
          <a:p>
            <a:pPr marL="651510" lvl="1" indent="-285750"/>
            <a:r>
              <a:rPr lang="en-US" sz="1900" dirty="0">
                <a:solidFill>
                  <a:srgbClr val="FFFFFF"/>
                </a:solidFill>
              </a:rPr>
              <a:t>Adopt a trail club </a:t>
            </a:r>
          </a:p>
          <a:p>
            <a:pPr marL="651510" lvl="1" indent="-285750"/>
            <a:r>
              <a:rPr lang="en-US" sz="1900" dirty="0">
                <a:solidFill>
                  <a:srgbClr val="FFFFFF"/>
                </a:solidFill>
              </a:rPr>
              <a:t>Film club </a:t>
            </a:r>
          </a:p>
          <a:p>
            <a:pPr marL="651510" lvl="1" indent="-285750"/>
            <a:r>
              <a:rPr lang="en-US" sz="1900" dirty="0">
                <a:solidFill>
                  <a:srgbClr val="FFFFFF"/>
                </a:solidFill>
              </a:rPr>
              <a:t>Investment club </a:t>
            </a:r>
          </a:p>
          <a:p>
            <a:pPr marL="651510" lvl="1" indent="-285750"/>
            <a:r>
              <a:rPr lang="en-US" sz="1900" dirty="0">
                <a:solidFill>
                  <a:srgbClr val="FFFFFF"/>
                </a:solidFill>
              </a:rPr>
              <a:t>Magic trick club </a:t>
            </a:r>
          </a:p>
          <a:p>
            <a:pPr marL="651510" lvl="1" indent="-285750"/>
            <a:r>
              <a:rPr lang="en-US" sz="1900" dirty="0">
                <a:solidFill>
                  <a:srgbClr val="FFFFFF"/>
                </a:solidFill>
              </a:rPr>
              <a:t>Model United Nations </a:t>
            </a:r>
          </a:p>
          <a:p>
            <a:pPr marL="651510" lvl="1" indent="-285750"/>
            <a:r>
              <a:rPr lang="en-US" sz="1900" dirty="0">
                <a:solidFill>
                  <a:srgbClr val="FFFFFF"/>
                </a:solidFill>
              </a:rPr>
              <a:t>Philosophy club </a:t>
            </a:r>
          </a:p>
          <a:p>
            <a:pPr marL="651510" lvl="1" indent="-285750"/>
            <a:r>
              <a:rPr lang="en-US" sz="1900" dirty="0">
                <a:solidFill>
                  <a:srgbClr val="FFFFFF"/>
                </a:solidFill>
              </a:rPr>
              <a:t>School of Rock </a:t>
            </a:r>
          </a:p>
          <a:p>
            <a:pPr marL="651510" lvl="1" indent="-285750"/>
            <a:r>
              <a:rPr lang="en-US" sz="1900" dirty="0">
                <a:solidFill>
                  <a:srgbClr val="FFFFFF"/>
                </a:solidFill>
              </a:rPr>
              <a:t>STEM club </a:t>
            </a:r>
          </a:p>
          <a:p>
            <a:pPr marL="651510" lvl="1" indent="-285750"/>
            <a:r>
              <a:rPr lang="en-US" sz="1900" dirty="0">
                <a:solidFill>
                  <a:srgbClr val="FFFFFF"/>
                </a:solidFill>
              </a:rPr>
              <a:t>Business Club </a:t>
            </a:r>
          </a:p>
          <a:p>
            <a:pPr marL="651510" lvl="1" indent="-285750"/>
            <a:r>
              <a:rPr lang="en-US" sz="1900" dirty="0">
                <a:solidFill>
                  <a:srgbClr val="FFFFFF"/>
                </a:solidFill>
              </a:rPr>
              <a:t>Video Game Design club </a:t>
            </a:r>
          </a:p>
          <a:p>
            <a:pPr marL="651510" lvl="1" indent="-285750"/>
            <a:r>
              <a:rPr lang="en-US" sz="1900" dirty="0">
                <a:solidFill>
                  <a:srgbClr val="FFFFFF"/>
                </a:solidFill>
              </a:rPr>
              <a:t>……and many more! </a:t>
            </a:r>
          </a:p>
          <a:p>
            <a:pPr marL="537210" lvl="1"/>
            <a:endParaRPr lang="en-US" sz="1900" dirty="0">
              <a:solidFill>
                <a:srgbClr val="FFFFFF"/>
              </a:solidFill>
            </a:endParaRPr>
          </a:p>
          <a:p>
            <a:pPr marL="365760" lvl="1" indent="0">
              <a:buNone/>
            </a:pPr>
            <a:endParaRPr lang="en-US" sz="1900" dirty="0">
              <a:solidFill>
                <a:srgbClr val="FFFFFF"/>
              </a:solidFill>
            </a:endParaRPr>
          </a:p>
          <a:p>
            <a:pPr lvl="1"/>
            <a:endParaRPr lang="en-US" sz="1200" dirty="0">
              <a:solidFill>
                <a:srgbClr val="FFFFFF"/>
              </a:solidFill>
            </a:endParaRPr>
          </a:p>
        </p:txBody>
      </p:sp>
      <p:sp>
        <p:nvSpPr>
          <p:cNvPr id="4" name="Content Placeholder 3"/>
          <p:cNvSpPr>
            <a:spLocks noGrp="1"/>
          </p:cNvSpPr>
          <p:nvPr>
            <p:ph sz="quarter" idx="14"/>
          </p:nvPr>
        </p:nvSpPr>
        <p:spPr>
          <a:xfrm>
            <a:off x="4634865" y="1946305"/>
            <a:ext cx="3880485" cy="4230658"/>
          </a:xfrm>
        </p:spPr>
        <p:txBody>
          <a:bodyPr vert="horz" lIns="91440" tIns="45720" rIns="91440" bIns="45720" rtlCol="0">
            <a:normAutofit/>
          </a:bodyPr>
          <a:lstStyle/>
          <a:p>
            <a:pPr marL="0" indent="0">
              <a:buNone/>
            </a:pPr>
            <a:r>
              <a:rPr lang="en-US" sz="1800" b="1" dirty="0">
                <a:solidFill>
                  <a:srgbClr val="FFFFFF"/>
                </a:solidFill>
              </a:rPr>
              <a:t>       Sports/Athletics</a:t>
            </a:r>
          </a:p>
          <a:p>
            <a:pPr lvl="1"/>
            <a:r>
              <a:rPr lang="en-US" dirty="0">
                <a:solidFill>
                  <a:srgbClr val="FFFFFF"/>
                </a:solidFill>
              </a:rPr>
              <a:t>Cross Country</a:t>
            </a:r>
          </a:p>
          <a:p>
            <a:pPr lvl="1"/>
            <a:r>
              <a:rPr lang="en-US" dirty="0">
                <a:solidFill>
                  <a:srgbClr val="FFFFFF"/>
                </a:solidFill>
              </a:rPr>
              <a:t>Soccer (Girls/Boys)</a:t>
            </a:r>
          </a:p>
          <a:p>
            <a:pPr lvl="1"/>
            <a:r>
              <a:rPr lang="en-US" dirty="0">
                <a:solidFill>
                  <a:srgbClr val="FFFFFF"/>
                </a:solidFill>
              </a:rPr>
              <a:t>Volleyball (Girls/Boys)</a:t>
            </a:r>
          </a:p>
          <a:p>
            <a:pPr lvl="1"/>
            <a:r>
              <a:rPr lang="en-US" dirty="0">
                <a:solidFill>
                  <a:srgbClr val="FFFFFF"/>
                </a:solidFill>
              </a:rPr>
              <a:t>Basketball (Girls Jr,  Boys 9/Jr./Sr.)</a:t>
            </a:r>
          </a:p>
          <a:p>
            <a:pPr lvl="1"/>
            <a:r>
              <a:rPr lang="en-US" dirty="0">
                <a:solidFill>
                  <a:srgbClr val="FFFFFF"/>
                </a:solidFill>
              </a:rPr>
              <a:t>Ski and Snowboard</a:t>
            </a:r>
          </a:p>
          <a:p>
            <a:pPr lvl="1"/>
            <a:r>
              <a:rPr lang="en-US" dirty="0">
                <a:solidFill>
                  <a:srgbClr val="FFFFFF"/>
                </a:solidFill>
              </a:rPr>
              <a:t>Swimming</a:t>
            </a:r>
          </a:p>
          <a:p>
            <a:pPr lvl="1"/>
            <a:r>
              <a:rPr lang="en-US" dirty="0">
                <a:solidFill>
                  <a:srgbClr val="FFFFFF"/>
                </a:solidFill>
              </a:rPr>
              <a:t>Badminton</a:t>
            </a:r>
          </a:p>
          <a:p>
            <a:pPr lvl="1"/>
            <a:r>
              <a:rPr lang="en-US" dirty="0">
                <a:solidFill>
                  <a:srgbClr val="FFFFFF"/>
                </a:solidFill>
              </a:rPr>
              <a:t>Tennis </a:t>
            </a:r>
          </a:p>
          <a:p>
            <a:pPr lvl="1"/>
            <a:r>
              <a:rPr lang="en-US" dirty="0">
                <a:solidFill>
                  <a:srgbClr val="FFFFFF"/>
                </a:solidFill>
                <a:ea typeface="Calibri"/>
                <a:cs typeface="Calibri"/>
              </a:rPr>
              <a:t>Ultimate Frisbee</a:t>
            </a:r>
            <a:endParaRPr lang="en-US" dirty="0">
              <a:solidFill>
                <a:srgbClr val="FFFFFF"/>
              </a:solidFill>
            </a:endParaRPr>
          </a:p>
          <a:p>
            <a:pPr lvl="1"/>
            <a:r>
              <a:rPr lang="en-US" dirty="0">
                <a:solidFill>
                  <a:srgbClr val="FFFFFF"/>
                </a:solidFill>
              </a:rPr>
              <a:t>Track &amp; Field</a:t>
            </a:r>
          </a:p>
          <a:p>
            <a:pPr lvl="1"/>
            <a:r>
              <a:rPr lang="en-US" dirty="0">
                <a:solidFill>
                  <a:srgbClr val="FFFFFF"/>
                </a:solidFill>
              </a:rPr>
              <a:t>Golf</a:t>
            </a:r>
          </a:p>
          <a:p>
            <a:pPr lvl="1"/>
            <a:r>
              <a:rPr lang="en-US" dirty="0">
                <a:solidFill>
                  <a:srgbClr val="FFFFFF"/>
                </a:solidFill>
              </a:rPr>
              <a:t>Mountain biking</a:t>
            </a:r>
          </a:p>
          <a:p>
            <a:pPr lvl="1"/>
            <a:endParaRPr lang="en-US" dirty="0">
              <a:solidFill>
                <a:srgbClr val="FFFFFF"/>
              </a:solidFill>
            </a:endParaRPr>
          </a:p>
        </p:txBody>
      </p:sp>
    </p:spTree>
    <p:extLst>
      <p:ext uri="{BB962C8B-B14F-4D97-AF65-F5344CB8AC3E}">
        <p14:creationId xmlns:p14="http://schemas.microsoft.com/office/powerpoint/2010/main" val="366033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8896DE5-C714-481D-991B-8CC10FCAC483}"/>
              </a:ext>
            </a:extLst>
          </p:cNvPr>
          <p:cNvSpPr>
            <a:spLocks noGrp="1"/>
          </p:cNvSpPr>
          <p:nvPr>
            <p:ph type="sldNum" sz="quarter" idx="12"/>
          </p:nvPr>
        </p:nvSpPr>
        <p:spPr>
          <a:xfrm>
            <a:off x="8778240" y="6455664"/>
            <a:ext cx="336042" cy="365125"/>
          </a:xfrm>
        </p:spPr>
        <p:txBody>
          <a:bodyPr>
            <a:normAutofit/>
          </a:bodyPr>
          <a:lstStyle/>
          <a:p>
            <a:pPr>
              <a:spcAft>
                <a:spcPts val="600"/>
              </a:spcAft>
            </a:pPr>
            <a:fld id="{08657706-6455-480C-B566-7AE7DF1BC7EF}" type="slidenum">
              <a:rPr lang="en-US" altLang="en-US" sz="1000">
                <a:solidFill>
                  <a:srgbClr val="FFFFFF"/>
                </a:solidFill>
              </a:rPr>
              <a:pPr>
                <a:spcAft>
                  <a:spcPts val="600"/>
                </a:spcAft>
              </a:pPr>
              <a:t>30</a:t>
            </a:fld>
            <a:endParaRPr lang="en-US" altLang="en-US" sz="1000">
              <a:solidFill>
                <a:srgbClr val="FFFFFF"/>
              </a:solidFill>
            </a:endParaRPr>
          </a:p>
        </p:txBody>
      </p:sp>
      <p:sp>
        <p:nvSpPr>
          <p:cNvPr id="7" name="Content Placeholder 6">
            <a:extLst>
              <a:ext uri="{FF2B5EF4-FFF2-40B4-BE49-F238E27FC236}">
                <a16:creationId xmlns:a16="http://schemas.microsoft.com/office/drawing/2014/main" id="{4F489086-CD1D-4A22-9018-6727D3CB91F3}"/>
              </a:ext>
            </a:extLst>
          </p:cNvPr>
          <p:cNvSpPr>
            <a:spLocks noGrp="1"/>
          </p:cNvSpPr>
          <p:nvPr>
            <p:ph sz="half" idx="4294967295"/>
          </p:nvPr>
        </p:nvSpPr>
        <p:spPr>
          <a:xfrm>
            <a:off x="307976" y="381000"/>
            <a:ext cx="8607424" cy="5672138"/>
          </a:xfrm>
        </p:spPr>
        <p:txBody>
          <a:bodyPr/>
          <a:lstStyle/>
          <a:p>
            <a:pPr marL="0" indent="0">
              <a:buNone/>
            </a:pPr>
            <a:r>
              <a:rPr lang="en-US" dirty="0">
                <a:solidFill>
                  <a:schemeClr val="bg1"/>
                </a:solidFill>
              </a:rPr>
              <a:t>    </a:t>
            </a:r>
            <a:r>
              <a:rPr lang="en-US" sz="2400" dirty="0">
                <a:solidFill>
                  <a:schemeClr val="bg1"/>
                </a:solidFill>
              </a:rPr>
              <a:t>3. You will then see this page. Read the instructions              carefully!</a:t>
            </a:r>
          </a:p>
          <a:p>
            <a:pPr marL="0" indent="0">
              <a:buNone/>
            </a:pPr>
            <a:endParaRPr lang="en-CA" dirty="0"/>
          </a:p>
        </p:txBody>
      </p:sp>
      <p:pic>
        <p:nvPicPr>
          <p:cNvPr id="4" name="Picture 3">
            <a:extLst>
              <a:ext uri="{FF2B5EF4-FFF2-40B4-BE49-F238E27FC236}">
                <a16:creationId xmlns:a16="http://schemas.microsoft.com/office/drawing/2014/main" id="{7EC61C1F-8888-6DF8-3019-57C91CE5EA29}"/>
              </a:ext>
            </a:extLst>
          </p:cNvPr>
          <p:cNvPicPr>
            <a:picLocks noChangeAspect="1"/>
          </p:cNvPicPr>
          <p:nvPr/>
        </p:nvPicPr>
        <p:blipFill>
          <a:blip r:embed="rId3"/>
          <a:stretch>
            <a:fillRect/>
          </a:stretch>
        </p:blipFill>
        <p:spPr>
          <a:xfrm>
            <a:off x="183404" y="1847654"/>
            <a:ext cx="8790277" cy="3516197"/>
          </a:xfrm>
          <a:prstGeom prst="rect">
            <a:avLst/>
          </a:prstGeom>
        </p:spPr>
      </p:pic>
    </p:spTree>
    <p:extLst>
      <p:ext uri="{BB962C8B-B14F-4D97-AF65-F5344CB8AC3E}">
        <p14:creationId xmlns:p14="http://schemas.microsoft.com/office/powerpoint/2010/main" val="2261804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2E58EBE5-BAEA-4B9F-853D-DC5E2175F306}"/>
              </a:ext>
            </a:extLst>
          </p:cNvPr>
          <p:cNvSpPr>
            <a:spLocks noGrp="1"/>
          </p:cNvSpPr>
          <p:nvPr>
            <p:ph type="title"/>
          </p:nvPr>
        </p:nvSpPr>
        <p:spPr>
          <a:xfrm>
            <a:off x="495030" y="762000"/>
            <a:ext cx="2160621" cy="5077012"/>
          </a:xfrm>
        </p:spPr>
        <p:txBody>
          <a:bodyPr vert="horz" lIns="91440" tIns="45720" rIns="91440" bIns="45720" rtlCol="0" anchor="t">
            <a:normAutofit/>
          </a:bodyPr>
          <a:lstStyle/>
          <a:p>
            <a:pPr defTabSz="914400"/>
            <a:r>
              <a:rPr lang="en-US" sz="3500" kern="1200" dirty="0">
                <a:solidFill>
                  <a:srgbClr val="FFFFFF"/>
                </a:solidFill>
                <a:latin typeface="+mj-lt"/>
                <a:ea typeface="+mj-ea"/>
                <a:cs typeface="+mj-cs"/>
              </a:rPr>
              <a:t>Enter your Primary requests:</a:t>
            </a:r>
            <a:br>
              <a:rPr lang="en-US" sz="3500" kern="1200" dirty="0">
                <a:solidFill>
                  <a:srgbClr val="FFFFFF"/>
                </a:solidFill>
                <a:latin typeface="+mj-lt"/>
                <a:ea typeface="+mj-ea"/>
                <a:cs typeface="+mj-cs"/>
              </a:rPr>
            </a:br>
            <a:r>
              <a:rPr lang="en-US" sz="3500" kern="1200" dirty="0">
                <a:solidFill>
                  <a:srgbClr val="FFFFFF"/>
                </a:solidFill>
                <a:latin typeface="+mj-lt"/>
                <a:ea typeface="+mj-ea"/>
                <a:cs typeface="+mj-cs"/>
              </a:rPr>
              <a:t>English</a:t>
            </a:r>
            <a:br>
              <a:rPr lang="en-US" sz="3500" kern="1200" dirty="0">
                <a:solidFill>
                  <a:srgbClr val="FFFFFF"/>
                </a:solidFill>
                <a:latin typeface="+mj-lt"/>
                <a:ea typeface="+mj-ea"/>
                <a:cs typeface="+mj-cs"/>
              </a:rPr>
            </a:br>
            <a:r>
              <a:rPr lang="en-US" sz="3500" kern="1200" dirty="0">
                <a:solidFill>
                  <a:srgbClr val="FFFFFF"/>
                </a:solidFill>
                <a:latin typeface="+mj-lt"/>
                <a:ea typeface="+mj-ea"/>
                <a:cs typeface="+mj-cs"/>
              </a:rPr>
              <a:t>PHE</a:t>
            </a:r>
            <a:br>
              <a:rPr lang="en-US" sz="3500" kern="1200" dirty="0">
                <a:solidFill>
                  <a:srgbClr val="FFFFFF"/>
                </a:solidFill>
                <a:latin typeface="+mj-lt"/>
                <a:ea typeface="+mj-ea"/>
                <a:cs typeface="+mj-cs"/>
              </a:rPr>
            </a:br>
            <a:r>
              <a:rPr lang="en-US" sz="3500" kern="1200" dirty="0">
                <a:solidFill>
                  <a:srgbClr val="FFFFFF"/>
                </a:solidFill>
                <a:latin typeface="+mj-lt"/>
                <a:ea typeface="+mj-ea"/>
                <a:cs typeface="+mj-cs"/>
              </a:rPr>
              <a:t>Social Studies</a:t>
            </a:r>
            <a:br>
              <a:rPr lang="en-US" sz="3500" kern="1200" dirty="0">
                <a:solidFill>
                  <a:srgbClr val="FFFFFF"/>
                </a:solidFill>
                <a:latin typeface="+mj-lt"/>
                <a:ea typeface="+mj-ea"/>
                <a:cs typeface="+mj-cs"/>
              </a:rPr>
            </a:br>
            <a:r>
              <a:rPr lang="en-US" sz="3500" kern="1200" dirty="0">
                <a:solidFill>
                  <a:srgbClr val="FFFFFF"/>
                </a:solidFill>
                <a:latin typeface="+mj-lt"/>
                <a:ea typeface="+mj-ea"/>
                <a:cs typeface="+mj-cs"/>
              </a:rPr>
              <a:t>Math</a:t>
            </a:r>
            <a:br>
              <a:rPr lang="en-US" sz="3500" kern="1200" dirty="0">
                <a:solidFill>
                  <a:srgbClr val="FFFFFF"/>
                </a:solidFill>
                <a:latin typeface="+mj-lt"/>
                <a:ea typeface="+mj-ea"/>
                <a:cs typeface="+mj-cs"/>
              </a:rPr>
            </a:br>
            <a:r>
              <a:rPr lang="en-US" sz="3500" kern="1200" dirty="0">
                <a:solidFill>
                  <a:srgbClr val="FFFFFF"/>
                </a:solidFill>
                <a:latin typeface="+mj-lt"/>
                <a:ea typeface="+mj-ea"/>
                <a:cs typeface="+mj-cs"/>
              </a:rPr>
              <a:t>Science</a:t>
            </a:r>
          </a:p>
        </p:txBody>
      </p:sp>
      <p:pic>
        <p:nvPicPr>
          <p:cNvPr id="3" name="Picture 2">
            <a:extLst>
              <a:ext uri="{FF2B5EF4-FFF2-40B4-BE49-F238E27FC236}">
                <a16:creationId xmlns:a16="http://schemas.microsoft.com/office/drawing/2014/main" id="{57039411-FD12-4888-B06A-449FBEAF4509}"/>
              </a:ext>
            </a:extLst>
          </p:cNvPr>
          <p:cNvPicPr>
            <a:picLocks noChangeAspect="1"/>
          </p:cNvPicPr>
          <p:nvPr/>
        </p:nvPicPr>
        <p:blipFill>
          <a:blip r:embed="rId2"/>
          <a:stretch>
            <a:fillRect/>
          </a:stretch>
        </p:blipFill>
        <p:spPr>
          <a:xfrm>
            <a:off x="3376821" y="1301921"/>
            <a:ext cx="5419311" cy="4254158"/>
          </a:xfrm>
          <a:prstGeom prst="rect">
            <a:avLst/>
          </a:prstGeom>
        </p:spPr>
      </p:pic>
      <p:cxnSp>
        <p:nvCxnSpPr>
          <p:cNvPr id="4" name="Straight Arrow Connector 3">
            <a:extLst>
              <a:ext uri="{FF2B5EF4-FFF2-40B4-BE49-F238E27FC236}">
                <a16:creationId xmlns:a16="http://schemas.microsoft.com/office/drawing/2014/main" id="{F481C414-2FC8-A5C6-CABE-8B2A7DE3F7E6}"/>
              </a:ext>
            </a:extLst>
          </p:cNvPr>
          <p:cNvCxnSpPr/>
          <p:nvPr/>
        </p:nvCxnSpPr>
        <p:spPr>
          <a:xfrm flipH="1">
            <a:off x="5429839" y="3525625"/>
            <a:ext cx="1112363" cy="13197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992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409A15-89FE-433C-817B-B98485880D53}"/>
              </a:ext>
            </a:extLst>
          </p:cNvPr>
          <p:cNvSpPr>
            <a:spLocks noGrp="1"/>
          </p:cNvSpPr>
          <p:nvPr>
            <p:ph type="title"/>
          </p:nvPr>
        </p:nvSpPr>
        <p:spPr>
          <a:xfrm>
            <a:off x="495030" y="838200"/>
            <a:ext cx="2160621" cy="3124200"/>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Enter Your Elective Choices: You Must enter 3 electives!</a:t>
            </a:r>
          </a:p>
        </p:txBody>
      </p:sp>
      <p:pic>
        <p:nvPicPr>
          <p:cNvPr id="4" name="Picture 3">
            <a:extLst>
              <a:ext uri="{FF2B5EF4-FFF2-40B4-BE49-F238E27FC236}">
                <a16:creationId xmlns:a16="http://schemas.microsoft.com/office/drawing/2014/main" id="{1698CB15-78AE-40DE-A6C3-AD588A23FFFF}"/>
              </a:ext>
            </a:extLst>
          </p:cNvPr>
          <p:cNvPicPr>
            <a:picLocks noChangeAspect="1"/>
          </p:cNvPicPr>
          <p:nvPr/>
        </p:nvPicPr>
        <p:blipFill>
          <a:blip r:embed="rId2"/>
          <a:stretch>
            <a:fillRect/>
          </a:stretch>
        </p:blipFill>
        <p:spPr>
          <a:xfrm>
            <a:off x="3279107" y="1828800"/>
            <a:ext cx="5517025" cy="3144703"/>
          </a:xfrm>
          <a:prstGeom prst="rect">
            <a:avLst/>
          </a:prstGeom>
          <a:ln w="19050">
            <a:solidFill>
              <a:srgbClr val="0070C0"/>
            </a:solidFill>
          </a:ln>
        </p:spPr>
      </p:pic>
      <p:pic>
        <p:nvPicPr>
          <p:cNvPr id="3" name="Picture 2">
            <a:extLst>
              <a:ext uri="{FF2B5EF4-FFF2-40B4-BE49-F238E27FC236}">
                <a16:creationId xmlns:a16="http://schemas.microsoft.com/office/drawing/2014/main" id="{92A261EF-04AB-2EBC-1860-ED47D3EF6B44}"/>
              </a:ext>
            </a:extLst>
          </p:cNvPr>
          <p:cNvPicPr>
            <a:picLocks noChangeAspect="1"/>
          </p:cNvPicPr>
          <p:nvPr/>
        </p:nvPicPr>
        <p:blipFill>
          <a:blip r:embed="rId3"/>
          <a:stretch>
            <a:fillRect/>
          </a:stretch>
        </p:blipFill>
        <p:spPr>
          <a:xfrm>
            <a:off x="5077443" y="1828799"/>
            <a:ext cx="2711572" cy="621678"/>
          </a:xfrm>
          <a:prstGeom prst="rect">
            <a:avLst/>
          </a:prstGeom>
        </p:spPr>
      </p:pic>
    </p:spTree>
    <p:extLst>
      <p:ext uri="{BB962C8B-B14F-4D97-AF65-F5344CB8AC3E}">
        <p14:creationId xmlns:p14="http://schemas.microsoft.com/office/powerpoint/2010/main" val="1256851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879C64A9-610B-46B7-B372-08C81C5AF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0B1C-E507-42F5-ABB4-CE5CAE7A6A42}"/>
              </a:ext>
            </a:extLst>
          </p:cNvPr>
          <p:cNvSpPr>
            <a:spLocks noGrp="1"/>
          </p:cNvSpPr>
          <p:nvPr>
            <p:ph type="title"/>
          </p:nvPr>
        </p:nvSpPr>
        <p:spPr>
          <a:xfrm>
            <a:off x="445770" y="1112813"/>
            <a:ext cx="2801023" cy="3210269"/>
          </a:xfrm>
        </p:spPr>
        <p:txBody>
          <a:bodyPr vert="horz" lIns="91440" tIns="45720" rIns="91440" bIns="45720" rtlCol="0" anchor="ctr">
            <a:normAutofit/>
          </a:bodyPr>
          <a:lstStyle/>
          <a:p>
            <a:pPr defTabSz="914400"/>
            <a:r>
              <a:rPr lang="en-US" sz="1700" dirty="0"/>
              <a:t>You will also need to enter: 1 alternate course ( this is a course we would add if we are unable to accommodate one of your 3 elective choices.</a:t>
            </a:r>
            <a:br>
              <a:rPr lang="en-US" sz="1700" dirty="0"/>
            </a:br>
            <a:br>
              <a:rPr lang="en-US" sz="1700" dirty="0"/>
            </a:br>
            <a:r>
              <a:rPr lang="en-US" sz="1700" dirty="0"/>
              <a:t>Notes to Counsellor: If there is anything you would like us to know about your Course selection, please leave a message in the Notes to Counsellor. </a:t>
            </a:r>
          </a:p>
        </p:txBody>
      </p:sp>
      <p:sp>
        <p:nvSpPr>
          <p:cNvPr id="95" name="Rectangle 94">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1"/>
            <a:ext cx="3968601" cy="1493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12563AD9-A7A3-4BE2-A897-9487DF3E09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050133"/>
            <a:ext cx="174721" cy="1340860"/>
            <a:chOff x="56167" y="2050133"/>
            <a:chExt cx="232963" cy="1340860"/>
          </a:xfrm>
        </p:grpSpPr>
        <p:sp>
          <p:nvSpPr>
            <p:cNvPr id="98" name="Rectangle 2">
              <a:extLst>
                <a:ext uri="{FF2B5EF4-FFF2-40B4-BE49-F238E27FC236}">
                  <a16:creationId xmlns:a16="http://schemas.microsoft.com/office/drawing/2014/main" id="{D3DEC0ED-2046-4B47-AED6-F2E2C28B1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id="{E9D991DC-D98F-4EE0-BB66-B1BDC1EF3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id="{E7E54229-815D-4B6F-AFC8-CF785F7D4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id="{92CEAFD0-3BED-43BB-9765-CB5C4566F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id="{4A3C795F-6BCD-46C1-A546-19774F3B2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id="{C66A3BDD-1057-463C-9B90-8C332D04B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id="{809A6B96-7755-4504-B1CB-F6B83CD0F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id="{2D7217F0-4BD2-43FF-8CCB-D59213F35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id="{57F107C1-F9EA-4376-A34A-966DBB4BC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id="{856E609B-ECA2-4E1D-A666-5150A38B0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id="{7F09FEB2-C57C-4876-8264-E7A6DBA93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id="{59E52BD6-8269-4CBB-8B1D-C65EEEFBB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2">
              <a:extLst>
                <a:ext uri="{FF2B5EF4-FFF2-40B4-BE49-F238E27FC236}">
                  <a16:creationId xmlns:a16="http://schemas.microsoft.com/office/drawing/2014/main" id="{C37B9BA9-D4B1-40E9-85DB-EFEE2ECCE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59">
              <a:extLst>
                <a:ext uri="{FF2B5EF4-FFF2-40B4-BE49-F238E27FC236}">
                  <a16:creationId xmlns:a16="http://schemas.microsoft.com/office/drawing/2014/main" id="{C775B1DF-B6D1-4D88-9B6F-1A07FDCC4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2">
              <a:extLst>
                <a:ext uri="{FF2B5EF4-FFF2-40B4-BE49-F238E27FC236}">
                  <a16:creationId xmlns:a16="http://schemas.microsoft.com/office/drawing/2014/main" id="{A68D4AFE-E9C4-4DD1-994E-18C935A51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59">
              <a:extLst>
                <a:ext uri="{FF2B5EF4-FFF2-40B4-BE49-F238E27FC236}">
                  <a16:creationId xmlns:a16="http://schemas.microsoft.com/office/drawing/2014/main" id="{BB507D87-EF2D-4925-BDF8-41729DDB3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a:extLst>
                <a:ext uri="{FF2B5EF4-FFF2-40B4-BE49-F238E27FC236}">
                  <a16:creationId xmlns:a16="http://schemas.microsoft.com/office/drawing/2014/main" id="{2D14785B-15EE-4261-855E-B4C857CD8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59">
              <a:extLst>
                <a:ext uri="{FF2B5EF4-FFF2-40B4-BE49-F238E27FC236}">
                  <a16:creationId xmlns:a16="http://schemas.microsoft.com/office/drawing/2014/main" id="{B5B1C320-CDAC-4C61-A7B4-AF6BA4FA0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a:extLst>
                <a:ext uri="{FF2B5EF4-FFF2-40B4-BE49-F238E27FC236}">
                  <a16:creationId xmlns:a16="http://schemas.microsoft.com/office/drawing/2014/main" id="{A4E1B6F0-5FA4-48F4-9CEA-28BE8E2AB3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59">
              <a:extLst>
                <a:ext uri="{FF2B5EF4-FFF2-40B4-BE49-F238E27FC236}">
                  <a16:creationId xmlns:a16="http://schemas.microsoft.com/office/drawing/2014/main" id="{413AA2A6-F5A2-47B3-B451-3D8CAE820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BC73F87-D5A7-44B3-8376-E68ED0BB265F}"/>
              </a:ext>
            </a:extLst>
          </p:cNvPr>
          <p:cNvPicPr>
            <a:picLocks noChangeAspect="1"/>
          </p:cNvPicPr>
          <p:nvPr/>
        </p:nvPicPr>
        <p:blipFill>
          <a:blip r:embed="rId2"/>
          <a:stretch>
            <a:fillRect/>
          </a:stretch>
        </p:blipFill>
        <p:spPr>
          <a:xfrm>
            <a:off x="3968601" y="1189857"/>
            <a:ext cx="4726787" cy="922110"/>
          </a:xfrm>
          <a:prstGeom prst="rect">
            <a:avLst/>
          </a:prstGeom>
        </p:spPr>
      </p:pic>
      <p:pic>
        <p:nvPicPr>
          <p:cNvPr id="6" name="Picture 5">
            <a:extLst>
              <a:ext uri="{FF2B5EF4-FFF2-40B4-BE49-F238E27FC236}">
                <a16:creationId xmlns:a16="http://schemas.microsoft.com/office/drawing/2014/main" id="{02D666BF-ADD5-4DAD-94A1-72897FAA3241}"/>
              </a:ext>
            </a:extLst>
          </p:cNvPr>
          <p:cNvPicPr>
            <a:picLocks noChangeAspect="1"/>
          </p:cNvPicPr>
          <p:nvPr/>
        </p:nvPicPr>
        <p:blipFill>
          <a:blip r:embed="rId3"/>
          <a:stretch>
            <a:fillRect/>
          </a:stretch>
        </p:blipFill>
        <p:spPr>
          <a:xfrm>
            <a:off x="4050860" y="3205287"/>
            <a:ext cx="4647370" cy="1062461"/>
          </a:xfrm>
          <a:prstGeom prst="rect">
            <a:avLst/>
          </a:prstGeom>
        </p:spPr>
      </p:pic>
      <p:sp>
        <p:nvSpPr>
          <p:cNvPr id="119" name="Rectangle 11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438912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33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74A78E0-42FF-41D9-8D52-801918CB45E4}"/>
              </a:ext>
            </a:extLst>
          </p:cNvPr>
          <p:cNvSpPr txBox="1"/>
          <p:nvPr/>
        </p:nvSpPr>
        <p:spPr>
          <a:xfrm>
            <a:off x="1028699" y="294538"/>
            <a:ext cx="7421963"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kern="1200">
                <a:solidFill>
                  <a:srgbClr val="FFFFFF"/>
                </a:solidFill>
                <a:latin typeface="+mj-lt"/>
                <a:ea typeface="+mj-ea"/>
                <a:cs typeface="+mj-cs"/>
              </a:rPr>
              <a:t>COUNSELLOR CONTACTS: </a:t>
            </a:r>
          </a:p>
        </p:txBody>
      </p:sp>
      <p:sp>
        <p:nvSpPr>
          <p:cNvPr id="3" name="Content Placeholder 2"/>
          <p:cNvSpPr>
            <a:spLocks noGrp="1"/>
          </p:cNvSpPr>
          <p:nvPr>
            <p:ph idx="1"/>
          </p:nvPr>
        </p:nvSpPr>
        <p:spPr>
          <a:xfrm>
            <a:off x="1028699" y="2318197"/>
            <a:ext cx="7293023" cy="3683358"/>
          </a:xfrm>
        </p:spPr>
        <p:txBody>
          <a:bodyPr vert="horz" lIns="91440" tIns="45720" rIns="91440" bIns="45720" rtlCol="0" anchor="ctr">
            <a:normAutofit/>
          </a:bodyPr>
          <a:lstStyle/>
          <a:p>
            <a:pPr marL="0" indent="-228600" defTabSz="914400"/>
            <a:r>
              <a:rPr lang="en-US" sz="1700" i="1" dirty="0"/>
              <a:t>Please call or email your counsellor if you have questions:  </a:t>
            </a:r>
          </a:p>
          <a:p>
            <a:pPr marL="0" indent="-228600" defTabSz="914400"/>
            <a:endParaRPr lang="en-US" sz="1700" dirty="0"/>
          </a:p>
          <a:p>
            <a:pPr marL="0" indent="-228600" defTabSz="914400"/>
            <a:r>
              <a:rPr kumimoji="0" lang="en-US" sz="1700" b="1" i="0" u="none" strike="noStrike" cap="none" spc="0" normalizeH="0" baseline="0" noProof="0" dirty="0">
                <a:ln>
                  <a:noFill/>
                </a:ln>
                <a:effectLst/>
                <a:uLnTx/>
                <a:uFillTx/>
              </a:rPr>
              <a:t>Ms. Starr : </a:t>
            </a:r>
            <a:r>
              <a:rPr lang="en-US" sz="1700" dirty="0">
                <a:hlinkClick r:id="rId3"/>
              </a:rPr>
              <a:t>sstarr@sd43.bc.ca</a:t>
            </a:r>
            <a:r>
              <a:rPr lang="en-US" sz="1700" dirty="0"/>
              <a:t>                       A-I		</a:t>
            </a:r>
          </a:p>
          <a:p>
            <a:pPr marL="0" indent="-228600" defTabSz="914400"/>
            <a:r>
              <a:rPr lang="en-US" sz="1700" b="1" dirty="0"/>
              <a:t>Mr. Nelson</a:t>
            </a:r>
            <a:r>
              <a:rPr lang="en-US" sz="1700" dirty="0"/>
              <a:t>: </a:t>
            </a:r>
            <a:r>
              <a:rPr lang="en-US" sz="1700" dirty="0">
                <a:hlinkClick r:id="rId4"/>
              </a:rPr>
              <a:t>kenelson@sd43.bc.ca</a:t>
            </a:r>
            <a:r>
              <a:rPr lang="en-US" sz="1700" dirty="0"/>
              <a:t>               J-0</a:t>
            </a:r>
          </a:p>
          <a:p>
            <a:pPr marL="0" indent="-228600" defTabSz="914400"/>
            <a:r>
              <a:rPr lang="en-US" sz="1700" b="1" dirty="0"/>
              <a:t>Ms. Dhillon</a:t>
            </a:r>
            <a:r>
              <a:rPr lang="en-US" sz="1700" dirty="0"/>
              <a:t>: </a:t>
            </a:r>
            <a:r>
              <a:rPr lang="en-US" sz="1700" dirty="0">
                <a:hlinkClick r:id="rId5"/>
              </a:rPr>
              <a:t>mdhillon@sd43.bc.ca</a:t>
            </a:r>
            <a:r>
              <a:rPr lang="en-US" sz="1700" dirty="0"/>
              <a:t>              P-Z</a:t>
            </a:r>
          </a:p>
          <a:p>
            <a:pPr marL="0" indent="-228600" defTabSz="914400"/>
            <a:r>
              <a:rPr kumimoji="0" lang="en-US" sz="1700" b="1" i="0" u="none" strike="noStrike" cap="none" spc="0" normalizeH="0" baseline="0" noProof="0" dirty="0">
                <a:ln>
                  <a:noFill/>
                </a:ln>
                <a:effectLst/>
                <a:uLnTx/>
                <a:uFillTx/>
              </a:rPr>
              <a:t>Mr. Sharma: </a:t>
            </a:r>
            <a:r>
              <a:rPr kumimoji="0" lang="en-US" sz="1700" b="0" i="0" u="none" strike="noStrike" cap="none" spc="0" normalizeH="0" baseline="0" noProof="0" dirty="0">
                <a:ln>
                  <a:noFill/>
                </a:ln>
                <a:effectLst/>
                <a:uLnTx/>
                <a:uFillTx/>
                <a:hlinkClick r:id="rId6"/>
              </a:rPr>
              <a:t>vsharma@sd43.bc.ca</a:t>
            </a:r>
            <a:r>
              <a:rPr lang="en-US" sz="1700" dirty="0"/>
              <a:t>              International Students </a:t>
            </a:r>
          </a:p>
          <a:p>
            <a:pPr marL="0" indent="-228600" defTabSz="914400"/>
            <a:r>
              <a:rPr lang="en-US" sz="1700" dirty="0"/>
              <a:t>	</a:t>
            </a:r>
          </a:p>
          <a:p>
            <a:pPr marL="0" indent="-228600" defTabSz="914400"/>
            <a:endParaRPr lang="en-US" sz="1700" dirty="0"/>
          </a:p>
          <a:p>
            <a:pPr marL="0" indent="-228600" defTabSz="914400"/>
            <a:r>
              <a:rPr lang="en-US" sz="1700" i="1" dirty="0"/>
              <a:t>Pinetree phone #: 604-464-2513 </a:t>
            </a:r>
          </a:p>
        </p:txBody>
      </p:sp>
    </p:spTree>
    <p:extLst>
      <p:ext uri="{BB962C8B-B14F-4D97-AF65-F5344CB8AC3E}">
        <p14:creationId xmlns:p14="http://schemas.microsoft.com/office/powerpoint/2010/main" val="379787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23" name="Picture 51" descr="Image result for fall transparent clipart">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77" r="27405" b="1"/>
          <a:stretch/>
        </p:blipFill>
        <p:spPr bwMode="auto">
          <a:xfrm>
            <a:off x="4133691" y="523804"/>
            <a:ext cx="5010309"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noFill/>
          <a:extLst>
            <a:ext uri="{909E8E84-426E-40DD-AFC4-6F175D3DCCD1}">
              <a14:hiddenFill xmlns:a14="http://schemas.microsoft.com/office/drawing/2010/main">
                <a:solidFill>
                  <a:srgbClr val="FFFFFF"/>
                </a:solidFill>
              </a14:hiddenFill>
            </a:ext>
          </a:extLst>
        </p:spPr>
      </p:pic>
      <p:sp>
        <p:nvSpPr>
          <p:cNvPr id="122" name="Freeform: Shape 121">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106363" y="971550"/>
            <a:ext cx="3962400" cy="3905250"/>
          </a:xfrm>
          <a:prstGeom prst="rect">
            <a:avLst/>
          </a:prstGeom>
        </p:spPr>
        <p:txBody>
          <a:bodyPr vert="horz" lIns="91440" tIns="45720" rIns="91440" bIns="45720" rtlCol="0" anchor="t">
            <a:noAutofit/>
          </a:bodyPr>
          <a:lstStyle/>
          <a:p>
            <a:pPr>
              <a:lnSpc>
                <a:spcPct val="90000"/>
              </a:lnSpc>
              <a:spcAft>
                <a:spcPts val="600"/>
              </a:spcAft>
            </a:pPr>
            <a:r>
              <a:rPr lang="en-US" sz="2400" b="1" u="sng">
                <a:solidFill>
                  <a:srgbClr val="FFFFFF"/>
                </a:solidFill>
              </a:rPr>
              <a:t>FALL</a:t>
            </a:r>
          </a:p>
          <a:p>
            <a:pPr indent="-228600">
              <a:lnSpc>
                <a:spcPct val="90000"/>
              </a:lnSpc>
              <a:spcAft>
                <a:spcPts val="600"/>
              </a:spcAft>
              <a:buFont typeface="Arial" panose="020B0604020202020204" pitchFamily="34" charset="0"/>
              <a:buChar char="•"/>
            </a:pPr>
            <a:endParaRPr lang="en-US" sz="1600">
              <a:solidFill>
                <a:srgbClr val="FFFFFF"/>
              </a:solidFill>
            </a:endParaRPr>
          </a:p>
          <a:p>
            <a:pPr marL="285750" indent="-228600">
              <a:lnSpc>
                <a:spcPct val="90000"/>
              </a:lnSpc>
              <a:spcAft>
                <a:spcPts val="600"/>
              </a:spcAft>
              <a:buFont typeface="Arial" panose="020B0604020202020204" pitchFamily="34" charset="0"/>
              <a:buChar char="•"/>
            </a:pPr>
            <a:r>
              <a:rPr lang="en-US" sz="1600" b="1">
                <a:solidFill>
                  <a:srgbClr val="FFFFFF"/>
                </a:solidFill>
              </a:rPr>
              <a:t>Swimming</a:t>
            </a:r>
            <a:r>
              <a:rPr lang="en-US" sz="1600">
                <a:solidFill>
                  <a:srgbClr val="FFFFFF"/>
                </a:solidFill>
              </a:rPr>
              <a:t> – boys/girls, all ages, dependent on numbers</a:t>
            </a:r>
          </a:p>
          <a:p>
            <a:pPr marL="285750" indent="-228600">
              <a:lnSpc>
                <a:spcPct val="90000"/>
              </a:lnSpc>
              <a:spcAft>
                <a:spcPts val="600"/>
              </a:spcAft>
              <a:buFont typeface="Arial" panose="020B0604020202020204" pitchFamily="34" charset="0"/>
              <a:buChar char="•"/>
            </a:pPr>
            <a:r>
              <a:rPr lang="en-US" sz="1600" b="1">
                <a:solidFill>
                  <a:srgbClr val="FFFFFF"/>
                </a:solidFill>
              </a:rPr>
              <a:t>Volleyball</a:t>
            </a:r>
            <a:r>
              <a:rPr lang="en-US" sz="1600">
                <a:solidFill>
                  <a:srgbClr val="FFFFFF"/>
                </a:solidFill>
              </a:rPr>
              <a:t>-9/10/Sr. girls </a:t>
            </a:r>
          </a:p>
          <a:p>
            <a:pPr marL="285750" indent="-228600">
              <a:lnSpc>
                <a:spcPct val="90000"/>
              </a:lnSpc>
              <a:spcAft>
                <a:spcPts val="600"/>
              </a:spcAft>
              <a:buFont typeface="Arial" panose="020B0604020202020204" pitchFamily="34" charset="0"/>
              <a:buChar char="•"/>
            </a:pPr>
            <a:r>
              <a:rPr lang="en-US" sz="1600" b="1">
                <a:solidFill>
                  <a:srgbClr val="FFFFFF"/>
                </a:solidFill>
              </a:rPr>
              <a:t>Soccer</a:t>
            </a:r>
            <a:r>
              <a:rPr lang="en-US" sz="1600">
                <a:solidFill>
                  <a:srgbClr val="FFFFFF"/>
                </a:solidFill>
              </a:rPr>
              <a:t>-Boys</a:t>
            </a:r>
          </a:p>
          <a:p>
            <a:pPr marL="285750" indent="-228600">
              <a:lnSpc>
                <a:spcPct val="90000"/>
              </a:lnSpc>
              <a:spcAft>
                <a:spcPts val="600"/>
              </a:spcAft>
              <a:buFont typeface="Arial" panose="020B0604020202020204" pitchFamily="34" charset="0"/>
              <a:buChar char="•"/>
            </a:pPr>
            <a:r>
              <a:rPr lang="en-US" sz="1600" b="1">
                <a:solidFill>
                  <a:srgbClr val="FFFFFF"/>
                </a:solidFill>
              </a:rPr>
              <a:t>Cross country </a:t>
            </a:r>
            <a:r>
              <a:rPr lang="en-US" sz="1600">
                <a:solidFill>
                  <a:srgbClr val="FFFFFF"/>
                </a:solidFill>
              </a:rPr>
              <a:t>- boys/girls, all grades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effectLst/>
                <a:uLnTx/>
                <a:uFillTx/>
                <a:latin typeface="Calibri" panose="020F0502020204030204"/>
                <a:ea typeface="+mn-ea"/>
                <a:cs typeface="+mn-cs"/>
              </a:rPr>
              <a:t>Cheer &amp; Dance Team </a:t>
            </a:r>
            <a:r>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t>– open to all grades </a:t>
            </a:r>
            <a:endParaRPr kumimoji="0" lang="en-US" sz="16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a:ln>
                  <a:noFill/>
                </a:ln>
                <a:effectLst/>
                <a:uLnTx/>
                <a:uFillTx/>
                <a:latin typeface="Calibri" panose="020F0502020204030204"/>
                <a:ea typeface="+mn-ea"/>
                <a:cs typeface="+mn-cs"/>
              </a:rPr>
              <a:t>Wrestling</a:t>
            </a:r>
            <a:r>
              <a:rPr kumimoji="0" lang="en-US" sz="1600" b="1" i="0" u="none" strike="noStrike" kern="1200" cap="none" spc="0" normalizeH="0" baseline="0" noProof="0">
                <a:ln>
                  <a:noFill/>
                </a:ln>
                <a:solidFill>
                  <a:srgbClr val="FFFFFF"/>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t>open to all grades</a:t>
            </a:r>
            <a:endParaRPr kumimoji="0" lang="en-US" sz="16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85750" indent="-228600">
              <a:lnSpc>
                <a:spcPct val="90000"/>
              </a:lnSpc>
              <a:spcAft>
                <a:spcPts val="600"/>
              </a:spcAft>
              <a:buFont typeface="Arial" panose="020B0604020202020204" pitchFamily="34" charset="0"/>
              <a:buChar char="•"/>
            </a:pPr>
            <a:endParaRPr lang="en-US" sz="1600">
              <a:solidFill>
                <a:srgbClr val="FFFFFF"/>
              </a:solidFill>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1" u="none" strike="noStrike" kern="1200" cap="none" spc="0" normalizeH="0" baseline="0" noProof="0">
                <a:ln>
                  <a:noFill/>
                </a:ln>
                <a:solidFill>
                  <a:srgbClr val="FFFFFF"/>
                </a:solidFill>
                <a:effectLst/>
                <a:uLnTx/>
                <a:uFillTx/>
                <a:latin typeface="Calibri" panose="020F0502020204030204"/>
                <a:ea typeface="+mn-ea"/>
                <a:cs typeface="+mn-cs"/>
              </a:rPr>
              <a:t> Highlights</a:t>
            </a:r>
            <a:r>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t>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t>Senior Boys' Volleyball – came 5</a:t>
            </a:r>
            <a:r>
              <a:rPr kumimoji="0" lang="en-US" sz="1600" b="0" i="0" u="none" strike="noStrike" kern="1200" cap="none" spc="0" normalizeH="0" baseline="30000" noProof="0">
                <a:ln>
                  <a:noFill/>
                </a:ln>
                <a:solidFill>
                  <a:srgbClr val="FFFFFF"/>
                </a:solidFill>
                <a:effectLst/>
                <a:uLnTx/>
                <a:uFillTx/>
                <a:latin typeface="Calibri" panose="020F0502020204030204"/>
                <a:ea typeface="+mn-ea"/>
                <a:cs typeface="+mn-cs"/>
              </a:rPr>
              <a:t>th</a:t>
            </a:r>
            <a:r>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t> at Provincial Championships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t>Swim Team- four students made Provincials</a:t>
            </a:r>
            <a:endParaRPr kumimoji="0" lang="en-US" sz="1600" b="0" i="0" u="none" strike="noStrike" kern="1200" cap="none" spc="0" normalizeH="0" baseline="0" noProof="0">
              <a:ln>
                <a:noFill/>
              </a:ln>
              <a:solidFill>
                <a:srgbClr val="FFFFFF"/>
              </a:solidFill>
              <a:effectLst/>
              <a:uLnTx/>
              <a:uFillTx/>
              <a:latin typeface="Calibri" panose="020F0502020204030204"/>
              <a:ea typeface="Calibri"/>
              <a:cs typeface="Calibri"/>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t>Cross Country- 3 team members made Provincials in Victoria</a:t>
            </a:r>
            <a:endParaRPr lang="en-US" sz="1600" dirty="0">
              <a:solidFill>
                <a:srgbClr val="FFFFFF"/>
              </a:solidFill>
            </a:endParaRPr>
          </a:p>
        </p:txBody>
      </p:sp>
      <p:sp>
        <p:nvSpPr>
          <p:cNvPr id="5" name="AutoShape 28" descr="Image result for fall">
            <a:hlinkClick r:id="rId5"/>
          </p:cNvPr>
          <p:cNvSpPr>
            <a:spLocks noChangeAspect="1" noChangeArrowheads="1"/>
          </p:cNvSpPr>
          <p:nvPr/>
        </p:nvSpPr>
        <p:spPr bwMode="auto">
          <a:xfrm>
            <a:off x="106363" y="-5715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0" descr="Image result for fall">
            <a:hlinkClick r:id="rId5"/>
          </p:cNvPr>
          <p:cNvSpPr>
            <a:spLocks noChangeAspect="1" noChangeArrowheads="1"/>
          </p:cNvSpPr>
          <p:nvPr/>
        </p:nvSpPr>
        <p:spPr bwMode="auto">
          <a:xfrm>
            <a:off x="258763" y="-4191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2354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42402E1-B9D8-424B-837F-6E4AA2E0F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585033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Rectangle 1"/>
          <p:cNvSpPr/>
          <p:nvPr/>
        </p:nvSpPr>
        <p:spPr>
          <a:xfrm>
            <a:off x="304800" y="990600"/>
            <a:ext cx="3284982" cy="3547872"/>
          </a:xfrm>
          <a:prstGeom prst="rect">
            <a:avLst/>
          </a:prstGeom>
        </p:spPr>
        <p:txBody>
          <a:bodyPr vert="horz" lIns="91440" tIns="45720" rIns="91440" bIns="45720" rtlCol="0" anchor="t">
            <a:normAutofit/>
          </a:bodyPr>
          <a:lstStyle/>
          <a:p>
            <a:pPr>
              <a:lnSpc>
                <a:spcPct val="90000"/>
              </a:lnSpc>
              <a:spcAft>
                <a:spcPts val="600"/>
              </a:spcAft>
            </a:pPr>
            <a:r>
              <a:rPr lang="en-US" sz="2400" b="1" u="sng" dirty="0">
                <a:solidFill>
                  <a:srgbClr val="FFFFFE"/>
                </a:solidFill>
              </a:rPr>
              <a:t>WINTER</a:t>
            </a:r>
          </a:p>
          <a:p>
            <a:pPr indent="-228600">
              <a:lnSpc>
                <a:spcPct val="90000"/>
              </a:lnSpc>
              <a:spcAft>
                <a:spcPts val="600"/>
              </a:spcAft>
              <a:buFont typeface="Arial" panose="020B0604020202020204" pitchFamily="34" charset="0"/>
              <a:buChar char="•"/>
            </a:pPr>
            <a:endParaRPr lang="en-US" sz="1600" dirty="0">
              <a:solidFill>
                <a:srgbClr val="FFFFFE"/>
              </a:solidFill>
            </a:endParaRPr>
          </a:p>
          <a:p>
            <a:pPr marL="285750" indent="-228600">
              <a:lnSpc>
                <a:spcPct val="90000"/>
              </a:lnSpc>
              <a:spcAft>
                <a:spcPts val="600"/>
              </a:spcAft>
              <a:buFont typeface="Arial" panose="020B0604020202020204" pitchFamily="34" charset="0"/>
              <a:buChar char="•"/>
            </a:pPr>
            <a:r>
              <a:rPr lang="en-US" sz="1600" b="1" dirty="0">
                <a:solidFill>
                  <a:srgbClr val="FFFFFE"/>
                </a:solidFill>
              </a:rPr>
              <a:t>Basketball</a:t>
            </a:r>
            <a:r>
              <a:rPr lang="en-US" sz="1600" dirty="0">
                <a:solidFill>
                  <a:srgbClr val="FFFFFE"/>
                </a:solidFill>
              </a:rPr>
              <a:t> - 9/10/Sr—boys</a:t>
            </a:r>
          </a:p>
          <a:p>
            <a:pPr marL="285750" indent="-228600">
              <a:lnSpc>
                <a:spcPct val="90000"/>
              </a:lnSpc>
              <a:spcAft>
                <a:spcPts val="600"/>
              </a:spcAft>
              <a:buFont typeface="Arial" panose="020B0604020202020204" pitchFamily="34" charset="0"/>
              <a:buChar char="•"/>
            </a:pPr>
            <a:r>
              <a:rPr lang="en-US" sz="1600" b="1" dirty="0">
                <a:solidFill>
                  <a:srgbClr val="FFFFFE"/>
                </a:solidFill>
              </a:rPr>
              <a:t>Jr/Sr. Girls Basketball</a:t>
            </a:r>
            <a:endParaRPr lang="en-US" sz="1600" b="1" dirty="0">
              <a:solidFill>
                <a:srgbClr val="FFFFFE"/>
              </a:solidFill>
              <a:cs typeface="Calibri"/>
            </a:endParaRPr>
          </a:p>
          <a:p>
            <a:pPr marL="285750" indent="-228600">
              <a:lnSpc>
                <a:spcPct val="90000"/>
              </a:lnSpc>
              <a:spcAft>
                <a:spcPts val="600"/>
              </a:spcAft>
              <a:buFont typeface="Arial" panose="020B0604020202020204" pitchFamily="34" charset="0"/>
              <a:buChar char="•"/>
            </a:pPr>
            <a:r>
              <a:rPr lang="en-US" sz="1600" b="1" dirty="0">
                <a:solidFill>
                  <a:srgbClr val="FFFFFE"/>
                </a:solidFill>
              </a:rPr>
              <a:t>Ski and Snowboard </a:t>
            </a:r>
            <a:r>
              <a:rPr lang="en-US" sz="1600" dirty="0">
                <a:solidFill>
                  <a:srgbClr val="FFFFFE"/>
                </a:solidFill>
              </a:rPr>
              <a:t>team – boys/girls, all grades</a:t>
            </a:r>
          </a:p>
          <a:p>
            <a:pPr marL="57150">
              <a:lnSpc>
                <a:spcPct val="90000"/>
              </a:lnSpc>
              <a:spcAft>
                <a:spcPts val="600"/>
              </a:spcAft>
            </a:pPr>
            <a:endParaRPr lang="en-US" sz="1700" dirty="0">
              <a:solidFill>
                <a:srgbClr val="FFFFFE"/>
              </a:solidFill>
            </a:endParaRPr>
          </a:p>
          <a:p>
            <a:pPr indent="-228600">
              <a:lnSpc>
                <a:spcPct val="90000"/>
              </a:lnSpc>
              <a:spcAft>
                <a:spcPts val="600"/>
              </a:spcAft>
              <a:buFont typeface="Arial" panose="020B0604020202020204" pitchFamily="34" charset="0"/>
              <a:buChar char="•"/>
            </a:pPr>
            <a:endParaRPr lang="en-US" sz="1700" dirty="0">
              <a:solidFill>
                <a:srgbClr val="FFFFFE"/>
              </a:solidFill>
            </a:endParaRPr>
          </a:p>
          <a:p>
            <a:pPr indent="-228600">
              <a:lnSpc>
                <a:spcPct val="90000"/>
              </a:lnSpc>
              <a:spcAft>
                <a:spcPts val="600"/>
              </a:spcAft>
              <a:buFont typeface="Arial" panose="020B0604020202020204" pitchFamily="34" charset="0"/>
              <a:buChar char="•"/>
            </a:pPr>
            <a:endParaRPr lang="en-US" sz="1700" dirty="0">
              <a:solidFill>
                <a:srgbClr val="FFFFFE"/>
              </a:solidFill>
            </a:endParaRPr>
          </a:p>
        </p:txBody>
      </p:sp>
      <p:pic>
        <p:nvPicPr>
          <p:cNvPr id="4100" name="Picture 4" descr="Image result for snow transparent clipar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83" r="28022" b="2"/>
          <a:stretch/>
        </p:blipFill>
        <p:spPr bwMode="auto">
          <a:xfrm>
            <a:off x="5093232" y="521208"/>
            <a:ext cx="4050768" cy="2770632"/>
          </a:xfrm>
          <a:custGeom>
            <a:avLst/>
            <a:gdLst/>
            <a:ahLst/>
            <a:cxnLst/>
            <a:rect l="l" t="t" r="r" b="b"/>
            <a:pathLst>
              <a:path w="5401023" h="2770632">
                <a:moveTo>
                  <a:pt x="3214941" y="0"/>
                </a:moveTo>
                <a:lnTo>
                  <a:pt x="5401023" y="0"/>
                </a:lnTo>
                <a:lnTo>
                  <a:pt x="5401023" y="2770632"/>
                </a:lnTo>
                <a:lnTo>
                  <a:pt x="3214941" y="2770632"/>
                </a:lnTo>
                <a:lnTo>
                  <a:pt x="3214941" y="2768786"/>
                </a:lnTo>
                <a:lnTo>
                  <a:pt x="1865202" y="2768786"/>
                </a:lnTo>
                <a:lnTo>
                  <a:pt x="1865202" y="2768787"/>
                </a:lnTo>
                <a:lnTo>
                  <a:pt x="0" y="2768787"/>
                </a:lnTo>
                <a:lnTo>
                  <a:pt x="1325372" y="2605"/>
                </a:lnTo>
                <a:lnTo>
                  <a:pt x="1653397" y="2605"/>
                </a:lnTo>
                <a:lnTo>
                  <a:pt x="1653397" y="2597"/>
                </a:lnTo>
                <a:lnTo>
                  <a:pt x="1723225" y="2597"/>
                </a:lnTo>
                <a:lnTo>
                  <a:pt x="1723225" y="2596"/>
                </a:lnTo>
                <a:lnTo>
                  <a:pt x="2263055" y="2596"/>
                </a:lnTo>
                <a:lnTo>
                  <a:pt x="2263055" y="2597"/>
                </a:lnTo>
                <a:lnTo>
                  <a:pt x="3204175" y="2597"/>
                </a:lnTo>
                <a:lnTo>
                  <a:pt x="3204175" y="2604"/>
                </a:lnTo>
                <a:lnTo>
                  <a:pt x="3214941" y="2604"/>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46820EC-DF7C-48EB-95EA-5F47033DD5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8" r="5750"/>
          <a:stretch/>
        </p:blipFill>
        <p:spPr bwMode="auto">
          <a:xfrm>
            <a:off x="4024688" y="3453634"/>
            <a:ext cx="5119312" cy="2755142"/>
          </a:xfrm>
          <a:custGeom>
            <a:avLst/>
            <a:gdLst/>
            <a:ahLst/>
            <a:cxnLst/>
            <a:rect l="l" t="t" r="r" b="b"/>
            <a:pathLst>
              <a:path w="6825749" h="2755142">
                <a:moveTo>
                  <a:pt x="3353180" y="0"/>
                </a:moveTo>
                <a:lnTo>
                  <a:pt x="4045207" y="0"/>
                </a:lnTo>
                <a:lnTo>
                  <a:pt x="4045207" y="1"/>
                </a:lnTo>
                <a:lnTo>
                  <a:pt x="4692417" y="1"/>
                </a:lnTo>
                <a:lnTo>
                  <a:pt x="4781930" y="1"/>
                </a:lnTo>
                <a:lnTo>
                  <a:pt x="4781930" y="0"/>
                </a:lnTo>
                <a:lnTo>
                  <a:pt x="5473957" y="0"/>
                </a:lnTo>
                <a:lnTo>
                  <a:pt x="5473957" y="1"/>
                </a:lnTo>
                <a:lnTo>
                  <a:pt x="6680412" y="1"/>
                </a:lnTo>
                <a:lnTo>
                  <a:pt x="6680412" y="2798"/>
                </a:lnTo>
                <a:lnTo>
                  <a:pt x="6825749" y="2798"/>
                </a:lnTo>
                <a:lnTo>
                  <a:pt x="6825749" y="2755142"/>
                </a:lnTo>
                <a:lnTo>
                  <a:pt x="4748668" y="2755142"/>
                </a:lnTo>
                <a:lnTo>
                  <a:pt x="4748668" y="2755099"/>
                </a:lnTo>
                <a:lnTo>
                  <a:pt x="3535184" y="2755099"/>
                </a:lnTo>
                <a:lnTo>
                  <a:pt x="3321602" y="2755099"/>
                </a:lnTo>
                <a:lnTo>
                  <a:pt x="3321602" y="2755100"/>
                </a:lnTo>
                <a:lnTo>
                  <a:pt x="1892852" y="2755100"/>
                </a:lnTo>
                <a:lnTo>
                  <a:pt x="1428750" y="2755100"/>
                </a:lnTo>
                <a:lnTo>
                  <a:pt x="0" y="2755100"/>
                </a:lnTo>
                <a:lnTo>
                  <a:pt x="1345020" y="10"/>
                </a:lnTo>
                <a:lnTo>
                  <a:pt x="1677909" y="10"/>
                </a:lnTo>
                <a:lnTo>
                  <a:pt x="1677909" y="2"/>
                </a:lnTo>
                <a:lnTo>
                  <a:pt x="1748771" y="2"/>
                </a:lnTo>
                <a:lnTo>
                  <a:pt x="1748771" y="1"/>
                </a:lnTo>
                <a:lnTo>
                  <a:pt x="2296604" y="1"/>
                </a:lnTo>
                <a:lnTo>
                  <a:pt x="2296604" y="2"/>
                </a:lnTo>
                <a:lnTo>
                  <a:pt x="3106658" y="2"/>
                </a:lnTo>
                <a:lnTo>
                  <a:pt x="3177521" y="2"/>
                </a:lnTo>
                <a:lnTo>
                  <a:pt x="3177521" y="1"/>
                </a:lnTo>
                <a:lnTo>
                  <a:pt x="3263667" y="1"/>
                </a:lnTo>
                <a:lnTo>
                  <a:pt x="3353180"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922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cherry #cherryblossom #blossom #peachflower #peach - Transparent Cherry  Blossom Vector, HD Png Download - kindpng">
            <a:extLst>
              <a:ext uri="{FF2B5EF4-FFF2-40B4-BE49-F238E27FC236}">
                <a16:creationId xmlns:a16="http://schemas.microsoft.com/office/drawing/2014/main" id="{0F6D077C-9A00-4B78-B578-2DACC8199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82" r="2111" b="-2"/>
          <a:stretch/>
        </p:blipFill>
        <p:spPr bwMode="auto">
          <a:xfrm>
            <a:off x="3088140" y="10"/>
            <a:ext cx="605586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6" name="Freeform: Shape 7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8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p:cNvSpPr/>
          <p:nvPr/>
        </p:nvSpPr>
        <p:spPr>
          <a:xfrm>
            <a:off x="228600" y="685800"/>
            <a:ext cx="3581400" cy="4154361"/>
          </a:xfrm>
          <a:prstGeom prst="rect">
            <a:avLst/>
          </a:prstGeom>
        </p:spPr>
        <p:txBody>
          <a:bodyPr vert="horz" lIns="91440" tIns="45720" rIns="91440" bIns="45720" rtlCol="0">
            <a:normAutofit/>
          </a:bodyPr>
          <a:lstStyle/>
          <a:p>
            <a:pPr>
              <a:lnSpc>
                <a:spcPct val="90000"/>
              </a:lnSpc>
              <a:spcAft>
                <a:spcPts val="600"/>
              </a:spcAft>
            </a:pPr>
            <a:r>
              <a:rPr lang="en-US" sz="2400" b="1" u="sng"/>
              <a:t>SPRING</a:t>
            </a:r>
          </a:p>
          <a:p>
            <a:pPr marL="285750" indent="-228600">
              <a:lnSpc>
                <a:spcPct val="90000"/>
              </a:lnSpc>
              <a:spcAft>
                <a:spcPts val="600"/>
              </a:spcAft>
              <a:buFont typeface="Arial" panose="020B0604020202020204" pitchFamily="34" charset="0"/>
              <a:buChar char="•"/>
            </a:pPr>
            <a:endParaRPr lang="en-US" sz="1300"/>
          </a:p>
          <a:p>
            <a:pPr marL="285750" indent="-228600">
              <a:lnSpc>
                <a:spcPct val="90000"/>
              </a:lnSpc>
              <a:spcAft>
                <a:spcPts val="600"/>
              </a:spcAft>
              <a:buFont typeface="Arial" panose="020B0604020202020204" pitchFamily="34" charset="0"/>
              <a:buChar char="•"/>
            </a:pPr>
            <a:r>
              <a:rPr lang="en-US" sz="1600" b="1"/>
              <a:t>Tennis</a:t>
            </a:r>
            <a:r>
              <a:rPr lang="en-US" sz="1600"/>
              <a:t> – boys/girls, all ages</a:t>
            </a:r>
          </a:p>
          <a:p>
            <a:pPr marL="285750" indent="-228600">
              <a:lnSpc>
                <a:spcPct val="90000"/>
              </a:lnSpc>
              <a:spcAft>
                <a:spcPts val="600"/>
              </a:spcAft>
              <a:buFont typeface="Arial" panose="020B0604020202020204" pitchFamily="34" charset="0"/>
              <a:buChar char="•"/>
            </a:pPr>
            <a:r>
              <a:rPr lang="en-US" sz="1600" b="1"/>
              <a:t>Badminton</a:t>
            </a:r>
            <a:r>
              <a:rPr lang="en-US" sz="1600"/>
              <a:t> – boys/girls, all ages</a:t>
            </a:r>
          </a:p>
          <a:p>
            <a:pPr marL="285750" indent="-228600">
              <a:lnSpc>
                <a:spcPct val="90000"/>
              </a:lnSpc>
              <a:spcAft>
                <a:spcPts val="600"/>
              </a:spcAft>
              <a:buFont typeface="Arial" panose="020B0604020202020204" pitchFamily="34" charset="0"/>
              <a:buChar char="•"/>
            </a:pPr>
            <a:r>
              <a:rPr lang="en-US" sz="1600" b="1"/>
              <a:t>Track and Field </a:t>
            </a:r>
            <a:r>
              <a:rPr lang="en-US" sz="1600"/>
              <a:t>– boys/girls, all ages</a:t>
            </a:r>
          </a:p>
          <a:p>
            <a:pPr marL="285750" indent="-228600">
              <a:lnSpc>
                <a:spcPct val="90000"/>
              </a:lnSpc>
              <a:spcAft>
                <a:spcPts val="600"/>
              </a:spcAft>
              <a:buFont typeface="Arial" panose="020B0604020202020204" pitchFamily="34" charset="0"/>
              <a:buChar char="•"/>
            </a:pPr>
            <a:r>
              <a:rPr lang="en-US" sz="1600" b="1"/>
              <a:t>Basketball</a:t>
            </a:r>
            <a:r>
              <a:rPr lang="en-US" sz="1600"/>
              <a:t> – Spring league, all ages </a:t>
            </a:r>
          </a:p>
          <a:p>
            <a:pPr marL="285750" indent="-228600">
              <a:lnSpc>
                <a:spcPct val="90000"/>
              </a:lnSpc>
              <a:spcAft>
                <a:spcPts val="600"/>
              </a:spcAft>
              <a:buFont typeface="Arial" panose="020B0604020202020204" pitchFamily="34" charset="0"/>
              <a:buChar char="•"/>
            </a:pPr>
            <a:r>
              <a:rPr lang="en-US" sz="1600" b="1"/>
              <a:t>Soccer</a:t>
            </a:r>
            <a:r>
              <a:rPr lang="en-US" sz="1600"/>
              <a:t> – girls all grades </a:t>
            </a:r>
          </a:p>
          <a:p>
            <a:pPr marL="285750" indent="-228600">
              <a:lnSpc>
                <a:spcPct val="90000"/>
              </a:lnSpc>
              <a:spcAft>
                <a:spcPts val="600"/>
              </a:spcAft>
              <a:buFont typeface="Arial" panose="020B0604020202020204" pitchFamily="34" charset="0"/>
              <a:buChar char="•"/>
            </a:pPr>
            <a:r>
              <a:rPr lang="en-US" sz="1600" b="1"/>
              <a:t>Mountain Biking </a:t>
            </a:r>
            <a:r>
              <a:rPr lang="en-US" sz="1600"/>
              <a:t>- – boys/girls, all ages</a:t>
            </a:r>
          </a:p>
          <a:p>
            <a:pPr marL="285750" indent="-228600">
              <a:lnSpc>
                <a:spcPct val="90000"/>
              </a:lnSpc>
              <a:spcAft>
                <a:spcPts val="600"/>
              </a:spcAft>
              <a:buFont typeface="Arial" panose="020B0604020202020204" pitchFamily="34" charset="0"/>
              <a:buChar char="•"/>
            </a:pPr>
            <a:r>
              <a:rPr lang="en-US" sz="1600" b="1"/>
              <a:t>Golf- </a:t>
            </a:r>
            <a:r>
              <a:rPr lang="en-US" sz="1600"/>
              <a:t>boys/girls, all ages</a:t>
            </a:r>
          </a:p>
          <a:p>
            <a:pPr indent="-228600">
              <a:lnSpc>
                <a:spcPct val="90000"/>
              </a:lnSpc>
              <a:spcAft>
                <a:spcPts val="600"/>
              </a:spcAft>
              <a:buFont typeface="Arial" panose="020B0604020202020204" pitchFamily="34" charset="0"/>
              <a:buChar char="•"/>
            </a:pPr>
            <a:endParaRPr lang="en-US" sz="1300"/>
          </a:p>
          <a:p>
            <a:pPr>
              <a:lnSpc>
                <a:spcPct val="90000"/>
              </a:lnSpc>
              <a:spcAft>
                <a:spcPts val="600"/>
              </a:spcAft>
            </a:pPr>
            <a:r>
              <a:rPr lang="en-US" sz="1400" i="1"/>
              <a:t>       </a:t>
            </a:r>
            <a:endParaRPr lang="en-US" sz="1300"/>
          </a:p>
        </p:txBody>
      </p:sp>
    </p:spTree>
    <p:extLst>
      <p:ext uri="{BB962C8B-B14F-4D97-AF65-F5344CB8AC3E}">
        <p14:creationId xmlns:p14="http://schemas.microsoft.com/office/powerpoint/2010/main" val="24196222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a:extLst>
              <a:ext uri="{FF2B5EF4-FFF2-40B4-BE49-F238E27FC236}">
                <a16:creationId xmlns:a16="http://schemas.microsoft.com/office/drawing/2014/main" id="{BB4E7374-B88C-4602-9B83-9337460E096C}"/>
              </a:ext>
            </a:extLst>
          </p:cNvPr>
          <p:cNvSpPr>
            <a:spLocks noGrp="1"/>
          </p:cNvSpPr>
          <p:nvPr>
            <p:ph type="title"/>
          </p:nvPr>
        </p:nvSpPr>
        <p:spPr>
          <a:xfrm>
            <a:off x="442170" y="856180"/>
            <a:ext cx="3420438" cy="1128068"/>
          </a:xfrm>
        </p:spPr>
        <p:txBody>
          <a:bodyPr vert="horz" lIns="91440" tIns="45720" rIns="91440" bIns="45720" rtlCol="0" anchor="ctr">
            <a:normAutofit/>
          </a:bodyPr>
          <a:lstStyle/>
          <a:p>
            <a:pPr defTabSz="914400"/>
            <a:r>
              <a:rPr lang="en-US" sz="3500" b="1" u="sng"/>
              <a:t>INTRAMURALS</a:t>
            </a:r>
            <a:br>
              <a:rPr lang="en-US" sz="3500" b="1" u="sng"/>
            </a:br>
            <a:endParaRPr lang="en-US" sz="3500"/>
          </a:p>
        </p:txBody>
      </p:sp>
      <p:grpSp>
        <p:nvGrpSpPr>
          <p:cNvPr id="1055" name="Group 105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6" name="Rectangle 105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3039" y="2330505"/>
            <a:ext cx="3419569" cy="3979585"/>
          </a:xfrm>
          <a:prstGeom prst="rect">
            <a:avLst/>
          </a:prstGeom>
        </p:spPr>
        <p:txBody>
          <a:bodyPr vert="horz" lIns="91440" tIns="45720" rIns="91440" bIns="45720" rtlCol="0" anchor="ctr">
            <a:normAutofit/>
          </a:bodyPr>
          <a:lstStyle/>
          <a:p>
            <a:pPr indent="-228600">
              <a:lnSpc>
                <a:spcPct val="90000"/>
              </a:lnSpc>
              <a:spcBef>
                <a:spcPct val="20000"/>
              </a:spcBef>
              <a:buClr>
                <a:schemeClr val="accent2"/>
              </a:buClr>
              <a:buSzPct val="85000"/>
              <a:buFont typeface="Arial" panose="020B0604020202020204" pitchFamily="34" charset="0"/>
              <a:buChar char="•"/>
            </a:pPr>
            <a:endParaRPr lang="en-US" sz="1700"/>
          </a:p>
          <a:p>
            <a:pPr marL="285750" indent="-228600">
              <a:lnSpc>
                <a:spcPct val="90000"/>
              </a:lnSpc>
              <a:spcBef>
                <a:spcPct val="20000"/>
              </a:spcBef>
              <a:buClr>
                <a:schemeClr val="accent2"/>
              </a:buClr>
              <a:buSzPct val="85000"/>
              <a:buFont typeface="Arial" panose="020B0604020202020204" pitchFamily="34" charset="0"/>
              <a:buChar char="•"/>
            </a:pPr>
            <a:r>
              <a:rPr lang="en-US" sz="1700"/>
              <a:t>All year long at lunch</a:t>
            </a:r>
          </a:p>
          <a:p>
            <a:pPr marL="285750" indent="-228600">
              <a:lnSpc>
                <a:spcPct val="90000"/>
              </a:lnSpc>
              <a:spcBef>
                <a:spcPct val="20000"/>
              </a:spcBef>
              <a:buClr>
                <a:schemeClr val="accent2"/>
              </a:buClr>
              <a:buSzPct val="85000"/>
              <a:buFont typeface="Arial" panose="020B0604020202020204" pitchFamily="34" charset="0"/>
              <a:buChar char="•"/>
            </a:pPr>
            <a:r>
              <a:rPr lang="en-US" sz="1700"/>
              <a:t>Co-ed</a:t>
            </a:r>
          </a:p>
          <a:p>
            <a:pPr marL="285750" indent="-228600">
              <a:lnSpc>
                <a:spcPct val="90000"/>
              </a:lnSpc>
              <a:spcBef>
                <a:spcPct val="20000"/>
              </a:spcBef>
              <a:buClr>
                <a:schemeClr val="accent2"/>
              </a:buClr>
              <a:buSzPct val="85000"/>
              <a:buFont typeface="Arial" panose="020B0604020202020204" pitchFamily="34" charset="0"/>
              <a:buChar char="•"/>
            </a:pPr>
            <a:r>
              <a:rPr lang="en-US" sz="1700"/>
              <a:t>Emphasis on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700"/>
              <a:t>T-shirts for sportsmanship</a:t>
            </a:r>
          </a:p>
          <a:p>
            <a:pPr marL="285750" indent="-228600">
              <a:lnSpc>
                <a:spcPct val="90000"/>
              </a:lnSpc>
              <a:spcBef>
                <a:spcPct val="20000"/>
              </a:spcBef>
              <a:buClr>
                <a:schemeClr val="accent2"/>
              </a:buClr>
              <a:buSzPct val="85000"/>
              <a:buFont typeface="Arial" panose="020B0604020202020204" pitchFamily="34" charset="0"/>
              <a:buChar char="•"/>
            </a:pPr>
            <a:r>
              <a:rPr lang="en-US" sz="1700"/>
              <a:t>Handball, Basketball, Floor Hockey, Dodgeball, Soccer, Badminton, Volleyball, drop in activities</a:t>
            </a:r>
          </a:p>
          <a:p>
            <a:pPr marL="285750" indent="-228600">
              <a:lnSpc>
                <a:spcPct val="90000"/>
              </a:lnSpc>
              <a:spcBef>
                <a:spcPct val="20000"/>
              </a:spcBef>
              <a:buClr>
                <a:schemeClr val="accent2"/>
              </a:buClr>
              <a:buSzPct val="85000"/>
              <a:buFont typeface="Arial" panose="020B0604020202020204" pitchFamily="34" charset="0"/>
              <a:buChar char="•"/>
            </a:pPr>
            <a:endParaRPr lang="en-US" sz="1700"/>
          </a:p>
          <a:p>
            <a:pPr indent="-228600">
              <a:lnSpc>
                <a:spcPct val="90000"/>
              </a:lnSpc>
              <a:spcBef>
                <a:spcPct val="20000"/>
              </a:spcBef>
              <a:buClr>
                <a:schemeClr val="accent2"/>
              </a:buClr>
              <a:buSzPct val="85000"/>
              <a:buFont typeface="Arial" panose="020B0604020202020204" pitchFamily="34" charset="0"/>
              <a:buChar char="•"/>
            </a:pPr>
            <a:endParaRPr lang="en-US" sz="1700"/>
          </a:p>
        </p:txBody>
      </p:sp>
      <p:sp>
        <p:nvSpPr>
          <p:cNvPr id="1057" name="Rectangle 10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ectangle 10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 photo description available.">
            <a:extLst>
              <a:ext uri="{FF2B5EF4-FFF2-40B4-BE49-F238E27FC236}">
                <a16:creationId xmlns:a16="http://schemas.microsoft.com/office/drawing/2014/main" id="{68D2FCBB-9827-4ADC-A525-67B95B904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78" r="23795"/>
          <a:stretch/>
        </p:blipFill>
        <p:spPr bwMode="auto">
          <a:xfrm>
            <a:off x="4483341" y="799352"/>
            <a:ext cx="4069057" cy="5259296"/>
          </a:xfrm>
          <a:prstGeom prst="rect">
            <a:avLst/>
          </a:prstGeom>
          <a:solidFill>
            <a:srgbClr val="FFFFFF"/>
          </a:solidFill>
        </p:spPr>
      </p:pic>
    </p:spTree>
    <p:extLst>
      <p:ext uri="{BB962C8B-B14F-4D97-AF65-F5344CB8AC3E}">
        <p14:creationId xmlns:p14="http://schemas.microsoft.com/office/powerpoint/2010/main" val="333935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028699" y="294538"/>
            <a:ext cx="7421963" cy="1033669"/>
          </a:xfrm>
        </p:spPr>
        <p:txBody>
          <a:bodyPr>
            <a:normAutofit/>
          </a:bodyPr>
          <a:lstStyle/>
          <a:p>
            <a:r>
              <a:rPr lang="en-US" sz="3500" b="1" u="sng">
                <a:solidFill>
                  <a:srgbClr val="FFFFFF"/>
                </a:solidFill>
              </a:rPr>
              <a:t>Counsellor Role at Pinetree</a:t>
            </a:r>
          </a:p>
        </p:txBody>
      </p:sp>
      <p:sp>
        <p:nvSpPr>
          <p:cNvPr id="45" name="Content Placeholder 5"/>
          <p:cNvSpPr>
            <a:spLocks noGrp="1"/>
          </p:cNvSpPr>
          <p:nvPr>
            <p:ph idx="1"/>
          </p:nvPr>
        </p:nvSpPr>
        <p:spPr>
          <a:xfrm>
            <a:off x="1028699" y="2318197"/>
            <a:ext cx="7293023" cy="3683358"/>
          </a:xfrm>
        </p:spPr>
        <p:txBody>
          <a:bodyPr anchor="ctr">
            <a:normAutofit/>
          </a:bodyPr>
          <a:lstStyle/>
          <a:p>
            <a:pPr marL="0" indent="0">
              <a:buNone/>
            </a:pPr>
            <a:r>
              <a:rPr lang="en-US" sz="1700" i="1"/>
              <a:t>NEED HELP?  LET US GIVE YOU A HAND!</a:t>
            </a:r>
          </a:p>
          <a:p>
            <a:pPr marL="0" indent="0">
              <a:buNone/>
            </a:pPr>
            <a:endParaRPr lang="en-US" sz="1700"/>
          </a:p>
          <a:p>
            <a:pPr lvl="0"/>
            <a:r>
              <a:rPr lang="en-US" sz="1700"/>
              <a:t>Course planning.</a:t>
            </a:r>
          </a:p>
          <a:p>
            <a:pPr lvl="0"/>
            <a:r>
              <a:rPr lang="en-US" sz="1700"/>
              <a:t>Career planning and Career Center.</a:t>
            </a:r>
          </a:p>
          <a:p>
            <a:pPr lvl="0"/>
            <a:r>
              <a:rPr lang="en-US" sz="1700"/>
              <a:t>Post secondary information, admissions, and financial aid.</a:t>
            </a:r>
          </a:p>
          <a:p>
            <a:pPr lvl="0"/>
            <a:r>
              <a:rPr lang="en-US" sz="1700"/>
              <a:t>Help with academic, personal, social, and family problems.</a:t>
            </a:r>
          </a:p>
          <a:p>
            <a:pPr lvl="0"/>
            <a:r>
              <a:rPr lang="en-US" sz="1700"/>
              <a:t>Prevention and awareness education.</a:t>
            </a:r>
          </a:p>
          <a:p>
            <a:pPr lvl="0"/>
            <a:r>
              <a:rPr lang="en-US" sz="1700"/>
              <a:t>Crisis intervention and referral to community services.</a:t>
            </a:r>
          </a:p>
          <a:p>
            <a:pPr lvl="0"/>
            <a:r>
              <a:rPr lang="en-US" sz="1700"/>
              <a:t>Support services: Post Secondary &amp; Career Advisor, learning resource center and gifted program.</a:t>
            </a:r>
          </a:p>
          <a:p>
            <a:pPr marL="0" indent="0">
              <a:buNone/>
            </a:pPr>
            <a:endParaRPr lang="en-US" sz="1700"/>
          </a:p>
          <a:p>
            <a:endParaRPr lang="en-US" sz="1700"/>
          </a:p>
        </p:txBody>
      </p:sp>
    </p:spTree>
    <p:extLst>
      <p:ext uri="{BB962C8B-B14F-4D97-AF65-F5344CB8AC3E}">
        <p14:creationId xmlns:p14="http://schemas.microsoft.com/office/powerpoint/2010/main" val="13507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r>
              <a:rPr lang="en-US" sz="3500" b="1" dirty="0">
                <a:solidFill>
                  <a:srgbClr val="FFFFFF"/>
                </a:solidFill>
              </a:rPr>
              <a:t>Supporting Pinetree Students</a:t>
            </a:r>
          </a:p>
        </p:txBody>
      </p:sp>
      <p:sp>
        <p:nvSpPr>
          <p:cNvPr id="3" name="Content Placeholder 2"/>
          <p:cNvSpPr>
            <a:spLocks noGrp="1"/>
          </p:cNvSpPr>
          <p:nvPr>
            <p:ph idx="1"/>
          </p:nvPr>
        </p:nvSpPr>
        <p:spPr>
          <a:xfrm>
            <a:off x="3378411" y="461913"/>
            <a:ext cx="5529919" cy="6249972"/>
          </a:xfrm>
        </p:spPr>
        <p:txBody>
          <a:bodyPr anchor="ctr">
            <a:normAutofit lnSpcReduction="10000"/>
          </a:bodyPr>
          <a:lstStyle/>
          <a:p>
            <a:pPr marL="0" marR="0" lvl="0" indent="0" defTabSz="457200" rtl="0" eaLnBrk="1" fontAlgn="auto" latinLnBrk="0" hangingPunct="1">
              <a:spcBef>
                <a:spcPct val="20000"/>
              </a:spcBef>
              <a:spcAft>
                <a:spcPts val="600"/>
              </a:spcAft>
              <a:buClr>
                <a:srgbClr val="30ACEC">
                  <a:lumMod val="75000"/>
                </a:srgbClr>
              </a:buClr>
              <a:buSzPct val="145000"/>
              <a:buFont typeface="Arial"/>
              <a:buNone/>
              <a:tabLst/>
              <a:defRPr/>
            </a:pPr>
            <a:r>
              <a:rPr kumimoji="0" lang="en-US" sz="1400" b="1" i="0" u="none" strike="noStrike" kern="1200" cap="none" spc="0" normalizeH="0" baseline="0" noProof="0" dirty="0">
                <a:ln>
                  <a:noFill/>
                </a:ln>
                <a:effectLst/>
                <a:uLnTx/>
                <a:uFillTx/>
                <a:latin typeface="Corbel" panose="020B0503020204020204"/>
                <a:ea typeface="+mn-ea"/>
                <a:cs typeface="+mn-cs"/>
              </a:rPr>
              <a:t>ENGLISH LANGUAGE LEARNERS</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ELL Program for students new to program </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Assessment and placement to develop English Language Skills</a:t>
            </a:r>
            <a:r>
              <a:rPr kumimoji="0" lang="en-US" sz="1400" b="1" i="0" u="none" strike="noStrike" kern="1200" cap="none" spc="0" normalizeH="0" baseline="0" noProof="0" dirty="0">
                <a:ln>
                  <a:noFill/>
                </a:ln>
                <a:effectLst/>
                <a:uLnTx/>
                <a:uFillTx/>
                <a:latin typeface="Corbel" panose="020B0503020204020204"/>
                <a:ea typeface="+mn-ea"/>
                <a:cs typeface="+mn-cs"/>
              </a:rPr>
              <a:t>	</a:t>
            </a:r>
            <a:endParaRPr kumimoji="0" lang="en-US" sz="1400" b="0" i="0" u="none" strike="noStrike" kern="1200" cap="none" spc="0" normalizeH="0" baseline="0" noProof="0" dirty="0">
              <a:ln>
                <a:noFill/>
              </a:ln>
              <a:effectLst/>
              <a:uLnTx/>
              <a:uFillTx/>
              <a:latin typeface="Corbel" panose="020B0503020204020204"/>
              <a:ea typeface="+mn-ea"/>
              <a:cs typeface="+mn-cs"/>
            </a:endParaRPr>
          </a:p>
          <a:p>
            <a:pPr marL="0" marR="0" lvl="0" indent="0" defTabSz="457200" rtl="0" eaLnBrk="1" fontAlgn="auto" latinLnBrk="0" hangingPunct="1">
              <a:spcBef>
                <a:spcPct val="20000"/>
              </a:spcBef>
              <a:spcAft>
                <a:spcPts val="600"/>
              </a:spcAft>
              <a:buClr>
                <a:srgbClr val="30ACEC">
                  <a:lumMod val="75000"/>
                </a:srgbClr>
              </a:buClr>
              <a:buSzPct val="145000"/>
              <a:buFont typeface="Arial"/>
              <a:buNone/>
              <a:tabLst/>
              <a:defRPr/>
            </a:pPr>
            <a:r>
              <a:rPr kumimoji="0" lang="en-US" sz="1400" b="1" i="0" u="none" strike="noStrike" kern="1200" cap="none" spc="0" normalizeH="0" baseline="0" noProof="0" dirty="0">
                <a:ln>
                  <a:noFill/>
                </a:ln>
                <a:effectLst/>
                <a:uLnTx/>
                <a:uFillTx/>
                <a:latin typeface="Corbel" panose="020B0503020204020204"/>
                <a:ea typeface="+mn-ea"/>
                <a:cs typeface="+mn-cs"/>
              </a:rPr>
              <a:t>TEACHER SUPPORT</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Teachers provide tutorials outside class time</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Arranged independently with students as needed</a:t>
            </a:r>
          </a:p>
          <a:p>
            <a:pPr marL="0" marR="0" lvl="0" indent="0" defTabSz="457200" rtl="0" eaLnBrk="1" fontAlgn="auto" latinLnBrk="0" hangingPunct="1">
              <a:spcBef>
                <a:spcPct val="20000"/>
              </a:spcBef>
              <a:spcAft>
                <a:spcPts val="600"/>
              </a:spcAft>
              <a:buClr>
                <a:srgbClr val="30ACEC">
                  <a:lumMod val="75000"/>
                </a:srgbClr>
              </a:buClr>
              <a:buSzPct val="145000"/>
              <a:buFont typeface="Arial"/>
              <a:buNone/>
              <a:tabLst/>
              <a:defRPr/>
            </a:pPr>
            <a:r>
              <a:rPr kumimoji="0" lang="en-US" sz="1400" b="1" i="0" u="none" strike="noStrike" kern="1200" cap="none" spc="0" normalizeH="0" baseline="0" noProof="0" dirty="0">
                <a:ln>
                  <a:noFill/>
                </a:ln>
                <a:effectLst/>
                <a:uLnTx/>
                <a:uFillTx/>
                <a:latin typeface="Corbel" panose="020B0503020204020204"/>
                <a:ea typeface="+mn-ea"/>
                <a:cs typeface="+mn-cs"/>
              </a:rPr>
              <a:t>STUDENT SERVICES – LEARNING CENTER</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Academic support for grades 9 – 12.</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Work with teachers, students, and parents to facilitate student success</a:t>
            </a:r>
          </a:p>
          <a:p>
            <a:pPr marL="0" marR="0" lvl="0" indent="0" defTabSz="457200" rtl="0" eaLnBrk="1" fontAlgn="auto" latinLnBrk="0" hangingPunct="1">
              <a:spcBef>
                <a:spcPct val="20000"/>
              </a:spcBef>
              <a:spcAft>
                <a:spcPts val="600"/>
              </a:spcAft>
              <a:buClr>
                <a:srgbClr val="30ACEC">
                  <a:lumMod val="75000"/>
                </a:srgbClr>
              </a:buClr>
              <a:buSzPct val="145000"/>
              <a:buFont typeface="Arial"/>
              <a:buNone/>
              <a:tabLst/>
              <a:defRPr/>
            </a:pPr>
            <a:r>
              <a:rPr kumimoji="0" lang="en-US" sz="1400" b="1" i="0" u="none" strike="noStrike" kern="1200" cap="none" spc="0" normalizeH="0" baseline="0" noProof="0" dirty="0">
                <a:ln>
                  <a:noFill/>
                </a:ln>
                <a:effectLst/>
                <a:uLnTx/>
                <a:uFillTx/>
                <a:latin typeface="Corbel" panose="020B0503020204020204"/>
                <a:ea typeface="+mn-ea"/>
                <a:cs typeface="+mn-cs"/>
              </a:rPr>
              <a:t>LIBRARY</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Print materials, audio-visual resources, and computer lab – online access for students</a:t>
            </a:r>
          </a:p>
          <a:p>
            <a:pPr marL="0" marR="0" lvl="0" indent="0" defTabSz="457200" rtl="0" eaLnBrk="1" fontAlgn="auto" latinLnBrk="0" hangingPunct="1">
              <a:spcBef>
                <a:spcPct val="20000"/>
              </a:spcBef>
              <a:spcAft>
                <a:spcPts val="600"/>
              </a:spcAft>
              <a:buClr>
                <a:srgbClr val="30ACEC">
                  <a:lumMod val="75000"/>
                </a:srgbClr>
              </a:buClr>
              <a:buSzPct val="145000"/>
              <a:buFont typeface="Arial"/>
              <a:buNone/>
              <a:tabLst/>
              <a:defRPr/>
            </a:pPr>
            <a:r>
              <a:rPr kumimoji="0" lang="en-US" sz="1400" b="1" i="0" u="none" strike="noStrike" kern="1200" cap="none" spc="0" normalizeH="0" baseline="0" noProof="0" dirty="0">
                <a:ln>
                  <a:noFill/>
                </a:ln>
                <a:effectLst/>
                <a:uLnTx/>
                <a:uFillTx/>
                <a:latin typeface="Corbel" panose="020B0503020204020204"/>
                <a:ea typeface="+mn-ea"/>
                <a:cs typeface="+mn-cs"/>
              </a:rPr>
              <a:t>ESS (Enrichment and Support) </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Wednesday mornings from 10:05-11:20 </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Opportunity to get support from teachers and catch up on missing work</a:t>
            </a:r>
          </a:p>
          <a:p>
            <a:pPr marL="0" marR="0" lvl="0" indent="0" defTabSz="457200" rtl="0" eaLnBrk="1" fontAlgn="auto" latinLnBrk="0" hangingPunct="1">
              <a:spcBef>
                <a:spcPct val="20000"/>
              </a:spcBef>
              <a:spcAft>
                <a:spcPts val="600"/>
              </a:spcAft>
              <a:buClr>
                <a:srgbClr val="30ACEC">
                  <a:lumMod val="75000"/>
                </a:srgbClr>
              </a:buClr>
              <a:buSzPct val="145000"/>
              <a:buFont typeface="Arial"/>
              <a:buNone/>
              <a:tabLst/>
              <a:defRPr/>
            </a:pPr>
            <a:r>
              <a:rPr kumimoji="0" lang="en-US" sz="1400" b="1" i="0" u="none" strike="noStrike" kern="1200" cap="none" spc="0" normalizeH="0" baseline="0" noProof="0" dirty="0">
                <a:ln>
                  <a:noFill/>
                </a:ln>
                <a:effectLst/>
                <a:uLnTx/>
                <a:uFillTx/>
                <a:latin typeface="Corbel" panose="020B0503020204020204"/>
                <a:ea typeface="+mn-ea"/>
                <a:cs typeface="+mn-cs"/>
              </a:rPr>
              <a:t>TUTORING</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Tutoring lists available from your counsellors early in the FALL (Paid Student Tutors) </a:t>
            </a:r>
          </a:p>
          <a:p>
            <a:pPr marL="742950" marR="0" lvl="1" indent="-285750" defTabSz="457200" rtl="0" eaLnBrk="1" fontAlgn="auto" latinLnBrk="0" hangingPunct="1">
              <a:spcBef>
                <a:spcPct val="20000"/>
              </a:spcBef>
              <a:spcAft>
                <a:spcPts val="600"/>
              </a:spcAft>
              <a:buClr>
                <a:srgbClr val="30ACEC">
                  <a:lumMod val="75000"/>
                </a:srgbClr>
              </a:buClr>
              <a:buSzPct val="145000"/>
              <a:buFont typeface="Arial"/>
              <a:buChar char="•"/>
              <a:tabLst/>
              <a:defRPr/>
            </a:pPr>
            <a:r>
              <a:rPr kumimoji="0" lang="en-US" sz="1400" b="0" i="0" u="none" strike="noStrike" kern="1200" cap="none" spc="0" normalizeH="0" baseline="0" noProof="0" dirty="0">
                <a:ln>
                  <a:noFill/>
                </a:ln>
                <a:effectLst/>
                <a:uLnTx/>
                <a:uFillTx/>
                <a:latin typeface="Corbel" panose="020B0503020204020204"/>
                <a:ea typeface="+mn-ea"/>
                <a:cs typeface="+mn-cs"/>
              </a:rPr>
              <a:t>Homework club (A100) is after school from 3:15-4:15.  Student tutors available. (Free service)</a:t>
            </a:r>
          </a:p>
          <a:p>
            <a:endParaRPr lang="en-US" sz="1100" dirty="0"/>
          </a:p>
        </p:txBody>
      </p:sp>
    </p:spTree>
    <p:extLst>
      <p:ext uri="{BB962C8B-B14F-4D97-AF65-F5344CB8AC3E}">
        <p14:creationId xmlns:p14="http://schemas.microsoft.com/office/powerpoint/2010/main" val="3684230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22F24E-7CC0-4C55-AAA6-832D2660FACA}"/>
</file>

<file path=customXml/itemProps2.xml><?xml version="1.0" encoding="utf-8"?>
<ds:datastoreItem xmlns:ds="http://schemas.openxmlformats.org/officeDocument/2006/customXml" ds:itemID="{4F515C2F-BF2D-432A-8FDF-97337763FA2E}"/>
</file>

<file path=customXml/itemProps3.xml><?xml version="1.0" encoding="utf-8"?>
<ds:datastoreItem xmlns:ds="http://schemas.openxmlformats.org/officeDocument/2006/customXml" ds:itemID="{D9A7E5D5-1EE4-416D-A2FA-EC5B8EF8322F}"/>
</file>

<file path=docProps/app.xml><?xml version="1.0" encoding="utf-8"?>
<Properties xmlns="http://schemas.openxmlformats.org/officeDocument/2006/extended-properties" xmlns:vt="http://schemas.openxmlformats.org/officeDocument/2006/docPropsVTypes">
  <Template>Organic</Template>
  <TotalTime>73</TotalTime>
  <Words>2129</Words>
  <Application>Microsoft Office PowerPoint</Application>
  <PresentationFormat>On-screen Show (4:3)</PresentationFormat>
  <Paragraphs>327</Paragraphs>
  <Slides>34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Corbel</vt:lpstr>
      <vt:lpstr>Courier New</vt:lpstr>
      <vt:lpstr>Times New Roman</vt:lpstr>
      <vt:lpstr>Verdana</vt:lpstr>
      <vt:lpstr>Wingdings</vt:lpstr>
      <vt:lpstr>Office Theme</vt:lpstr>
      <vt:lpstr>                 to Pinetree Secondary!</vt:lpstr>
      <vt:lpstr>People to Know!</vt:lpstr>
      <vt:lpstr>Success=Getting Involved (Leadership and Volunteering, Fine &amp; Performing Arts)</vt:lpstr>
      <vt:lpstr>PowerPoint Presentation</vt:lpstr>
      <vt:lpstr>PowerPoint Presentation</vt:lpstr>
      <vt:lpstr>PowerPoint Presentation</vt:lpstr>
      <vt:lpstr>INTRAMURALS </vt:lpstr>
      <vt:lpstr>Counsellor Role at Pinetree</vt:lpstr>
      <vt:lpstr>Supporting Pinetree Students</vt:lpstr>
      <vt:lpstr>The Transition from Grade 8 to 9</vt:lpstr>
      <vt:lpstr>Choosing Courses: The Programming Process</vt:lpstr>
      <vt:lpstr>Course Programming</vt:lpstr>
      <vt:lpstr>Applications of Digital Learning 10</vt:lpstr>
      <vt:lpstr>READ THE GRADE 9 Course Calendar</vt:lpstr>
      <vt:lpstr>Detailed description of all courses. </vt:lpstr>
      <vt:lpstr>Elective Choices</vt:lpstr>
      <vt:lpstr>Elective Choices Cont.</vt:lpstr>
      <vt:lpstr>Elective Choices cont’d…</vt:lpstr>
      <vt:lpstr>Second Languages</vt:lpstr>
      <vt:lpstr>Language Considerations</vt:lpstr>
      <vt:lpstr>Benefits of a Second Language   </vt:lpstr>
      <vt:lpstr>Pinetree Honours Program</vt:lpstr>
      <vt:lpstr>Honours</vt:lpstr>
      <vt:lpstr>Timetable Features</vt:lpstr>
      <vt:lpstr>PowerPoint Presentation</vt:lpstr>
      <vt:lpstr>Timeline Grade 8’s</vt:lpstr>
      <vt:lpstr>Timeline Cont.</vt:lpstr>
      <vt:lpstr>Use this sheet to help you plan! Go to the course planning page on the website to access this sheet.</vt:lpstr>
      <vt:lpstr>Inputting your Course Selection in MyEd BC</vt:lpstr>
      <vt:lpstr>PowerPoint Presentation</vt:lpstr>
      <vt:lpstr>Enter your Primary requests: English PHE Social Studies Math Science</vt:lpstr>
      <vt:lpstr>Enter Your Elective Choices: You Must enter 3 electives!</vt:lpstr>
      <vt:lpstr>You will also need to enter: 1 alternate course ( this is a course we would add if we are unable to accommodate one of your 3 elective choices.  Notes to Counsellor: If there is anything you would like us to know about your Course selection, please leave a message in the Notes to Counsellor.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Pinetree Secondary!</dc:title>
  <dc:creator>Dhillon, Meena</dc:creator>
  <cp:lastModifiedBy>Gushta, Lisa</cp:lastModifiedBy>
  <cp:revision>10</cp:revision>
  <cp:lastPrinted>2022-03-08T17:09:34Z</cp:lastPrinted>
  <dcterms:created xsi:type="dcterms:W3CDTF">2015-01-09T18:16:01Z</dcterms:created>
  <dcterms:modified xsi:type="dcterms:W3CDTF">2025-03-04T16:16:47Z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ies>
</file>