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fntdata" ContentType="application/x-fontdata"/>
  <Default Extension="xml" ContentType="application/xml"/>
  <Override PartName="/docProps/app.xml" ContentType="application/vnd.openxmlformats-officedocument.extended-properties+xml"/>
  <Override PartName="/docProps/core.xml" ContentType="application/vnd.openxmlformats-package.core-properties+xml"/>
  <Override PartName="/ppt/presentation.xml" ContentType="application/vnd.openxmlformats-officedocument.presentationml.presentation.main+xml"/>
  <Override PartName="/ppt/presProps.xml" ContentType="application/vnd.openxmlformats-officedocument.presentationml.presProp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viewProps.xml" ContentType="application/vnd.openxmlformats-officedocument.presentationml.viewProp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Lst>
  <p:sldSz cx="18288000" cy="10287000"/>
  <p:notesSz cx="6858000" cy="9144000"/>
  <p:embeddedFontLst>
    <p:embeddedFont>
      <p:font typeface="Bobby Jones Soft" charset="1" panose="00000000000000000000"/>
      <p:regular r:id="rId31"/>
    </p:embeddedFont>
    <p:embeddedFont>
      <p:font typeface="Raleway" charset="1" panose="00000000000000000000"/>
      <p:regular r:id="rId32"/>
    </p:embeddedFont>
    <p:embeddedFont>
      <p:font typeface="Raleway Bold" charset="1" panose="00000000000000000000"/>
      <p:regular r:id="rId33"/>
    </p:embeddedFont>
    <p:embeddedFont>
      <p:font typeface="Raleway Italics" charset="1" panose="00000000000000000000"/>
      <p:regular r:id="rId34"/>
    </p:embeddedFont>
    <p:embeddedFont>
      <p:font typeface="Raleway Semi-Bold" charset="1" panose="00000000000000000000"/>
      <p:regular r:id="rId3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font" Target="fonts/font34.fntdata"/><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font" Target="fonts/font33.fntdata"/><Relationship Id="rId7" Type="http://schemas.openxmlformats.org/officeDocument/2006/relationships/slide" Target="slides/slide2.xml"/><Relationship Id="rId38" Type="http://schemas.openxmlformats.org/officeDocument/2006/relationships/customXml" Target="../customXml/item3.xml"/><Relationship Id="rId16" Type="http://schemas.openxmlformats.org/officeDocument/2006/relationships/slide" Target="slides/slide11.xml"/><Relationship Id="rId2" Type="http://schemas.openxmlformats.org/officeDocument/2006/relationships/presProps" Target="presProps.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font" Target="fonts/font32.fntdata"/><Relationship Id="rId6" Type="http://schemas.openxmlformats.org/officeDocument/2006/relationships/slide" Target="slides/slide1.xml"/><Relationship Id="rId37" Type="http://schemas.openxmlformats.org/officeDocument/2006/relationships/customXml" Target="../customXml/item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5" Type="http://schemas.openxmlformats.org/officeDocument/2006/relationships/tableStyles" Target="tableStyles.xml"/><Relationship Id="rId36" Type="http://schemas.openxmlformats.org/officeDocument/2006/relationships/customXml" Target="../customXml/item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31.fntdata"/><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font" Target="fonts/font35.fntdata"/><Relationship Id="rId4" Type="http://schemas.openxmlformats.org/officeDocument/2006/relationships/theme" Target="theme/theme1.xml"/><Relationship Id="rId9" Type="http://schemas.openxmlformats.org/officeDocument/2006/relationships/slide" Target="slides/slide4.xml"/><Relationship Id="rId8" Type="http://schemas.openxmlformats.org/officeDocument/2006/relationships/slide" Target="slides/slide3.xml"/><Relationship Id="rId3" Type="http://schemas.openxmlformats.org/officeDocument/2006/relationships/viewProps" Target="viewProps.xml"/></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svg" Type="http://schemas.openxmlformats.org/officeDocument/2006/relationships/image"/><Relationship Id="rId11" Target="../media/image10.png" Type="http://schemas.openxmlformats.org/officeDocument/2006/relationships/image"/><Relationship Id="rId12" Target="../media/image11.svg" Type="http://schemas.openxmlformats.org/officeDocument/2006/relationships/image"/><Relationship Id="rId13" Target="../media/image12.png" Type="http://schemas.openxmlformats.org/officeDocument/2006/relationships/image"/><Relationship Id="rId14" Target="../media/image13.svg" Type="http://schemas.openxmlformats.org/officeDocument/2006/relationships/image"/><Relationship Id="rId15" Target="../media/image14.png" Type="http://schemas.openxmlformats.org/officeDocument/2006/relationships/image"/><Relationship Id="rId16" Target="../media/image15.svg" Type="http://schemas.openxmlformats.org/officeDocument/2006/relationships/image"/><Relationship Id="rId17" Target="../media/image16.png" Type="http://schemas.openxmlformats.org/officeDocument/2006/relationships/image"/><Relationship Id="rId18" Target="../media/image17.svg" Type="http://schemas.openxmlformats.org/officeDocument/2006/relationships/image"/><Relationship Id="rId19" Target="../media/image18.png" Type="http://schemas.openxmlformats.org/officeDocument/2006/relationships/image"/><Relationship Id="rId2" Target="../media/image1.jpeg" Type="http://schemas.openxmlformats.org/officeDocument/2006/relationships/image"/><Relationship Id="rId20" Target="../media/image19.svg" Type="http://schemas.openxmlformats.org/officeDocument/2006/relationships/image"/><Relationship Id="rId21" Target="../media/image20.png" Type="http://schemas.openxmlformats.org/officeDocument/2006/relationships/image"/><Relationship Id="rId22" Target="../media/image21.svg" Type="http://schemas.openxmlformats.org/officeDocument/2006/relationships/image"/><Relationship Id="rId23" Target="../media/image22.pn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 Id="rId5" Target="../media/image4.png" Type="http://schemas.openxmlformats.org/officeDocument/2006/relationships/image"/><Relationship Id="rId6" Target="../media/image5.svg" Type="http://schemas.openxmlformats.org/officeDocument/2006/relationships/image"/><Relationship Id="rId7" Target="../media/image6.png" Type="http://schemas.openxmlformats.org/officeDocument/2006/relationships/image"/><Relationship Id="rId8" Target="../media/image7.svg" Type="http://schemas.openxmlformats.org/officeDocument/2006/relationships/image"/><Relationship Id="rId9" Target="../media/image8.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3.png" Type="http://schemas.openxmlformats.org/officeDocument/2006/relationships/image"/><Relationship Id="rId4" Target="../media/image24.svg" Type="http://schemas.openxmlformats.org/officeDocument/2006/relationships/image"/><Relationship Id="rId5" Target="../media/image29.png" Type="http://schemas.openxmlformats.org/officeDocument/2006/relationships/image"/><Relationship Id="rId6" Target="../media/image30.svg" Type="http://schemas.openxmlformats.org/officeDocument/2006/relationships/image"/><Relationship Id="rId7" Target="../media/image57.png" Type="http://schemas.openxmlformats.org/officeDocument/2006/relationships/image"/><Relationship Id="rId8" Target="../media/image58.png" Type="http://schemas.openxmlformats.org/officeDocument/2006/relationships/image"/><Relationship Id="rId9" Target="../media/image59.sv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3.png" Type="http://schemas.openxmlformats.org/officeDocument/2006/relationships/image"/><Relationship Id="rId4" Target="../media/image24.svg" Type="http://schemas.openxmlformats.org/officeDocument/2006/relationships/image"/><Relationship Id="rId5" Target="../media/image29.png" Type="http://schemas.openxmlformats.org/officeDocument/2006/relationships/image"/><Relationship Id="rId6" Target="../media/image30.svg" Type="http://schemas.openxmlformats.org/officeDocument/2006/relationships/image"/><Relationship Id="rId7" Target="../media/image60.png" Type="http://schemas.openxmlformats.org/officeDocument/2006/relationships/image"/><Relationship Id="rId8" Target="../media/image61.pn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3.png" Type="http://schemas.openxmlformats.org/officeDocument/2006/relationships/image"/><Relationship Id="rId4" Target="../media/image24.svg" Type="http://schemas.openxmlformats.org/officeDocument/2006/relationships/image"/><Relationship Id="rId5" Target="../media/image29.png" Type="http://schemas.openxmlformats.org/officeDocument/2006/relationships/image"/><Relationship Id="rId6" Target="../media/image30.svg" Type="http://schemas.openxmlformats.org/officeDocument/2006/relationships/image"/><Relationship Id="rId7" Target="../media/image62.pn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3.png" Type="http://schemas.openxmlformats.org/officeDocument/2006/relationships/image"/><Relationship Id="rId4" Target="../media/image24.svg" Type="http://schemas.openxmlformats.org/officeDocument/2006/relationships/image"/><Relationship Id="rId5" Target="../media/image29.png" Type="http://schemas.openxmlformats.org/officeDocument/2006/relationships/image"/><Relationship Id="rId6" Target="../media/image30.svg" Type="http://schemas.openxmlformats.org/officeDocument/2006/relationships/image"/><Relationship Id="rId7" Target="../media/image63.png" Type="http://schemas.openxmlformats.org/officeDocument/2006/relationships/image"/><Relationship Id="rId8" Target="../media/image64.svg" Type="http://schemas.openxmlformats.org/officeDocument/2006/relationships/image"/><Relationship Id="rId9" Target="../media/image65.pn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3.png" Type="http://schemas.openxmlformats.org/officeDocument/2006/relationships/image"/><Relationship Id="rId4" Target="../media/image24.svg" Type="http://schemas.openxmlformats.org/officeDocument/2006/relationships/image"/><Relationship Id="rId5" Target="../media/image29.png" Type="http://schemas.openxmlformats.org/officeDocument/2006/relationships/image"/><Relationship Id="rId6" Target="../media/image30.svg" Type="http://schemas.openxmlformats.org/officeDocument/2006/relationships/image"/><Relationship Id="rId7" Target="../media/image66.pn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3.png" Type="http://schemas.openxmlformats.org/officeDocument/2006/relationships/image"/><Relationship Id="rId4" Target="../media/image24.svg" Type="http://schemas.openxmlformats.org/officeDocument/2006/relationships/image"/><Relationship Id="rId5" Target="../media/image29.png" Type="http://schemas.openxmlformats.org/officeDocument/2006/relationships/image"/><Relationship Id="rId6" Target="../media/image30.svg" Type="http://schemas.openxmlformats.org/officeDocument/2006/relationships/image"/><Relationship Id="rId7" Target="../media/image67.pn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71.png" Type="http://schemas.openxmlformats.org/officeDocument/2006/relationships/image"/><Relationship Id="rId11" Target="../media/image72.svg" Type="http://schemas.openxmlformats.org/officeDocument/2006/relationships/image"/><Relationship Id="rId2" Target="../media/image1.jpeg" Type="http://schemas.openxmlformats.org/officeDocument/2006/relationships/image"/><Relationship Id="rId3" Target="../media/image23.png" Type="http://schemas.openxmlformats.org/officeDocument/2006/relationships/image"/><Relationship Id="rId4" Target="../media/image24.svg" Type="http://schemas.openxmlformats.org/officeDocument/2006/relationships/image"/><Relationship Id="rId5" Target="../media/image29.png" Type="http://schemas.openxmlformats.org/officeDocument/2006/relationships/image"/><Relationship Id="rId6" Target="../media/image30.svg" Type="http://schemas.openxmlformats.org/officeDocument/2006/relationships/image"/><Relationship Id="rId7" Target="../media/image68.png" Type="http://schemas.openxmlformats.org/officeDocument/2006/relationships/image"/><Relationship Id="rId8" Target="../media/image69.svg" Type="http://schemas.openxmlformats.org/officeDocument/2006/relationships/image"/><Relationship Id="rId9" Target="../media/image70.pn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3.png" Type="http://schemas.openxmlformats.org/officeDocument/2006/relationships/image"/><Relationship Id="rId4" Target="../media/image24.svg" Type="http://schemas.openxmlformats.org/officeDocument/2006/relationships/image"/><Relationship Id="rId5" Target="../media/image29.png" Type="http://schemas.openxmlformats.org/officeDocument/2006/relationships/image"/><Relationship Id="rId6" Target="../media/image30.svg" Type="http://schemas.openxmlformats.org/officeDocument/2006/relationships/image"/><Relationship Id="rId7" Target="../media/image73.png" Type="http://schemas.openxmlformats.org/officeDocument/2006/relationships/image"/><Relationship Id="rId8" Target="../media/image74.svg" Type="http://schemas.openxmlformats.org/officeDocument/2006/relationships/image"/><Relationship Id="rId9" Target="../media/image75.pn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3.png" Type="http://schemas.openxmlformats.org/officeDocument/2006/relationships/image"/><Relationship Id="rId4" Target="../media/image24.svg" Type="http://schemas.openxmlformats.org/officeDocument/2006/relationships/image"/><Relationship Id="rId5" Target="../media/image29.png" Type="http://schemas.openxmlformats.org/officeDocument/2006/relationships/image"/><Relationship Id="rId6" Target="../media/image30.svg" Type="http://schemas.openxmlformats.org/officeDocument/2006/relationships/image"/><Relationship Id="rId7" Target="../media/image76.png" Type="http://schemas.openxmlformats.org/officeDocument/2006/relationships/image"/><Relationship Id="rId8" Target="../media/image77.pn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81.svg" Type="http://schemas.openxmlformats.org/officeDocument/2006/relationships/image"/><Relationship Id="rId11" Target="../media/image82.png" Type="http://schemas.openxmlformats.org/officeDocument/2006/relationships/image"/><Relationship Id="rId2" Target="../media/image1.jpeg" Type="http://schemas.openxmlformats.org/officeDocument/2006/relationships/image"/><Relationship Id="rId3" Target="../media/image23.png" Type="http://schemas.openxmlformats.org/officeDocument/2006/relationships/image"/><Relationship Id="rId4" Target="../media/image24.svg" Type="http://schemas.openxmlformats.org/officeDocument/2006/relationships/image"/><Relationship Id="rId5" Target="../media/image29.png" Type="http://schemas.openxmlformats.org/officeDocument/2006/relationships/image"/><Relationship Id="rId6" Target="../media/image30.svg" Type="http://schemas.openxmlformats.org/officeDocument/2006/relationships/image"/><Relationship Id="rId7" Target="../media/image78.png" Type="http://schemas.openxmlformats.org/officeDocument/2006/relationships/image"/><Relationship Id="rId8" Target="../media/image79.svg" Type="http://schemas.openxmlformats.org/officeDocument/2006/relationships/image"/><Relationship Id="rId9" Target="../media/image80.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1.svg" Type="http://schemas.openxmlformats.org/officeDocument/2006/relationships/image"/><Relationship Id="rId11" Target="../media/image23.png" Type="http://schemas.openxmlformats.org/officeDocument/2006/relationships/image"/><Relationship Id="rId12" Target="../media/image24.svg" Type="http://schemas.openxmlformats.org/officeDocument/2006/relationships/image"/><Relationship Id="rId13" Target="../media/image25.png" Type="http://schemas.openxmlformats.org/officeDocument/2006/relationships/image"/><Relationship Id="rId14" Target="../media/image26.svg" Type="http://schemas.openxmlformats.org/officeDocument/2006/relationships/image"/><Relationship Id="rId15" Target="../media/image27.png" Type="http://schemas.openxmlformats.org/officeDocument/2006/relationships/image"/><Relationship Id="rId16" Target="../media/image28.svg" Type="http://schemas.openxmlformats.org/officeDocument/2006/relationships/image"/><Relationship Id="rId2" Target="../media/image1.jpeg" Type="http://schemas.openxmlformats.org/officeDocument/2006/relationships/image"/><Relationship Id="rId3" Target="../media/image10.png" Type="http://schemas.openxmlformats.org/officeDocument/2006/relationships/image"/><Relationship Id="rId4" Target="../media/image11.svg" Type="http://schemas.openxmlformats.org/officeDocument/2006/relationships/image"/><Relationship Id="rId5" Target="../media/image16.png" Type="http://schemas.openxmlformats.org/officeDocument/2006/relationships/image"/><Relationship Id="rId6" Target="../media/image17.svg" Type="http://schemas.openxmlformats.org/officeDocument/2006/relationships/image"/><Relationship Id="rId7" Target="../media/image18.png" Type="http://schemas.openxmlformats.org/officeDocument/2006/relationships/image"/><Relationship Id="rId8" Target="../media/image19.svg" Type="http://schemas.openxmlformats.org/officeDocument/2006/relationships/image"/><Relationship Id="rId9" Target="../media/image20.pn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86.svg" Type="http://schemas.openxmlformats.org/officeDocument/2006/relationships/image"/><Relationship Id="rId2" Target="../media/image1.jpeg" Type="http://schemas.openxmlformats.org/officeDocument/2006/relationships/image"/><Relationship Id="rId3" Target="../media/image23.png" Type="http://schemas.openxmlformats.org/officeDocument/2006/relationships/image"/><Relationship Id="rId4" Target="../media/image24.svg" Type="http://schemas.openxmlformats.org/officeDocument/2006/relationships/image"/><Relationship Id="rId5" Target="../media/image29.png" Type="http://schemas.openxmlformats.org/officeDocument/2006/relationships/image"/><Relationship Id="rId6" Target="../media/image30.svg" Type="http://schemas.openxmlformats.org/officeDocument/2006/relationships/image"/><Relationship Id="rId7" Target="../media/image83.png" Type="http://schemas.openxmlformats.org/officeDocument/2006/relationships/image"/><Relationship Id="rId8" Target="../media/image84.svg" Type="http://schemas.openxmlformats.org/officeDocument/2006/relationships/image"/><Relationship Id="rId9" Target="../media/image85.png" Type="http://schemas.openxmlformats.org/officeDocument/2006/relationships/image"/></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3.png" Type="http://schemas.openxmlformats.org/officeDocument/2006/relationships/image"/><Relationship Id="rId4" Target="../media/image24.svg" Type="http://schemas.openxmlformats.org/officeDocument/2006/relationships/image"/><Relationship Id="rId5" Target="../media/image29.png" Type="http://schemas.openxmlformats.org/officeDocument/2006/relationships/image"/><Relationship Id="rId6" Target="../media/image30.svg" Type="http://schemas.openxmlformats.org/officeDocument/2006/relationships/image"/><Relationship Id="rId7" Target="../media/image87.png" Type="http://schemas.openxmlformats.org/officeDocument/2006/relationships/image"/><Relationship Id="rId8" Target="../media/image88.svg" Type="http://schemas.openxmlformats.org/officeDocument/2006/relationships/image"/></Relationships>
</file>

<file path=ppt/slides/_rels/slide2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3.png" Type="http://schemas.openxmlformats.org/officeDocument/2006/relationships/image"/><Relationship Id="rId4" Target="../media/image24.svg" Type="http://schemas.openxmlformats.org/officeDocument/2006/relationships/image"/><Relationship Id="rId5" Target="../media/image29.png" Type="http://schemas.openxmlformats.org/officeDocument/2006/relationships/image"/><Relationship Id="rId6" Target="../media/image30.svg" Type="http://schemas.openxmlformats.org/officeDocument/2006/relationships/image"/><Relationship Id="rId7" Target="../media/image89.png" Type="http://schemas.openxmlformats.org/officeDocument/2006/relationships/image"/><Relationship Id="rId8" Target="../media/image90.svg" Type="http://schemas.openxmlformats.org/officeDocument/2006/relationships/image"/></Relationships>
</file>

<file path=ppt/slides/_rels/slide2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3.png" Type="http://schemas.openxmlformats.org/officeDocument/2006/relationships/image"/><Relationship Id="rId4" Target="../media/image24.svg" Type="http://schemas.openxmlformats.org/officeDocument/2006/relationships/image"/><Relationship Id="rId5" Target="../media/image29.png" Type="http://schemas.openxmlformats.org/officeDocument/2006/relationships/image"/><Relationship Id="rId6" Target="../media/image30.svg" Type="http://schemas.openxmlformats.org/officeDocument/2006/relationships/image"/><Relationship Id="rId7" Target="../media/image91.png" Type="http://schemas.openxmlformats.org/officeDocument/2006/relationships/image"/></Relationships>
</file>

<file path=ppt/slides/_rels/slide2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3.png" Type="http://schemas.openxmlformats.org/officeDocument/2006/relationships/image"/><Relationship Id="rId4" Target="../media/image24.svg" Type="http://schemas.openxmlformats.org/officeDocument/2006/relationships/image"/><Relationship Id="rId5" Target="../media/image29.png" Type="http://schemas.openxmlformats.org/officeDocument/2006/relationships/image"/><Relationship Id="rId6" Target="../media/image30.svg" Type="http://schemas.openxmlformats.org/officeDocument/2006/relationships/image"/><Relationship Id="rId7" Target="../media/image92.png" Type="http://schemas.openxmlformats.org/officeDocument/2006/relationships/image"/><Relationship Id="rId8" Target="../media/image93.svg" Type="http://schemas.openxmlformats.org/officeDocument/2006/relationships/image"/></Relationships>
</file>

<file path=ppt/slides/_rels/slide2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3.png" Type="http://schemas.openxmlformats.org/officeDocument/2006/relationships/image"/><Relationship Id="rId4" Target="../media/image24.svg" Type="http://schemas.openxmlformats.org/officeDocument/2006/relationships/image"/><Relationship Id="rId5" Target="../media/image29.png" Type="http://schemas.openxmlformats.org/officeDocument/2006/relationships/image"/><Relationship Id="rId6" Target="../media/image30.svg" Type="http://schemas.openxmlformats.org/officeDocument/2006/relationships/image"/><Relationship Id="rId7" Target="../media/image94.jpeg" Type="http://schemas.openxmlformats.org/officeDocument/2006/relationships/image"/><Relationship Id="rId8" Target="../media/image95.jpeg" Type="http://schemas.openxmlformats.org/officeDocument/2006/relationships/image"/><Relationship Id="rId9" Target="../media/image96.jpe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4.svg" Type="http://schemas.openxmlformats.org/officeDocument/2006/relationships/image"/><Relationship Id="rId11" Target="../media/image27.png" Type="http://schemas.openxmlformats.org/officeDocument/2006/relationships/image"/><Relationship Id="rId12" Target="../media/image28.svg" Type="http://schemas.openxmlformats.org/officeDocument/2006/relationships/image"/><Relationship Id="rId13" Target="../media/image29.png" Type="http://schemas.openxmlformats.org/officeDocument/2006/relationships/image"/><Relationship Id="rId14" Target="../media/image30.svg" Type="http://schemas.openxmlformats.org/officeDocument/2006/relationships/image"/><Relationship Id="rId2" Target="../media/image1.jpeg" Type="http://schemas.openxmlformats.org/officeDocument/2006/relationships/image"/><Relationship Id="rId3" Target="../media/image10.png" Type="http://schemas.openxmlformats.org/officeDocument/2006/relationships/image"/><Relationship Id="rId4" Target="../media/image11.svg" Type="http://schemas.openxmlformats.org/officeDocument/2006/relationships/image"/><Relationship Id="rId5" Target="../media/image16.png" Type="http://schemas.openxmlformats.org/officeDocument/2006/relationships/image"/><Relationship Id="rId6" Target="../media/image17.svg" Type="http://schemas.openxmlformats.org/officeDocument/2006/relationships/image"/><Relationship Id="rId7" Target="../media/image18.png" Type="http://schemas.openxmlformats.org/officeDocument/2006/relationships/image"/><Relationship Id="rId8" Target="../media/image19.svg" Type="http://schemas.openxmlformats.org/officeDocument/2006/relationships/image"/><Relationship Id="rId9" Target="../media/image23.pn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4.png" Type="http://schemas.openxmlformats.org/officeDocument/2006/relationships/image"/><Relationship Id="rId2" Target="../media/image1.jpeg" Type="http://schemas.openxmlformats.org/officeDocument/2006/relationships/image"/><Relationship Id="rId3" Target="../media/image23.png" Type="http://schemas.openxmlformats.org/officeDocument/2006/relationships/image"/><Relationship Id="rId4" Target="../media/image24.svg" Type="http://schemas.openxmlformats.org/officeDocument/2006/relationships/image"/><Relationship Id="rId5" Target="../media/image29.png" Type="http://schemas.openxmlformats.org/officeDocument/2006/relationships/image"/><Relationship Id="rId6" Target="../media/image30.svg" Type="http://schemas.openxmlformats.org/officeDocument/2006/relationships/image"/><Relationship Id="rId7" Target="../media/image31.png" Type="http://schemas.openxmlformats.org/officeDocument/2006/relationships/image"/><Relationship Id="rId8" Target="../media/image32.png" Type="http://schemas.openxmlformats.org/officeDocument/2006/relationships/image"/><Relationship Id="rId9" Target="../media/image33.sv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8.svg" Type="http://schemas.openxmlformats.org/officeDocument/2006/relationships/image"/><Relationship Id="rId11" Target="../media/image39.png" Type="http://schemas.openxmlformats.org/officeDocument/2006/relationships/image"/><Relationship Id="rId12" Target="../media/image40.svg" Type="http://schemas.openxmlformats.org/officeDocument/2006/relationships/image"/><Relationship Id="rId2" Target="../media/image1.jpeg" Type="http://schemas.openxmlformats.org/officeDocument/2006/relationships/image"/><Relationship Id="rId3" Target="../media/image23.png" Type="http://schemas.openxmlformats.org/officeDocument/2006/relationships/image"/><Relationship Id="rId4" Target="../media/image24.svg" Type="http://schemas.openxmlformats.org/officeDocument/2006/relationships/image"/><Relationship Id="rId5" Target="../media/image29.png" Type="http://schemas.openxmlformats.org/officeDocument/2006/relationships/image"/><Relationship Id="rId6" Target="../media/image30.svg" Type="http://schemas.openxmlformats.org/officeDocument/2006/relationships/image"/><Relationship Id="rId7" Target="../media/image35.png" Type="http://schemas.openxmlformats.org/officeDocument/2006/relationships/image"/><Relationship Id="rId8" Target="../media/image36.svg" Type="http://schemas.openxmlformats.org/officeDocument/2006/relationships/image"/><Relationship Id="rId9" Target="../media/image37.pn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4.svg" Type="http://schemas.openxmlformats.org/officeDocument/2006/relationships/image"/><Relationship Id="rId11" Target="../media/image45.png" Type="http://schemas.openxmlformats.org/officeDocument/2006/relationships/image"/><Relationship Id="rId12" Target="../media/image46.png" Type="http://schemas.openxmlformats.org/officeDocument/2006/relationships/image"/><Relationship Id="rId13" Target="../media/image47.svg" Type="http://schemas.openxmlformats.org/officeDocument/2006/relationships/image"/><Relationship Id="rId2" Target="../media/image1.jpeg" Type="http://schemas.openxmlformats.org/officeDocument/2006/relationships/image"/><Relationship Id="rId3" Target="../media/image23.png" Type="http://schemas.openxmlformats.org/officeDocument/2006/relationships/image"/><Relationship Id="rId4" Target="../media/image24.svg" Type="http://schemas.openxmlformats.org/officeDocument/2006/relationships/image"/><Relationship Id="rId5" Target="../media/image29.png" Type="http://schemas.openxmlformats.org/officeDocument/2006/relationships/image"/><Relationship Id="rId6" Target="../media/image30.svg" Type="http://schemas.openxmlformats.org/officeDocument/2006/relationships/image"/><Relationship Id="rId7" Target="../media/image41.png" Type="http://schemas.openxmlformats.org/officeDocument/2006/relationships/image"/><Relationship Id="rId8" Target="../media/image42.svg" Type="http://schemas.openxmlformats.org/officeDocument/2006/relationships/image"/><Relationship Id="rId9" Target="../media/image43.pn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3.png" Type="http://schemas.openxmlformats.org/officeDocument/2006/relationships/image"/><Relationship Id="rId4" Target="../media/image24.svg" Type="http://schemas.openxmlformats.org/officeDocument/2006/relationships/image"/><Relationship Id="rId5" Target="../media/image29.png" Type="http://schemas.openxmlformats.org/officeDocument/2006/relationships/image"/><Relationship Id="rId6" Target="../media/image30.svg" Type="http://schemas.openxmlformats.org/officeDocument/2006/relationships/image"/><Relationship Id="rId7" Target="../media/image48.png" Type="http://schemas.openxmlformats.org/officeDocument/2006/relationships/image"/><Relationship Id="rId8" Target="../media/image49.svg" Type="http://schemas.openxmlformats.org/officeDocument/2006/relationships/image"/><Relationship Id="rId9" Target="../media/image50.pn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3.png" Type="http://schemas.openxmlformats.org/officeDocument/2006/relationships/image"/><Relationship Id="rId4" Target="../media/image24.svg" Type="http://schemas.openxmlformats.org/officeDocument/2006/relationships/image"/><Relationship Id="rId5" Target="../media/image29.png" Type="http://schemas.openxmlformats.org/officeDocument/2006/relationships/image"/><Relationship Id="rId6" Target="../media/image30.svg" Type="http://schemas.openxmlformats.org/officeDocument/2006/relationships/image"/><Relationship Id="rId7" Target="../media/image51.jpeg" Type="http://schemas.openxmlformats.org/officeDocument/2006/relationships/image"/><Relationship Id="rId8" Target="../media/image52.jpeg" Type="http://schemas.openxmlformats.org/officeDocument/2006/relationships/image"/><Relationship Id="rId9" Target="../media/image53.jpe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3.png" Type="http://schemas.openxmlformats.org/officeDocument/2006/relationships/image"/><Relationship Id="rId4" Target="../media/image24.svg" Type="http://schemas.openxmlformats.org/officeDocument/2006/relationships/image"/><Relationship Id="rId5" Target="../media/image29.png" Type="http://schemas.openxmlformats.org/officeDocument/2006/relationships/image"/><Relationship Id="rId6" Target="../media/image30.svg" Type="http://schemas.openxmlformats.org/officeDocument/2006/relationships/image"/><Relationship Id="rId7" Target="../media/image54.png" Type="http://schemas.openxmlformats.org/officeDocument/2006/relationships/image"/><Relationship Id="rId8" Target="../media/image55.svg" Type="http://schemas.openxmlformats.org/officeDocument/2006/relationships/image"/><Relationship Id="rId9" Target="../media/image56.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18444" r="0" b="0"/>
            </a:stretch>
          </a:blipFill>
        </p:spPr>
      </p:sp>
      <p:grpSp>
        <p:nvGrpSpPr>
          <p:cNvPr name="Group 3" id="3"/>
          <p:cNvGrpSpPr/>
          <p:nvPr/>
        </p:nvGrpSpPr>
        <p:grpSpPr>
          <a:xfrm rot="0">
            <a:off x="13443039" y="4712844"/>
            <a:ext cx="3086100" cy="3086100"/>
            <a:chOff x="0" y="0"/>
            <a:chExt cx="812800" cy="812800"/>
          </a:xfrm>
        </p:grpSpPr>
        <p:sp>
          <p:nvSpPr>
            <p:cNvPr name="Freeform 4" id="4"/>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name="TextBox 5" id="5"/>
            <p:cNvSpPr txBox="true"/>
            <p:nvPr/>
          </p:nvSpPr>
          <p:spPr>
            <a:xfrm>
              <a:off x="76200" y="19050"/>
              <a:ext cx="660400" cy="717550"/>
            </a:xfrm>
            <a:prstGeom prst="rect">
              <a:avLst/>
            </a:prstGeom>
          </p:spPr>
          <p:txBody>
            <a:bodyPr anchor="ctr" rtlCol="false" tIns="50800" lIns="50800" bIns="50800" rIns="50800"/>
            <a:lstStyle/>
            <a:p>
              <a:pPr algn="ctr">
                <a:lnSpc>
                  <a:spcPts val="2800"/>
                </a:lnSpc>
              </a:pPr>
            </a:p>
          </p:txBody>
        </p:sp>
      </p:grpSp>
      <p:sp>
        <p:nvSpPr>
          <p:cNvPr name="Freeform 6" id="6"/>
          <p:cNvSpPr/>
          <p:nvPr/>
        </p:nvSpPr>
        <p:spPr>
          <a:xfrm flipH="false" flipV="false" rot="500615">
            <a:off x="6673996" y="6265558"/>
            <a:ext cx="5009577" cy="1578017"/>
          </a:xfrm>
          <a:custGeom>
            <a:avLst/>
            <a:gdLst/>
            <a:ahLst/>
            <a:cxnLst/>
            <a:rect r="r" b="b" t="t" l="l"/>
            <a:pathLst>
              <a:path h="1578017" w="5009577">
                <a:moveTo>
                  <a:pt x="0" y="0"/>
                </a:moveTo>
                <a:lnTo>
                  <a:pt x="5009577" y="0"/>
                </a:lnTo>
                <a:lnTo>
                  <a:pt x="5009577" y="1578017"/>
                </a:lnTo>
                <a:lnTo>
                  <a:pt x="0" y="1578017"/>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7" id="7"/>
          <p:cNvSpPr txBox="true"/>
          <p:nvPr/>
        </p:nvSpPr>
        <p:spPr>
          <a:xfrm rot="0">
            <a:off x="3577311" y="2811019"/>
            <a:ext cx="11133377" cy="4060826"/>
          </a:xfrm>
          <a:prstGeom prst="rect">
            <a:avLst/>
          </a:prstGeom>
        </p:spPr>
        <p:txBody>
          <a:bodyPr anchor="t" rtlCol="false" tIns="0" lIns="0" bIns="0" rIns="0">
            <a:spAutoFit/>
          </a:bodyPr>
          <a:lstStyle/>
          <a:p>
            <a:pPr algn="ctr" marL="0" indent="0" lvl="1">
              <a:lnSpc>
                <a:spcPts val="15500"/>
              </a:lnSpc>
            </a:pPr>
            <a:r>
              <a:rPr lang="en-US" sz="15500" spc="77">
                <a:solidFill>
                  <a:srgbClr val="FFFFFF"/>
                </a:solidFill>
                <a:latin typeface="Bobby Jones Soft"/>
                <a:ea typeface="Bobby Jones Soft"/>
                <a:cs typeface="Bobby Jones Soft"/>
                <a:sym typeface="Bobby Jones Soft"/>
              </a:rPr>
              <a:t>Maple Creek Club Days</a:t>
            </a:r>
          </a:p>
        </p:txBody>
      </p:sp>
      <p:sp>
        <p:nvSpPr>
          <p:cNvPr name="Freeform 8" id="8"/>
          <p:cNvSpPr/>
          <p:nvPr/>
        </p:nvSpPr>
        <p:spPr>
          <a:xfrm flipH="false" flipV="false" rot="6875829">
            <a:off x="14416640" y="1889908"/>
            <a:ext cx="1813808" cy="1652214"/>
          </a:xfrm>
          <a:custGeom>
            <a:avLst/>
            <a:gdLst/>
            <a:ahLst/>
            <a:cxnLst/>
            <a:rect r="r" b="b" t="t" l="l"/>
            <a:pathLst>
              <a:path h="1652214" w="1813808">
                <a:moveTo>
                  <a:pt x="0" y="0"/>
                </a:moveTo>
                <a:lnTo>
                  <a:pt x="1813807" y="0"/>
                </a:lnTo>
                <a:lnTo>
                  <a:pt x="1813807" y="1652213"/>
                </a:lnTo>
                <a:lnTo>
                  <a:pt x="0" y="1652213"/>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9" id="9"/>
          <p:cNvSpPr/>
          <p:nvPr/>
        </p:nvSpPr>
        <p:spPr>
          <a:xfrm flipH="false" flipV="false" rot="-3799708">
            <a:off x="3197612" y="5501630"/>
            <a:ext cx="1829200" cy="1666235"/>
          </a:xfrm>
          <a:custGeom>
            <a:avLst/>
            <a:gdLst/>
            <a:ahLst/>
            <a:cxnLst/>
            <a:rect r="r" b="b" t="t" l="l"/>
            <a:pathLst>
              <a:path h="1666235" w="1829200">
                <a:moveTo>
                  <a:pt x="0" y="0"/>
                </a:moveTo>
                <a:lnTo>
                  <a:pt x="1829200" y="0"/>
                </a:lnTo>
                <a:lnTo>
                  <a:pt x="1829200" y="1666235"/>
                </a:lnTo>
                <a:lnTo>
                  <a:pt x="0" y="166623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0" id="10"/>
          <p:cNvSpPr/>
          <p:nvPr/>
        </p:nvSpPr>
        <p:spPr>
          <a:xfrm flipH="false" flipV="false" rot="0">
            <a:off x="412161" y="596086"/>
            <a:ext cx="1455328" cy="1827467"/>
          </a:xfrm>
          <a:custGeom>
            <a:avLst/>
            <a:gdLst/>
            <a:ahLst/>
            <a:cxnLst/>
            <a:rect r="r" b="b" t="t" l="l"/>
            <a:pathLst>
              <a:path h="1827467" w="1455328">
                <a:moveTo>
                  <a:pt x="0" y="0"/>
                </a:moveTo>
                <a:lnTo>
                  <a:pt x="1455328" y="0"/>
                </a:lnTo>
                <a:lnTo>
                  <a:pt x="1455328" y="1827467"/>
                </a:lnTo>
                <a:lnTo>
                  <a:pt x="0" y="1827467"/>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1" id="11"/>
          <p:cNvSpPr/>
          <p:nvPr/>
        </p:nvSpPr>
        <p:spPr>
          <a:xfrm flipH="false" flipV="false" rot="0">
            <a:off x="15141893" y="8965633"/>
            <a:ext cx="2620560" cy="1788532"/>
          </a:xfrm>
          <a:custGeom>
            <a:avLst/>
            <a:gdLst/>
            <a:ahLst/>
            <a:cxnLst/>
            <a:rect r="r" b="b" t="t" l="l"/>
            <a:pathLst>
              <a:path h="1788532" w="2620560">
                <a:moveTo>
                  <a:pt x="0" y="0"/>
                </a:moveTo>
                <a:lnTo>
                  <a:pt x="2620559" y="0"/>
                </a:lnTo>
                <a:lnTo>
                  <a:pt x="2620559" y="1788532"/>
                </a:lnTo>
                <a:lnTo>
                  <a:pt x="0" y="1788532"/>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2" id="12"/>
          <p:cNvSpPr/>
          <p:nvPr/>
        </p:nvSpPr>
        <p:spPr>
          <a:xfrm flipH="false" flipV="false" rot="0">
            <a:off x="-220779" y="8965633"/>
            <a:ext cx="2825289" cy="693480"/>
          </a:xfrm>
          <a:custGeom>
            <a:avLst/>
            <a:gdLst/>
            <a:ahLst/>
            <a:cxnLst/>
            <a:rect r="r" b="b" t="t" l="l"/>
            <a:pathLst>
              <a:path h="693480" w="2825289">
                <a:moveTo>
                  <a:pt x="0" y="0"/>
                </a:moveTo>
                <a:lnTo>
                  <a:pt x="2825289" y="0"/>
                </a:lnTo>
                <a:lnTo>
                  <a:pt x="2825289" y="693480"/>
                </a:lnTo>
                <a:lnTo>
                  <a:pt x="0" y="693480"/>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3" id="13"/>
          <p:cNvSpPr/>
          <p:nvPr/>
        </p:nvSpPr>
        <p:spPr>
          <a:xfrm flipH="false" flipV="false" rot="0">
            <a:off x="17029503" y="5910442"/>
            <a:ext cx="732949" cy="2057400"/>
          </a:xfrm>
          <a:custGeom>
            <a:avLst/>
            <a:gdLst/>
            <a:ahLst/>
            <a:cxnLst/>
            <a:rect r="r" b="b" t="t" l="l"/>
            <a:pathLst>
              <a:path h="2057400" w="732949">
                <a:moveTo>
                  <a:pt x="0" y="0"/>
                </a:moveTo>
                <a:lnTo>
                  <a:pt x="732949" y="0"/>
                </a:lnTo>
                <a:lnTo>
                  <a:pt x="732949" y="2057400"/>
                </a:lnTo>
                <a:lnTo>
                  <a:pt x="0" y="2057400"/>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14" id="14"/>
          <p:cNvSpPr/>
          <p:nvPr/>
        </p:nvSpPr>
        <p:spPr>
          <a:xfrm flipH="false" flipV="false" rot="-335083">
            <a:off x="5878869" y="1436833"/>
            <a:ext cx="1738552" cy="1197428"/>
          </a:xfrm>
          <a:custGeom>
            <a:avLst/>
            <a:gdLst/>
            <a:ahLst/>
            <a:cxnLst/>
            <a:rect r="r" b="b" t="t" l="l"/>
            <a:pathLst>
              <a:path h="1197428" w="1738552">
                <a:moveTo>
                  <a:pt x="0" y="0"/>
                </a:moveTo>
                <a:lnTo>
                  <a:pt x="1738552" y="0"/>
                </a:lnTo>
                <a:lnTo>
                  <a:pt x="1738552" y="1197428"/>
                </a:lnTo>
                <a:lnTo>
                  <a:pt x="0" y="1197428"/>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
        <p:nvSpPr>
          <p:cNvPr name="Freeform 15" id="15"/>
          <p:cNvSpPr/>
          <p:nvPr/>
        </p:nvSpPr>
        <p:spPr>
          <a:xfrm flipH="false" flipV="false" rot="0">
            <a:off x="17029503" y="-778297"/>
            <a:ext cx="1917264" cy="2748766"/>
          </a:xfrm>
          <a:custGeom>
            <a:avLst/>
            <a:gdLst/>
            <a:ahLst/>
            <a:cxnLst/>
            <a:rect r="r" b="b" t="t" l="l"/>
            <a:pathLst>
              <a:path h="2748766" w="1917264">
                <a:moveTo>
                  <a:pt x="0" y="0"/>
                </a:moveTo>
                <a:lnTo>
                  <a:pt x="1917264" y="0"/>
                </a:lnTo>
                <a:lnTo>
                  <a:pt x="1917264" y="2748766"/>
                </a:lnTo>
                <a:lnTo>
                  <a:pt x="0" y="2748766"/>
                </a:lnTo>
                <a:lnTo>
                  <a:pt x="0" y="0"/>
                </a:lnTo>
                <a:close/>
              </a:path>
            </a:pathLst>
          </a:custGeom>
          <a:blipFill>
            <a:blip r:embed="rId17">
              <a:extLst>
                <a:ext uri="{96DAC541-7B7A-43D3-8B79-37D633B846F1}">
                  <asvg:svgBlip xmlns:asvg="http://schemas.microsoft.com/office/drawing/2016/SVG/main" r:embed="rId18"/>
                </a:ext>
              </a:extLst>
            </a:blip>
            <a:stretch>
              <a:fillRect l="0" t="0" r="0" b="0"/>
            </a:stretch>
          </a:blipFill>
        </p:spPr>
      </p:sp>
      <p:sp>
        <p:nvSpPr>
          <p:cNvPr name="Freeform 16" id="16"/>
          <p:cNvSpPr/>
          <p:nvPr/>
        </p:nvSpPr>
        <p:spPr>
          <a:xfrm flipH="false" flipV="false" rot="0">
            <a:off x="418992" y="3853113"/>
            <a:ext cx="1219415" cy="2580773"/>
          </a:xfrm>
          <a:custGeom>
            <a:avLst/>
            <a:gdLst/>
            <a:ahLst/>
            <a:cxnLst/>
            <a:rect r="r" b="b" t="t" l="l"/>
            <a:pathLst>
              <a:path h="2580773" w="1219415">
                <a:moveTo>
                  <a:pt x="0" y="0"/>
                </a:moveTo>
                <a:lnTo>
                  <a:pt x="1219416" y="0"/>
                </a:lnTo>
                <a:lnTo>
                  <a:pt x="1219416" y="2580774"/>
                </a:lnTo>
                <a:lnTo>
                  <a:pt x="0" y="2580774"/>
                </a:lnTo>
                <a:lnTo>
                  <a:pt x="0" y="0"/>
                </a:lnTo>
                <a:close/>
              </a:path>
            </a:pathLst>
          </a:custGeom>
          <a:blipFill>
            <a:blip r:embed="rId19">
              <a:extLst>
                <a:ext uri="{96DAC541-7B7A-43D3-8B79-37D633B846F1}">
                  <asvg:svgBlip xmlns:asvg="http://schemas.microsoft.com/office/drawing/2016/SVG/main" r:embed="rId20"/>
                </a:ext>
              </a:extLst>
            </a:blip>
            <a:stretch>
              <a:fillRect l="0" t="0" r="0" b="0"/>
            </a:stretch>
          </a:blipFill>
        </p:spPr>
      </p:sp>
      <p:sp>
        <p:nvSpPr>
          <p:cNvPr name="Freeform 17" id="17"/>
          <p:cNvSpPr/>
          <p:nvPr/>
        </p:nvSpPr>
        <p:spPr>
          <a:xfrm flipH="false" flipV="false" rot="0">
            <a:off x="10305049" y="-2835697"/>
            <a:ext cx="4499284" cy="4114800"/>
          </a:xfrm>
          <a:custGeom>
            <a:avLst/>
            <a:gdLst/>
            <a:ahLst/>
            <a:cxnLst/>
            <a:rect r="r" b="b" t="t" l="l"/>
            <a:pathLst>
              <a:path h="4114800" w="4499284">
                <a:moveTo>
                  <a:pt x="0" y="0"/>
                </a:moveTo>
                <a:lnTo>
                  <a:pt x="4499284" y="0"/>
                </a:lnTo>
                <a:lnTo>
                  <a:pt x="4499284" y="4114800"/>
                </a:lnTo>
                <a:lnTo>
                  <a:pt x="0" y="4114800"/>
                </a:lnTo>
                <a:lnTo>
                  <a:pt x="0" y="0"/>
                </a:lnTo>
                <a:close/>
              </a:path>
            </a:pathLst>
          </a:custGeom>
          <a:blipFill>
            <a:blip r:embed="rId21">
              <a:extLst>
                <a:ext uri="{96DAC541-7B7A-43D3-8B79-37D633B846F1}">
                  <asvg:svgBlip xmlns:asvg="http://schemas.microsoft.com/office/drawing/2016/SVG/main" r:embed="rId22"/>
                </a:ext>
              </a:extLst>
            </a:blip>
            <a:stretch>
              <a:fillRect l="0" t="0" r="0" b="0"/>
            </a:stretch>
          </a:blipFill>
        </p:spPr>
      </p:sp>
      <p:sp>
        <p:nvSpPr>
          <p:cNvPr name="Freeform 18" id="18"/>
          <p:cNvSpPr/>
          <p:nvPr/>
        </p:nvSpPr>
        <p:spPr>
          <a:xfrm flipH="false" flipV="false" rot="0">
            <a:off x="13520006" y="4656528"/>
            <a:ext cx="3009133" cy="3142416"/>
          </a:xfrm>
          <a:custGeom>
            <a:avLst/>
            <a:gdLst/>
            <a:ahLst/>
            <a:cxnLst/>
            <a:rect r="r" b="b" t="t" l="l"/>
            <a:pathLst>
              <a:path h="3142416" w="3009133">
                <a:moveTo>
                  <a:pt x="0" y="0"/>
                </a:moveTo>
                <a:lnTo>
                  <a:pt x="3009133" y="0"/>
                </a:lnTo>
                <a:lnTo>
                  <a:pt x="3009133" y="3142416"/>
                </a:lnTo>
                <a:lnTo>
                  <a:pt x="0" y="3142416"/>
                </a:lnTo>
                <a:lnTo>
                  <a:pt x="0" y="0"/>
                </a:lnTo>
                <a:close/>
              </a:path>
            </a:pathLst>
          </a:custGeom>
          <a:blipFill>
            <a:blip r:embed="rId23"/>
            <a:stretch>
              <a:fillRect l="0" t="0" r="0" b="0"/>
            </a:stretch>
          </a:blipFill>
        </p:spPr>
      </p:sp>
      <p:sp>
        <p:nvSpPr>
          <p:cNvPr name="TextBox 19" id="19"/>
          <p:cNvSpPr txBox="true"/>
          <p:nvPr/>
        </p:nvSpPr>
        <p:spPr>
          <a:xfrm rot="0">
            <a:off x="7737443" y="7875144"/>
            <a:ext cx="2882684" cy="1924784"/>
          </a:xfrm>
          <a:prstGeom prst="rect">
            <a:avLst/>
          </a:prstGeom>
        </p:spPr>
        <p:txBody>
          <a:bodyPr anchor="t" rtlCol="false" tIns="0" lIns="0" bIns="0" rIns="0">
            <a:spAutoFit/>
          </a:bodyPr>
          <a:lstStyle/>
          <a:p>
            <a:pPr algn="just">
              <a:lnSpc>
                <a:spcPts val="4923"/>
              </a:lnSpc>
            </a:pPr>
            <a:r>
              <a:rPr lang="en-US" sz="4923" spc="24">
                <a:solidFill>
                  <a:srgbClr val="FFFFFF"/>
                </a:solidFill>
                <a:latin typeface="Bobby Jones Soft"/>
                <a:ea typeface="Bobby Jones Soft"/>
                <a:cs typeface="Bobby Jones Soft"/>
                <a:sym typeface="Bobby Jones Soft"/>
              </a:rPr>
              <a:t>Jan</a:t>
            </a:r>
            <a:r>
              <a:rPr lang="en-US" sz="4923" spc="24">
                <a:solidFill>
                  <a:srgbClr val="FFFFFF"/>
                </a:solidFill>
                <a:latin typeface="Bobby Jones Soft"/>
                <a:ea typeface="Bobby Jones Soft"/>
                <a:cs typeface="Bobby Jones Soft"/>
                <a:sym typeface="Bobby Jones Soft"/>
              </a:rPr>
              <a:t>uary 15</a:t>
            </a:r>
          </a:p>
          <a:p>
            <a:pPr algn="just">
              <a:lnSpc>
                <a:spcPts val="4923"/>
              </a:lnSpc>
            </a:pPr>
            <a:r>
              <a:rPr lang="en-US" sz="4923" spc="24">
                <a:solidFill>
                  <a:srgbClr val="FFFFFF"/>
                </a:solidFill>
                <a:latin typeface="Bobby Jones Soft"/>
                <a:ea typeface="Bobby Jones Soft"/>
                <a:cs typeface="Bobby Jones Soft"/>
                <a:sym typeface="Bobby Jones Soft"/>
              </a:rPr>
              <a:t>January 22</a:t>
            </a:r>
          </a:p>
          <a:p>
            <a:pPr algn="just">
              <a:lnSpc>
                <a:spcPts val="4923"/>
              </a:lnSpc>
            </a:pPr>
            <a:r>
              <a:rPr lang="en-US" sz="4923" spc="24">
                <a:solidFill>
                  <a:srgbClr val="FFFFFF"/>
                </a:solidFill>
                <a:latin typeface="Bobby Jones Soft"/>
                <a:ea typeface="Bobby Jones Soft"/>
                <a:cs typeface="Bobby Jones Soft"/>
                <a:sym typeface="Bobby Jones Soft"/>
              </a:rPr>
              <a:t>January 29</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18444" r="0" b="0"/>
            </a:stretch>
          </a:blipFill>
        </p:spPr>
      </p:sp>
      <p:sp>
        <p:nvSpPr>
          <p:cNvPr name="Freeform 3" id="3"/>
          <p:cNvSpPr/>
          <p:nvPr/>
        </p:nvSpPr>
        <p:spPr>
          <a:xfrm flipH="false" flipV="false" rot="-10800000">
            <a:off x="5915408" y="-663030"/>
            <a:ext cx="3950344" cy="2582537"/>
          </a:xfrm>
          <a:custGeom>
            <a:avLst/>
            <a:gdLst/>
            <a:ahLst/>
            <a:cxnLst/>
            <a:rect r="r" b="b" t="t" l="l"/>
            <a:pathLst>
              <a:path h="2582537" w="3950344">
                <a:moveTo>
                  <a:pt x="0" y="0"/>
                </a:moveTo>
                <a:lnTo>
                  <a:pt x="3950343" y="0"/>
                </a:lnTo>
                <a:lnTo>
                  <a:pt x="3950343" y="2582537"/>
                </a:lnTo>
                <a:lnTo>
                  <a:pt x="0" y="2582537"/>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0">
            <a:off x="-340353" y="8941800"/>
            <a:ext cx="4964703" cy="633000"/>
          </a:xfrm>
          <a:custGeom>
            <a:avLst/>
            <a:gdLst/>
            <a:ahLst/>
            <a:cxnLst/>
            <a:rect r="r" b="b" t="t" l="l"/>
            <a:pathLst>
              <a:path h="633000" w="4964703">
                <a:moveTo>
                  <a:pt x="0" y="0"/>
                </a:moveTo>
                <a:lnTo>
                  <a:pt x="4964704" y="0"/>
                </a:lnTo>
                <a:lnTo>
                  <a:pt x="4964704" y="633000"/>
                </a:lnTo>
                <a:lnTo>
                  <a:pt x="0" y="63300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solid"/>
            <a:miter/>
          </a:ln>
        </p:spPr>
      </p:sp>
      <p:sp>
        <p:nvSpPr>
          <p:cNvPr name="Freeform 5" id="5"/>
          <p:cNvSpPr/>
          <p:nvPr/>
        </p:nvSpPr>
        <p:spPr>
          <a:xfrm flipH="false" flipV="false" rot="0">
            <a:off x="14197693" y="653014"/>
            <a:ext cx="3122442" cy="3641332"/>
          </a:xfrm>
          <a:custGeom>
            <a:avLst/>
            <a:gdLst/>
            <a:ahLst/>
            <a:cxnLst/>
            <a:rect r="r" b="b" t="t" l="l"/>
            <a:pathLst>
              <a:path h="3641332" w="3122442">
                <a:moveTo>
                  <a:pt x="0" y="0"/>
                </a:moveTo>
                <a:lnTo>
                  <a:pt x="3122442" y="0"/>
                </a:lnTo>
                <a:lnTo>
                  <a:pt x="3122442" y="3641332"/>
                </a:lnTo>
                <a:lnTo>
                  <a:pt x="0" y="3641332"/>
                </a:lnTo>
                <a:lnTo>
                  <a:pt x="0" y="0"/>
                </a:lnTo>
                <a:close/>
              </a:path>
            </a:pathLst>
          </a:custGeom>
          <a:blipFill>
            <a:blip r:embed="rId7"/>
            <a:stretch>
              <a:fillRect l="0" t="0" r="0" b="0"/>
            </a:stretch>
          </a:blipFill>
        </p:spPr>
      </p:sp>
      <p:sp>
        <p:nvSpPr>
          <p:cNvPr name="Freeform 6" id="6"/>
          <p:cNvSpPr/>
          <p:nvPr/>
        </p:nvSpPr>
        <p:spPr>
          <a:xfrm flipH="false" flipV="false" rot="0">
            <a:off x="10290741" y="5143500"/>
            <a:ext cx="5468173" cy="4114800"/>
          </a:xfrm>
          <a:custGeom>
            <a:avLst/>
            <a:gdLst/>
            <a:ahLst/>
            <a:cxnLst/>
            <a:rect r="r" b="b" t="t" l="l"/>
            <a:pathLst>
              <a:path h="4114800" w="5468173">
                <a:moveTo>
                  <a:pt x="0" y="0"/>
                </a:moveTo>
                <a:lnTo>
                  <a:pt x="5468173" y="0"/>
                </a:lnTo>
                <a:lnTo>
                  <a:pt x="5468173"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TextBox 7" id="7"/>
          <p:cNvSpPr txBox="true"/>
          <p:nvPr/>
        </p:nvSpPr>
        <p:spPr>
          <a:xfrm rot="0">
            <a:off x="1409700" y="2678663"/>
            <a:ext cx="7715060" cy="2089151"/>
          </a:xfrm>
          <a:prstGeom prst="rect">
            <a:avLst/>
          </a:prstGeom>
        </p:spPr>
        <p:txBody>
          <a:bodyPr anchor="t" rtlCol="false" tIns="0" lIns="0" bIns="0" rIns="0">
            <a:spAutoFit/>
          </a:bodyPr>
          <a:lstStyle/>
          <a:p>
            <a:pPr algn="l" marL="0" indent="0" lvl="1">
              <a:lnSpc>
                <a:spcPts val="8000"/>
              </a:lnSpc>
            </a:pPr>
            <a:r>
              <a:rPr lang="en-US" sz="8000" spc="40">
                <a:solidFill>
                  <a:srgbClr val="FFFFFF"/>
                </a:solidFill>
                <a:latin typeface="Bobby Jones Soft"/>
                <a:ea typeface="Bobby Jones Soft"/>
                <a:cs typeface="Bobby Jones Soft"/>
                <a:sym typeface="Bobby Jones Soft"/>
              </a:rPr>
              <a:t>engineering and design</a:t>
            </a:r>
          </a:p>
        </p:txBody>
      </p:sp>
      <p:sp>
        <p:nvSpPr>
          <p:cNvPr name="TextBox 8" id="8"/>
          <p:cNvSpPr txBox="true"/>
          <p:nvPr/>
        </p:nvSpPr>
        <p:spPr>
          <a:xfrm rot="0">
            <a:off x="1409700" y="4915937"/>
            <a:ext cx="7454383" cy="2120900"/>
          </a:xfrm>
          <a:prstGeom prst="rect">
            <a:avLst/>
          </a:prstGeom>
        </p:spPr>
        <p:txBody>
          <a:bodyPr anchor="t" rtlCol="false" tIns="0" lIns="0" bIns="0" rIns="0">
            <a:spAutoFit/>
          </a:bodyPr>
          <a:lstStyle/>
          <a:p>
            <a:pPr algn="l">
              <a:lnSpc>
                <a:spcPts val="2800"/>
              </a:lnSpc>
              <a:spcBef>
                <a:spcPct val="0"/>
              </a:spcBef>
            </a:pPr>
            <a:r>
              <a:rPr lang="en-US" b="true" sz="2000">
                <a:solidFill>
                  <a:srgbClr val="FFFFFF"/>
                </a:solidFill>
                <a:latin typeface="Raleway Semi-Bold"/>
                <a:ea typeface="Raleway Semi-Bold"/>
                <a:cs typeface="Raleway Semi-Bold"/>
                <a:sym typeface="Raleway Semi-Bold"/>
              </a:rPr>
              <a:t>Create a design, put your art skills to work, and engineer a moving vehicle that actually works! Test your creation against gravity and explore basic physics as you add elastic power to boost your machine. This club is all about hands-on fun and will challenge your creativity, problem-solving, and building skills.</a:t>
            </a:r>
          </a:p>
        </p:txBody>
      </p:sp>
      <p:sp>
        <p:nvSpPr>
          <p:cNvPr name="TextBox 9" id="9"/>
          <p:cNvSpPr txBox="true"/>
          <p:nvPr/>
        </p:nvSpPr>
        <p:spPr>
          <a:xfrm rot="0">
            <a:off x="9865751" y="3086651"/>
            <a:ext cx="7454383" cy="1590675"/>
          </a:xfrm>
          <a:prstGeom prst="rect">
            <a:avLst/>
          </a:prstGeom>
        </p:spPr>
        <p:txBody>
          <a:bodyPr anchor="t" rtlCol="false" tIns="0" lIns="0" bIns="0" rIns="0">
            <a:spAutoFit/>
          </a:bodyPr>
          <a:lstStyle/>
          <a:p>
            <a:pPr algn="l">
              <a:lnSpc>
                <a:spcPts val="4200"/>
              </a:lnSpc>
            </a:pPr>
            <a:r>
              <a:rPr lang="en-US" sz="3000" b="true">
                <a:solidFill>
                  <a:srgbClr val="FFFFFF"/>
                </a:solidFill>
                <a:latin typeface="Raleway Bold"/>
                <a:ea typeface="Raleway Bold"/>
                <a:cs typeface="Raleway Bold"/>
                <a:sym typeface="Raleway Bold"/>
              </a:rPr>
              <a:t>Location: Maple Creek</a:t>
            </a:r>
          </a:p>
          <a:p>
            <a:pPr algn="l">
              <a:lnSpc>
                <a:spcPts val="4200"/>
              </a:lnSpc>
            </a:pPr>
            <a:r>
              <a:rPr lang="en-US" sz="3000" b="true">
                <a:solidFill>
                  <a:srgbClr val="FFFFFF"/>
                </a:solidFill>
                <a:latin typeface="Raleway Bold"/>
                <a:ea typeface="Raleway Bold"/>
                <a:cs typeface="Raleway Bold"/>
                <a:sym typeface="Raleway Bold"/>
              </a:rPr>
              <a:t>Cost: None</a:t>
            </a:r>
          </a:p>
          <a:p>
            <a:pPr algn="l">
              <a:lnSpc>
                <a:spcPts val="4200"/>
              </a:lnSpc>
              <a:spcBef>
                <a:spcPct val="0"/>
              </a:spcBef>
            </a:pPr>
            <a:r>
              <a:rPr lang="en-US" b="true" sz="3000">
                <a:solidFill>
                  <a:srgbClr val="FFFFFF"/>
                </a:solidFill>
                <a:latin typeface="Raleway Bold"/>
                <a:ea typeface="Raleway Bold"/>
                <a:cs typeface="Raleway Bold"/>
                <a:sym typeface="Raleway Bold"/>
              </a:rPr>
              <a:t>Max # of Students: 24</a:t>
            </a:r>
          </a:p>
        </p:txBody>
      </p:sp>
      <p:sp>
        <p:nvSpPr>
          <p:cNvPr name="TextBox 10" id="10"/>
          <p:cNvSpPr txBox="true"/>
          <p:nvPr/>
        </p:nvSpPr>
        <p:spPr>
          <a:xfrm rot="0">
            <a:off x="1409700" y="1465813"/>
            <a:ext cx="1209574" cy="1079501"/>
          </a:xfrm>
          <a:prstGeom prst="rect">
            <a:avLst/>
          </a:prstGeom>
        </p:spPr>
        <p:txBody>
          <a:bodyPr anchor="t" rtlCol="false" tIns="0" lIns="0" bIns="0" rIns="0">
            <a:spAutoFit/>
          </a:bodyPr>
          <a:lstStyle/>
          <a:p>
            <a:pPr algn="ctr" marL="0" indent="0" lvl="1">
              <a:lnSpc>
                <a:spcPts val="8000"/>
              </a:lnSpc>
            </a:pPr>
            <a:r>
              <a:rPr lang="en-US" sz="8000" spc="40">
                <a:solidFill>
                  <a:srgbClr val="FFFFFF"/>
                </a:solidFill>
                <a:latin typeface="Bobby Jones Soft"/>
                <a:ea typeface="Bobby Jones Soft"/>
                <a:cs typeface="Bobby Jones Soft"/>
                <a:sym typeface="Bobby Jones Soft"/>
              </a:rPr>
              <a:t>7</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18444" r="0" b="0"/>
            </a:stretch>
          </a:blipFill>
        </p:spPr>
      </p:sp>
      <p:sp>
        <p:nvSpPr>
          <p:cNvPr name="Freeform 3" id="3"/>
          <p:cNvSpPr/>
          <p:nvPr/>
        </p:nvSpPr>
        <p:spPr>
          <a:xfrm flipH="false" flipV="false" rot="-10800000">
            <a:off x="5915408" y="-663030"/>
            <a:ext cx="3950344" cy="2582537"/>
          </a:xfrm>
          <a:custGeom>
            <a:avLst/>
            <a:gdLst/>
            <a:ahLst/>
            <a:cxnLst/>
            <a:rect r="r" b="b" t="t" l="l"/>
            <a:pathLst>
              <a:path h="2582537" w="3950344">
                <a:moveTo>
                  <a:pt x="0" y="0"/>
                </a:moveTo>
                <a:lnTo>
                  <a:pt x="3950343" y="0"/>
                </a:lnTo>
                <a:lnTo>
                  <a:pt x="3950343" y="2582537"/>
                </a:lnTo>
                <a:lnTo>
                  <a:pt x="0" y="2582537"/>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0">
            <a:off x="-340353" y="8941800"/>
            <a:ext cx="4964703" cy="633000"/>
          </a:xfrm>
          <a:custGeom>
            <a:avLst/>
            <a:gdLst/>
            <a:ahLst/>
            <a:cxnLst/>
            <a:rect r="r" b="b" t="t" l="l"/>
            <a:pathLst>
              <a:path h="633000" w="4964703">
                <a:moveTo>
                  <a:pt x="0" y="0"/>
                </a:moveTo>
                <a:lnTo>
                  <a:pt x="4964704" y="0"/>
                </a:lnTo>
                <a:lnTo>
                  <a:pt x="4964704" y="633000"/>
                </a:lnTo>
                <a:lnTo>
                  <a:pt x="0" y="63300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solid"/>
            <a:miter/>
          </a:ln>
        </p:spPr>
      </p:sp>
      <p:sp>
        <p:nvSpPr>
          <p:cNvPr name="Freeform 5" id="5"/>
          <p:cNvSpPr/>
          <p:nvPr/>
        </p:nvSpPr>
        <p:spPr>
          <a:xfrm flipH="false" flipV="false" rot="0">
            <a:off x="13243655" y="5123899"/>
            <a:ext cx="3076282" cy="4101709"/>
          </a:xfrm>
          <a:custGeom>
            <a:avLst/>
            <a:gdLst/>
            <a:ahLst/>
            <a:cxnLst/>
            <a:rect r="r" b="b" t="t" l="l"/>
            <a:pathLst>
              <a:path h="4101709" w="3076282">
                <a:moveTo>
                  <a:pt x="0" y="0"/>
                </a:moveTo>
                <a:lnTo>
                  <a:pt x="3076282" y="0"/>
                </a:lnTo>
                <a:lnTo>
                  <a:pt x="3076282" y="4101709"/>
                </a:lnTo>
                <a:lnTo>
                  <a:pt x="0" y="4101709"/>
                </a:lnTo>
                <a:lnTo>
                  <a:pt x="0" y="0"/>
                </a:lnTo>
                <a:close/>
              </a:path>
            </a:pathLst>
          </a:custGeom>
          <a:blipFill>
            <a:blip r:embed="rId7"/>
            <a:stretch>
              <a:fillRect l="0" t="0" r="0" b="0"/>
            </a:stretch>
          </a:blipFill>
        </p:spPr>
      </p:sp>
      <p:sp>
        <p:nvSpPr>
          <p:cNvPr name="Freeform 6" id="6"/>
          <p:cNvSpPr/>
          <p:nvPr/>
        </p:nvSpPr>
        <p:spPr>
          <a:xfrm flipH="false" flipV="false" rot="0">
            <a:off x="9144000" y="5123899"/>
            <a:ext cx="2918182" cy="4005557"/>
          </a:xfrm>
          <a:custGeom>
            <a:avLst/>
            <a:gdLst/>
            <a:ahLst/>
            <a:cxnLst/>
            <a:rect r="r" b="b" t="t" l="l"/>
            <a:pathLst>
              <a:path h="4005557" w="2918182">
                <a:moveTo>
                  <a:pt x="0" y="0"/>
                </a:moveTo>
                <a:lnTo>
                  <a:pt x="2918182" y="0"/>
                </a:lnTo>
                <a:lnTo>
                  <a:pt x="2918182" y="4005557"/>
                </a:lnTo>
                <a:lnTo>
                  <a:pt x="0" y="4005557"/>
                </a:lnTo>
                <a:lnTo>
                  <a:pt x="0" y="0"/>
                </a:lnTo>
                <a:close/>
              </a:path>
            </a:pathLst>
          </a:custGeom>
          <a:blipFill>
            <a:blip r:embed="rId8"/>
            <a:stretch>
              <a:fillRect l="-539" t="0" r="0" b="-6734"/>
            </a:stretch>
          </a:blipFill>
        </p:spPr>
      </p:sp>
      <p:sp>
        <p:nvSpPr>
          <p:cNvPr name="TextBox 7" id="7"/>
          <p:cNvSpPr txBox="true"/>
          <p:nvPr/>
        </p:nvSpPr>
        <p:spPr>
          <a:xfrm rot="0">
            <a:off x="1409700" y="2678663"/>
            <a:ext cx="7715060" cy="2089151"/>
          </a:xfrm>
          <a:prstGeom prst="rect">
            <a:avLst/>
          </a:prstGeom>
        </p:spPr>
        <p:txBody>
          <a:bodyPr anchor="t" rtlCol="false" tIns="0" lIns="0" bIns="0" rIns="0">
            <a:spAutoFit/>
          </a:bodyPr>
          <a:lstStyle/>
          <a:p>
            <a:pPr algn="l" marL="0" indent="0" lvl="1">
              <a:lnSpc>
                <a:spcPts val="8000"/>
              </a:lnSpc>
            </a:pPr>
            <a:r>
              <a:rPr lang="en-US" sz="8000" spc="40">
                <a:solidFill>
                  <a:srgbClr val="FFFFFF"/>
                </a:solidFill>
                <a:latin typeface="Bobby Jones Soft"/>
                <a:ea typeface="Bobby Jones Soft"/>
                <a:cs typeface="Bobby Jones Soft"/>
                <a:sym typeface="Bobby Jones Soft"/>
              </a:rPr>
              <a:t>facepainting &amp; theatre makeup</a:t>
            </a:r>
          </a:p>
        </p:txBody>
      </p:sp>
      <p:sp>
        <p:nvSpPr>
          <p:cNvPr name="TextBox 8" id="8"/>
          <p:cNvSpPr txBox="true"/>
          <p:nvPr/>
        </p:nvSpPr>
        <p:spPr>
          <a:xfrm rot="0">
            <a:off x="1409700" y="4915937"/>
            <a:ext cx="7454383" cy="3178175"/>
          </a:xfrm>
          <a:prstGeom prst="rect">
            <a:avLst/>
          </a:prstGeom>
        </p:spPr>
        <p:txBody>
          <a:bodyPr anchor="t" rtlCol="false" tIns="0" lIns="0" bIns="0" rIns="0">
            <a:spAutoFit/>
          </a:bodyPr>
          <a:lstStyle/>
          <a:p>
            <a:pPr algn="l">
              <a:lnSpc>
                <a:spcPts val="2800"/>
              </a:lnSpc>
              <a:spcBef>
                <a:spcPct val="0"/>
              </a:spcBef>
            </a:pPr>
            <a:r>
              <a:rPr lang="en-US" b="true" sz="2000">
                <a:solidFill>
                  <a:srgbClr val="FFFFFF"/>
                </a:solidFill>
                <a:latin typeface="Raleway Bold"/>
                <a:ea typeface="Raleway Bold"/>
                <a:cs typeface="Raleway Bold"/>
                <a:sym typeface="Raleway Bold"/>
              </a:rPr>
              <a:t>Do you love doing makeup? Do you want to learn how to face paint and create realistic makeup effects? Then choose a partner and sign up for Theater Makeup! This club will focus on facepainting techniques, how to "age" someone with makeup, and how to create realistic-looking wounds! You will need to sign up with a friend, as each person will be doing makeup on their partner during every session. Please let us know of any skin or allergy sensitivities prior to signing up. </a:t>
            </a:r>
          </a:p>
        </p:txBody>
      </p:sp>
      <p:sp>
        <p:nvSpPr>
          <p:cNvPr name="TextBox 9" id="9"/>
          <p:cNvSpPr txBox="true"/>
          <p:nvPr/>
        </p:nvSpPr>
        <p:spPr>
          <a:xfrm rot="0">
            <a:off x="9865751" y="3086651"/>
            <a:ext cx="7454383" cy="1590675"/>
          </a:xfrm>
          <a:prstGeom prst="rect">
            <a:avLst/>
          </a:prstGeom>
        </p:spPr>
        <p:txBody>
          <a:bodyPr anchor="t" rtlCol="false" tIns="0" lIns="0" bIns="0" rIns="0">
            <a:spAutoFit/>
          </a:bodyPr>
          <a:lstStyle/>
          <a:p>
            <a:pPr algn="l">
              <a:lnSpc>
                <a:spcPts val="4200"/>
              </a:lnSpc>
            </a:pPr>
            <a:r>
              <a:rPr lang="en-US" sz="3000" b="true">
                <a:solidFill>
                  <a:srgbClr val="FFFFFF"/>
                </a:solidFill>
                <a:latin typeface="Raleway Bold"/>
                <a:ea typeface="Raleway Bold"/>
                <a:cs typeface="Raleway Bold"/>
                <a:sym typeface="Raleway Bold"/>
              </a:rPr>
              <a:t>Location: Maple Creek</a:t>
            </a:r>
          </a:p>
          <a:p>
            <a:pPr algn="l">
              <a:lnSpc>
                <a:spcPts val="4200"/>
              </a:lnSpc>
            </a:pPr>
            <a:r>
              <a:rPr lang="en-US" sz="3000" b="true">
                <a:solidFill>
                  <a:srgbClr val="FFFFFF"/>
                </a:solidFill>
                <a:latin typeface="Raleway Bold"/>
                <a:ea typeface="Raleway Bold"/>
                <a:cs typeface="Raleway Bold"/>
                <a:sym typeface="Raleway Bold"/>
              </a:rPr>
              <a:t>Cost: None</a:t>
            </a:r>
          </a:p>
          <a:p>
            <a:pPr algn="l">
              <a:lnSpc>
                <a:spcPts val="4200"/>
              </a:lnSpc>
              <a:spcBef>
                <a:spcPct val="0"/>
              </a:spcBef>
            </a:pPr>
            <a:r>
              <a:rPr lang="en-US" b="true" sz="3000">
                <a:solidFill>
                  <a:srgbClr val="FFFFFF"/>
                </a:solidFill>
                <a:latin typeface="Raleway Bold"/>
                <a:ea typeface="Raleway Bold"/>
                <a:cs typeface="Raleway Bold"/>
                <a:sym typeface="Raleway Bold"/>
              </a:rPr>
              <a:t>Max # of Students: 25</a:t>
            </a:r>
          </a:p>
        </p:txBody>
      </p:sp>
      <p:sp>
        <p:nvSpPr>
          <p:cNvPr name="TextBox 10" id="10"/>
          <p:cNvSpPr txBox="true"/>
          <p:nvPr/>
        </p:nvSpPr>
        <p:spPr>
          <a:xfrm rot="0">
            <a:off x="1409700" y="1465813"/>
            <a:ext cx="1209574" cy="1079501"/>
          </a:xfrm>
          <a:prstGeom prst="rect">
            <a:avLst/>
          </a:prstGeom>
        </p:spPr>
        <p:txBody>
          <a:bodyPr anchor="t" rtlCol="false" tIns="0" lIns="0" bIns="0" rIns="0">
            <a:spAutoFit/>
          </a:bodyPr>
          <a:lstStyle/>
          <a:p>
            <a:pPr algn="ctr" marL="0" indent="0" lvl="1">
              <a:lnSpc>
                <a:spcPts val="8000"/>
              </a:lnSpc>
            </a:pPr>
            <a:r>
              <a:rPr lang="en-US" sz="8000" spc="40">
                <a:solidFill>
                  <a:srgbClr val="FFFFFF"/>
                </a:solidFill>
                <a:latin typeface="Bobby Jones Soft"/>
                <a:ea typeface="Bobby Jones Soft"/>
                <a:cs typeface="Bobby Jones Soft"/>
                <a:sym typeface="Bobby Jones Soft"/>
              </a:rPr>
              <a:t>8</a:t>
            </a: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18444" r="0" b="0"/>
            </a:stretch>
          </a:blipFill>
        </p:spPr>
      </p:sp>
      <p:sp>
        <p:nvSpPr>
          <p:cNvPr name="Freeform 3" id="3"/>
          <p:cNvSpPr/>
          <p:nvPr/>
        </p:nvSpPr>
        <p:spPr>
          <a:xfrm flipH="false" flipV="false" rot="-10800000">
            <a:off x="5915408" y="-663030"/>
            <a:ext cx="3950344" cy="2582537"/>
          </a:xfrm>
          <a:custGeom>
            <a:avLst/>
            <a:gdLst/>
            <a:ahLst/>
            <a:cxnLst/>
            <a:rect r="r" b="b" t="t" l="l"/>
            <a:pathLst>
              <a:path h="2582537" w="3950344">
                <a:moveTo>
                  <a:pt x="0" y="0"/>
                </a:moveTo>
                <a:lnTo>
                  <a:pt x="3950343" y="0"/>
                </a:lnTo>
                <a:lnTo>
                  <a:pt x="3950343" y="2582537"/>
                </a:lnTo>
                <a:lnTo>
                  <a:pt x="0" y="2582537"/>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0">
            <a:off x="-340353" y="8941800"/>
            <a:ext cx="4964703" cy="633000"/>
          </a:xfrm>
          <a:custGeom>
            <a:avLst/>
            <a:gdLst/>
            <a:ahLst/>
            <a:cxnLst/>
            <a:rect r="r" b="b" t="t" l="l"/>
            <a:pathLst>
              <a:path h="633000" w="4964703">
                <a:moveTo>
                  <a:pt x="0" y="0"/>
                </a:moveTo>
                <a:lnTo>
                  <a:pt x="4964704" y="0"/>
                </a:lnTo>
                <a:lnTo>
                  <a:pt x="4964704" y="633000"/>
                </a:lnTo>
                <a:lnTo>
                  <a:pt x="0" y="63300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solid"/>
            <a:miter/>
          </a:ln>
        </p:spPr>
      </p:sp>
      <p:sp>
        <p:nvSpPr>
          <p:cNvPr name="Freeform 5" id="5"/>
          <p:cNvSpPr/>
          <p:nvPr/>
        </p:nvSpPr>
        <p:spPr>
          <a:xfrm flipH="false" flipV="false" rot="0">
            <a:off x="11207552" y="6521063"/>
            <a:ext cx="4770783" cy="2737237"/>
          </a:xfrm>
          <a:custGeom>
            <a:avLst/>
            <a:gdLst/>
            <a:ahLst/>
            <a:cxnLst/>
            <a:rect r="r" b="b" t="t" l="l"/>
            <a:pathLst>
              <a:path h="2737237" w="4770783">
                <a:moveTo>
                  <a:pt x="0" y="0"/>
                </a:moveTo>
                <a:lnTo>
                  <a:pt x="4770783" y="0"/>
                </a:lnTo>
                <a:lnTo>
                  <a:pt x="4770783" y="2737237"/>
                </a:lnTo>
                <a:lnTo>
                  <a:pt x="0" y="2737237"/>
                </a:lnTo>
                <a:lnTo>
                  <a:pt x="0" y="0"/>
                </a:lnTo>
                <a:close/>
              </a:path>
            </a:pathLst>
          </a:custGeom>
          <a:blipFill>
            <a:blip r:embed="rId7"/>
            <a:stretch>
              <a:fillRect l="0" t="0" r="0" b="0"/>
            </a:stretch>
          </a:blipFill>
        </p:spPr>
      </p:sp>
      <p:sp>
        <p:nvSpPr>
          <p:cNvPr name="TextBox 6" id="6"/>
          <p:cNvSpPr txBox="true"/>
          <p:nvPr/>
        </p:nvSpPr>
        <p:spPr>
          <a:xfrm rot="0">
            <a:off x="1409700" y="3183488"/>
            <a:ext cx="7715060" cy="1079501"/>
          </a:xfrm>
          <a:prstGeom prst="rect">
            <a:avLst/>
          </a:prstGeom>
        </p:spPr>
        <p:txBody>
          <a:bodyPr anchor="t" rtlCol="false" tIns="0" lIns="0" bIns="0" rIns="0">
            <a:spAutoFit/>
          </a:bodyPr>
          <a:lstStyle/>
          <a:p>
            <a:pPr algn="l" marL="0" indent="0" lvl="1">
              <a:lnSpc>
                <a:spcPts val="8000"/>
              </a:lnSpc>
            </a:pPr>
            <a:r>
              <a:rPr lang="en-US" sz="8000" spc="40">
                <a:solidFill>
                  <a:srgbClr val="FFFFFF"/>
                </a:solidFill>
                <a:latin typeface="Bobby Jones Soft"/>
                <a:ea typeface="Bobby Jones Soft"/>
                <a:cs typeface="Bobby Jones Soft"/>
                <a:sym typeface="Bobby Jones Soft"/>
              </a:rPr>
              <a:t>Jazz band</a:t>
            </a:r>
          </a:p>
        </p:txBody>
      </p:sp>
      <p:sp>
        <p:nvSpPr>
          <p:cNvPr name="TextBox 7" id="7"/>
          <p:cNvSpPr txBox="true"/>
          <p:nvPr/>
        </p:nvSpPr>
        <p:spPr>
          <a:xfrm rot="0">
            <a:off x="1409700" y="4915937"/>
            <a:ext cx="7454383" cy="2825750"/>
          </a:xfrm>
          <a:prstGeom prst="rect">
            <a:avLst/>
          </a:prstGeom>
        </p:spPr>
        <p:txBody>
          <a:bodyPr anchor="t" rtlCol="false" tIns="0" lIns="0" bIns="0" rIns="0">
            <a:spAutoFit/>
          </a:bodyPr>
          <a:lstStyle/>
          <a:p>
            <a:pPr algn="l">
              <a:lnSpc>
                <a:spcPts val="2800"/>
              </a:lnSpc>
            </a:pPr>
            <a:r>
              <a:rPr lang="en-US" sz="2000" b="true">
                <a:solidFill>
                  <a:srgbClr val="FFFFFF"/>
                </a:solidFill>
                <a:latin typeface="Raleway Semi-Bold"/>
                <a:ea typeface="Raleway Semi-Bold"/>
                <a:cs typeface="Raleway Semi-Bold"/>
                <a:sym typeface="Raleway Semi-Bold"/>
              </a:rPr>
              <a:t>Love music and want to explore the smooth sounds of jazz? Join the Jazz Band! We’ll dive into swing, blues, and improvisation while creating an exciting ensemble experience. Open to all band students—beginner or advanced—and musicians outside of band (with approval from Mr. Morgan). Bring your instrument, your creativity, and get ready to groove!</a:t>
            </a:r>
          </a:p>
          <a:p>
            <a:pPr algn="l">
              <a:lnSpc>
                <a:spcPts val="2800"/>
              </a:lnSpc>
              <a:spcBef>
                <a:spcPct val="0"/>
              </a:spcBef>
            </a:pPr>
          </a:p>
        </p:txBody>
      </p:sp>
      <p:sp>
        <p:nvSpPr>
          <p:cNvPr name="TextBox 8" id="8"/>
          <p:cNvSpPr txBox="true"/>
          <p:nvPr/>
        </p:nvSpPr>
        <p:spPr>
          <a:xfrm rot="0">
            <a:off x="9865751" y="3086651"/>
            <a:ext cx="7454383" cy="3190875"/>
          </a:xfrm>
          <a:prstGeom prst="rect">
            <a:avLst/>
          </a:prstGeom>
        </p:spPr>
        <p:txBody>
          <a:bodyPr anchor="t" rtlCol="false" tIns="0" lIns="0" bIns="0" rIns="0">
            <a:spAutoFit/>
          </a:bodyPr>
          <a:lstStyle/>
          <a:p>
            <a:pPr algn="l">
              <a:lnSpc>
                <a:spcPts val="4200"/>
              </a:lnSpc>
            </a:pPr>
            <a:r>
              <a:rPr lang="en-US" sz="3000" b="true">
                <a:solidFill>
                  <a:srgbClr val="FFFFFF"/>
                </a:solidFill>
                <a:latin typeface="Raleway Bold"/>
                <a:ea typeface="Raleway Bold"/>
                <a:cs typeface="Raleway Bold"/>
                <a:sym typeface="Raleway Bold"/>
              </a:rPr>
              <a:t>Location: Maple Creek</a:t>
            </a:r>
          </a:p>
          <a:p>
            <a:pPr algn="l">
              <a:lnSpc>
                <a:spcPts val="4200"/>
              </a:lnSpc>
            </a:pPr>
            <a:r>
              <a:rPr lang="en-US" sz="3000" b="true">
                <a:solidFill>
                  <a:srgbClr val="FFFFFF"/>
                </a:solidFill>
                <a:latin typeface="Raleway Bold"/>
                <a:ea typeface="Raleway Bold"/>
                <a:cs typeface="Raleway Bold"/>
                <a:sym typeface="Raleway Bold"/>
              </a:rPr>
              <a:t>Cost: $10</a:t>
            </a:r>
          </a:p>
          <a:p>
            <a:pPr algn="l">
              <a:lnSpc>
                <a:spcPts val="4200"/>
              </a:lnSpc>
            </a:pPr>
            <a:r>
              <a:rPr lang="en-US" sz="3000" b="true">
                <a:solidFill>
                  <a:srgbClr val="FFFFFF"/>
                </a:solidFill>
                <a:latin typeface="Raleway Bold"/>
                <a:ea typeface="Raleway Bold"/>
                <a:cs typeface="Raleway Bold"/>
                <a:sym typeface="Raleway Bold"/>
              </a:rPr>
              <a:t>Max # of Students: 30</a:t>
            </a:r>
          </a:p>
          <a:p>
            <a:pPr algn="l">
              <a:lnSpc>
                <a:spcPts val="4200"/>
              </a:lnSpc>
              <a:spcBef>
                <a:spcPct val="0"/>
              </a:spcBef>
            </a:pPr>
            <a:r>
              <a:rPr lang="en-US" b="true" sz="3000">
                <a:solidFill>
                  <a:srgbClr val="FFFFFF"/>
                </a:solidFill>
                <a:latin typeface="Raleway Bold"/>
                <a:ea typeface="Raleway Bold"/>
                <a:cs typeface="Raleway Bold"/>
                <a:sym typeface="Raleway Bold"/>
              </a:rPr>
              <a:t>Pre-requisites: Must be in Band (beginner or advanced) or approved by Mr. Morgan</a:t>
            </a:r>
          </a:p>
        </p:txBody>
      </p:sp>
      <p:sp>
        <p:nvSpPr>
          <p:cNvPr name="TextBox 9" id="9"/>
          <p:cNvSpPr txBox="true"/>
          <p:nvPr/>
        </p:nvSpPr>
        <p:spPr>
          <a:xfrm rot="0">
            <a:off x="1409700" y="1970638"/>
            <a:ext cx="1209574" cy="1079501"/>
          </a:xfrm>
          <a:prstGeom prst="rect">
            <a:avLst/>
          </a:prstGeom>
        </p:spPr>
        <p:txBody>
          <a:bodyPr anchor="t" rtlCol="false" tIns="0" lIns="0" bIns="0" rIns="0">
            <a:spAutoFit/>
          </a:bodyPr>
          <a:lstStyle/>
          <a:p>
            <a:pPr algn="ctr" marL="0" indent="0" lvl="1">
              <a:lnSpc>
                <a:spcPts val="8000"/>
              </a:lnSpc>
            </a:pPr>
            <a:r>
              <a:rPr lang="en-US" sz="8000" spc="40">
                <a:solidFill>
                  <a:srgbClr val="FFFFFF"/>
                </a:solidFill>
                <a:latin typeface="Bobby Jones Soft"/>
                <a:ea typeface="Bobby Jones Soft"/>
                <a:cs typeface="Bobby Jones Soft"/>
                <a:sym typeface="Bobby Jones Soft"/>
              </a:rPr>
              <a:t>9</a:t>
            </a: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18444" r="0" b="0"/>
            </a:stretch>
          </a:blipFill>
        </p:spPr>
      </p:sp>
      <p:sp>
        <p:nvSpPr>
          <p:cNvPr name="Freeform 3" id="3"/>
          <p:cNvSpPr/>
          <p:nvPr/>
        </p:nvSpPr>
        <p:spPr>
          <a:xfrm flipH="false" flipV="false" rot="-10800000">
            <a:off x="5915408" y="-663030"/>
            <a:ext cx="3950344" cy="2582537"/>
          </a:xfrm>
          <a:custGeom>
            <a:avLst/>
            <a:gdLst/>
            <a:ahLst/>
            <a:cxnLst/>
            <a:rect r="r" b="b" t="t" l="l"/>
            <a:pathLst>
              <a:path h="2582537" w="3950344">
                <a:moveTo>
                  <a:pt x="0" y="0"/>
                </a:moveTo>
                <a:lnTo>
                  <a:pt x="3950343" y="0"/>
                </a:lnTo>
                <a:lnTo>
                  <a:pt x="3950343" y="2582537"/>
                </a:lnTo>
                <a:lnTo>
                  <a:pt x="0" y="2582537"/>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0">
            <a:off x="-340353" y="8941800"/>
            <a:ext cx="4964703" cy="633000"/>
          </a:xfrm>
          <a:custGeom>
            <a:avLst/>
            <a:gdLst/>
            <a:ahLst/>
            <a:cxnLst/>
            <a:rect r="r" b="b" t="t" l="l"/>
            <a:pathLst>
              <a:path h="633000" w="4964703">
                <a:moveTo>
                  <a:pt x="0" y="0"/>
                </a:moveTo>
                <a:lnTo>
                  <a:pt x="4964704" y="0"/>
                </a:lnTo>
                <a:lnTo>
                  <a:pt x="4964704" y="633000"/>
                </a:lnTo>
                <a:lnTo>
                  <a:pt x="0" y="63300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solid"/>
            <a:miter/>
          </a:ln>
        </p:spPr>
      </p:sp>
      <p:sp>
        <p:nvSpPr>
          <p:cNvPr name="Freeform 5" id="5"/>
          <p:cNvSpPr/>
          <p:nvPr/>
        </p:nvSpPr>
        <p:spPr>
          <a:xfrm flipH="false" flipV="false" rot="0">
            <a:off x="9865751" y="5429250"/>
            <a:ext cx="4084874" cy="4114800"/>
          </a:xfrm>
          <a:custGeom>
            <a:avLst/>
            <a:gdLst/>
            <a:ahLst/>
            <a:cxnLst/>
            <a:rect r="r" b="b" t="t" l="l"/>
            <a:pathLst>
              <a:path h="4114800" w="4084874">
                <a:moveTo>
                  <a:pt x="0" y="0"/>
                </a:moveTo>
                <a:lnTo>
                  <a:pt x="4084875" y="0"/>
                </a:lnTo>
                <a:lnTo>
                  <a:pt x="4084875"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6" id="6"/>
          <p:cNvSpPr/>
          <p:nvPr/>
        </p:nvSpPr>
        <p:spPr>
          <a:xfrm flipH="false" flipV="false" rot="626410">
            <a:off x="15845772" y="5878088"/>
            <a:ext cx="1704827" cy="1894253"/>
          </a:xfrm>
          <a:custGeom>
            <a:avLst/>
            <a:gdLst/>
            <a:ahLst/>
            <a:cxnLst/>
            <a:rect r="r" b="b" t="t" l="l"/>
            <a:pathLst>
              <a:path h="1894253" w="1704827">
                <a:moveTo>
                  <a:pt x="0" y="0"/>
                </a:moveTo>
                <a:lnTo>
                  <a:pt x="1704828" y="0"/>
                </a:lnTo>
                <a:lnTo>
                  <a:pt x="1704828" y="1894252"/>
                </a:lnTo>
                <a:lnTo>
                  <a:pt x="0" y="1894252"/>
                </a:lnTo>
                <a:lnTo>
                  <a:pt x="0" y="0"/>
                </a:lnTo>
                <a:close/>
              </a:path>
            </a:pathLst>
          </a:custGeom>
          <a:blipFill>
            <a:blip r:embed="rId9"/>
            <a:stretch>
              <a:fillRect l="0" t="0" r="0" b="0"/>
            </a:stretch>
          </a:blipFill>
        </p:spPr>
      </p:sp>
      <p:sp>
        <p:nvSpPr>
          <p:cNvPr name="Freeform 7" id="7"/>
          <p:cNvSpPr/>
          <p:nvPr/>
        </p:nvSpPr>
        <p:spPr>
          <a:xfrm flipH="true" flipV="false" rot="-897704">
            <a:off x="13822603" y="4819096"/>
            <a:ext cx="1815790" cy="2017545"/>
          </a:xfrm>
          <a:custGeom>
            <a:avLst/>
            <a:gdLst/>
            <a:ahLst/>
            <a:cxnLst/>
            <a:rect r="r" b="b" t="t" l="l"/>
            <a:pathLst>
              <a:path h="2017545" w="1815790">
                <a:moveTo>
                  <a:pt x="1815790" y="0"/>
                </a:moveTo>
                <a:lnTo>
                  <a:pt x="0" y="0"/>
                </a:lnTo>
                <a:lnTo>
                  <a:pt x="0" y="2017545"/>
                </a:lnTo>
                <a:lnTo>
                  <a:pt x="1815790" y="2017545"/>
                </a:lnTo>
                <a:lnTo>
                  <a:pt x="1815790" y="0"/>
                </a:lnTo>
                <a:close/>
              </a:path>
            </a:pathLst>
          </a:custGeom>
          <a:blipFill>
            <a:blip r:embed="rId9"/>
            <a:stretch>
              <a:fillRect l="0" t="0" r="0" b="0"/>
            </a:stretch>
          </a:blipFill>
        </p:spPr>
      </p:sp>
      <p:sp>
        <p:nvSpPr>
          <p:cNvPr name="TextBox 8" id="8"/>
          <p:cNvSpPr txBox="true"/>
          <p:nvPr/>
        </p:nvSpPr>
        <p:spPr>
          <a:xfrm rot="0">
            <a:off x="1409700" y="2678663"/>
            <a:ext cx="7715060" cy="2089151"/>
          </a:xfrm>
          <a:prstGeom prst="rect">
            <a:avLst/>
          </a:prstGeom>
        </p:spPr>
        <p:txBody>
          <a:bodyPr anchor="t" rtlCol="false" tIns="0" lIns="0" bIns="0" rIns="0">
            <a:spAutoFit/>
          </a:bodyPr>
          <a:lstStyle/>
          <a:p>
            <a:pPr algn="l" marL="0" indent="0" lvl="1">
              <a:lnSpc>
                <a:spcPts val="8000"/>
              </a:lnSpc>
            </a:pPr>
            <a:r>
              <a:rPr lang="en-US" sz="8000" spc="40">
                <a:solidFill>
                  <a:srgbClr val="FFFFFF"/>
                </a:solidFill>
                <a:latin typeface="Bobby Jones Soft"/>
                <a:ea typeface="Bobby Jones Soft"/>
                <a:cs typeface="Bobby Jones Soft"/>
                <a:sym typeface="Bobby Jones Soft"/>
              </a:rPr>
              <a:t>jigsaw puzzles and hot cocoa</a:t>
            </a:r>
          </a:p>
        </p:txBody>
      </p:sp>
      <p:sp>
        <p:nvSpPr>
          <p:cNvPr name="TextBox 9" id="9"/>
          <p:cNvSpPr txBox="true"/>
          <p:nvPr/>
        </p:nvSpPr>
        <p:spPr>
          <a:xfrm rot="0">
            <a:off x="1409700" y="4915937"/>
            <a:ext cx="7454383" cy="2120900"/>
          </a:xfrm>
          <a:prstGeom prst="rect">
            <a:avLst/>
          </a:prstGeom>
        </p:spPr>
        <p:txBody>
          <a:bodyPr anchor="t" rtlCol="false" tIns="0" lIns="0" bIns="0" rIns="0">
            <a:spAutoFit/>
          </a:bodyPr>
          <a:lstStyle/>
          <a:p>
            <a:pPr algn="l">
              <a:lnSpc>
                <a:spcPts val="2800"/>
              </a:lnSpc>
              <a:spcBef>
                <a:spcPct val="0"/>
              </a:spcBef>
            </a:pPr>
            <a:r>
              <a:rPr lang="en-US" b="true" sz="2000">
                <a:solidFill>
                  <a:srgbClr val="FFFFFF"/>
                </a:solidFill>
                <a:latin typeface="Raleway Semi-Bold"/>
                <a:ea typeface="Raleway Semi-Bold"/>
                <a:cs typeface="Raleway Semi-Bold"/>
                <a:sym typeface="Raleway Semi-Bold"/>
              </a:rPr>
              <a:t>Do you like the idea of a quiet afternoon sipping hot chocolate, listening to cozy music, and working on jigsaw puzzles? Then this club is for you! This is a great opportunity to meet new people in our school in a relaxed environment. Some of the completed puzzles will be glued and displayed in the school.</a:t>
            </a:r>
          </a:p>
        </p:txBody>
      </p:sp>
      <p:sp>
        <p:nvSpPr>
          <p:cNvPr name="TextBox 10" id="10"/>
          <p:cNvSpPr txBox="true"/>
          <p:nvPr/>
        </p:nvSpPr>
        <p:spPr>
          <a:xfrm rot="0">
            <a:off x="9865751" y="3086651"/>
            <a:ext cx="7454383" cy="1590675"/>
          </a:xfrm>
          <a:prstGeom prst="rect">
            <a:avLst/>
          </a:prstGeom>
        </p:spPr>
        <p:txBody>
          <a:bodyPr anchor="t" rtlCol="false" tIns="0" lIns="0" bIns="0" rIns="0">
            <a:spAutoFit/>
          </a:bodyPr>
          <a:lstStyle/>
          <a:p>
            <a:pPr algn="l">
              <a:lnSpc>
                <a:spcPts val="4200"/>
              </a:lnSpc>
            </a:pPr>
            <a:r>
              <a:rPr lang="en-US" sz="3000" b="true">
                <a:solidFill>
                  <a:srgbClr val="FFFFFF"/>
                </a:solidFill>
                <a:latin typeface="Raleway Bold"/>
                <a:ea typeface="Raleway Bold"/>
                <a:cs typeface="Raleway Bold"/>
                <a:sym typeface="Raleway Bold"/>
              </a:rPr>
              <a:t>Location: Maple Creek</a:t>
            </a:r>
          </a:p>
          <a:p>
            <a:pPr algn="l">
              <a:lnSpc>
                <a:spcPts val="4200"/>
              </a:lnSpc>
            </a:pPr>
            <a:r>
              <a:rPr lang="en-US" sz="3000" b="true">
                <a:solidFill>
                  <a:srgbClr val="FFFFFF"/>
                </a:solidFill>
                <a:latin typeface="Raleway Bold"/>
                <a:ea typeface="Raleway Bold"/>
                <a:cs typeface="Raleway Bold"/>
                <a:sym typeface="Raleway Bold"/>
              </a:rPr>
              <a:t>Cost: None</a:t>
            </a:r>
          </a:p>
          <a:p>
            <a:pPr algn="l">
              <a:lnSpc>
                <a:spcPts val="4200"/>
              </a:lnSpc>
              <a:spcBef>
                <a:spcPct val="0"/>
              </a:spcBef>
            </a:pPr>
            <a:r>
              <a:rPr lang="en-US" b="true" sz="3000">
                <a:solidFill>
                  <a:srgbClr val="FFFFFF"/>
                </a:solidFill>
                <a:latin typeface="Raleway Bold"/>
                <a:ea typeface="Raleway Bold"/>
                <a:cs typeface="Raleway Bold"/>
                <a:sym typeface="Raleway Bold"/>
              </a:rPr>
              <a:t>Max # of Students: 50</a:t>
            </a:r>
          </a:p>
        </p:txBody>
      </p:sp>
      <p:sp>
        <p:nvSpPr>
          <p:cNvPr name="TextBox 11" id="11"/>
          <p:cNvSpPr txBox="true"/>
          <p:nvPr/>
        </p:nvSpPr>
        <p:spPr>
          <a:xfrm rot="0">
            <a:off x="1409700" y="1465813"/>
            <a:ext cx="1209574" cy="1079501"/>
          </a:xfrm>
          <a:prstGeom prst="rect">
            <a:avLst/>
          </a:prstGeom>
        </p:spPr>
        <p:txBody>
          <a:bodyPr anchor="t" rtlCol="false" tIns="0" lIns="0" bIns="0" rIns="0">
            <a:spAutoFit/>
          </a:bodyPr>
          <a:lstStyle/>
          <a:p>
            <a:pPr algn="ctr" marL="0" indent="0" lvl="1">
              <a:lnSpc>
                <a:spcPts val="8000"/>
              </a:lnSpc>
            </a:pPr>
            <a:r>
              <a:rPr lang="en-US" sz="8000" spc="40">
                <a:solidFill>
                  <a:srgbClr val="FFFFFF"/>
                </a:solidFill>
                <a:latin typeface="Bobby Jones Soft"/>
                <a:ea typeface="Bobby Jones Soft"/>
                <a:cs typeface="Bobby Jones Soft"/>
                <a:sym typeface="Bobby Jones Soft"/>
              </a:rPr>
              <a:t>10</a:t>
            </a: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18444" r="0" b="0"/>
            </a:stretch>
          </a:blipFill>
        </p:spPr>
      </p:sp>
      <p:sp>
        <p:nvSpPr>
          <p:cNvPr name="Freeform 3" id="3"/>
          <p:cNvSpPr/>
          <p:nvPr/>
        </p:nvSpPr>
        <p:spPr>
          <a:xfrm flipH="false" flipV="false" rot="-10800000">
            <a:off x="5915408" y="-663030"/>
            <a:ext cx="3950344" cy="2582537"/>
          </a:xfrm>
          <a:custGeom>
            <a:avLst/>
            <a:gdLst/>
            <a:ahLst/>
            <a:cxnLst/>
            <a:rect r="r" b="b" t="t" l="l"/>
            <a:pathLst>
              <a:path h="2582537" w="3950344">
                <a:moveTo>
                  <a:pt x="0" y="0"/>
                </a:moveTo>
                <a:lnTo>
                  <a:pt x="3950343" y="0"/>
                </a:lnTo>
                <a:lnTo>
                  <a:pt x="3950343" y="2582537"/>
                </a:lnTo>
                <a:lnTo>
                  <a:pt x="0" y="2582537"/>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0">
            <a:off x="-340353" y="8941800"/>
            <a:ext cx="4964703" cy="633000"/>
          </a:xfrm>
          <a:custGeom>
            <a:avLst/>
            <a:gdLst/>
            <a:ahLst/>
            <a:cxnLst/>
            <a:rect r="r" b="b" t="t" l="l"/>
            <a:pathLst>
              <a:path h="633000" w="4964703">
                <a:moveTo>
                  <a:pt x="0" y="0"/>
                </a:moveTo>
                <a:lnTo>
                  <a:pt x="4964704" y="0"/>
                </a:lnTo>
                <a:lnTo>
                  <a:pt x="4964704" y="633000"/>
                </a:lnTo>
                <a:lnTo>
                  <a:pt x="0" y="63300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solid"/>
            <a:miter/>
          </a:ln>
        </p:spPr>
      </p:sp>
      <p:sp>
        <p:nvSpPr>
          <p:cNvPr name="Freeform 5" id="5"/>
          <p:cNvSpPr/>
          <p:nvPr/>
        </p:nvSpPr>
        <p:spPr>
          <a:xfrm flipH="false" flipV="false" rot="0">
            <a:off x="10201219" y="5569397"/>
            <a:ext cx="5298244" cy="3688903"/>
          </a:xfrm>
          <a:custGeom>
            <a:avLst/>
            <a:gdLst/>
            <a:ahLst/>
            <a:cxnLst/>
            <a:rect r="r" b="b" t="t" l="l"/>
            <a:pathLst>
              <a:path h="3688903" w="5298244">
                <a:moveTo>
                  <a:pt x="0" y="0"/>
                </a:moveTo>
                <a:lnTo>
                  <a:pt x="5298245" y="0"/>
                </a:lnTo>
                <a:lnTo>
                  <a:pt x="5298245" y="3688903"/>
                </a:lnTo>
                <a:lnTo>
                  <a:pt x="0" y="3688903"/>
                </a:lnTo>
                <a:lnTo>
                  <a:pt x="0" y="0"/>
                </a:lnTo>
                <a:close/>
              </a:path>
            </a:pathLst>
          </a:custGeom>
          <a:blipFill>
            <a:blip r:embed="rId7"/>
            <a:stretch>
              <a:fillRect l="0" t="0" r="0" b="0"/>
            </a:stretch>
          </a:blipFill>
        </p:spPr>
      </p:sp>
      <p:sp>
        <p:nvSpPr>
          <p:cNvPr name="TextBox 6" id="6"/>
          <p:cNvSpPr txBox="true"/>
          <p:nvPr/>
        </p:nvSpPr>
        <p:spPr>
          <a:xfrm rot="0">
            <a:off x="1409700" y="3183488"/>
            <a:ext cx="7715060" cy="1079501"/>
          </a:xfrm>
          <a:prstGeom prst="rect">
            <a:avLst/>
          </a:prstGeom>
        </p:spPr>
        <p:txBody>
          <a:bodyPr anchor="t" rtlCol="false" tIns="0" lIns="0" bIns="0" rIns="0">
            <a:spAutoFit/>
          </a:bodyPr>
          <a:lstStyle/>
          <a:p>
            <a:pPr algn="l" marL="0" indent="0" lvl="1">
              <a:lnSpc>
                <a:spcPts val="8000"/>
              </a:lnSpc>
            </a:pPr>
            <a:r>
              <a:rPr lang="en-US" sz="8000" spc="40">
                <a:solidFill>
                  <a:srgbClr val="FFFFFF"/>
                </a:solidFill>
                <a:latin typeface="Bobby Jones Soft"/>
                <a:ea typeface="Bobby Jones Soft"/>
                <a:cs typeface="Bobby Jones Soft"/>
                <a:sym typeface="Bobby Jones Soft"/>
              </a:rPr>
              <a:t>lunch club</a:t>
            </a:r>
          </a:p>
        </p:txBody>
      </p:sp>
      <p:sp>
        <p:nvSpPr>
          <p:cNvPr name="TextBox 7" id="7"/>
          <p:cNvSpPr txBox="true"/>
          <p:nvPr/>
        </p:nvSpPr>
        <p:spPr>
          <a:xfrm rot="0">
            <a:off x="1409700" y="4620176"/>
            <a:ext cx="7454383" cy="3883025"/>
          </a:xfrm>
          <a:prstGeom prst="rect">
            <a:avLst/>
          </a:prstGeom>
        </p:spPr>
        <p:txBody>
          <a:bodyPr anchor="t" rtlCol="false" tIns="0" lIns="0" bIns="0" rIns="0">
            <a:spAutoFit/>
          </a:bodyPr>
          <a:lstStyle/>
          <a:p>
            <a:pPr algn="l">
              <a:lnSpc>
                <a:spcPts val="2800"/>
              </a:lnSpc>
            </a:pPr>
            <a:r>
              <a:rPr lang="en-US" sz="2000" b="true">
                <a:solidFill>
                  <a:srgbClr val="FFFFFF"/>
                </a:solidFill>
                <a:latin typeface="Raleway Semi-Bold"/>
                <a:ea typeface="Raleway Semi-Bold"/>
                <a:cs typeface="Raleway Semi-Bold"/>
                <a:sym typeface="Raleway Semi-Bold"/>
              </a:rPr>
              <a:t>Love cooking? Hungry for something fun?</a:t>
            </a:r>
          </a:p>
          <a:p>
            <a:pPr algn="l">
              <a:lnSpc>
                <a:spcPts val="2800"/>
              </a:lnSpc>
            </a:pPr>
          </a:p>
          <a:p>
            <a:pPr algn="l">
              <a:lnSpc>
                <a:spcPts val="2800"/>
              </a:lnSpc>
            </a:pPr>
            <a:r>
              <a:rPr lang="en-US" sz="2000" b="true">
                <a:solidFill>
                  <a:srgbClr val="FFFFFF"/>
                </a:solidFill>
                <a:latin typeface="Raleway Semi-Bold"/>
                <a:ea typeface="Raleway Semi-Bold"/>
                <a:cs typeface="Raleway Semi-Bold"/>
                <a:sym typeface="Raleway Semi-Bold"/>
              </a:rPr>
              <a:t>Join the Lunch Club, where each session, experienced student chefs team up to prepare a full meal from scratch. This includes a main dish, side dish, and dessert. It’s your chance to try exciting new recipes and share delicious food with friends.</a:t>
            </a:r>
          </a:p>
          <a:p>
            <a:pPr algn="l">
              <a:lnSpc>
                <a:spcPts val="2800"/>
              </a:lnSpc>
            </a:pPr>
          </a:p>
          <a:p>
            <a:pPr algn="l">
              <a:lnSpc>
                <a:spcPts val="2800"/>
              </a:lnSpc>
              <a:spcBef>
                <a:spcPct val="0"/>
              </a:spcBef>
            </a:pPr>
            <a:r>
              <a:rPr lang="en-US" b="true" sz="2000">
                <a:solidFill>
                  <a:srgbClr val="FFFFFF"/>
                </a:solidFill>
                <a:latin typeface="Raleway Semi-Bold"/>
                <a:ea typeface="Raleway Semi-Bold"/>
                <a:cs typeface="Raleway Semi-Bold"/>
                <a:sym typeface="Raleway Semi-Bold"/>
              </a:rPr>
              <a:t>If you already know your way around the kitchen and can follow a recipe without help or a demonstration, you’re exactly who this club is for!</a:t>
            </a:r>
          </a:p>
        </p:txBody>
      </p:sp>
      <p:sp>
        <p:nvSpPr>
          <p:cNvPr name="TextBox 8" id="8"/>
          <p:cNvSpPr txBox="true"/>
          <p:nvPr/>
        </p:nvSpPr>
        <p:spPr>
          <a:xfrm rot="0">
            <a:off x="9865751" y="3086651"/>
            <a:ext cx="7454383" cy="1590675"/>
          </a:xfrm>
          <a:prstGeom prst="rect">
            <a:avLst/>
          </a:prstGeom>
        </p:spPr>
        <p:txBody>
          <a:bodyPr anchor="t" rtlCol="false" tIns="0" lIns="0" bIns="0" rIns="0">
            <a:spAutoFit/>
          </a:bodyPr>
          <a:lstStyle/>
          <a:p>
            <a:pPr algn="l">
              <a:lnSpc>
                <a:spcPts val="4200"/>
              </a:lnSpc>
            </a:pPr>
            <a:r>
              <a:rPr lang="en-US" sz="3000" b="true">
                <a:solidFill>
                  <a:srgbClr val="FFFFFF"/>
                </a:solidFill>
                <a:latin typeface="Raleway Bold"/>
                <a:ea typeface="Raleway Bold"/>
                <a:cs typeface="Raleway Bold"/>
                <a:sym typeface="Raleway Bold"/>
              </a:rPr>
              <a:t>Location: Maple Creek</a:t>
            </a:r>
          </a:p>
          <a:p>
            <a:pPr algn="l">
              <a:lnSpc>
                <a:spcPts val="4200"/>
              </a:lnSpc>
            </a:pPr>
            <a:r>
              <a:rPr lang="en-US" sz="3000" b="true">
                <a:solidFill>
                  <a:srgbClr val="FFFFFF"/>
                </a:solidFill>
                <a:latin typeface="Raleway Bold"/>
                <a:ea typeface="Raleway Bold"/>
                <a:cs typeface="Raleway Bold"/>
                <a:sym typeface="Raleway Bold"/>
              </a:rPr>
              <a:t>Cost: $15</a:t>
            </a:r>
          </a:p>
          <a:p>
            <a:pPr algn="l">
              <a:lnSpc>
                <a:spcPts val="4200"/>
              </a:lnSpc>
              <a:spcBef>
                <a:spcPct val="0"/>
              </a:spcBef>
            </a:pPr>
            <a:r>
              <a:rPr lang="en-US" b="true" sz="3000">
                <a:solidFill>
                  <a:srgbClr val="FFFFFF"/>
                </a:solidFill>
                <a:latin typeface="Raleway Bold"/>
                <a:ea typeface="Raleway Bold"/>
                <a:cs typeface="Raleway Bold"/>
                <a:sym typeface="Raleway Bold"/>
              </a:rPr>
              <a:t>Max # of Students: 24</a:t>
            </a:r>
          </a:p>
        </p:txBody>
      </p:sp>
      <p:sp>
        <p:nvSpPr>
          <p:cNvPr name="TextBox 9" id="9"/>
          <p:cNvSpPr txBox="true"/>
          <p:nvPr/>
        </p:nvSpPr>
        <p:spPr>
          <a:xfrm rot="0">
            <a:off x="1409700" y="1970638"/>
            <a:ext cx="1209574" cy="1079501"/>
          </a:xfrm>
          <a:prstGeom prst="rect">
            <a:avLst/>
          </a:prstGeom>
        </p:spPr>
        <p:txBody>
          <a:bodyPr anchor="t" rtlCol="false" tIns="0" lIns="0" bIns="0" rIns="0">
            <a:spAutoFit/>
          </a:bodyPr>
          <a:lstStyle/>
          <a:p>
            <a:pPr algn="ctr" marL="0" indent="0" lvl="1">
              <a:lnSpc>
                <a:spcPts val="8000"/>
              </a:lnSpc>
            </a:pPr>
            <a:r>
              <a:rPr lang="en-US" sz="8000" spc="40">
                <a:solidFill>
                  <a:srgbClr val="FFFFFF"/>
                </a:solidFill>
                <a:latin typeface="Bobby Jones Soft"/>
                <a:ea typeface="Bobby Jones Soft"/>
                <a:cs typeface="Bobby Jones Soft"/>
                <a:sym typeface="Bobby Jones Soft"/>
              </a:rPr>
              <a:t>11</a:t>
            </a:r>
          </a:p>
        </p:txBody>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18444" r="0" b="0"/>
            </a:stretch>
          </a:blipFill>
        </p:spPr>
      </p:sp>
      <p:sp>
        <p:nvSpPr>
          <p:cNvPr name="Freeform 3" id="3"/>
          <p:cNvSpPr/>
          <p:nvPr/>
        </p:nvSpPr>
        <p:spPr>
          <a:xfrm flipH="false" flipV="false" rot="-10800000">
            <a:off x="5915408" y="-663030"/>
            <a:ext cx="3950344" cy="2582537"/>
          </a:xfrm>
          <a:custGeom>
            <a:avLst/>
            <a:gdLst/>
            <a:ahLst/>
            <a:cxnLst/>
            <a:rect r="r" b="b" t="t" l="l"/>
            <a:pathLst>
              <a:path h="2582537" w="3950344">
                <a:moveTo>
                  <a:pt x="0" y="0"/>
                </a:moveTo>
                <a:lnTo>
                  <a:pt x="3950343" y="0"/>
                </a:lnTo>
                <a:lnTo>
                  <a:pt x="3950343" y="2582537"/>
                </a:lnTo>
                <a:lnTo>
                  <a:pt x="0" y="2582537"/>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0">
            <a:off x="-340353" y="8941800"/>
            <a:ext cx="4964703" cy="633000"/>
          </a:xfrm>
          <a:custGeom>
            <a:avLst/>
            <a:gdLst/>
            <a:ahLst/>
            <a:cxnLst/>
            <a:rect r="r" b="b" t="t" l="l"/>
            <a:pathLst>
              <a:path h="633000" w="4964703">
                <a:moveTo>
                  <a:pt x="0" y="0"/>
                </a:moveTo>
                <a:lnTo>
                  <a:pt x="4964704" y="0"/>
                </a:lnTo>
                <a:lnTo>
                  <a:pt x="4964704" y="633000"/>
                </a:lnTo>
                <a:lnTo>
                  <a:pt x="0" y="63300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solid"/>
            <a:miter/>
          </a:ln>
        </p:spPr>
      </p:sp>
      <p:sp>
        <p:nvSpPr>
          <p:cNvPr name="Freeform 5" id="5"/>
          <p:cNvSpPr/>
          <p:nvPr/>
        </p:nvSpPr>
        <p:spPr>
          <a:xfrm flipH="false" flipV="false" rot="0">
            <a:off x="9752635" y="5279767"/>
            <a:ext cx="7506665" cy="3978533"/>
          </a:xfrm>
          <a:custGeom>
            <a:avLst/>
            <a:gdLst/>
            <a:ahLst/>
            <a:cxnLst/>
            <a:rect r="r" b="b" t="t" l="l"/>
            <a:pathLst>
              <a:path h="3978533" w="7506665">
                <a:moveTo>
                  <a:pt x="0" y="0"/>
                </a:moveTo>
                <a:lnTo>
                  <a:pt x="7506665" y="0"/>
                </a:lnTo>
                <a:lnTo>
                  <a:pt x="7506665" y="3978533"/>
                </a:lnTo>
                <a:lnTo>
                  <a:pt x="0" y="3978533"/>
                </a:lnTo>
                <a:lnTo>
                  <a:pt x="0" y="0"/>
                </a:lnTo>
                <a:close/>
              </a:path>
            </a:pathLst>
          </a:custGeom>
          <a:blipFill>
            <a:blip r:embed="rId7"/>
            <a:stretch>
              <a:fillRect l="0" t="0" r="0" b="0"/>
            </a:stretch>
          </a:blipFill>
        </p:spPr>
      </p:sp>
      <p:sp>
        <p:nvSpPr>
          <p:cNvPr name="TextBox 6" id="6"/>
          <p:cNvSpPr txBox="true"/>
          <p:nvPr/>
        </p:nvSpPr>
        <p:spPr>
          <a:xfrm rot="0">
            <a:off x="1409700" y="2678663"/>
            <a:ext cx="7715060" cy="2089151"/>
          </a:xfrm>
          <a:prstGeom prst="rect">
            <a:avLst/>
          </a:prstGeom>
        </p:spPr>
        <p:txBody>
          <a:bodyPr anchor="t" rtlCol="false" tIns="0" lIns="0" bIns="0" rIns="0">
            <a:spAutoFit/>
          </a:bodyPr>
          <a:lstStyle/>
          <a:p>
            <a:pPr algn="l" marL="0" indent="0" lvl="1">
              <a:lnSpc>
                <a:spcPts val="8000"/>
              </a:lnSpc>
            </a:pPr>
            <a:r>
              <a:rPr lang="en-US" sz="8000" spc="40">
                <a:solidFill>
                  <a:srgbClr val="FFFFFF"/>
                </a:solidFill>
                <a:latin typeface="Bobby Jones Soft"/>
                <a:ea typeface="Bobby Jones Soft"/>
                <a:cs typeface="Bobby Jones Soft"/>
                <a:sym typeface="Bobby Jones Soft"/>
              </a:rPr>
              <a:t>minecraft co-op adventure</a:t>
            </a:r>
          </a:p>
        </p:txBody>
      </p:sp>
      <p:sp>
        <p:nvSpPr>
          <p:cNvPr name="TextBox 7" id="7"/>
          <p:cNvSpPr txBox="true"/>
          <p:nvPr/>
        </p:nvSpPr>
        <p:spPr>
          <a:xfrm rot="0">
            <a:off x="1409700" y="4915937"/>
            <a:ext cx="7454383" cy="1768475"/>
          </a:xfrm>
          <a:prstGeom prst="rect">
            <a:avLst/>
          </a:prstGeom>
        </p:spPr>
        <p:txBody>
          <a:bodyPr anchor="t" rtlCol="false" tIns="0" lIns="0" bIns="0" rIns="0">
            <a:spAutoFit/>
          </a:bodyPr>
          <a:lstStyle/>
          <a:p>
            <a:pPr algn="l">
              <a:lnSpc>
                <a:spcPts val="2800"/>
              </a:lnSpc>
              <a:spcBef>
                <a:spcPct val="0"/>
              </a:spcBef>
            </a:pPr>
            <a:r>
              <a:rPr lang="en-US" b="true" sz="2000">
                <a:solidFill>
                  <a:srgbClr val="FFFFFF"/>
                </a:solidFill>
                <a:latin typeface="Raleway Semi-Bold"/>
                <a:ea typeface="Raleway Semi-Bold"/>
                <a:cs typeface="Raleway Semi-Bold"/>
                <a:sym typeface="Raleway Semi-Bold"/>
              </a:rPr>
              <a:t>Join with new friends to play survivor and go on a Co-Op quest to kill the Ender Dragon!  We will spend 2 days getting as geared up as possible, then will attack the Ender Dragon on the last day!  Students must have a device with the latest version of Minecraft Education loaded and operational.</a:t>
            </a:r>
          </a:p>
        </p:txBody>
      </p:sp>
      <p:sp>
        <p:nvSpPr>
          <p:cNvPr name="TextBox 8" id="8"/>
          <p:cNvSpPr txBox="true"/>
          <p:nvPr/>
        </p:nvSpPr>
        <p:spPr>
          <a:xfrm rot="0">
            <a:off x="10368786" y="3086651"/>
            <a:ext cx="7454383" cy="1590675"/>
          </a:xfrm>
          <a:prstGeom prst="rect">
            <a:avLst/>
          </a:prstGeom>
        </p:spPr>
        <p:txBody>
          <a:bodyPr anchor="t" rtlCol="false" tIns="0" lIns="0" bIns="0" rIns="0">
            <a:spAutoFit/>
          </a:bodyPr>
          <a:lstStyle/>
          <a:p>
            <a:pPr algn="l">
              <a:lnSpc>
                <a:spcPts val="4200"/>
              </a:lnSpc>
            </a:pPr>
            <a:r>
              <a:rPr lang="en-US" sz="3000" b="true">
                <a:solidFill>
                  <a:srgbClr val="FFFFFF"/>
                </a:solidFill>
                <a:latin typeface="Raleway Bold"/>
                <a:ea typeface="Raleway Bold"/>
                <a:cs typeface="Raleway Bold"/>
                <a:sym typeface="Raleway Bold"/>
              </a:rPr>
              <a:t>Location: Maple Creek</a:t>
            </a:r>
          </a:p>
          <a:p>
            <a:pPr algn="l">
              <a:lnSpc>
                <a:spcPts val="4200"/>
              </a:lnSpc>
            </a:pPr>
            <a:r>
              <a:rPr lang="en-US" sz="3000" b="true">
                <a:solidFill>
                  <a:srgbClr val="FFFFFF"/>
                </a:solidFill>
                <a:latin typeface="Raleway Bold"/>
                <a:ea typeface="Raleway Bold"/>
                <a:cs typeface="Raleway Bold"/>
                <a:sym typeface="Raleway Bold"/>
              </a:rPr>
              <a:t>Cost: None</a:t>
            </a:r>
          </a:p>
          <a:p>
            <a:pPr algn="l">
              <a:lnSpc>
                <a:spcPts val="4200"/>
              </a:lnSpc>
              <a:spcBef>
                <a:spcPct val="0"/>
              </a:spcBef>
            </a:pPr>
            <a:r>
              <a:rPr lang="en-US" b="true" sz="3000">
                <a:solidFill>
                  <a:srgbClr val="FFFFFF"/>
                </a:solidFill>
                <a:latin typeface="Raleway Bold"/>
                <a:ea typeface="Raleway Bold"/>
                <a:cs typeface="Raleway Bold"/>
                <a:sym typeface="Raleway Bold"/>
              </a:rPr>
              <a:t>Max # of Students: 23</a:t>
            </a:r>
          </a:p>
        </p:txBody>
      </p:sp>
      <p:sp>
        <p:nvSpPr>
          <p:cNvPr name="TextBox 9" id="9"/>
          <p:cNvSpPr txBox="true"/>
          <p:nvPr/>
        </p:nvSpPr>
        <p:spPr>
          <a:xfrm rot="0">
            <a:off x="1409700" y="1465813"/>
            <a:ext cx="1209574" cy="1079501"/>
          </a:xfrm>
          <a:prstGeom prst="rect">
            <a:avLst/>
          </a:prstGeom>
        </p:spPr>
        <p:txBody>
          <a:bodyPr anchor="t" rtlCol="false" tIns="0" lIns="0" bIns="0" rIns="0">
            <a:spAutoFit/>
          </a:bodyPr>
          <a:lstStyle/>
          <a:p>
            <a:pPr algn="ctr" marL="0" indent="0" lvl="1">
              <a:lnSpc>
                <a:spcPts val="8000"/>
              </a:lnSpc>
            </a:pPr>
            <a:r>
              <a:rPr lang="en-US" sz="8000" spc="40">
                <a:solidFill>
                  <a:srgbClr val="FFFFFF"/>
                </a:solidFill>
                <a:latin typeface="Bobby Jones Soft"/>
                <a:ea typeface="Bobby Jones Soft"/>
                <a:cs typeface="Bobby Jones Soft"/>
                <a:sym typeface="Bobby Jones Soft"/>
              </a:rPr>
              <a:t>12</a:t>
            </a:r>
          </a:p>
        </p:txBody>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18444" r="0" b="0"/>
            </a:stretch>
          </a:blipFill>
        </p:spPr>
      </p:sp>
      <p:sp>
        <p:nvSpPr>
          <p:cNvPr name="Freeform 3" id="3"/>
          <p:cNvSpPr/>
          <p:nvPr/>
        </p:nvSpPr>
        <p:spPr>
          <a:xfrm flipH="false" flipV="false" rot="-10800000">
            <a:off x="5915408" y="-663030"/>
            <a:ext cx="3950344" cy="2582537"/>
          </a:xfrm>
          <a:custGeom>
            <a:avLst/>
            <a:gdLst/>
            <a:ahLst/>
            <a:cxnLst/>
            <a:rect r="r" b="b" t="t" l="l"/>
            <a:pathLst>
              <a:path h="2582537" w="3950344">
                <a:moveTo>
                  <a:pt x="0" y="0"/>
                </a:moveTo>
                <a:lnTo>
                  <a:pt x="3950343" y="0"/>
                </a:lnTo>
                <a:lnTo>
                  <a:pt x="3950343" y="2582537"/>
                </a:lnTo>
                <a:lnTo>
                  <a:pt x="0" y="2582537"/>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0">
            <a:off x="-340353" y="8941800"/>
            <a:ext cx="4964703" cy="633000"/>
          </a:xfrm>
          <a:custGeom>
            <a:avLst/>
            <a:gdLst/>
            <a:ahLst/>
            <a:cxnLst/>
            <a:rect r="r" b="b" t="t" l="l"/>
            <a:pathLst>
              <a:path h="633000" w="4964703">
                <a:moveTo>
                  <a:pt x="0" y="0"/>
                </a:moveTo>
                <a:lnTo>
                  <a:pt x="4964704" y="0"/>
                </a:lnTo>
                <a:lnTo>
                  <a:pt x="4964704" y="633000"/>
                </a:lnTo>
                <a:lnTo>
                  <a:pt x="0" y="63300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solid"/>
            <a:miter/>
          </a:ln>
        </p:spPr>
      </p:sp>
      <p:sp>
        <p:nvSpPr>
          <p:cNvPr name="Freeform 5" id="5"/>
          <p:cNvSpPr/>
          <p:nvPr/>
        </p:nvSpPr>
        <p:spPr>
          <a:xfrm flipH="false" flipV="false" rot="0">
            <a:off x="10224987" y="5658843"/>
            <a:ext cx="3111818" cy="4114800"/>
          </a:xfrm>
          <a:custGeom>
            <a:avLst/>
            <a:gdLst/>
            <a:ahLst/>
            <a:cxnLst/>
            <a:rect r="r" b="b" t="t" l="l"/>
            <a:pathLst>
              <a:path h="4114800" w="3111818">
                <a:moveTo>
                  <a:pt x="0" y="0"/>
                </a:moveTo>
                <a:lnTo>
                  <a:pt x="3111817" y="0"/>
                </a:lnTo>
                <a:lnTo>
                  <a:pt x="3111817"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6" id="6"/>
          <p:cNvSpPr/>
          <p:nvPr/>
        </p:nvSpPr>
        <p:spPr>
          <a:xfrm flipH="false" flipV="false" rot="0">
            <a:off x="7178738" y="7317004"/>
            <a:ext cx="2937286" cy="2456639"/>
          </a:xfrm>
          <a:custGeom>
            <a:avLst/>
            <a:gdLst/>
            <a:ahLst/>
            <a:cxnLst/>
            <a:rect r="r" b="b" t="t" l="l"/>
            <a:pathLst>
              <a:path h="2456639" w="2937286">
                <a:moveTo>
                  <a:pt x="0" y="0"/>
                </a:moveTo>
                <a:lnTo>
                  <a:pt x="2937286" y="0"/>
                </a:lnTo>
                <a:lnTo>
                  <a:pt x="2937286" y="2456639"/>
                </a:lnTo>
                <a:lnTo>
                  <a:pt x="0" y="2456639"/>
                </a:lnTo>
                <a:lnTo>
                  <a:pt x="0" y="0"/>
                </a:lnTo>
                <a:close/>
              </a:path>
            </a:pathLst>
          </a:custGeom>
          <a:blipFill>
            <a:blip r:embed="rId9"/>
            <a:stretch>
              <a:fillRect l="0" t="0" r="0" b="0"/>
            </a:stretch>
          </a:blipFill>
        </p:spPr>
      </p:sp>
      <p:sp>
        <p:nvSpPr>
          <p:cNvPr name="Freeform 7" id="7"/>
          <p:cNvSpPr/>
          <p:nvPr/>
        </p:nvSpPr>
        <p:spPr>
          <a:xfrm flipH="false" flipV="false" rot="0">
            <a:off x="13744336" y="6231290"/>
            <a:ext cx="3791609" cy="3343510"/>
          </a:xfrm>
          <a:custGeom>
            <a:avLst/>
            <a:gdLst/>
            <a:ahLst/>
            <a:cxnLst/>
            <a:rect r="r" b="b" t="t" l="l"/>
            <a:pathLst>
              <a:path h="3343510" w="3791609">
                <a:moveTo>
                  <a:pt x="0" y="0"/>
                </a:moveTo>
                <a:lnTo>
                  <a:pt x="3791609" y="0"/>
                </a:lnTo>
                <a:lnTo>
                  <a:pt x="3791609" y="3343510"/>
                </a:lnTo>
                <a:lnTo>
                  <a:pt x="0" y="3343510"/>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8" id="8"/>
          <p:cNvSpPr txBox="true"/>
          <p:nvPr/>
        </p:nvSpPr>
        <p:spPr>
          <a:xfrm rot="0">
            <a:off x="1409700" y="3183488"/>
            <a:ext cx="7715060" cy="1079501"/>
          </a:xfrm>
          <a:prstGeom prst="rect">
            <a:avLst/>
          </a:prstGeom>
        </p:spPr>
        <p:txBody>
          <a:bodyPr anchor="t" rtlCol="false" tIns="0" lIns="0" bIns="0" rIns="0">
            <a:spAutoFit/>
          </a:bodyPr>
          <a:lstStyle/>
          <a:p>
            <a:pPr algn="l" marL="0" indent="0" lvl="1">
              <a:lnSpc>
                <a:spcPts val="8000"/>
              </a:lnSpc>
            </a:pPr>
            <a:r>
              <a:rPr lang="en-US" sz="8000" spc="40">
                <a:solidFill>
                  <a:srgbClr val="FFFFFF"/>
                </a:solidFill>
                <a:latin typeface="Bobby Jones Soft"/>
                <a:ea typeface="Bobby Jones Soft"/>
                <a:cs typeface="Bobby Jones Soft"/>
                <a:sym typeface="Bobby Jones Soft"/>
              </a:rPr>
              <a:t>Movement club</a:t>
            </a:r>
          </a:p>
        </p:txBody>
      </p:sp>
      <p:sp>
        <p:nvSpPr>
          <p:cNvPr name="TextBox 9" id="9"/>
          <p:cNvSpPr txBox="true"/>
          <p:nvPr/>
        </p:nvSpPr>
        <p:spPr>
          <a:xfrm rot="0">
            <a:off x="1540038" y="4620176"/>
            <a:ext cx="7977791" cy="2825750"/>
          </a:xfrm>
          <a:prstGeom prst="rect">
            <a:avLst/>
          </a:prstGeom>
        </p:spPr>
        <p:txBody>
          <a:bodyPr anchor="t" rtlCol="false" tIns="0" lIns="0" bIns="0" rIns="0">
            <a:spAutoFit/>
          </a:bodyPr>
          <a:lstStyle/>
          <a:p>
            <a:pPr algn="l">
              <a:lnSpc>
                <a:spcPts val="2800"/>
              </a:lnSpc>
            </a:pPr>
            <a:r>
              <a:rPr lang="en-US" sz="2000" b="true">
                <a:solidFill>
                  <a:srgbClr val="FFFFFF"/>
                </a:solidFill>
                <a:latin typeface="Raleway Bold"/>
                <a:ea typeface="Raleway Bold"/>
                <a:cs typeface="Raleway Bold"/>
                <a:sym typeface="Raleway Bold"/>
              </a:rPr>
              <a:t>A fun, no-pressure space to move, play, and express yourself.</a:t>
            </a:r>
          </a:p>
          <a:p>
            <a:pPr algn="l">
              <a:lnSpc>
                <a:spcPts val="2800"/>
              </a:lnSpc>
            </a:pPr>
            <a:r>
              <a:rPr lang="en-US" sz="2000" b="true">
                <a:solidFill>
                  <a:srgbClr val="FFFFFF"/>
                </a:solidFill>
                <a:latin typeface="Raleway Bold"/>
                <a:ea typeface="Raleway Bold"/>
                <a:cs typeface="Raleway Bold"/>
                <a:sym typeface="Raleway Bold"/>
              </a:rPr>
              <a:t>We’ll explore different ways of moving—stretching, balancing, flowing, and more—to boost energy, confidence, and creativity.</a:t>
            </a:r>
          </a:p>
          <a:p>
            <a:pPr algn="l">
              <a:lnSpc>
                <a:spcPts val="2800"/>
              </a:lnSpc>
            </a:pPr>
          </a:p>
          <a:p>
            <a:pPr algn="l">
              <a:lnSpc>
                <a:spcPts val="2800"/>
              </a:lnSpc>
            </a:pPr>
            <a:r>
              <a:rPr lang="en-US" sz="2000" b="true">
                <a:solidFill>
                  <a:srgbClr val="FFFFFF"/>
                </a:solidFill>
                <a:latin typeface="Raleway Bold"/>
                <a:ea typeface="Raleway Bold"/>
                <a:cs typeface="Raleway Bold"/>
                <a:sym typeface="Raleway Bold"/>
              </a:rPr>
              <a:t>Movement helps us focus, feel good, and manage stress. In this club, you’ll learn simple strategies for self-regulation while having fun, trying new things, and exploring musicality.</a:t>
            </a:r>
          </a:p>
          <a:p>
            <a:pPr algn="l">
              <a:lnSpc>
                <a:spcPts val="2800"/>
              </a:lnSpc>
              <a:spcBef>
                <a:spcPct val="0"/>
              </a:spcBef>
            </a:pPr>
            <a:r>
              <a:rPr lang="en-US" b="true" sz="2000">
                <a:solidFill>
                  <a:srgbClr val="FFFFFF"/>
                </a:solidFill>
                <a:latin typeface="Raleway Bold"/>
                <a:ea typeface="Raleway Bold"/>
                <a:cs typeface="Raleway Bold"/>
                <a:sym typeface="Raleway Bold"/>
              </a:rPr>
              <a:t>No experience needed. Everyone welcome!</a:t>
            </a:r>
          </a:p>
        </p:txBody>
      </p:sp>
      <p:sp>
        <p:nvSpPr>
          <p:cNvPr name="TextBox 10" id="10"/>
          <p:cNvSpPr txBox="true"/>
          <p:nvPr/>
        </p:nvSpPr>
        <p:spPr>
          <a:xfrm rot="0">
            <a:off x="9865751" y="3086651"/>
            <a:ext cx="7454383" cy="1590675"/>
          </a:xfrm>
          <a:prstGeom prst="rect">
            <a:avLst/>
          </a:prstGeom>
        </p:spPr>
        <p:txBody>
          <a:bodyPr anchor="t" rtlCol="false" tIns="0" lIns="0" bIns="0" rIns="0">
            <a:spAutoFit/>
          </a:bodyPr>
          <a:lstStyle/>
          <a:p>
            <a:pPr algn="l">
              <a:lnSpc>
                <a:spcPts val="4200"/>
              </a:lnSpc>
            </a:pPr>
            <a:r>
              <a:rPr lang="en-US" sz="3000" b="true">
                <a:solidFill>
                  <a:srgbClr val="FFFFFF"/>
                </a:solidFill>
                <a:latin typeface="Raleway Bold"/>
                <a:ea typeface="Raleway Bold"/>
                <a:cs typeface="Raleway Bold"/>
                <a:sym typeface="Raleway Bold"/>
              </a:rPr>
              <a:t>Location: Maple Creek</a:t>
            </a:r>
          </a:p>
          <a:p>
            <a:pPr algn="l">
              <a:lnSpc>
                <a:spcPts val="4200"/>
              </a:lnSpc>
            </a:pPr>
            <a:r>
              <a:rPr lang="en-US" sz="3000" b="true">
                <a:solidFill>
                  <a:srgbClr val="FFFFFF"/>
                </a:solidFill>
                <a:latin typeface="Raleway Bold"/>
                <a:ea typeface="Raleway Bold"/>
                <a:cs typeface="Raleway Bold"/>
                <a:sym typeface="Raleway Bold"/>
              </a:rPr>
              <a:t>Cost: None</a:t>
            </a:r>
          </a:p>
          <a:p>
            <a:pPr algn="l">
              <a:lnSpc>
                <a:spcPts val="4200"/>
              </a:lnSpc>
              <a:spcBef>
                <a:spcPct val="0"/>
              </a:spcBef>
            </a:pPr>
            <a:r>
              <a:rPr lang="en-US" b="true" sz="3000">
                <a:solidFill>
                  <a:srgbClr val="FFFFFF"/>
                </a:solidFill>
                <a:latin typeface="Raleway Bold"/>
                <a:ea typeface="Raleway Bold"/>
                <a:cs typeface="Raleway Bold"/>
                <a:sym typeface="Raleway Bold"/>
              </a:rPr>
              <a:t>Max # of Students: 24</a:t>
            </a:r>
          </a:p>
        </p:txBody>
      </p:sp>
      <p:sp>
        <p:nvSpPr>
          <p:cNvPr name="TextBox 11" id="11"/>
          <p:cNvSpPr txBox="true"/>
          <p:nvPr/>
        </p:nvSpPr>
        <p:spPr>
          <a:xfrm rot="0">
            <a:off x="1409700" y="1970638"/>
            <a:ext cx="1209574" cy="1079501"/>
          </a:xfrm>
          <a:prstGeom prst="rect">
            <a:avLst/>
          </a:prstGeom>
        </p:spPr>
        <p:txBody>
          <a:bodyPr anchor="t" rtlCol="false" tIns="0" lIns="0" bIns="0" rIns="0">
            <a:spAutoFit/>
          </a:bodyPr>
          <a:lstStyle/>
          <a:p>
            <a:pPr algn="ctr" marL="0" indent="0" lvl="1">
              <a:lnSpc>
                <a:spcPts val="8000"/>
              </a:lnSpc>
            </a:pPr>
            <a:r>
              <a:rPr lang="en-US" sz="8000" spc="40">
                <a:solidFill>
                  <a:srgbClr val="FFFFFF"/>
                </a:solidFill>
                <a:latin typeface="Bobby Jones Soft"/>
                <a:ea typeface="Bobby Jones Soft"/>
                <a:cs typeface="Bobby Jones Soft"/>
                <a:sym typeface="Bobby Jones Soft"/>
              </a:rPr>
              <a:t>13</a:t>
            </a:r>
          </a:p>
        </p:txBody>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18444" r="0" b="0"/>
            </a:stretch>
          </a:blipFill>
        </p:spPr>
      </p:sp>
      <p:sp>
        <p:nvSpPr>
          <p:cNvPr name="Freeform 3" id="3"/>
          <p:cNvSpPr/>
          <p:nvPr/>
        </p:nvSpPr>
        <p:spPr>
          <a:xfrm flipH="false" flipV="false" rot="-10800000">
            <a:off x="5915408" y="-663030"/>
            <a:ext cx="3950344" cy="2582537"/>
          </a:xfrm>
          <a:custGeom>
            <a:avLst/>
            <a:gdLst/>
            <a:ahLst/>
            <a:cxnLst/>
            <a:rect r="r" b="b" t="t" l="l"/>
            <a:pathLst>
              <a:path h="2582537" w="3950344">
                <a:moveTo>
                  <a:pt x="0" y="0"/>
                </a:moveTo>
                <a:lnTo>
                  <a:pt x="3950343" y="0"/>
                </a:lnTo>
                <a:lnTo>
                  <a:pt x="3950343" y="2582537"/>
                </a:lnTo>
                <a:lnTo>
                  <a:pt x="0" y="2582537"/>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0">
            <a:off x="-340353" y="8941800"/>
            <a:ext cx="4964703" cy="633000"/>
          </a:xfrm>
          <a:custGeom>
            <a:avLst/>
            <a:gdLst/>
            <a:ahLst/>
            <a:cxnLst/>
            <a:rect r="r" b="b" t="t" l="l"/>
            <a:pathLst>
              <a:path h="633000" w="4964703">
                <a:moveTo>
                  <a:pt x="0" y="0"/>
                </a:moveTo>
                <a:lnTo>
                  <a:pt x="4964704" y="0"/>
                </a:lnTo>
                <a:lnTo>
                  <a:pt x="4964704" y="633000"/>
                </a:lnTo>
                <a:lnTo>
                  <a:pt x="0" y="63300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solid"/>
            <a:miter/>
          </a:ln>
        </p:spPr>
      </p:sp>
      <p:sp>
        <p:nvSpPr>
          <p:cNvPr name="Freeform 5" id="5"/>
          <p:cNvSpPr/>
          <p:nvPr/>
        </p:nvSpPr>
        <p:spPr>
          <a:xfrm flipH="false" flipV="false" rot="0">
            <a:off x="9124760" y="5396464"/>
            <a:ext cx="4385646" cy="3452699"/>
          </a:xfrm>
          <a:custGeom>
            <a:avLst/>
            <a:gdLst/>
            <a:ahLst/>
            <a:cxnLst/>
            <a:rect r="r" b="b" t="t" l="l"/>
            <a:pathLst>
              <a:path h="3452699" w="4385646">
                <a:moveTo>
                  <a:pt x="0" y="0"/>
                </a:moveTo>
                <a:lnTo>
                  <a:pt x="4385645" y="0"/>
                </a:lnTo>
                <a:lnTo>
                  <a:pt x="4385645" y="3452699"/>
                </a:lnTo>
                <a:lnTo>
                  <a:pt x="0" y="3452699"/>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6" id="6"/>
          <p:cNvSpPr/>
          <p:nvPr/>
        </p:nvSpPr>
        <p:spPr>
          <a:xfrm flipH="false" flipV="false" rot="0">
            <a:off x="14870174" y="1544545"/>
            <a:ext cx="2883818" cy="6265563"/>
          </a:xfrm>
          <a:custGeom>
            <a:avLst/>
            <a:gdLst/>
            <a:ahLst/>
            <a:cxnLst/>
            <a:rect r="r" b="b" t="t" l="l"/>
            <a:pathLst>
              <a:path h="6265563" w="2883818">
                <a:moveTo>
                  <a:pt x="0" y="0"/>
                </a:moveTo>
                <a:lnTo>
                  <a:pt x="2883818" y="0"/>
                </a:lnTo>
                <a:lnTo>
                  <a:pt x="2883818" y="6265563"/>
                </a:lnTo>
                <a:lnTo>
                  <a:pt x="0" y="6265563"/>
                </a:lnTo>
                <a:lnTo>
                  <a:pt x="0" y="0"/>
                </a:lnTo>
                <a:close/>
              </a:path>
            </a:pathLst>
          </a:custGeom>
          <a:blipFill>
            <a:blip r:embed="rId9"/>
            <a:stretch>
              <a:fillRect l="0" t="0" r="0" b="-15066"/>
            </a:stretch>
          </a:blipFill>
        </p:spPr>
      </p:sp>
      <p:sp>
        <p:nvSpPr>
          <p:cNvPr name="TextBox 7" id="7"/>
          <p:cNvSpPr txBox="true"/>
          <p:nvPr/>
        </p:nvSpPr>
        <p:spPr>
          <a:xfrm rot="0">
            <a:off x="1409700" y="2678663"/>
            <a:ext cx="7715060" cy="2089151"/>
          </a:xfrm>
          <a:prstGeom prst="rect">
            <a:avLst/>
          </a:prstGeom>
        </p:spPr>
        <p:txBody>
          <a:bodyPr anchor="t" rtlCol="false" tIns="0" lIns="0" bIns="0" rIns="0">
            <a:spAutoFit/>
          </a:bodyPr>
          <a:lstStyle/>
          <a:p>
            <a:pPr algn="l" marL="0" indent="0" lvl="1">
              <a:lnSpc>
                <a:spcPts val="8000"/>
              </a:lnSpc>
            </a:pPr>
            <a:r>
              <a:rPr lang="en-US" sz="8000" spc="40">
                <a:solidFill>
                  <a:srgbClr val="FFFFFF"/>
                </a:solidFill>
                <a:latin typeface="Bobby Jones Soft"/>
                <a:ea typeface="Bobby Jones Soft"/>
                <a:cs typeface="Bobby Jones Soft"/>
                <a:sym typeface="Bobby Jones Soft"/>
              </a:rPr>
              <a:t>odyssey of the mind</a:t>
            </a:r>
          </a:p>
        </p:txBody>
      </p:sp>
      <p:sp>
        <p:nvSpPr>
          <p:cNvPr name="TextBox 8" id="8"/>
          <p:cNvSpPr txBox="true"/>
          <p:nvPr/>
        </p:nvSpPr>
        <p:spPr>
          <a:xfrm rot="0">
            <a:off x="1409700" y="4915937"/>
            <a:ext cx="7454383" cy="2120900"/>
          </a:xfrm>
          <a:prstGeom prst="rect">
            <a:avLst/>
          </a:prstGeom>
        </p:spPr>
        <p:txBody>
          <a:bodyPr anchor="t" rtlCol="false" tIns="0" lIns="0" bIns="0" rIns="0">
            <a:spAutoFit/>
          </a:bodyPr>
          <a:lstStyle/>
          <a:p>
            <a:pPr algn="l">
              <a:lnSpc>
                <a:spcPts val="2800"/>
              </a:lnSpc>
              <a:spcBef>
                <a:spcPct val="0"/>
              </a:spcBef>
            </a:pPr>
            <a:r>
              <a:rPr lang="en-US" b="true" sz="2000">
                <a:solidFill>
                  <a:srgbClr val="FFFFFF"/>
                </a:solidFill>
                <a:latin typeface="Raleway Semi-Bold"/>
                <a:ea typeface="Raleway Semi-Bold"/>
                <a:cs typeface="Raleway Semi-Bold"/>
                <a:sym typeface="Raleway Semi-Bold"/>
              </a:rPr>
              <a:t>Join Odyssey of the Mind and work together to solve creative challenges! This club focuses on teamwork, verbal problem-solving, and hands-on building tasks. You’ll collaborate to think critically, design innovative solutions, and present your ideas in fun and engaging ways. If you enjoy working with others and tackling unique problems, this is the club for you!</a:t>
            </a:r>
          </a:p>
        </p:txBody>
      </p:sp>
      <p:sp>
        <p:nvSpPr>
          <p:cNvPr name="TextBox 9" id="9"/>
          <p:cNvSpPr txBox="true"/>
          <p:nvPr/>
        </p:nvSpPr>
        <p:spPr>
          <a:xfrm rot="0">
            <a:off x="9865751" y="3086651"/>
            <a:ext cx="7454383" cy="1590675"/>
          </a:xfrm>
          <a:prstGeom prst="rect">
            <a:avLst/>
          </a:prstGeom>
        </p:spPr>
        <p:txBody>
          <a:bodyPr anchor="t" rtlCol="false" tIns="0" lIns="0" bIns="0" rIns="0">
            <a:spAutoFit/>
          </a:bodyPr>
          <a:lstStyle/>
          <a:p>
            <a:pPr algn="l">
              <a:lnSpc>
                <a:spcPts val="4200"/>
              </a:lnSpc>
            </a:pPr>
            <a:r>
              <a:rPr lang="en-US" sz="3000" b="true">
                <a:solidFill>
                  <a:srgbClr val="FFFFFF"/>
                </a:solidFill>
                <a:latin typeface="Raleway Bold"/>
                <a:ea typeface="Raleway Bold"/>
                <a:cs typeface="Raleway Bold"/>
                <a:sym typeface="Raleway Bold"/>
              </a:rPr>
              <a:t>Location: Maple Creek</a:t>
            </a:r>
          </a:p>
          <a:p>
            <a:pPr algn="l">
              <a:lnSpc>
                <a:spcPts val="4200"/>
              </a:lnSpc>
            </a:pPr>
            <a:r>
              <a:rPr lang="en-US" sz="3000" b="true">
                <a:solidFill>
                  <a:srgbClr val="FFFFFF"/>
                </a:solidFill>
                <a:latin typeface="Raleway Bold"/>
                <a:ea typeface="Raleway Bold"/>
                <a:cs typeface="Raleway Bold"/>
                <a:sym typeface="Raleway Bold"/>
              </a:rPr>
              <a:t>Cost: None</a:t>
            </a:r>
          </a:p>
          <a:p>
            <a:pPr algn="l">
              <a:lnSpc>
                <a:spcPts val="4200"/>
              </a:lnSpc>
              <a:spcBef>
                <a:spcPct val="0"/>
              </a:spcBef>
            </a:pPr>
            <a:r>
              <a:rPr lang="en-US" b="true" sz="3000">
                <a:solidFill>
                  <a:srgbClr val="FFFFFF"/>
                </a:solidFill>
                <a:latin typeface="Raleway Bold"/>
                <a:ea typeface="Raleway Bold"/>
                <a:cs typeface="Raleway Bold"/>
                <a:sym typeface="Raleway Bold"/>
              </a:rPr>
              <a:t>Max # of Students: 25</a:t>
            </a:r>
          </a:p>
        </p:txBody>
      </p:sp>
      <p:sp>
        <p:nvSpPr>
          <p:cNvPr name="TextBox 10" id="10"/>
          <p:cNvSpPr txBox="true"/>
          <p:nvPr/>
        </p:nvSpPr>
        <p:spPr>
          <a:xfrm rot="0">
            <a:off x="1409700" y="1465813"/>
            <a:ext cx="1209574" cy="1079501"/>
          </a:xfrm>
          <a:prstGeom prst="rect">
            <a:avLst/>
          </a:prstGeom>
        </p:spPr>
        <p:txBody>
          <a:bodyPr anchor="t" rtlCol="false" tIns="0" lIns="0" bIns="0" rIns="0">
            <a:spAutoFit/>
          </a:bodyPr>
          <a:lstStyle/>
          <a:p>
            <a:pPr algn="ctr" marL="0" indent="0" lvl="1">
              <a:lnSpc>
                <a:spcPts val="8000"/>
              </a:lnSpc>
            </a:pPr>
            <a:r>
              <a:rPr lang="en-US" sz="8000" spc="40">
                <a:solidFill>
                  <a:srgbClr val="FFFFFF"/>
                </a:solidFill>
                <a:latin typeface="Bobby Jones Soft"/>
                <a:ea typeface="Bobby Jones Soft"/>
                <a:cs typeface="Bobby Jones Soft"/>
                <a:sym typeface="Bobby Jones Soft"/>
              </a:rPr>
              <a:t>14</a:t>
            </a:r>
          </a:p>
        </p:txBody>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18444" r="0" b="0"/>
            </a:stretch>
          </a:blipFill>
        </p:spPr>
      </p:sp>
      <p:sp>
        <p:nvSpPr>
          <p:cNvPr name="Freeform 3" id="3"/>
          <p:cNvSpPr/>
          <p:nvPr/>
        </p:nvSpPr>
        <p:spPr>
          <a:xfrm flipH="false" flipV="false" rot="-10800000">
            <a:off x="5915408" y="-663030"/>
            <a:ext cx="3950344" cy="2582537"/>
          </a:xfrm>
          <a:custGeom>
            <a:avLst/>
            <a:gdLst/>
            <a:ahLst/>
            <a:cxnLst/>
            <a:rect r="r" b="b" t="t" l="l"/>
            <a:pathLst>
              <a:path h="2582537" w="3950344">
                <a:moveTo>
                  <a:pt x="0" y="0"/>
                </a:moveTo>
                <a:lnTo>
                  <a:pt x="3950343" y="0"/>
                </a:lnTo>
                <a:lnTo>
                  <a:pt x="3950343" y="2582537"/>
                </a:lnTo>
                <a:lnTo>
                  <a:pt x="0" y="2582537"/>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0">
            <a:off x="-340353" y="8941800"/>
            <a:ext cx="4964703" cy="633000"/>
          </a:xfrm>
          <a:custGeom>
            <a:avLst/>
            <a:gdLst/>
            <a:ahLst/>
            <a:cxnLst/>
            <a:rect r="r" b="b" t="t" l="l"/>
            <a:pathLst>
              <a:path h="633000" w="4964703">
                <a:moveTo>
                  <a:pt x="0" y="0"/>
                </a:moveTo>
                <a:lnTo>
                  <a:pt x="4964704" y="0"/>
                </a:lnTo>
                <a:lnTo>
                  <a:pt x="4964704" y="633000"/>
                </a:lnTo>
                <a:lnTo>
                  <a:pt x="0" y="63300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solid"/>
            <a:miter/>
          </a:ln>
        </p:spPr>
      </p:sp>
      <p:sp>
        <p:nvSpPr>
          <p:cNvPr name="Freeform 5" id="5"/>
          <p:cNvSpPr/>
          <p:nvPr/>
        </p:nvSpPr>
        <p:spPr>
          <a:xfrm flipH="false" flipV="false" rot="0">
            <a:off x="13942428" y="628239"/>
            <a:ext cx="3316872" cy="3341936"/>
          </a:xfrm>
          <a:custGeom>
            <a:avLst/>
            <a:gdLst/>
            <a:ahLst/>
            <a:cxnLst/>
            <a:rect r="r" b="b" t="t" l="l"/>
            <a:pathLst>
              <a:path h="3341936" w="3316872">
                <a:moveTo>
                  <a:pt x="0" y="0"/>
                </a:moveTo>
                <a:lnTo>
                  <a:pt x="3316872" y="0"/>
                </a:lnTo>
                <a:lnTo>
                  <a:pt x="3316872" y="3341936"/>
                </a:lnTo>
                <a:lnTo>
                  <a:pt x="0" y="3341936"/>
                </a:lnTo>
                <a:lnTo>
                  <a:pt x="0" y="0"/>
                </a:lnTo>
                <a:close/>
              </a:path>
            </a:pathLst>
          </a:custGeom>
          <a:blipFill>
            <a:blip r:embed="rId7"/>
            <a:stretch>
              <a:fillRect l="0" t="0" r="0" b="0"/>
            </a:stretch>
          </a:blipFill>
        </p:spPr>
      </p:sp>
      <p:sp>
        <p:nvSpPr>
          <p:cNvPr name="Freeform 6" id="6"/>
          <p:cNvSpPr/>
          <p:nvPr/>
        </p:nvSpPr>
        <p:spPr>
          <a:xfrm flipH="false" flipV="false" rot="0">
            <a:off x="10649712" y="5143500"/>
            <a:ext cx="5764793" cy="3862411"/>
          </a:xfrm>
          <a:custGeom>
            <a:avLst/>
            <a:gdLst/>
            <a:ahLst/>
            <a:cxnLst/>
            <a:rect r="r" b="b" t="t" l="l"/>
            <a:pathLst>
              <a:path h="3862411" w="5764793">
                <a:moveTo>
                  <a:pt x="0" y="0"/>
                </a:moveTo>
                <a:lnTo>
                  <a:pt x="5764793" y="0"/>
                </a:lnTo>
                <a:lnTo>
                  <a:pt x="5764793" y="3862411"/>
                </a:lnTo>
                <a:lnTo>
                  <a:pt x="0" y="3862411"/>
                </a:lnTo>
                <a:lnTo>
                  <a:pt x="0" y="0"/>
                </a:lnTo>
                <a:close/>
              </a:path>
            </a:pathLst>
          </a:custGeom>
          <a:blipFill>
            <a:blip r:embed="rId8"/>
            <a:stretch>
              <a:fillRect l="0" t="0" r="0" b="0"/>
            </a:stretch>
          </a:blipFill>
        </p:spPr>
      </p:sp>
      <p:sp>
        <p:nvSpPr>
          <p:cNvPr name="TextBox 7" id="7"/>
          <p:cNvSpPr txBox="true"/>
          <p:nvPr/>
        </p:nvSpPr>
        <p:spPr>
          <a:xfrm rot="0">
            <a:off x="1409700" y="3183488"/>
            <a:ext cx="7715060" cy="1079501"/>
          </a:xfrm>
          <a:prstGeom prst="rect">
            <a:avLst/>
          </a:prstGeom>
        </p:spPr>
        <p:txBody>
          <a:bodyPr anchor="t" rtlCol="false" tIns="0" lIns="0" bIns="0" rIns="0">
            <a:spAutoFit/>
          </a:bodyPr>
          <a:lstStyle/>
          <a:p>
            <a:pPr algn="l" marL="0" indent="0" lvl="1">
              <a:lnSpc>
                <a:spcPts val="8000"/>
              </a:lnSpc>
            </a:pPr>
            <a:r>
              <a:rPr lang="en-US" sz="8000" spc="40">
                <a:solidFill>
                  <a:srgbClr val="FFFFFF"/>
                </a:solidFill>
                <a:latin typeface="Bobby Jones Soft"/>
                <a:ea typeface="Bobby Jones Soft"/>
                <a:cs typeface="Bobby Jones Soft"/>
                <a:sym typeface="Bobby Jones Soft"/>
              </a:rPr>
              <a:t>poetry club</a:t>
            </a:r>
          </a:p>
        </p:txBody>
      </p:sp>
      <p:sp>
        <p:nvSpPr>
          <p:cNvPr name="TextBox 8" id="8"/>
          <p:cNvSpPr txBox="true"/>
          <p:nvPr/>
        </p:nvSpPr>
        <p:spPr>
          <a:xfrm rot="0">
            <a:off x="1409700" y="4915937"/>
            <a:ext cx="7454383" cy="1063625"/>
          </a:xfrm>
          <a:prstGeom prst="rect">
            <a:avLst/>
          </a:prstGeom>
        </p:spPr>
        <p:txBody>
          <a:bodyPr anchor="t" rtlCol="false" tIns="0" lIns="0" bIns="0" rIns="0">
            <a:spAutoFit/>
          </a:bodyPr>
          <a:lstStyle/>
          <a:p>
            <a:pPr algn="l">
              <a:lnSpc>
                <a:spcPts val="2800"/>
              </a:lnSpc>
              <a:spcBef>
                <a:spcPct val="0"/>
              </a:spcBef>
            </a:pPr>
            <a:r>
              <a:rPr lang="en-US" b="true" sz="2000">
                <a:solidFill>
                  <a:srgbClr val="FFFFFF"/>
                </a:solidFill>
                <a:latin typeface="Raleway Semi-Bold"/>
                <a:ea typeface="Raleway Semi-Bold"/>
                <a:cs typeface="Raleway Semi-Bold"/>
                <a:sym typeface="Raleway Semi-Bold"/>
              </a:rPr>
              <a:t>Together we will explore reading and writing different types of poems, share our favourite poems, and discover new ones. Bring a notebook, a pencil and your creativity!</a:t>
            </a:r>
          </a:p>
        </p:txBody>
      </p:sp>
      <p:sp>
        <p:nvSpPr>
          <p:cNvPr name="TextBox 9" id="9"/>
          <p:cNvSpPr txBox="true"/>
          <p:nvPr/>
        </p:nvSpPr>
        <p:spPr>
          <a:xfrm rot="0">
            <a:off x="9804917" y="3086651"/>
            <a:ext cx="7454383" cy="1590675"/>
          </a:xfrm>
          <a:prstGeom prst="rect">
            <a:avLst/>
          </a:prstGeom>
        </p:spPr>
        <p:txBody>
          <a:bodyPr anchor="t" rtlCol="false" tIns="0" lIns="0" bIns="0" rIns="0">
            <a:spAutoFit/>
          </a:bodyPr>
          <a:lstStyle/>
          <a:p>
            <a:pPr algn="l">
              <a:lnSpc>
                <a:spcPts val="4200"/>
              </a:lnSpc>
            </a:pPr>
            <a:r>
              <a:rPr lang="en-US" sz="3000" b="true">
                <a:solidFill>
                  <a:srgbClr val="FFFFFF"/>
                </a:solidFill>
                <a:latin typeface="Raleway Bold"/>
                <a:ea typeface="Raleway Bold"/>
                <a:cs typeface="Raleway Bold"/>
                <a:sym typeface="Raleway Bold"/>
              </a:rPr>
              <a:t>Location: Maple Creek</a:t>
            </a:r>
          </a:p>
          <a:p>
            <a:pPr algn="l">
              <a:lnSpc>
                <a:spcPts val="4200"/>
              </a:lnSpc>
            </a:pPr>
            <a:r>
              <a:rPr lang="en-US" sz="3000" b="true">
                <a:solidFill>
                  <a:srgbClr val="FFFFFF"/>
                </a:solidFill>
                <a:latin typeface="Raleway Bold"/>
                <a:ea typeface="Raleway Bold"/>
                <a:cs typeface="Raleway Bold"/>
                <a:sym typeface="Raleway Bold"/>
              </a:rPr>
              <a:t>Cost: None</a:t>
            </a:r>
          </a:p>
          <a:p>
            <a:pPr algn="l">
              <a:lnSpc>
                <a:spcPts val="4200"/>
              </a:lnSpc>
              <a:spcBef>
                <a:spcPct val="0"/>
              </a:spcBef>
            </a:pPr>
            <a:r>
              <a:rPr lang="en-US" b="true" sz="3000">
                <a:solidFill>
                  <a:srgbClr val="FFFFFF"/>
                </a:solidFill>
                <a:latin typeface="Raleway Bold"/>
                <a:ea typeface="Raleway Bold"/>
                <a:cs typeface="Raleway Bold"/>
                <a:sym typeface="Raleway Bold"/>
              </a:rPr>
              <a:t>Max # of Students: 25</a:t>
            </a:r>
          </a:p>
        </p:txBody>
      </p:sp>
      <p:sp>
        <p:nvSpPr>
          <p:cNvPr name="TextBox 10" id="10"/>
          <p:cNvSpPr txBox="true"/>
          <p:nvPr/>
        </p:nvSpPr>
        <p:spPr>
          <a:xfrm rot="0">
            <a:off x="1409700" y="1970638"/>
            <a:ext cx="1209574" cy="1079501"/>
          </a:xfrm>
          <a:prstGeom prst="rect">
            <a:avLst/>
          </a:prstGeom>
        </p:spPr>
        <p:txBody>
          <a:bodyPr anchor="t" rtlCol="false" tIns="0" lIns="0" bIns="0" rIns="0">
            <a:spAutoFit/>
          </a:bodyPr>
          <a:lstStyle/>
          <a:p>
            <a:pPr algn="ctr" marL="0" indent="0" lvl="1">
              <a:lnSpc>
                <a:spcPts val="8000"/>
              </a:lnSpc>
            </a:pPr>
            <a:r>
              <a:rPr lang="en-US" sz="8000" spc="40">
                <a:solidFill>
                  <a:srgbClr val="FFFFFF"/>
                </a:solidFill>
                <a:latin typeface="Bobby Jones Soft"/>
                <a:ea typeface="Bobby Jones Soft"/>
                <a:cs typeface="Bobby Jones Soft"/>
                <a:sym typeface="Bobby Jones Soft"/>
              </a:rPr>
              <a:t>15</a:t>
            </a:r>
          </a:p>
        </p:txBody>
      </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18444" r="0" b="0"/>
            </a:stretch>
          </a:blipFill>
        </p:spPr>
      </p:sp>
      <p:sp>
        <p:nvSpPr>
          <p:cNvPr name="Freeform 3" id="3"/>
          <p:cNvSpPr/>
          <p:nvPr/>
        </p:nvSpPr>
        <p:spPr>
          <a:xfrm flipH="false" flipV="false" rot="-10800000">
            <a:off x="5915408" y="-663030"/>
            <a:ext cx="3950344" cy="2582537"/>
          </a:xfrm>
          <a:custGeom>
            <a:avLst/>
            <a:gdLst/>
            <a:ahLst/>
            <a:cxnLst/>
            <a:rect r="r" b="b" t="t" l="l"/>
            <a:pathLst>
              <a:path h="2582537" w="3950344">
                <a:moveTo>
                  <a:pt x="0" y="0"/>
                </a:moveTo>
                <a:lnTo>
                  <a:pt x="3950343" y="0"/>
                </a:lnTo>
                <a:lnTo>
                  <a:pt x="3950343" y="2582537"/>
                </a:lnTo>
                <a:lnTo>
                  <a:pt x="0" y="2582537"/>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0">
            <a:off x="-340353" y="8941800"/>
            <a:ext cx="4964703" cy="633000"/>
          </a:xfrm>
          <a:custGeom>
            <a:avLst/>
            <a:gdLst/>
            <a:ahLst/>
            <a:cxnLst/>
            <a:rect r="r" b="b" t="t" l="l"/>
            <a:pathLst>
              <a:path h="633000" w="4964703">
                <a:moveTo>
                  <a:pt x="0" y="0"/>
                </a:moveTo>
                <a:lnTo>
                  <a:pt x="4964704" y="0"/>
                </a:lnTo>
                <a:lnTo>
                  <a:pt x="4964704" y="633000"/>
                </a:lnTo>
                <a:lnTo>
                  <a:pt x="0" y="63300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solid"/>
            <a:miter/>
          </a:ln>
        </p:spPr>
      </p:sp>
      <p:sp>
        <p:nvSpPr>
          <p:cNvPr name="Freeform 5" id="5"/>
          <p:cNvSpPr/>
          <p:nvPr/>
        </p:nvSpPr>
        <p:spPr>
          <a:xfrm flipH="false" flipV="false" rot="0">
            <a:off x="13761237" y="4527687"/>
            <a:ext cx="3975926" cy="4114800"/>
          </a:xfrm>
          <a:custGeom>
            <a:avLst/>
            <a:gdLst/>
            <a:ahLst/>
            <a:cxnLst/>
            <a:rect r="r" b="b" t="t" l="l"/>
            <a:pathLst>
              <a:path h="4114800" w="3975926">
                <a:moveTo>
                  <a:pt x="0" y="0"/>
                </a:moveTo>
                <a:lnTo>
                  <a:pt x="3975926" y="0"/>
                </a:lnTo>
                <a:lnTo>
                  <a:pt x="3975926"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6" id="6"/>
          <p:cNvSpPr/>
          <p:nvPr/>
        </p:nvSpPr>
        <p:spPr>
          <a:xfrm flipH="false" flipV="false" rot="0">
            <a:off x="7890580" y="6714480"/>
            <a:ext cx="4567376" cy="2860319"/>
          </a:xfrm>
          <a:custGeom>
            <a:avLst/>
            <a:gdLst/>
            <a:ahLst/>
            <a:cxnLst/>
            <a:rect r="r" b="b" t="t" l="l"/>
            <a:pathLst>
              <a:path h="2860319" w="4567376">
                <a:moveTo>
                  <a:pt x="0" y="0"/>
                </a:moveTo>
                <a:lnTo>
                  <a:pt x="4567376" y="0"/>
                </a:lnTo>
                <a:lnTo>
                  <a:pt x="4567376" y="2860320"/>
                </a:lnTo>
                <a:lnTo>
                  <a:pt x="0" y="2860320"/>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7" id="7"/>
          <p:cNvSpPr/>
          <p:nvPr/>
        </p:nvSpPr>
        <p:spPr>
          <a:xfrm flipH="false" flipV="false" rot="0">
            <a:off x="14071399" y="925512"/>
            <a:ext cx="2797344" cy="2124626"/>
          </a:xfrm>
          <a:custGeom>
            <a:avLst/>
            <a:gdLst/>
            <a:ahLst/>
            <a:cxnLst/>
            <a:rect r="r" b="b" t="t" l="l"/>
            <a:pathLst>
              <a:path h="2124626" w="2797344">
                <a:moveTo>
                  <a:pt x="0" y="0"/>
                </a:moveTo>
                <a:lnTo>
                  <a:pt x="2797344" y="0"/>
                </a:lnTo>
                <a:lnTo>
                  <a:pt x="2797344" y="2124626"/>
                </a:lnTo>
                <a:lnTo>
                  <a:pt x="0" y="2124626"/>
                </a:lnTo>
                <a:lnTo>
                  <a:pt x="0" y="0"/>
                </a:lnTo>
                <a:close/>
              </a:path>
            </a:pathLst>
          </a:custGeom>
          <a:blipFill>
            <a:blip r:embed="rId11"/>
            <a:stretch>
              <a:fillRect l="0" t="0" r="0" b="0"/>
            </a:stretch>
          </a:blipFill>
        </p:spPr>
      </p:sp>
      <p:sp>
        <p:nvSpPr>
          <p:cNvPr name="TextBox 8" id="8"/>
          <p:cNvSpPr txBox="true"/>
          <p:nvPr/>
        </p:nvSpPr>
        <p:spPr>
          <a:xfrm rot="0">
            <a:off x="1409700" y="3183488"/>
            <a:ext cx="7715060" cy="1079501"/>
          </a:xfrm>
          <a:prstGeom prst="rect">
            <a:avLst/>
          </a:prstGeom>
        </p:spPr>
        <p:txBody>
          <a:bodyPr anchor="t" rtlCol="false" tIns="0" lIns="0" bIns="0" rIns="0">
            <a:spAutoFit/>
          </a:bodyPr>
          <a:lstStyle/>
          <a:p>
            <a:pPr algn="l" marL="0" indent="0" lvl="1">
              <a:lnSpc>
                <a:spcPts val="8000"/>
              </a:lnSpc>
            </a:pPr>
            <a:r>
              <a:rPr lang="en-US" sz="8000" spc="40">
                <a:solidFill>
                  <a:srgbClr val="FFFFFF"/>
                </a:solidFill>
                <a:latin typeface="Bobby Jones Soft"/>
                <a:ea typeface="Bobby Jones Soft"/>
                <a:cs typeface="Bobby Jones Soft"/>
                <a:sym typeface="Bobby Jones Soft"/>
              </a:rPr>
              <a:t>Science in Action</a:t>
            </a:r>
          </a:p>
        </p:txBody>
      </p:sp>
      <p:sp>
        <p:nvSpPr>
          <p:cNvPr name="TextBox 9" id="9"/>
          <p:cNvSpPr txBox="true"/>
          <p:nvPr/>
        </p:nvSpPr>
        <p:spPr>
          <a:xfrm rot="0">
            <a:off x="1409700" y="4915937"/>
            <a:ext cx="7454383" cy="2120900"/>
          </a:xfrm>
          <a:prstGeom prst="rect">
            <a:avLst/>
          </a:prstGeom>
        </p:spPr>
        <p:txBody>
          <a:bodyPr anchor="t" rtlCol="false" tIns="0" lIns="0" bIns="0" rIns="0">
            <a:spAutoFit/>
          </a:bodyPr>
          <a:lstStyle/>
          <a:p>
            <a:pPr algn="l">
              <a:lnSpc>
                <a:spcPts val="2800"/>
              </a:lnSpc>
              <a:spcBef>
                <a:spcPct val="0"/>
              </a:spcBef>
            </a:pPr>
            <a:r>
              <a:rPr lang="en-US" b="true" sz="2000">
                <a:solidFill>
                  <a:srgbClr val="FFFFFF"/>
                </a:solidFill>
                <a:latin typeface="Raleway Semi-Bold"/>
                <a:ea typeface="Raleway Semi-Bold"/>
                <a:cs typeface="Raleway Semi-Bold"/>
                <a:sym typeface="Raleway Semi-Bold"/>
              </a:rPr>
              <a:t>Love experimenting and building? Join Hands-On Science! Get creative with fun projects like the Egg Drop Challenge, making slime, and designing race cars. This club is all about exploring science through teamwork and hands-on activities. If you enjoy testing ideas and seeing how things work, come and make science come alive!</a:t>
            </a:r>
          </a:p>
        </p:txBody>
      </p:sp>
      <p:sp>
        <p:nvSpPr>
          <p:cNvPr name="TextBox 10" id="10"/>
          <p:cNvSpPr txBox="true"/>
          <p:nvPr/>
        </p:nvSpPr>
        <p:spPr>
          <a:xfrm rot="0">
            <a:off x="9804917" y="3086651"/>
            <a:ext cx="7454383" cy="1590675"/>
          </a:xfrm>
          <a:prstGeom prst="rect">
            <a:avLst/>
          </a:prstGeom>
        </p:spPr>
        <p:txBody>
          <a:bodyPr anchor="t" rtlCol="false" tIns="0" lIns="0" bIns="0" rIns="0">
            <a:spAutoFit/>
          </a:bodyPr>
          <a:lstStyle/>
          <a:p>
            <a:pPr algn="l">
              <a:lnSpc>
                <a:spcPts val="4200"/>
              </a:lnSpc>
            </a:pPr>
            <a:r>
              <a:rPr lang="en-US" sz="3000" b="true">
                <a:solidFill>
                  <a:srgbClr val="FFFFFF"/>
                </a:solidFill>
                <a:latin typeface="Raleway Bold"/>
                <a:ea typeface="Raleway Bold"/>
                <a:cs typeface="Raleway Bold"/>
                <a:sym typeface="Raleway Bold"/>
              </a:rPr>
              <a:t>Location: Maple Creek</a:t>
            </a:r>
          </a:p>
          <a:p>
            <a:pPr algn="l">
              <a:lnSpc>
                <a:spcPts val="4200"/>
              </a:lnSpc>
            </a:pPr>
            <a:r>
              <a:rPr lang="en-US" sz="3000" b="true">
                <a:solidFill>
                  <a:srgbClr val="FFFFFF"/>
                </a:solidFill>
                <a:latin typeface="Raleway Bold"/>
                <a:ea typeface="Raleway Bold"/>
                <a:cs typeface="Raleway Bold"/>
                <a:sym typeface="Raleway Bold"/>
              </a:rPr>
              <a:t>Cost: None</a:t>
            </a:r>
          </a:p>
          <a:p>
            <a:pPr algn="l">
              <a:lnSpc>
                <a:spcPts val="4200"/>
              </a:lnSpc>
              <a:spcBef>
                <a:spcPct val="0"/>
              </a:spcBef>
            </a:pPr>
            <a:r>
              <a:rPr lang="en-US" b="true" sz="3000">
                <a:solidFill>
                  <a:srgbClr val="FFFFFF"/>
                </a:solidFill>
                <a:latin typeface="Raleway Bold"/>
                <a:ea typeface="Raleway Bold"/>
                <a:cs typeface="Raleway Bold"/>
                <a:sym typeface="Raleway Bold"/>
              </a:rPr>
              <a:t>Max # of Students: 25</a:t>
            </a:r>
          </a:p>
        </p:txBody>
      </p:sp>
      <p:sp>
        <p:nvSpPr>
          <p:cNvPr name="TextBox 11" id="11"/>
          <p:cNvSpPr txBox="true"/>
          <p:nvPr/>
        </p:nvSpPr>
        <p:spPr>
          <a:xfrm rot="0">
            <a:off x="1409700" y="1970638"/>
            <a:ext cx="1209574" cy="1079501"/>
          </a:xfrm>
          <a:prstGeom prst="rect">
            <a:avLst/>
          </a:prstGeom>
        </p:spPr>
        <p:txBody>
          <a:bodyPr anchor="t" rtlCol="false" tIns="0" lIns="0" bIns="0" rIns="0">
            <a:spAutoFit/>
          </a:bodyPr>
          <a:lstStyle/>
          <a:p>
            <a:pPr algn="ctr" marL="0" indent="0" lvl="1">
              <a:lnSpc>
                <a:spcPts val="8000"/>
              </a:lnSpc>
            </a:pPr>
            <a:r>
              <a:rPr lang="en-US" sz="8000" spc="40">
                <a:solidFill>
                  <a:srgbClr val="FFFFFF"/>
                </a:solidFill>
                <a:latin typeface="Bobby Jones Soft"/>
                <a:ea typeface="Bobby Jones Soft"/>
                <a:cs typeface="Bobby Jones Soft"/>
                <a:sym typeface="Bobby Jones Soft"/>
              </a:rPr>
              <a:t>16</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18444" r="0" b="0"/>
            </a:stretch>
          </a:blipFill>
        </p:spPr>
      </p:sp>
      <p:sp>
        <p:nvSpPr>
          <p:cNvPr name="Freeform 3" id="3"/>
          <p:cNvSpPr/>
          <p:nvPr/>
        </p:nvSpPr>
        <p:spPr>
          <a:xfrm flipH="false" flipV="false" rot="0">
            <a:off x="-583975" y="681960"/>
            <a:ext cx="2825289" cy="693480"/>
          </a:xfrm>
          <a:custGeom>
            <a:avLst/>
            <a:gdLst/>
            <a:ahLst/>
            <a:cxnLst/>
            <a:rect r="r" b="b" t="t" l="l"/>
            <a:pathLst>
              <a:path h="693480" w="2825289">
                <a:moveTo>
                  <a:pt x="0" y="0"/>
                </a:moveTo>
                <a:lnTo>
                  <a:pt x="2825288" y="0"/>
                </a:lnTo>
                <a:lnTo>
                  <a:pt x="2825288" y="693480"/>
                </a:lnTo>
                <a:lnTo>
                  <a:pt x="0" y="69348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0">
            <a:off x="17029503" y="-778297"/>
            <a:ext cx="1917264" cy="2748766"/>
          </a:xfrm>
          <a:custGeom>
            <a:avLst/>
            <a:gdLst/>
            <a:ahLst/>
            <a:cxnLst/>
            <a:rect r="r" b="b" t="t" l="l"/>
            <a:pathLst>
              <a:path h="2748766" w="1917264">
                <a:moveTo>
                  <a:pt x="0" y="0"/>
                </a:moveTo>
                <a:lnTo>
                  <a:pt x="1917264" y="0"/>
                </a:lnTo>
                <a:lnTo>
                  <a:pt x="1917264" y="2748766"/>
                </a:lnTo>
                <a:lnTo>
                  <a:pt x="0" y="2748766"/>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5" id="5"/>
          <p:cNvSpPr/>
          <p:nvPr/>
        </p:nvSpPr>
        <p:spPr>
          <a:xfrm flipH="false" flipV="false" rot="0">
            <a:off x="418992" y="3853113"/>
            <a:ext cx="1219415" cy="2580773"/>
          </a:xfrm>
          <a:custGeom>
            <a:avLst/>
            <a:gdLst/>
            <a:ahLst/>
            <a:cxnLst/>
            <a:rect r="r" b="b" t="t" l="l"/>
            <a:pathLst>
              <a:path h="2580773" w="1219415">
                <a:moveTo>
                  <a:pt x="0" y="0"/>
                </a:moveTo>
                <a:lnTo>
                  <a:pt x="1219416" y="0"/>
                </a:lnTo>
                <a:lnTo>
                  <a:pt x="1219416" y="2580774"/>
                </a:lnTo>
                <a:lnTo>
                  <a:pt x="0" y="2580774"/>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6" id="6"/>
          <p:cNvSpPr/>
          <p:nvPr/>
        </p:nvSpPr>
        <p:spPr>
          <a:xfrm flipH="false" flipV="false" rot="0">
            <a:off x="10305049" y="-3152775"/>
            <a:ext cx="4499284" cy="4114800"/>
          </a:xfrm>
          <a:custGeom>
            <a:avLst/>
            <a:gdLst/>
            <a:ahLst/>
            <a:cxnLst/>
            <a:rect r="r" b="b" t="t" l="l"/>
            <a:pathLst>
              <a:path h="4114800" w="4499284">
                <a:moveTo>
                  <a:pt x="0" y="0"/>
                </a:moveTo>
                <a:lnTo>
                  <a:pt x="4499284" y="0"/>
                </a:lnTo>
                <a:lnTo>
                  <a:pt x="4499284"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7" id="7"/>
          <p:cNvSpPr/>
          <p:nvPr/>
        </p:nvSpPr>
        <p:spPr>
          <a:xfrm flipH="false" flipV="false" rot="0">
            <a:off x="15850290" y="8367844"/>
            <a:ext cx="3950344" cy="2582537"/>
          </a:xfrm>
          <a:custGeom>
            <a:avLst/>
            <a:gdLst/>
            <a:ahLst/>
            <a:cxnLst/>
            <a:rect r="r" b="b" t="t" l="l"/>
            <a:pathLst>
              <a:path h="2582537" w="3950344">
                <a:moveTo>
                  <a:pt x="0" y="0"/>
                </a:moveTo>
                <a:lnTo>
                  <a:pt x="3950344" y="0"/>
                </a:lnTo>
                <a:lnTo>
                  <a:pt x="3950344" y="2582537"/>
                </a:lnTo>
                <a:lnTo>
                  <a:pt x="0" y="2582537"/>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8" id="8"/>
          <p:cNvSpPr/>
          <p:nvPr/>
        </p:nvSpPr>
        <p:spPr>
          <a:xfrm flipH="false" flipV="false" rot="0">
            <a:off x="-583975" y="8112877"/>
            <a:ext cx="3022891" cy="3092471"/>
          </a:xfrm>
          <a:custGeom>
            <a:avLst/>
            <a:gdLst/>
            <a:ahLst/>
            <a:cxnLst/>
            <a:rect r="r" b="b" t="t" l="l"/>
            <a:pathLst>
              <a:path h="3092471" w="3022891">
                <a:moveTo>
                  <a:pt x="0" y="0"/>
                </a:moveTo>
                <a:lnTo>
                  <a:pt x="3022890" y="0"/>
                </a:lnTo>
                <a:lnTo>
                  <a:pt x="3022890" y="3092472"/>
                </a:lnTo>
                <a:lnTo>
                  <a:pt x="0" y="3092472"/>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9" id="9"/>
          <p:cNvSpPr/>
          <p:nvPr/>
        </p:nvSpPr>
        <p:spPr>
          <a:xfrm flipH="false" flipV="false" rot="0">
            <a:off x="16650124" y="4086232"/>
            <a:ext cx="2233766" cy="2800960"/>
          </a:xfrm>
          <a:custGeom>
            <a:avLst/>
            <a:gdLst/>
            <a:ahLst/>
            <a:cxnLst/>
            <a:rect r="r" b="b" t="t" l="l"/>
            <a:pathLst>
              <a:path h="2800960" w="2233766">
                <a:moveTo>
                  <a:pt x="0" y="0"/>
                </a:moveTo>
                <a:lnTo>
                  <a:pt x="2233766" y="0"/>
                </a:lnTo>
                <a:lnTo>
                  <a:pt x="2233766" y="2800960"/>
                </a:lnTo>
                <a:lnTo>
                  <a:pt x="0" y="2800960"/>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
        <p:nvSpPr>
          <p:cNvPr name="TextBox 10" id="10"/>
          <p:cNvSpPr txBox="true"/>
          <p:nvPr/>
        </p:nvSpPr>
        <p:spPr>
          <a:xfrm rot="0">
            <a:off x="3320938" y="1279103"/>
            <a:ext cx="11646125" cy="1079501"/>
          </a:xfrm>
          <a:prstGeom prst="rect">
            <a:avLst/>
          </a:prstGeom>
        </p:spPr>
        <p:txBody>
          <a:bodyPr anchor="t" rtlCol="false" tIns="0" lIns="0" bIns="0" rIns="0">
            <a:spAutoFit/>
          </a:bodyPr>
          <a:lstStyle/>
          <a:p>
            <a:pPr algn="ctr" marL="0" indent="0" lvl="1">
              <a:lnSpc>
                <a:spcPts val="8000"/>
              </a:lnSpc>
            </a:pPr>
            <a:r>
              <a:rPr lang="en-US" sz="8000" spc="40">
                <a:solidFill>
                  <a:srgbClr val="FFFFFF"/>
                </a:solidFill>
                <a:latin typeface="Bobby Jones Soft"/>
                <a:ea typeface="Bobby Jones Soft"/>
                <a:cs typeface="Bobby Jones Soft"/>
                <a:sym typeface="Bobby Jones Soft"/>
              </a:rPr>
              <a:t>About Club Days</a:t>
            </a:r>
          </a:p>
        </p:txBody>
      </p:sp>
      <p:sp>
        <p:nvSpPr>
          <p:cNvPr name="TextBox 11" id="11"/>
          <p:cNvSpPr txBox="true"/>
          <p:nvPr/>
        </p:nvSpPr>
        <p:spPr>
          <a:xfrm rot="0">
            <a:off x="2714467" y="2244304"/>
            <a:ext cx="12859598" cy="7631430"/>
          </a:xfrm>
          <a:prstGeom prst="rect">
            <a:avLst/>
          </a:prstGeom>
        </p:spPr>
        <p:txBody>
          <a:bodyPr anchor="t" rtlCol="false" tIns="0" lIns="0" bIns="0" rIns="0">
            <a:spAutoFit/>
          </a:bodyPr>
          <a:lstStyle/>
          <a:p>
            <a:pPr algn="just" marL="561339" indent="-280669" lvl="1">
              <a:lnSpc>
                <a:spcPts val="4679"/>
              </a:lnSpc>
              <a:buFont typeface="Arial"/>
              <a:buChar char="•"/>
            </a:pPr>
            <a:r>
              <a:rPr lang="en-US" sz="2599">
                <a:solidFill>
                  <a:srgbClr val="FFFFFF"/>
                </a:solidFill>
                <a:latin typeface="Raleway"/>
                <a:ea typeface="Raleway"/>
                <a:cs typeface="Raleway"/>
                <a:sym typeface="Raleway"/>
              </a:rPr>
              <a:t>You will be asked to select </a:t>
            </a:r>
            <a:r>
              <a:rPr lang="en-US" b="true" sz="2599">
                <a:solidFill>
                  <a:srgbClr val="FFFFFF"/>
                </a:solidFill>
                <a:latin typeface="Raleway Bold"/>
                <a:ea typeface="Raleway Bold"/>
                <a:cs typeface="Raleway Bold"/>
                <a:sym typeface="Raleway Bold"/>
              </a:rPr>
              <a:t>three choices </a:t>
            </a:r>
            <a:r>
              <a:rPr lang="en-US" sz="2599">
                <a:solidFill>
                  <a:srgbClr val="FFFFFF"/>
                </a:solidFill>
                <a:latin typeface="Raleway"/>
                <a:ea typeface="Raleway"/>
                <a:cs typeface="Raleway"/>
                <a:sym typeface="Raleway"/>
              </a:rPr>
              <a:t>for clubs. We will do our best to ensure that </a:t>
            </a:r>
            <a:r>
              <a:rPr lang="en-US" b="true" sz="2599">
                <a:solidFill>
                  <a:srgbClr val="FFFFFF"/>
                </a:solidFill>
                <a:latin typeface="Raleway Bold"/>
                <a:ea typeface="Raleway Bold"/>
                <a:cs typeface="Raleway Bold"/>
                <a:sym typeface="Raleway Bold"/>
              </a:rPr>
              <a:t>one </a:t>
            </a:r>
            <a:r>
              <a:rPr lang="en-US" sz="2599">
                <a:solidFill>
                  <a:srgbClr val="FFFFFF"/>
                </a:solidFill>
                <a:latin typeface="Raleway"/>
                <a:ea typeface="Raleway"/>
                <a:cs typeface="Raleway"/>
                <a:sym typeface="Raleway"/>
              </a:rPr>
              <a:t>of your three choices has been selected. </a:t>
            </a:r>
          </a:p>
          <a:p>
            <a:pPr algn="just" marL="561339" indent="-280669" lvl="1">
              <a:lnSpc>
                <a:spcPts val="4679"/>
              </a:lnSpc>
              <a:buFont typeface="Arial"/>
              <a:buChar char="•"/>
            </a:pPr>
            <a:r>
              <a:rPr lang="en-US" sz="2599">
                <a:solidFill>
                  <a:srgbClr val="FFFFFF"/>
                </a:solidFill>
                <a:latin typeface="Raleway"/>
                <a:ea typeface="Raleway"/>
                <a:cs typeface="Raleway"/>
                <a:sym typeface="Raleway"/>
              </a:rPr>
              <a:t>You will be participating in the </a:t>
            </a:r>
            <a:r>
              <a:rPr lang="en-US" b="true" sz="2599">
                <a:solidFill>
                  <a:srgbClr val="FFFFFF"/>
                </a:solidFill>
                <a:latin typeface="Raleway Bold"/>
                <a:ea typeface="Raleway Bold"/>
                <a:cs typeface="Raleway Bold"/>
                <a:sym typeface="Raleway Bold"/>
              </a:rPr>
              <a:t>same club </a:t>
            </a:r>
            <a:r>
              <a:rPr lang="en-US" sz="2599">
                <a:solidFill>
                  <a:srgbClr val="FFFFFF"/>
                </a:solidFill>
                <a:latin typeface="Raleway"/>
                <a:ea typeface="Raleway"/>
                <a:cs typeface="Raleway"/>
                <a:sym typeface="Raleway"/>
              </a:rPr>
              <a:t>each week. </a:t>
            </a:r>
          </a:p>
          <a:p>
            <a:pPr algn="just" marL="561339" indent="-280669" lvl="1">
              <a:lnSpc>
                <a:spcPts val="4679"/>
              </a:lnSpc>
              <a:buFont typeface="Arial"/>
              <a:buChar char="•"/>
            </a:pPr>
            <a:r>
              <a:rPr lang="en-US" sz="2599">
                <a:solidFill>
                  <a:srgbClr val="FFFFFF"/>
                </a:solidFill>
                <a:latin typeface="Raleway"/>
                <a:ea typeface="Raleway"/>
                <a:cs typeface="Raleway"/>
                <a:sym typeface="Raleway"/>
              </a:rPr>
              <a:t>The intention of Club Days is to pursue a personal interest, meet other students and teachers with similar interests, and maybe make a new connection.</a:t>
            </a:r>
          </a:p>
          <a:p>
            <a:pPr algn="just" marL="561339" indent="-280669" lvl="1">
              <a:lnSpc>
                <a:spcPts val="4679"/>
              </a:lnSpc>
              <a:buFont typeface="Arial"/>
              <a:buChar char="•"/>
            </a:pPr>
            <a:r>
              <a:rPr lang="en-US" sz="2599">
                <a:solidFill>
                  <a:srgbClr val="FFFFFF"/>
                </a:solidFill>
                <a:latin typeface="Raleway"/>
                <a:ea typeface="Raleway"/>
                <a:cs typeface="Raleway"/>
                <a:sym typeface="Raleway"/>
              </a:rPr>
              <a:t>Please base your club selections on </a:t>
            </a:r>
            <a:r>
              <a:rPr lang="en-US" b="true" sz="2599">
                <a:solidFill>
                  <a:srgbClr val="FFFFFF"/>
                </a:solidFill>
                <a:latin typeface="Raleway Bold"/>
                <a:ea typeface="Raleway Bold"/>
                <a:cs typeface="Raleway Bold"/>
                <a:sym typeface="Raleway Bold"/>
              </a:rPr>
              <a:t>your personal interests</a:t>
            </a:r>
            <a:r>
              <a:rPr lang="en-US" sz="2599">
                <a:solidFill>
                  <a:srgbClr val="FFFFFF"/>
                </a:solidFill>
                <a:latin typeface="Raleway"/>
                <a:ea typeface="Raleway"/>
                <a:cs typeface="Raleway"/>
                <a:sym typeface="Raleway"/>
              </a:rPr>
              <a:t> only, there is no guarantee that you will be in the same club as a friend. </a:t>
            </a:r>
          </a:p>
          <a:p>
            <a:pPr algn="just" marL="561339" indent="-280669" lvl="1">
              <a:lnSpc>
                <a:spcPts val="4679"/>
              </a:lnSpc>
              <a:buFont typeface="Arial"/>
              <a:buChar char="•"/>
            </a:pPr>
            <a:r>
              <a:rPr lang="en-US" sz="2599">
                <a:solidFill>
                  <a:srgbClr val="FFFFFF"/>
                </a:solidFill>
                <a:latin typeface="Raleway"/>
                <a:ea typeface="Raleway"/>
                <a:cs typeface="Raleway"/>
                <a:sym typeface="Raleway"/>
              </a:rPr>
              <a:t>Club days will occur on </a:t>
            </a:r>
            <a:r>
              <a:rPr lang="en-US" b="true" sz="2599">
                <a:solidFill>
                  <a:srgbClr val="FFFFFF"/>
                </a:solidFill>
                <a:latin typeface="Raleway Bold"/>
                <a:ea typeface="Raleway Bold"/>
                <a:cs typeface="Raleway Bold"/>
                <a:sym typeface="Raleway Bold"/>
              </a:rPr>
              <a:t>Thursday afternoons</a:t>
            </a:r>
            <a:r>
              <a:rPr lang="en-US" sz="2599">
                <a:solidFill>
                  <a:srgbClr val="FFFFFF"/>
                </a:solidFill>
                <a:latin typeface="Raleway"/>
                <a:ea typeface="Raleway"/>
                <a:cs typeface="Raleway"/>
                <a:sym typeface="Raleway"/>
              </a:rPr>
              <a:t>.</a:t>
            </a:r>
          </a:p>
          <a:p>
            <a:pPr algn="just" marL="561339" indent="-280669" lvl="1">
              <a:lnSpc>
                <a:spcPts val="4679"/>
              </a:lnSpc>
              <a:buFont typeface="Arial"/>
              <a:buChar char="•"/>
            </a:pPr>
            <a:r>
              <a:rPr lang="en-US" sz="2599">
                <a:solidFill>
                  <a:srgbClr val="FFFFFF"/>
                </a:solidFill>
                <a:latin typeface="Raleway"/>
                <a:ea typeface="Raleway"/>
                <a:cs typeface="Raleway"/>
                <a:sym typeface="Raleway"/>
              </a:rPr>
              <a:t>Please take note of any costs and/or supplies associated with your club and </a:t>
            </a:r>
            <a:r>
              <a:rPr lang="en-US" b="true" sz="2599">
                <a:solidFill>
                  <a:srgbClr val="FFFFFF"/>
                </a:solidFill>
                <a:latin typeface="Raleway Bold"/>
                <a:ea typeface="Raleway Bold"/>
                <a:cs typeface="Raleway Bold"/>
                <a:sym typeface="Raleway Bold"/>
              </a:rPr>
              <a:t>speak with your family</a:t>
            </a:r>
            <a:r>
              <a:rPr lang="en-US" sz="2599">
                <a:solidFill>
                  <a:srgbClr val="FFFFFF"/>
                </a:solidFill>
                <a:latin typeface="Raleway"/>
                <a:ea typeface="Raleway"/>
                <a:cs typeface="Raleway"/>
                <a:sym typeface="Raleway"/>
              </a:rPr>
              <a:t> about your choices. </a:t>
            </a:r>
          </a:p>
          <a:p>
            <a:pPr algn="just" marL="561339" indent="-280669" lvl="1">
              <a:lnSpc>
                <a:spcPts val="4679"/>
              </a:lnSpc>
              <a:buFont typeface="Arial"/>
              <a:buChar char="•"/>
            </a:pPr>
            <a:r>
              <a:rPr lang="en-US" sz="2599">
                <a:solidFill>
                  <a:srgbClr val="FFFFFF"/>
                </a:solidFill>
                <a:latin typeface="Raleway"/>
                <a:ea typeface="Raleway"/>
                <a:cs typeface="Raleway"/>
                <a:sym typeface="Raleway"/>
              </a:rPr>
              <a:t>Confirmation of clubs will be communicated by </a:t>
            </a:r>
            <a:r>
              <a:rPr lang="en-US" b="true" sz="2599">
                <a:solidFill>
                  <a:srgbClr val="FFFFFF"/>
                </a:solidFill>
                <a:latin typeface="Raleway Bold"/>
                <a:ea typeface="Raleway Bold"/>
                <a:cs typeface="Raleway Bold"/>
                <a:sym typeface="Raleway Bold"/>
              </a:rPr>
              <a:t>December 12th</a:t>
            </a:r>
            <a:r>
              <a:rPr lang="en-US" sz="2599">
                <a:solidFill>
                  <a:srgbClr val="FFFFFF"/>
                </a:solidFill>
                <a:latin typeface="Raleway"/>
                <a:ea typeface="Raleway"/>
                <a:cs typeface="Raleway"/>
                <a:sym typeface="Raleway"/>
              </a:rPr>
              <a:t>. Clubs requiring costs will be sent via Cash Online at that time. </a:t>
            </a:r>
          </a:p>
          <a:p>
            <a:pPr algn="just" marL="561339" indent="-280669" lvl="1">
              <a:lnSpc>
                <a:spcPts val="4679"/>
              </a:lnSpc>
              <a:buFont typeface="Arial"/>
              <a:buChar char="•"/>
            </a:pPr>
            <a:r>
              <a:rPr lang="en-US" sz="2599">
                <a:solidFill>
                  <a:srgbClr val="FFFFFF"/>
                </a:solidFill>
                <a:latin typeface="Raleway"/>
                <a:ea typeface="Raleway"/>
                <a:cs typeface="Raleway"/>
                <a:sym typeface="Raleway"/>
              </a:rPr>
              <a:t>If you are in the SSNO Club, you do not have to complete the form. </a:t>
            </a:r>
          </a:p>
        </p:txBody>
      </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18444" r="0" b="0"/>
            </a:stretch>
          </a:blipFill>
        </p:spPr>
      </p:sp>
      <p:sp>
        <p:nvSpPr>
          <p:cNvPr name="Freeform 3" id="3"/>
          <p:cNvSpPr/>
          <p:nvPr/>
        </p:nvSpPr>
        <p:spPr>
          <a:xfrm flipH="false" flipV="false" rot="-10800000">
            <a:off x="5915408" y="-663030"/>
            <a:ext cx="3950344" cy="2582537"/>
          </a:xfrm>
          <a:custGeom>
            <a:avLst/>
            <a:gdLst/>
            <a:ahLst/>
            <a:cxnLst/>
            <a:rect r="r" b="b" t="t" l="l"/>
            <a:pathLst>
              <a:path h="2582537" w="3950344">
                <a:moveTo>
                  <a:pt x="0" y="0"/>
                </a:moveTo>
                <a:lnTo>
                  <a:pt x="3950343" y="0"/>
                </a:lnTo>
                <a:lnTo>
                  <a:pt x="3950343" y="2582537"/>
                </a:lnTo>
                <a:lnTo>
                  <a:pt x="0" y="2582537"/>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0">
            <a:off x="-340353" y="8941800"/>
            <a:ext cx="4964703" cy="633000"/>
          </a:xfrm>
          <a:custGeom>
            <a:avLst/>
            <a:gdLst/>
            <a:ahLst/>
            <a:cxnLst/>
            <a:rect r="r" b="b" t="t" l="l"/>
            <a:pathLst>
              <a:path h="633000" w="4964703">
                <a:moveTo>
                  <a:pt x="0" y="0"/>
                </a:moveTo>
                <a:lnTo>
                  <a:pt x="4964704" y="0"/>
                </a:lnTo>
                <a:lnTo>
                  <a:pt x="4964704" y="633000"/>
                </a:lnTo>
                <a:lnTo>
                  <a:pt x="0" y="63300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solid"/>
            <a:miter/>
          </a:ln>
        </p:spPr>
      </p:sp>
      <p:sp>
        <p:nvSpPr>
          <p:cNvPr name="Freeform 5" id="5"/>
          <p:cNvSpPr/>
          <p:nvPr/>
        </p:nvSpPr>
        <p:spPr>
          <a:xfrm flipH="false" flipV="false" rot="0">
            <a:off x="13128287" y="5460000"/>
            <a:ext cx="3321766" cy="4114800"/>
          </a:xfrm>
          <a:custGeom>
            <a:avLst/>
            <a:gdLst/>
            <a:ahLst/>
            <a:cxnLst/>
            <a:rect r="r" b="b" t="t" l="l"/>
            <a:pathLst>
              <a:path h="4114800" w="3321766">
                <a:moveTo>
                  <a:pt x="0" y="0"/>
                </a:moveTo>
                <a:lnTo>
                  <a:pt x="3321766" y="0"/>
                </a:lnTo>
                <a:lnTo>
                  <a:pt x="3321766"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6" id="6"/>
          <p:cNvSpPr/>
          <p:nvPr/>
        </p:nvSpPr>
        <p:spPr>
          <a:xfrm flipH="false" flipV="false" rot="0">
            <a:off x="9245525" y="5460000"/>
            <a:ext cx="3501321" cy="4114800"/>
          </a:xfrm>
          <a:custGeom>
            <a:avLst/>
            <a:gdLst/>
            <a:ahLst/>
            <a:cxnLst/>
            <a:rect r="r" b="b" t="t" l="l"/>
            <a:pathLst>
              <a:path h="4114800" w="3501321">
                <a:moveTo>
                  <a:pt x="0" y="0"/>
                </a:moveTo>
                <a:lnTo>
                  <a:pt x="3501321" y="0"/>
                </a:lnTo>
                <a:lnTo>
                  <a:pt x="3501321"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TextBox 7" id="7"/>
          <p:cNvSpPr txBox="true"/>
          <p:nvPr/>
        </p:nvSpPr>
        <p:spPr>
          <a:xfrm rot="0">
            <a:off x="1409700" y="3183488"/>
            <a:ext cx="7715060" cy="1079501"/>
          </a:xfrm>
          <a:prstGeom prst="rect">
            <a:avLst/>
          </a:prstGeom>
        </p:spPr>
        <p:txBody>
          <a:bodyPr anchor="t" rtlCol="false" tIns="0" lIns="0" bIns="0" rIns="0">
            <a:spAutoFit/>
          </a:bodyPr>
          <a:lstStyle/>
          <a:p>
            <a:pPr algn="l" marL="0" indent="0" lvl="1">
              <a:lnSpc>
                <a:spcPts val="8000"/>
              </a:lnSpc>
            </a:pPr>
            <a:r>
              <a:rPr lang="en-US" sz="8000" spc="40">
                <a:solidFill>
                  <a:srgbClr val="FFFFFF"/>
                </a:solidFill>
                <a:latin typeface="Bobby Jones Soft"/>
                <a:ea typeface="Bobby Jones Soft"/>
                <a:cs typeface="Bobby Jones Soft"/>
                <a:sym typeface="Bobby Jones Soft"/>
              </a:rPr>
              <a:t>skating</a:t>
            </a:r>
          </a:p>
        </p:txBody>
      </p:sp>
      <p:sp>
        <p:nvSpPr>
          <p:cNvPr name="TextBox 8" id="8"/>
          <p:cNvSpPr txBox="true"/>
          <p:nvPr/>
        </p:nvSpPr>
        <p:spPr>
          <a:xfrm rot="0">
            <a:off x="1409700" y="4915937"/>
            <a:ext cx="7454383" cy="1416050"/>
          </a:xfrm>
          <a:prstGeom prst="rect">
            <a:avLst/>
          </a:prstGeom>
        </p:spPr>
        <p:txBody>
          <a:bodyPr anchor="t" rtlCol="false" tIns="0" lIns="0" bIns="0" rIns="0">
            <a:spAutoFit/>
          </a:bodyPr>
          <a:lstStyle/>
          <a:p>
            <a:pPr algn="l">
              <a:lnSpc>
                <a:spcPts val="2800"/>
              </a:lnSpc>
              <a:spcBef>
                <a:spcPct val="0"/>
              </a:spcBef>
            </a:pPr>
            <a:r>
              <a:rPr lang="en-US" b="true" sz="2000">
                <a:solidFill>
                  <a:srgbClr val="FFFFFF"/>
                </a:solidFill>
                <a:latin typeface="Raleway Semi-Bold"/>
                <a:ea typeface="Raleway Semi-Bold"/>
                <a:cs typeface="Raleway Semi-Bold"/>
                <a:sym typeface="Raleway Semi-Bold"/>
              </a:rPr>
              <a:t>Come spend the afternoon skating!  Bring your skates if you have them, a hockey stick if you please.  Don't have the gear? No worries! Rentals of skates and helmets are included in this club fee.  All levels of experience and ability welcome!  </a:t>
            </a:r>
          </a:p>
        </p:txBody>
      </p:sp>
      <p:sp>
        <p:nvSpPr>
          <p:cNvPr name="TextBox 9" id="9"/>
          <p:cNvSpPr txBox="true"/>
          <p:nvPr/>
        </p:nvSpPr>
        <p:spPr>
          <a:xfrm rot="0">
            <a:off x="9804917" y="2910439"/>
            <a:ext cx="7454383" cy="2124075"/>
          </a:xfrm>
          <a:prstGeom prst="rect">
            <a:avLst/>
          </a:prstGeom>
        </p:spPr>
        <p:txBody>
          <a:bodyPr anchor="t" rtlCol="false" tIns="0" lIns="0" bIns="0" rIns="0">
            <a:spAutoFit/>
          </a:bodyPr>
          <a:lstStyle/>
          <a:p>
            <a:pPr algn="l">
              <a:lnSpc>
                <a:spcPts val="4200"/>
              </a:lnSpc>
            </a:pPr>
            <a:r>
              <a:rPr lang="en-US" sz="3000" b="true">
                <a:solidFill>
                  <a:srgbClr val="FFFFFF"/>
                </a:solidFill>
                <a:latin typeface="Raleway Bold"/>
                <a:ea typeface="Raleway Bold"/>
                <a:cs typeface="Raleway Bold"/>
                <a:sym typeface="Raleway Bold"/>
              </a:rPr>
              <a:t>Location: Poco Rec Rink</a:t>
            </a:r>
          </a:p>
          <a:p>
            <a:pPr algn="l">
              <a:lnSpc>
                <a:spcPts val="4200"/>
              </a:lnSpc>
            </a:pPr>
            <a:r>
              <a:rPr lang="en-US" sz="3000" b="true">
                <a:solidFill>
                  <a:srgbClr val="FFFFFF"/>
                </a:solidFill>
                <a:latin typeface="Raleway Bold"/>
                <a:ea typeface="Raleway Bold"/>
                <a:cs typeface="Raleway Bold"/>
                <a:sym typeface="Raleway Bold"/>
              </a:rPr>
              <a:t>Cost: $15</a:t>
            </a:r>
          </a:p>
          <a:p>
            <a:pPr algn="l">
              <a:lnSpc>
                <a:spcPts val="4200"/>
              </a:lnSpc>
            </a:pPr>
            <a:r>
              <a:rPr lang="en-US" sz="3000" b="true">
                <a:solidFill>
                  <a:srgbClr val="FFFFFF"/>
                </a:solidFill>
                <a:latin typeface="Raleway Bold"/>
                <a:ea typeface="Raleway Bold"/>
                <a:cs typeface="Raleway Bold"/>
                <a:sym typeface="Raleway Bold"/>
              </a:rPr>
              <a:t>Transportation: Walking</a:t>
            </a:r>
          </a:p>
          <a:p>
            <a:pPr algn="l">
              <a:lnSpc>
                <a:spcPts val="4200"/>
              </a:lnSpc>
              <a:spcBef>
                <a:spcPct val="0"/>
              </a:spcBef>
            </a:pPr>
            <a:r>
              <a:rPr lang="en-US" b="true" sz="3000">
                <a:solidFill>
                  <a:srgbClr val="FFFFFF"/>
                </a:solidFill>
                <a:latin typeface="Raleway Bold"/>
                <a:ea typeface="Raleway Bold"/>
                <a:cs typeface="Raleway Bold"/>
                <a:sym typeface="Raleway Bold"/>
              </a:rPr>
              <a:t>Max # of Students: 100</a:t>
            </a:r>
          </a:p>
        </p:txBody>
      </p:sp>
      <p:sp>
        <p:nvSpPr>
          <p:cNvPr name="TextBox 10" id="10"/>
          <p:cNvSpPr txBox="true"/>
          <p:nvPr/>
        </p:nvSpPr>
        <p:spPr>
          <a:xfrm rot="0">
            <a:off x="1409700" y="1970638"/>
            <a:ext cx="1209574" cy="1079501"/>
          </a:xfrm>
          <a:prstGeom prst="rect">
            <a:avLst/>
          </a:prstGeom>
        </p:spPr>
        <p:txBody>
          <a:bodyPr anchor="t" rtlCol="false" tIns="0" lIns="0" bIns="0" rIns="0">
            <a:spAutoFit/>
          </a:bodyPr>
          <a:lstStyle/>
          <a:p>
            <a:pPr algn="ctr" marL="0" indent="0" lvl="1">
              <a:lnSpc>
                <a:spcPts val="8000"/>
              </a:lnSpc>
            </a:pPr>
            <a:r>
              <a:rPr lang="en-US" sz="8000" spc="40">
                <a:solidFill>
                  <a:srgbClr val="FFFFFF"/>
                </a:solidFill>
                <a:latin typeface="Bobby Jones Soft"/>
                <a:ea typeface="Bobby Jones Soft"/>
                <a:cs typeface="Bobby Jones Soft"/>
                <a:sym typeface="Bobby Jones Soft"/>
              </a:rPr>
              <a:t>17</a:t>
            </a:r>
          </a:p>
        </p:txBody>
      </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18444" r="0" b="0"/>
            </a:stretch>
          </a:blipFill>
        </p:spPr>
      </p:sp>
      <p:sp>
        <p:nvSpPr>
          <p:cNvPr name="Freeform 3" id="3"/>
          <p:cNvSpPr/>
          <p:nvPr/>
        </p:nvSpPr>
        <p:spPr>
          <a:xfrm flipH="false" flipV="false" rot="-10800000">
            <a:off x="5915408" y="-663030"/>
            <a:ext cx="3950344" cy="2582537"/>
          </a:xfrm>
          <a:custGeom>
            <a:avLst/>
            <a:gdLst/>
            <a:ahLst/>
            <a:cxnLst/>
            <a:rect r="r" b="b" t="t" l="l"/>
            <a:pathLst>
              <a:path h="2582537" w="3950344">
                <a:moveTo>
                  <a:pt x="0" y="0"/>
                </a:moveTo>
                <a:lnTo>
                  <a:pt x="3950343" y="0"/>
                </a:lnTo>
                <a:lnTo>
                  <a:pt x="3950343" y="2582537"/>
                </a:lnTo>
                <a:lnTo>
                  <a:pt x="0" y="2582537"/>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0">
            <a:off x="-467865" y="9258300"/>
            <a:ext cx="4964703" cy="633000"/>
          </a:xfrm>
          <a:custGeom>
            <a:avLst/>
            <a:gdLst/>
            <a:ahLst/>
            <a:cxnLst/>
            <a:rect r="r" b="b" t="t" l="l"/>
            <a:pathLst>
              <a:path h="633000" w="4964703">
                <a:moveTo>
                  <a:pt x="0" y="0"/>
                </a:moveTo>
                <a:lnTo>
                  <a:pt x="4964704" y="0"/>
                </a:lnTo>
                <a:lnTo>
                  <a:pt x="4964704" y="633000"/>
                </a:lnTo>
                <a:lnTo>
                  <a:pt x="0" y="63300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solid"/>
            <a:miter/>
          </a:ln>
        </p:spPr>
      </p:sp>
      <p:sp>
        <p:nvSpPr>
          <p:cNvPr name="Freeform 5" id="5"/>
          <p:cNvSpPr/>
          <p:nvPr/>
        </p:nvSpPr>
        <p:spPr>
          <a:xfrm flipH="false" flipV="false" rot="0">
            <a:off x="9865751" y="5393289"/>
            <a:ext cx="6375042" cy="4114800"/>
          </a:xfrm>
          <a:custGeom>
            <a:avLst/>
            <a:gdLst/>
            <a:ahLst/>
            <a:cxnLst/>
            <a:rect r="r" b="b" t="t" l="l"/>
            <a:pathLst>
              <a:path h="4114800" w="6375042">
                <a:moveTo>
                  <a:pt x="0" y="0"/>
                </a:moveTo>
                <a:lnTo>
                  <a:pt x="6375043" y="0"/>
                </a:lnTo>
                <a:lnTo>
                  <a:pt x="6375043"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6" id="6"/>
          <p:cNvSpPr txBox="true"/>
          <p:nvPr/>
        </p:nvSpPr>
        <p:spPr>
          <a:xfrm rot="0">
            <a:off x="1409700" y="3183488"/>
            <a:ext cx="7715060" cy="1079501"/>
          </a:xfrm>
          <a:prstGeom prst="rect">
            <a:avLst/>
          </a:prstGeom>
        </p:spPr>
        <p:txBody>
          <a:bodyPr anchor="t" rtlCol="false" tIns="0" lIns="0" bIns="0" rIns="0">
            <a:spAutoFit/>
          </a:bodyPr>
          <a:lstStyle/>
          <a:p>
            <a:pPr algn="l" marL="0" indent="0" lvl="1">
              <a:lnSpc>
                <a:spcPts val="8000"/>
              </a:lnSpc>
            </a:pPr>
            <a:r>
              <a:rPr lang="en-US" sz="8000" spc="40">
                <a:solidFill>
                  <a:srgbClr val="FFFFFF"/>
                </a:solidFill>
                <a:latin typeface="Bobby Jones Soft"/>
                <a:ea typeface="Bobby Jones Soft"/>
                <a:cs typeface="Bobby Jones Soft"/>
                <a:sym typeface="Bobby Jones Soft"/>
              </a:rPr>
              <a:t>soccer club</a:t>
            </a:r>
          </a:p>
        </p:txBody>
      </p:sp>
      <p:sp>
        <p:nvSpPr>
          <p:cNvPr name="TextBox 7" id="7"/>
          <p:cNvSpPr txBox="true"/>
          <p:nvPr/>
        </p:nvSpPr>
        <p:spPr>
          <a:xfrm rot="0">
            <a:off x="1409700" y="4224889"/>
            <a:ext cx="8456051" cy="4363097"/>
          </a:xfrm>
          <a:prstGeom prst="rect">
            <a:avLst/>
          </a:prstGeom>
        </p:spPr>
        <p:txBody>
          <a:bodyPr anchor="t" rtlCol="false" tIns="0" lIns="0" bIns="0" rIns="0">
            <a:spAutoFit/>
          </a:bodyPr>
          <a:lstStyle/>
          <a:p>
            <a:pPr algn="l">
              <a:lnSpc>
                <a:spcPts val="2891"/>
              </a:lnSpc>
            </a:pPr>
            <a:r>
              <a:rPr lang="en-US" sz="2065" b="true">
                <a:solidFill>
                  <a:srgbClr val="FFFFFF"/>
                </a:solidFill>
                <a:latin typeface="Raleway Semi-Bold"/>
                <a:ea typeface="Raleway Semi-Bold"/>
                <a:cs typeface="Raleway Semi-Bold"/>
                <a:sym typeface="Raleway Semi-Bold"/>
              </a:rPr>
              <a:t>Join Mr. Shepherd as he slide tackles right into the beautiful game of soccer like never before. At our club, we don’t just play—we study the strategies, watch the legends, follow the leagues, and train for fun!</a:t>
            </a:r>
          </a:p>
          <a:p>
            <a:pPr algn="l">
              <a:lnSpc>
                <a:spcPts val="2891"/>
              </a:lnSpc>
            </a:pPr>
            <a:r>
              <a:rPr lang="en-US" sz="2065" b="true">
                <a:solidFill>
                  <a:srgbClr val="FFFFFF"/>
                </a:solidFill>
                <a:latin typeface="Raleway Semi-Bold"/>
                <a:ea typeface="Raleway Semi-Bold"/>
                <a:cs typeface="Raleway Semi-Bold"/>
                <a:sym typeface="Raleway Semi-Bold"/>
              </a:rPr>
              <a:t>Whether you’re a beginner or a seasoned player, this is your space to learn, grow, and share the love of th</a:t>
            </a:r>
            <a:r>
              <a:rPr lang="en-US" sz="2065" b="true">
                <a:solidFill>
                  <a:srgbClr val="FFFFFF"/>
                </a:solidFill>
                <a:latin typeface="Raleway Semi-Bold"/>
                <a:ea typeface="Raleway Semi-Bold"/>
                <a:cs typeface="Raleway Semi-Bold"/>
                <a:sym typeface="Raleway Semi-Bold"/>
              </a:rPr>
              <a:t>e game.</a:t>
            </a:r>
          </a:p>
          <a:p>
            <a:pPr algn="l">
              <a:lnSpc>
                <a:spcPts val="2891"/>
              </a:lnSpc>
            </a:pPr>
            <a:r>
              <a:rPr lang="en-US" sz="2065" b="true">
                <a:solidFill>
                  <a:srgbClr val="FFFFFF"/>
                </a:solidFill>
                <a:latin typeface="Raleway Semi-Bold"/>
                <a:ea typeface="Raleway Semi-Bold"/>
                <a:cs typeface="Raleway Semi-Bold"/>
                <a:sym typeface="Raleway Semi-Bold"/>
              </a:rPr>
              <a:t>⚽ What to expect:</a:t>
            </a:r>
          </a:p>
          <a:p>
            <a:pPr algn="l" marL="445978" indent="-222989" lvl="1">
              <a:lnSpc>
                <a:spcPts val="2891"/>
              </a:lnSpc>
              <a:buFont typeface="Arial"/>
              <a:buChar char="•"/>
            </a:pPr>
            <a:r>
              <a:rPr lang="en-US" b="true" sz="2065">
                <a:solidFill>
                  <a:srgbClr val="FFFFFF"/>
                </a:solidFill>
                <a:latin typeface="Raleway Semi-Bold"/>
                <a:ea typeface="Raleway Semi-Bold"/>
                <a:cs typeface="Raleway Semi-Bold"/>
                <a:sym typeface="Raleway Semi-Bold"/>
              </a:rPr>
              <a:t>Study sessions: Explore tactics, formations, and the history of soccer.</a:t>
            </a:r>
          </a:p>
          <a:p>
            <a:pPr algn="l" marL="445978" indent="-222989" lvl="1">
              <a:lnSpc>
                <a:spcPts val="2891"/>
              </a:lnSpc>
              <a:buFont typeface="Arial"/>
              <a:buChar char="•"/>
            </a:pPr>
            <a:r>
              <a:rPr lang="en-US" b="true" sz="2065">
                <a:solidFill>
                  <a:srgbClr val="FFFFFF"/>
                </a:solidFill>
                <a:latin typeface="Raleway Semi-Bold"/>
                <a:ea typeface="Raleway Semi-Bold"/>
                <a:cs typeface="Raleway Semi-Bold"/>
                <a:sym typeface="Raleway Semi-Bold"/>
              </a:rPr>
              <a:t>Watch parties: Enjoy classic matches and live games together.</a:t>
            </a:r>
          </a:p>
          <a:p>
            <a:pPr algn="l" marL="445978" indent="-222989" lvl="1">
              <a:lnSpc>
                <a:spcPts val="2891"/>
              </a:lnSpc>
              <a:buFont typeface="Arial"/>
              <a:buChar char="•"/>
            </a:pPr>
            <a:r>
              <a:rPr lang="en-US" b="true" sz="2065">
                <a:solidFill>
                  <a:srgbClr val="FFFFFF"/>
                </a:solidFill>
                <a:latin typeface="Raleway Semi-Bold"/>
                <a:ea typeface="Raleway Semi-Bold"/>
                <a:cs typeface="Raleway Semi-Bold"/>
                <a:sym typeface="Raleway Semi-Bold"/>
              </a:rPr>
              <a:t>Training drills: Build skills, fitness, and teamwork.</a:t>
            </a:r>
          </a:p>
          <a:p>
            <a:pPr algn="l" marL="445978" indent="-222989" lvl="1">
              <a:lnSpc>
                <a:spcPts val="2891"/>
              </a:lnSpc>
              <a:spcBef>
                <a:spcPct val="0"/>
              </a:spcBef>
              <a:buFont typeface="Arial"/>
              <a:buChar char="•"/>
            </a:pPr>
            <a:r>
              <a:rPr lang="en-US" b="true" sz="2065">
                <a:solidFill>
                  <a:srgbClr val="FFFFFF"/>
                </a:solidFill>
                <a:latin typeface="Raleway Semi-Bold"/>
                <a:ea typeface="Raleway Semi-Bold"/>
                <a:cs typeface="Raleway Semi-Bold"/>
                <a:sym typeface="Raleway Semi-Bold"/>
              </a:rPr>
              <a:t>Friendly games: Put it all into practice (limited physical contact )</a:t>
            </a:r>
          </a:p>
        </p:txBody>
      </p:sp>
      <p:sp>
        <p:nvSpPr>
          <p:cNvPr name="TextBox 8" id="8"/>
          <p:cNvSpPr txBox="true"/>
          <p:nvPr/>
        </p:nvSpPr>
        <p:spPr>
          <a:xfrm rot="0">
            <a:off x="9865751" y="3086651"/>
            <a:ext cx="7454383" cy="1590675"/>
          </a:xfrm>
          <a:prstGeom prst="rect">
            <a:avLst/>
          </a:prstGeom>
        </p:spPr>
        <p:txBody>
          <a:bodyPr anchor="t" rtlCol="false" tIns="0" lIns="0" bIns="0" rIns="0">
            <a:spAutoFit/>
          </a:bodyPr>
          <a:lstStyle/>
          <a:p>
            <a:pPr algn="l">
              <a:lnSpc>
                <a:spcPts val="4200"/>
              </a:lnSpc>
            </a:pPr>
            <a:r>
              <a:rPr lang="en-US" sz="3000" b="true">
                <a:solidFill>
                  <a:srgbClr val="FFFFFF"/>
                </a:solidFill>
                <a:latin typeface="Raleway Bold"/>
                <a:ea typeface="Raleway Bold"/>
                <a:cs typeface="Raleway Bold"/>
                <a:sym typeface="Raleway Bold"/>
              </a:rPr>
              <a:t>Location: Maple Creek</a:t>
            </a:r>
          </a:p>
          <a:p>
            <a:pPr algn="l">
              <a:lnSpc>
                <a:spcPts val="4200"/>
              </a:lnSpc>
            </a:pPr>
            <a:r>
              <a:rPr lang="en-US" sz="3000" b="true">
                <a:solidFill>
                  <a:srgbClr val="FFFFFF"/>
                </a:solidFill>
                <a:latin typeface="Raleway Bold"/>
                <a:ea typeface="Raleway Bold"/>
                <a:cs typeface="Raleway Bold"/>
                <a:sym typeface="Raleway Bold"/>
              </a:rPr>
              <a:t>Cost: None</a:t>
            </a:r>
          </a:p>
          <a:p>
            <a:pPr algn="l">
              <a:lnSpc>
                <a:spcPts val="4200"/>
              </a:lnSpc>
              <a:spcBef>
                <a:spcPct val="0"/>
              </a:spcBef>
            </a:pPr>
            <a:r>
              <a:rPr lang="en-US" b="true" sz="3000">
                <a:solidFill>
                  <a:srgbClr val="FFFFFF"/>
                </a:solidFill>
                <a:latin typeface="Raleway Bold"/>
                <a:ea typeface="Raleway Bold"/>
                <a:cs typeface="Raleway Bold"/>
                <a:sym typeface="Raleway Bold"/>
              </a:rPr>
              <a:t>Max # of Students: 40</a:t>
            </a:r>
          </a:p>
        </p:txBody>
      </p:sp>
      <p:sp>
        <p:nvSpPr>
          <p:cNvPr name="TextBox 9" id="9"/>
          <p:cNvSpPr txBox="true"/>
          <p:nvPr/>
        </p:nvSpPr>
        <p:spPr>
          <a:xfrm rot="0">
            <a:off x="1409700" y="1970638"/>
            <a:ext cx="1209574" cy="1079501"/>
          </a:xfrm>
          <a:prstGeom prst="rect">
            <a:avLst/>
          </a:prstGeom>
        </p:spPr>
        <p:txBody>
          <a:bodyPr anchor="t" rtlCol="false" tIns="0" lIns="0" bIns="0" rIns="0">
            <a:spAutoFit/>
          </a:bodyPr>
          <a:lstStyle/>
          <a:p>
            <a:pPr algn="ctr" marL="0" indent="0" lvl="1">
              <a:lnSpc>
                <a:spcPts val="8000"/>
              </a:lnSpc>
            </a:pPr>
            <a:r>
              <a:rPr lang="en-US" sz="8000" spc="40">
                <a:solidFill>
                  <a:srgbClr val="FFFFFF"/>
                </a:solidFill>
                <a:latin typeface="Bobby Jones Soft"/>
                <a:ea typeface="Bobby Jones Soft"/>
                <a:cs typeface="Bobby Jones Soft"/>
                <a:sym typeface="Bobby Jones Soft"/>
              </a:rPr>
              <a:t>18</a:t>
            </a:r>
          </a:p>
        </p:txBody>
      </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18444" r="0" b="0"/>
            </a:stretch>
          </a:blipFill>
        </p:spPr>
      </p:sp>
      <p:sp>
        <p:nvSpPr>
          <p:cNvPr name="Freeform 3" id="3"/>
          <p:cNvSpPr/>
          <p:nvPr/>
        </p:nvSpPr>
        <p:spPr>
          <a:xfrm flipH="false" flipV="false" rot="-10800000">
            <a:off x="5915408" y="-663030"/>
            <a:ext cx="3950344" cy="2582537"/>
          </a:xfrm>
          <a:custGeom>
            <a:avLst/>
            <a:gdLst/>
            <a:ahLst/>
            <a:cxnLst/>
            <a:rect r="r" b="b" t="t" l="l"/>
            <a:pathLst>
              <a:path h="2582537" w="3950344">
                <a:moveTo>
                  <a:pt x="0" y="0"/>
                </a:moveTo>
                <a:lnTo>
                  <a:pt x="3950343" y="0"/>
                </a:lnTo>
                <a:lnTo>
                  <a:pt x="3950343" y="2582537"/>
                </a:lnTo>
                <a:lnTo>
                  <a:pt x="0" y="2582537"/>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0">
            <a:off x="-340353" y="8941800"/>
            <a:ext cx="4964703" cy="633000"/>
          </a:xfrm>
          <a:custGeom>
            <a:avLst/>
            <a:gdLst/>
            <a:ahLst/>
            <a:cxnLst/>
            <a:rect r="r" b="b" t="t" l="l"/>
            <a:pathLst>
              <a:path h="633000" w="4964703">
                <a:moveTo>
                  <a:pt x="0" y="0"/>
                </a:moveTo>
                <a:lnTo>
                  <a:pt x="4964704" y="0"/>
                </a:lnTo>
                <a:lnTo>
                  <a:pt x="4964704" y="633000"/>
                </a:lnTo>
                <a:lnTo>
                  <a:pt x="0" y="63300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solid"/>
            <a:miter/>
          </a:ln>
        </p:spPr>
      </p:sp>
      <p:sp>
        <p:nvSpPr>
          <p:cNvPr name="Freeform 5" id="5"/>
          <p:cNvSpPr/>
          <p:nvPr/>
        </p:nvSpPr>
        <p:spPr>
          <a:xfrm flipH="false" flipV="false" rot="0">
            <a:off x="9743828" y="5976995"/>
            <a:ext cx="5482369" cy="3597805"/>
          </a:xfrm>
          <a:custGeom>
            <a:avLst/>
            <a:gdLst/>
            <a:ahLst/>
            <a:cxnLst/>
            <a:rect r="r" b="b" t="t" l="l"/>
            <a:pathLst>
              <a:path h="3597805" w="5482369">
                <a:moveTo>
                  <a:pt x="0" y="0"/>
                </a:moveTo>
                <a:lnTo>
                  <a:pt x="5482368" y="0"/>
                </a:lnTo>
                <a:lnTo>
                  <a:pt x="5482368" y="3597805"/>
                </a:lnTo>
                <a:lnTo>
                  <a:pt x="0" y="359780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6" id="6"/>
          <p:cNvSpPr txBox="true"/>
          <p:nvPr/>
        </p:nvSpPr>
        <p:spPr>
          <a:xfrm rot="0">
            <a:off x="1409700" y="3183488"/>
            <a:ext cx="7715060" cy="1079501"/>
          </a:xfrm>
          <a:prstGeom prst="rect">
            <a:avLst/>
          </a:prstGeom>
        </p:spPr>
        <p:txBody>
          <a:bodyPr anchor="t" rtlCol="false" tIns="0" lIns="0" bIns="0" rIns="0">
            <a:spAutoFit/>
          </a:bodyPr>
          <a:lstStyle/>
          <a:p>
            <a:pPr algn="l" marL="0" indent="0" lvl="1">
              <a:lnSpc>
                <a:spcPts val="8000"/>
              </a:lnSpc>
            </a:pPr>
            <a:r>
              <a:rPr lang="en-US" sz="8000" spc="40">
                <a:solidFill>
                  <a:srgbClr val="FFFFFF"/>
                </a:solidFill>
                <a:latin typeface="Bobby Jones Soft"/>
                <a:ea typeface="Bobby Jones Soft"/>
                <a:cs typeface="Bobby Jones Soft"/>
                <a:sym typeface="Bobby Jones Soft"/>
              </a:rPr>
              <a:t>swimming</a:t>
            </a:r>
          </a:p>
        </p:txBody>
      </p:sp>
      <p:sp>
        <p:nvSpPr>
          <p:cNvPr name="TextBox 7" id="7"/>
          <p:cNvSpPr txBox="true"/>
          <p:nvPr/>
        </p:nvSpPr>
        <p:spPr>
          <a:xfrm rot="0">
            <a:off x="1409700" y="4915937"/>
            <a:ext cx="7454383" cy="1416050"/>
          </a:xfrm>
          <a:prstGeom prst="rect">
            <a:avLst/>
          </a:prstGeom>
        </p:spPr>
        <p:txBody>
          <a:bodyPr anchor="t" rtlCol="false" tIns="0" lIns="0" bIns="0" rIns="0">
            <a:spAutoFit/>
          </a:bodyPr>
          <a:lstStyle/>
          <a:p>
            <a:pPr algn="l">
              <a:lnSpc>
                <a:spcPts val="2800"/>
              </a:lnSpc>
              <a:spcBef>
                <a:spcPct val="0"/>
              </a:spcBef>
            </a:pPr>
            <a:r>
              <a:rPr lang="en-US" b="true" sz="2000">
                <a:solidFill>
                  <a:srgbClr val="FFFFFF"/>
                </a:solidFill>
                <a:latin typeface="Raleway Semi-Bold"/>
                <a:ea typeface="Raleway Semi-Bold"/>
                <a:cs typeface="Raleway Semi-Bold"/>
                <a:sym typeface="Raleway Semi-Bold"/>
              </a:rPr>
              <a:t>Catch some waves with us at the CCAC pool!  If you like to swim or just want to play in water, this is the activity for you.  There's a minimal cost, or it's free if you have a Gr. 6 Get Active Card.</a:t>
            </a:r>
          </a:p>
        </p:txBody>
      </p:sp>
      <p:sp>
        <p:nvSpPr>
          <p:cNvPr name="TextBox 8" id="8"/>
          <p:cNvSpPr txBox="true"/>
          <p:nvPr/>
        </p:nvSpPr>
        <p:spPr>
          <a:xfrm rot="0">
            <a:off x="9458219" y="3086651"/>
            <a:ext cx="7861915" cy="2124075"/>
          </a:xfrm>
          <a:prstGeom prst="rect">
            <a:avLst/>
          </a:prstGeom>
        </p:spPr>
        <p:txBody>
          <a:bodyPr anchor="t" rtlCol="false" tIns="0" lIns="0" bIns="0" rIns="0">
            <a:spAutoFit/>
          </a:bodyPr>
          <a:lstStyle/>
          <a:p>
            <a:pPr algn="l">
              <a:lnSpc>
                <a:spcPts val="4200"/>
              </a:lnSpc>
            </a:pPr>
            <a:r>
              <a:rPr lang="en-US" sz="3000" b="true">
                <a:solidFill>
                  <a:srgbClr val="FFFFFF"/>
                </a:solidFill>
                <a:latin typeface="Raleway Bold"/>
                <a:ea typeface="Raleway Bold"/>
                <a:cs typeface="Raleway Bold"/>
                <a:sym typeface="Raleway Bold"/>
              </a:rPr>
              <a:t>Location: City Centre Aquatic Complex</a:t>
            </a:r>
          </a:p>
          <a:p>
            <a:pPr algn="l">
              <a:lnSpc>
                <a:spcPts val="4200"/>
              </a:lnSpc>
            </a:pPr>
            <a:r>
              <a:rPr lang="en-US" sz="3000" b="true">
                <a:solidFill>
                  <a:srgbClr val="FFFFFF"/>
                </a:solidFill>
                <a:latin typeface="Raleway Bold"/>
                <a:ea typeface="Raleway Bold"/>
                <a:cs typeface="Raleway Bold"/>
                <a:sym typeface="Raleway Bold"/>
              </a:rPr>
              <a:t>Cost: $12 (Free with Gr. 6 Get Active Card)</a:t>
            </a:r>
          </a:p>
          <a:p>
            <a:pPr algn="l">
              <a:lnSpc>
                <a:spcPts val="4200"/>
              </a:lnSpc>
            </a:pPr>
            <a:r>
              <a:rPr lang="en-US" sz="3000" b="true">
                <a:solidFill>
                  <a:srgbClr val="FFFFFF"/>
                </a:solidFill>
                <a:latin typeface="Raleway Bold"/>
                <a:ea typeface="Raleway Bold"/>
                <a:cs typeface="Raleway Bold"/>
                <a:sym typeface="Raleway Bold"/>
              </a:rPr>
              <a:t>Transportation: Walking</a:t>
            </a:r>
          </a:p>
          <a:p>
            <a:pPr algn="l">
              <a:lnSpc>
                <a:spcPts val="4200"/>
              </a:lnSpc>
              <a:spcBef>
                <a:spcPct val="0"/>
              </a:spcBef>
            </a:pPr>
            <a:r>
              <a:rPr lang="en-US" b="true" sz="3000">
                <a:solidFill>
                  <a:srgbClr val="FFFFFF"/>
                </a:solidFill>
                <a:latin typeface="Raleway Bold"/>
                <a:ea typeface="Raleway Bold"/>
                <a:cs typeface="Raleway Bold"/>
                <a:sym typeface="Raleway Bold"/>
              </a:rPr>
              <a:t>Max # of Students: 50</a:t>
            </a:r>
          </a:p>
        </p:txBody>
      </p:sp>
      <p:sp>
        <p:nvSpPr>
          <p:cNvPr name="TextBox 9" id="9"/>
          <p:cNvSpPr txBox="true"/>
          <p:nvPr/>
        </p:nvSpPr>
        <p:spPr>
          <a:xfrm rot="0">
            <a:off x="1409700" y="1970638"/>
            <a:ext cx="1209574" cy="1079501"/>
          </a:xfrm>
          <a:prstGeom prst="rect">
            <a:avLst/>
          </a:prstGeom>
        </p:spPr>
        <p:txBody>
          <a:bodyPr anchor="t" rtlCol="false" tIns="0" lIns="0" bIns="0" rIns="0">
            <a:spAutoFit/>
          </a:bodyPr>
          <a:lstStyle/>
          <a:p>
            <a:pPr algn="ctr" marL="0" indent="0" lvl="1">
              <a:lnSpc>
                <a:spcPts val="8000"/>
              </a:lnSpc>
            </a:pPr>
            <a:r>
              <a:rPr lang="en-US" sz="8000" spc="40">
                <a:solidFill>
                  <a:srgbClr val="FFFFFF"/>
                </a:solidFill>
                <a:latin typeface="Bobby Jones Soft"/>
                <a:ea typeface="Bobby Jones Soft"/>
                <a:cs typeface="Bobby Jones Soft"/>
                <a:sym typeface="Bobby Jones Soft"/>
              </a:rPr>
              <a:t>19</a:t>
            </a:r>
          </a:p>
        </p:txBody>
      </p:sp>
    </p:spTree>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18444" r="0" b="0"/>
            </a:stretch>
          </a:blipFill>
        </p:spPr>
      </p:sp>
      <p:sp>
        <p:nvSpPr>
          <p:cNvPr name="Freeform 3" id="3"/>
          <p:cNvSpPr/>
          <p:nvPr/>
        </p:nvSpPr>
        <p:spPr>
          <a:xfrm flipH="false" flipV="false" rot="-10800000">
            <a:off x="5915408" y="-663030"/>
            <a:ext cx="3950344" cy="2582537"/>
          </a:xfrm>
          <a:custGeom>
            <a:avLst/>
            <a:gdLst/>
            <a:ahLst/>
            <a:cxnLst/>
            <a:rect r="r" b="b" t="t" l="l"/>
            <a:pathLst>
              <a:path h="2582537" w="3950344">
                <a:moveTo>
                  <a:pt x="0" y="0"/>
                </a:moveTo>
                <a:lnTo>
                  <a:pt x="3950343" y="0"/>
                </a:lnTo>
                <a:lnTo>
                  <a:pt x="3950343" y="2582537"/>
                </a:lnTo>
                <a:lnTo>
                  <a:pt x="0" y="2582537"/>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0">
            <a:off x="-340353" y="8941800"/>
            <a:ext cx="4964703" cy="633000"/>
          </a:xfrm>
          <a:custGeom>
            <a:avLst/>
            <a:gdLst/>
            <a:ahLst/>
            <a:cxnLst/>
            <a:rect r="r" b="b" t="t" l="l"/>
            <a:pathLst>
              <a:path h="633000" w="4964703">
                <a:moveTo>
                  <a:pt x="0" y="0"/>
                </a:moveTo>
                <a:lnTo>
                  <a:pt x="4964704" y="0"/>
                </a:lnTo>
                <a:lnTo>
                  <a:pt x="4964704" y="633000"/>
                </a:lnTo>
                <a:lnTo>
                  <a:pt x="0" y="63300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solid"/>
            <a:miter/>
          </a:ln>
        </p:spPr>
      </p:sp>
      <p:sp>
        <p:nvSpPr>
          <p:cNvPr name="Freeform 5" id="5"/>
          <p:cNvSpPr/>
          <p:nvPr/>
        </p:nvSpPr>
        <p:spPr>
          <a:xfrm flipH="false" flipV="false" rot="0">
            <a:off x="9521074" y="5143500"/>
            <a:ext cx="6752534" cy="3798300"/>
          </a:xfrm>
          <a:custGeom>
            <a:avLst/>
            <a:gdLst/>
            <a:ahLst/>
            <a:cxnLst/>
            <a:rect r="r" b="b" t="t" l="l"/>
            <a:pathLst>
              <a:path h="3798300" w="6752534">
                <a:moveTo>
                  <a:pt x="0" y="0"/>
                </a:moveTo>
                <a:lnTo>
                  <a:pt x="6752534" y="0"/>
                </a:lnTo>
                <a:lnTo>
                  <a:pt x="6752534" y="3798300"/>
                </a:lnTo>
                <a:lnTo>
                  <a:pt x="0" y="3798300"/>
                </a:lnTo>
                <a:lnTo>
                  <a:pt x="0" y="0"/>
                </a:lnTo>
                <a:close/>
              </a:path>
            </a:pathLst>
          </a:custGeom>
          <a:blipFill>
            <a:blip r:embed="rId7"/>
            <a:stretch>
              <a:fillRect l="0" t="0" r="0" b="0"/>
            </a:stretch>
          </a:blipFill>
        </p:spPr>
      </p:sp>
      <p:sp>
        <p:nvSpPr>
          <p:cNvPr name="TextBox 6" id="6"/>
          <p:cNvSpPr txBox="true"/>
          <p:nvPr/>
        </p:nvSpPr>
        <p:spPr>
          <a:xfrm rot="0">
            <a:off x="1428940" y="2854876"/>
            <a:ext cx="7715060" cy="2089151"/>
          </a:xfrm>
          <a:prstGeom prst="rect">
            <a:avLst/>
          </a:prstGeom>
        </p:spPr>
        <p:txBody>
          <a:bodyPr anchor="t" rtlCol="false" tIns="0" lIns="0" bIns="0" rIns="0">
            <a:spAutoFit/>
          </a:bodyPr>
          <a:lstStyle/>
          <a:p>
            <a:pPr algn="l" marL="0" indent="0" lvl="1">
              <a:lnSpc>
                <a:spcPts val="8000"/>
              </a:lnSpc>
            </a:pPr>
            <a:r>
              <a:rPr lang="en-US" sz="8000" spc="40">
                <a:solidFill>
                  <a:srgbClr val="FFFFFF"/>
                </a:solidFill>
                <a:latin typeface="Bobby Jones Soft"/>
                <a:ea typeface="Bobby Jones Soft"/>
                <a:cs typeface="Bobby Jones Soft"/>
                <a:sym typeface="Bobby Jones Soft"/>
              </a:rPr>
              <a:t>Tissue Paper Collage Club</a:t>
            </a:r>
          </a:p>
        </p:txBody>
      </p:sp>
      <p:sp>
        <p:nvSpPr>
          <p:cNvPr name="TextBox 7" id="7"/>
          <p:cNvSpPr txBox="true"/>
          <p:nvPr/>
        </p:nvSpPr>
        <p:spPr>
          <a:xfrm rot="0">
            <a:off x="1409700" y="4915937"/>
            <a:ext cx="7454383" cy="2473325"/>
          </a:xfrm>
          <a:prstGeom prst="rect">
            <a:avLst/>
          </a:prstGeom>
        </p:spPr>
        <p:txBody>
          <a:bodyPr anchor="t" rtlCol="false" tIns="0" lIns="0" bIns="0" rIns="0">
            <a:spAutoFit/>
          </a:bodyPr>
          <a:lstStyle/>
          <a:p>
            <a:pPr algn="l">
              <a:lnSpc>
                <a:spcPts val="2800"/>
              </a:lnSpc>
              <a:spcBef>
                <a:spcPct val="0"/>
              </a:spcBef>
            </a:pPr>
            <a:r>
              <a:rPr lang="en-US" b="true" sz="2000">
                <a:solidFill>
                  <a:srgbClr val="FFFFFF"/>
                </a:solidFill>
                <a:latin typeface="Raleway Semi-Bold"/>
                <a:ea typeface="Raleway Semi-Bold"/>
                <a:cs typeface="Raleway Semi-Bold"/>
                <a:sym typeface="Raleway Semi-Bold"/>
              </a:rPr>
              <a:t>Unleash your creativity with bright colors and interesting textures! In this fun, hands-on class, you explore the art of tissue paper collage, layering, blending, and creating unique artwork. No experience needed, just bring your imagination and enjoy a relaxing, artistic break with friends. (Bring any recycled colored paper, magazines, and fabric with you if you can.)</a:t>
            </a:r>
          </a:p>
        </p:txBody>
      </p:sp>
      <p:sp>
        <p:nvSpPr>
          <p:cNvPr name="TextBox 8" id="8"/>
          <p:cNvSpPr txBox="true"/>
          <p:nvPr/>
        </p:nvSpPr>
        <p:spPr>
          <a:xfrm rot="0">
            <a:off x="9865751" y="3086651"/>
            <a:ext cx="7454383" cy="1590675"/>
          </a:xfrm>
          <a:prstGeom prst="rect">
            <a:avLst/>
          </a:prstGeom>
        </p:spPr>
        <p:txBody>
          <a:bodyPr anchor="t" rtlCol="false" tIns="0" lIns="0" bIns="0" rIns="0">
            <a:spAutoFit/>
          </a:bodyPr>
          <a:lstStyle/>
          <a:p>
            <a:pPr algn="l">
              <a:lnSpc>
                <a:spcPts val="4200"/>
              </a:lnSpc>
            </a:pPr>
            <a:r>
              <a:rPr lang="en-US" sz="3000" b="true">
                <a:solidFill>
                  <a:srgbClr val="FFFFFF"/>
                </a:solidFill>
                <a:latin typeface="Raleway Bold"/>
                <a:ea typeface="Raleway Bold"/>
                <a:cs typeface="Raleway Bold"/>
                <a:sym typeface="Raleway Bold"/>
              </a:rPr>
              <a:t>Location: Maple Creek</a:t>
            </a:r>
          </a:p>
          <a:p>
            <a:pPr algn="l">
              <a:lnSpc>
                <a:spcPts val="4200"/>
              </a:lnSpc>
            </a:pPr>
            <a:r>
              <a:rPr lang="en-US" sz="3000" b="true">
                <a:solidFill>
                  <a:srgbClr val="FFFFFF"/>
                </a:solidFill>
                <a:latin typeface="Raleway Bold"/>
                <a:ea typeface="Raleway Bold"/>
                <a:cs typeface="Raleway Bold"/>
                <a:sym typeface="Raleway Bold"/>
              </a:rPr>
              <a:t>Cost: None</a:t>
            </a:r>
          </a:p>
          <a:p>
            <a:pPr algn="l">
              <a:lnSpc>
                <a:spcPts val="4200"/>
              </a:lnSpc>
              <a:spcBef>
                <a:spcPct val="0"/>
              </a:spcBef>
            </a:pPr>
            <a:r>
              <a:rPr lang="en-US" b="true" sz="3000">
                <a:solidFill>
                  <a:srgbClr val="FFFFFF"/>
                </a:solidFill>
                <a:latin typeface="Raleway Bold"/>
                <a:ea typeface="Raleway Bold"/>
                <a:cs typeface="Raleway Bold"/>
                <a:sym typeface="Raleway Bold"/>
              </a:rPr>
              <a:t>Max # of Students: 26</a:t>
            </a:r>
          </a:p>
        </p:txBody>
      </p:sp>
      <p:sp>
        <p:nvSpPr>
          <p:cNvPr name="TextBox 9" id="9"/>
          <p:cNvSpPr txBox="true"/>
          <p:nvPr/>
        </p:nvSpPr>
        <p:spPr>
          <a:xfrm rot="0">
            <a:off x="1409700" y="1970638"/>
            <a:ext cx="1209574" cy="1079501"/>
          </a:xfrm>
          <a:prstGeom prst="rect">
            <a:avLst/>
          </a:prstGeom>
        </p:spPr>
        <p:txBody>
          <a:bodyPr anchor="t" rtlCol="false" tIns="0" lIns="0" bIns="0" rIns="0">
            <a:spAutoFit/>
          </a:bodyPr>
          <a:lstStyle/>
          <a:p>
            <a:pPr algn="ctr" marL="0" indent="0" lvl="1">
              <a:lnSpc>
                <a:spcPts val="8000"/>
              </a:lnSpc>
            </a:pPr>
            <a:r>
              <a:rPr lang="en-US" sz="8000" spc="40">
                <a:solidFill>
                  <a:srgbClr val="FFFFFF"/>
                </a:solidFill>
                <a:latin typeface="Bobby Jones Soft"/>
                <a:ea typeface="Bobby Jones Soft"/>
                <a:cs typeface="Bobby Jones Soft"/>
                <a:sym typeface="Bobby Jones Soft"/>
              </a:rPr>
              <a:t>20</a:t>
            </a:r>
          </a:p>
        </p:txBody>
      </p:sp>
    </p:spTree>
  </p:cSld>
  <p:clrMapOvr>
    <a:masterClrMapping/>
  </p:clrMapOvr>
</p:sld>
</file>

<file path=ppt/slides/slide2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18444" r="0" b="0"/>
            </a:stretch>
          </a:blipFill>
        </p:spPr>
      </p:sp>
      <p:sp>
        <p:nvSpPr>
          <p:cNvPr name="Freeform 3" id="3"/>
          <p:cNvSpPr/>
          <p:nvPr/>
        </p:nvSpPr>
        <p:spPr>
          <a:xfrm flipH="false" flipV="false" rot="-10800000">
            <a:off x="5915408" y="-663030"/>
            <a:ext cx="3950344" cy="2582537"/>
          </a:xfrm>
          <a:custGeom>
            <a:avLst/>
            <a:gdLst/>
            <a:ahLst/>
            <a:cxnLst/>
            <a:rect r="r" b="b" t="t" l="l"/>
            <a:pathLst>
              <a:path h="2582537" w="3950344">
                <a:moveTo>
                  <a:pt x="0" y="0"/>
                </a:moveTo>
                <a:lnTo>
                  <a:pt x="3950343" y="0"/>
                </a:lnTo>
                <a:lnTo>
                  <a:pt x="3950343" y="2582537"/>
                </a:lnTo>
                <a:lnTo>
                  <a:pt x="0" y="2582537"/>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0">
            <a:off x="-340353" y="8941800"/>
            <a:ext cx="4964703" cy="633000"/>
          </a:xfrm>
          <a:custGeom>
            <a:avLst/>
            <a:gdLst/>
            <a:ahLst/>
            <a:cxnLst/>
            <a:rect r="r" b="b" t="t" l="l"/>
            <a:pathLst>
              <a:path h="633000" w="4964703">
                <a:moveTo>
                  <a:pt x="0" y="0"/>
                </a:moveTo>
                <a:lnTo>
                  <a:pt x="4964704" y="0"/>
                </a:lnTo>
                <a:lnTo>
                  <a:pt x="4964704" y="633000"/>
                </a:lnTo>
                <a:lnTo>
                  <a:pt x="0" y="63300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solid"/>
            <a:miter/>
          </a:ln>
        </p:spPr>
      </p:sp>
      <p:sp>
        <p:nvSpPr>
          <p:cNvPr name="Freeform 5" id="5"/>
          <p:cNvSpPr/>
          <p:nvPr/>
        </p:nvSpPr>
        <p:spPr>
          <a:xfrm flipH="false" flipV="false" rot="0">
            <a:off x="10534816" y="5143500"/>
            <a:ext cx="4647105" cy="4114800"/>
          </a:xfrm>
          <a:custGeom>
            <a:avLst/>
            <a:gdLst/>
            <a:ahLst/>
            <a:cxnLst/>
            <a:rect r="r" b="b" t="t" l="l"/>
            <a:pathLst>
              <a:path h="4114800" w="4647105">
                <a:moveTo>
                  <a:pt x="0" y="0"/>
                </a:moveTo>
                <a:lnTo>
                  <a:pt x="4647104" y="0"/>
                </a:lnTo>
                <a:lnTo>
                  <a:pt x="4647104"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6" id="6"/>
          <p:cNvSpPr txBox="true"/>
          <p:nvPr/>
        </p:nvSpPr>
        <p:spPr>
          <a:xfrm rot="0">
            <a:off x="1409700" y="2678663"/>
            <a:ext cx="9125116" cy="2089151"/>
          </a:xfrm>
          <a:prstGeom prst="rect">
            <a:avLst/>
          </a:prstGeom>
        </p:spPr>
        <p:txBody>
          <a:bodyPr anchor="t" rtlCol="false" tIns="0" lIns="0" bIns="0" rIns="0">
            <a:spAutoFit/>
          </a:bodyPr>
          <a:lstStyle/>
          <a:p>
            <a:pPr algn="l" marL="0" indent="0" lvl="1">
              <a:lnSpc>
                <a:spcPts val="8000"/>
              </a:lnSpc>
            </a:pPr>
            <a:r>
              <a:rPr lang="en-US" sz="8000" spc="40">
                <a:solidFill>
                  <a:srgbClr val="FFFFFF"/>
                </a:solidFill>
                <a:latin typeface="Bobby Jones Soft"/>
                <a:ea typeface="Bobby Jones Soft"/>
                <a:cs typeface="Bobby Jones Soft"/>
                <a:sym typeface="Bobby Jones Soft"/>
              </a:rPr>
              <a:t>video game  (CODING) development </a:t>
            </a:r>
          </a:p>
        </p:txBody>
      </p:sp>
      <p:sp>
        <p:nvSpPr>
          <p:cNvPr name="TextBox 7" id="7"/>
          <p:cNvSpPr txBox="true"/>
          <p:nvPr/>
        </p:nvSpPr>
        <p:spPr>
          <a:xfrm rot="0">
            <a:off x="1409700" y="4915937"/>
            <a:ext cx="7454383" cy="3178175"/>
          </a:xfrm>
          <a:prstGeom prst="rect">
            <a:avLst/>
          </a:prstGeom>
        </p:spPr>
        <p:txBody>
          <a:bodyPr anchor="t" rtlCol="false" tIns="0" lIns="0" bIns="0" rIns="0">
            <a:spAutoFit/>
          </a:bodyPr>
          <a:lstStyle/>
          <a:p>
            <a:pPr algn="l">
              <a:lnSpc>
                <a:spcPts val="2800"/>
              </a:lnSpc>
            </a:pPr>
            <a:r>
              <a:rPr lang="en-US" sz="2000" b="true">
                <a:solidFill>
                  <a:srgbClr val="FFFFFF"/>
                </a:solidFill>
                <a:latin typeface="Raleway Semi-Bold"/>
                <a:ea typeface="Raleway Semi-Bold"/>
                <a:cs typeface="Raleway Semi-Bold"/>
                <a:sym typeface="Raleway Semi-Bold"/>
              </a:rPr>
              <a:t>Whether you’re a beginner or already experimenting with code, this club is all about creativity, problem-solving, and building something you can be proud of. Members will design, code, test, and polish their very own games.</a:t>
            </a:r>
          </a:p>
          <a:p>
            <a:pPr algn="l">
              <a:lnSpc>
                <a:spcPts val="2800"/>
              </a:lnSpc>
            </a:pPr>
          </a:p>
          <a:p>
            <a:pPr algn="l">
              <a:lnSpc>
                <a:spcPts val="2800"/>
              </a:lnSpc>
            </a:pPr>
            <a:r>
              <a:rPr lang="en-US" sz="2000" b="true">
                <a:solidFill>
                  <a:srgbClr val="FFFFFF"/>
                </a:solidFill>
                <a:latin typeface="Raleway Semi-Bold"/>
                <a:ea typeface="Raleway Semi-Bold"/>
                <a:cs typeface="Raleway Semi-Bold"/>
                <a:sym typeface="Raleway Semi-Bold"/>
              </a:rPr>
              <a:t>Important Requirements:</a:t>
            </a:r>
          </a:p>
          <a:p>
            <a:pPr algn="l">
              <a:lnSpc>
                <a:spcPts val="2800"/>
              </a:lnSpc>
            </a:pPr>
            <a:r>
              <a:rPr lang="en-US" sz="2000" b="true">
                <a:solidFill>
                  <a:srgbClr val="FFFFFF"/>
                </a:solidFill>
                <a:latin typeface="Raleway Semi-Bold"/>
                <a:ea typeface="Raleway Semi-Bold"/>
                <a:cs typeface="Raleway Semi-Bold"/>
                <a:sym typeface="Raleway Semi-Bold"/>
              </a:rPr>
              <a:t>Own laptop - school laptops will not allow Game Maker Studio 2 to be installed without permissions.</a:t>
            </a:r>
          </a:p>
          <a:p>
            <a:pPr algn="l">
              <a:lnSpc>
                <a:spcPts val="2800"/>
              </a:lnSpc>
              <a:spcBef>
                <a:spcPct val="0"/>
              </a:spcBef>
            </a:pPr>
          </a:p>
        </p:txBody>
      </p:sp>
      <p:sp>
        <p:nvSpPr>
          <p:cNvPr name="TextBox 8" id="8"/>
          <p:cNvSpPr txBox="true"/>
          <p:nvPr/>
        </p:nvSpPr>
        <p:spPr>
          <a:xfrm rot="0">
            <a:off x="11051480" y="3086651"/>
            <a:ext cx="7454383" cy="1590675"/>
          </a:xfrm>
          <a:prstGeom prst="rect">
            <a:avLst/>
          </a:prstGeom>
        </p:spPr>
        <p:txBody>
          <a:bodyPr anchor="t" rtlCol="false" tIns="0" lIns="0" bIns="0" rIns="0">
            <a:spAutoFit/>
          </a:bodyPr>
          <a:lstStyle/>
          <a:p>
            <a:pPr algn="l">
              <a:lnSpc>
                <a:spcPts val="4200"/>
              </a:lnSpc>
            </a:pPr>
            <a:r>
              <a:rPr lang="en-US" sz="3000" b="true">
                <a:solidFill>
                  <a:srgbClr val="FFFFFF"/>
                </a:solidFill>
                <a:latin typeface="Raleway Bold"/>
                <a:ea typeface="Raleway Bold"/>
                <a:cs typeface="Raleway Bold"/>
                <a:sym typeface="Raleway Bold"/>
              </a:rPr>
              <a:t>Location: Maple Creek</a:t>
            </a:r>
          </a:p>
          <a:p>
            <a:pPr algn="l">
              <a:lnSpc>
                <a:spcPts val="4200"/>
              </a:lnSpc>
            </a:pPr>
            <a:r>
              <a:rPr lang="en-US" sz="3000" b="true">
                <a:solidFill>
                  <a:srgbClr val="FFFFFF"/>
                </a:solidFill>
                <a:latin typeface="Raleway Bold"/>
                <a:ea typeface="Raleway Bold"/>
                <a:cs typeface="Raleway Bold"/>
                <a:sym typeface="Raleway Bold"/>
              </a:rPr>
              <a:t>Cost: None</a:t>
            </a:r>
          </a:p>
          <a:p>
            <a:pPr algn="l">
              <a:lnSpc>
                <a:spcPts val="4200"/>
              </a:lnSpc>
              <a:spcBef>
                <a:spcPct val="0"/>
              </a:spcBef>
            </a:pPr>
            <a:r>
              <a:rPr lang="en-US" b="true" sz="3000">
                <a:solidFill>
                  <a:srgbClr val="FFFFFF"/>
                </a:solidFill>
                <a:latin typeface="Raleway Bold"/>
                <a:ea typeface="Raleway Bold"/>
                <a:cs typeface="Raleway Bold"/>
                <a:sym typeface="Raleway Bold"/>
              </a:rPr>
              <a:t>Max # of Students: 20</a:t>
            </a:r>
          </a:p>
        </p:txBody>
      </p:sp>
      <p:sp>
        <p:nvSpPr>
          <p:cNvPr name="TextBox 9" id="9"/>
          <p:cNvSpPr txBox="true"/>
          <p:nvPr/>
        </p:nvSpPr>
        <p:spPr>
          <a:xfrm rot="0">
            <a:off x="1409700" y="1465813"/>
            <a:ext cx="1209574" cy="1079501"/>
          </a:xfrm>
          <a:prstGeom prst="rect">
            <a:avLst/>
          </a:prstGeom>
        </p:spPr>
        <p:txBody>
          <a:bodyPr anchor="t" rtlCol="false" tIns="0" lIns="0" bIns="0" rIns="0">
            <a:spAutoFit/>
          </a:bodyPr>
          <a:lstStyle/>
          <a:p>
            <a:pPr algn="ctr" marL="0" indent="0" lvl="1">
              <a:lnSpc>
                <a:spcPts val="8000"/>
              </a:lnSpc>
            </a:pPr>
            <a:r>
              <a:rPr lang="en-US" sz="8000" spc="40">
                <a:solidFill>
                  <a:srgbClr val="FFFFFF"/>
                </a:solidFill>
                <a:latin typeface="Bobby Jones Soft"/>
                <a:ea typeface="Bobby Jones Soft"/>
                <a:cs typeface="Bobby Jones Soft"/>
                <a:sym typeface="Bobby Jones Soft"/>
              </a:rPr>
              <a:t>21</a:t>
            </a:r>
          </a:p>
        </p:txBody>
      </p:sp>
    </p:spTree>
  </p:cSld>
  <p:clrMapOvr>
    <a:masterClrMapping/>
  </p:clrMapOvr>
</p:sld>
</file>

<file path=ppt/slides/slide2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18444" r="0" b="0"/>
            </a:stretch>
          </a:blipFill>
        </p:spPr>
      </p:sp>
      <p:sp>
        <p:nvSpPr>
          <p:cNvPr name="Freeform 3" id="3"/>
          <p:cNvSpPr/>
          <p:nvPr/>
        </p:nvSpPr>
        <p:spPr>
          <a:xfrm flipH="false" flipV="false" rot="-10800000">
            <a:off x="5915408" y="-663030"/>
            <a:ext cx="3950344" cy="2582537"/>
          </a:xfrm>
          <a:custGeom>
            <a:avLst/>
            <a:gdLst/>
            <a:ahLst/>
            <a:cxnLst/>
            <a:rect r="r" b="b" t="t" l="l"/>
            <a:pathLst>
              <a:path h="2582537" w="3950344">
                <a:moveTo>
                  <a:pt x="0" y="0"/>
                </a:moveTo>
                <a:lnTo>
                  <a:pt x="3950343" y="0"/>
                </a:lnTo>
                <a:lnTo>
                  <a:pt x="3950343" y="2582537"/>
                </a:lnTo>
                <a:lnTo>
                  <a:pt x="0" y="2582537"/>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0">
            <a:off x="-340353" y="8941800"/>
            <a:ext cx="4964703" cy="633000"/>
          </a:xfrm>
          <a:custGeom>
            <a:avLst/>
            <a:gdLst/>
            <a:ahLst/>
            <a:cxnLst/>
            <a:rect r="r" b="b" t="t" l="l"/>
            <a:pathLst>
              <a:path h="633000" w="4964703">
                <a:moveTo>
                  <a:pt x="0" y="0"/>
                </a:moveTo>
                <a:lnTo>
                  <a:pt x="4964704" y="0"/>
                </a:lnTo>
                <a:lnTo>
                  <a:pt x="4964704" y="633000"/>
                </a:lnTo>
                <a:lnTo>
                  <a:pt x="0" y="63300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solid"/>
            <a:miter/>
          </a:ln>
        </p:spPr>
      </p:sp>
      <p:sp>
        <p:nvSpPr>
          <p:cNvPr name="Freeform 5" id="5"/>
          <p:cNvSpPr/>
          <p:nvPr/>
        </p:nvSpPr>
        <p:spPr>
          <a:xfrm flipH="false" flipV="false" rot="0">
            <a:off x="10201542" y="4973087"/>
            <a:ext cx="2258847" cy="3008784"/>
          </a:xfrm>
          <a:custGeom>
            <a:avLst/>
            <a:gdLst/>
            <a:ahLst/>
            <a:cxnLst/>
            <a:rect r="r" b="b" t="t" l="l"/>
            <a:pathLst>
              <a:path h="3008784" w="2258847">
                <a:moveTo>
                  <a:pt x="0" y="0"/>
                </a:moveTo>
                <a:lnTo>
                  <a:pt x="2258847" y="0"/>
                </a:lnTo>
                <a:lnTo>
                  <a:pt x="2258847" y="3008784"/>
                </a:lnTo>
                <a:lnTo>
                  <a:pt x="0" y="3008784"/>
                </a:lnTo>
                <a:lnTo>
                  <a:pt x="0" y="0"/>
                </a:lnTo>
                <a:close/>
              </a:path>
            </a:pathLst>
          </a:custGeom>
          <a:blipFill>
            <a:blip r:embed="rId7"/>
            <a:stretch>
              <a:fillRect l="0" t="0" r="0" b="0"/>
            </a:stretch>
          </a:blipFill>
        </p:spPr>
      </p:sp>
      <p:sp>
        <p:nvSpPr>
          <p:cNvPr name="Freeform 6" id="6"/>
          <p:cNvSpPr/>
          <p:nvPr/>
        </p:nvSpPr>
        <p:spPr>
          <a:xfrm flipH="false" flipV="false" rot="0">
            <a:off x="13532108" y="4864961"/>
            <a:ext cx="3410256" cy="4547008"/>
          </a:xfrm>
          <a:custGeom>
            <a:avLst/>
            <a:gdLst/>
            <a:ahLst/>
            <a:cxnLst/>
            <a:rect r="r" b="b" t="t" l="l"/>
            <a:pathLst>
              <a:path h="4547008" w="3410256">
                <a:moveTo>
                  <a:pt x="0" y="0"/>
                </a:moveTo>
                <a:lnTo>
                  <a:pt x="3410257" y="0"/>
                </a:lnTo>
                <a:lnTo>
                  <a:pt x="3410257" y="4547008"/>
                </a:lnTo>
                <a:lnTo>
                  <a:pt x="0" y="4547008"/>
                </a:lnTo>
                <a:lnTo>
                  <a:pt x="0" y="0"/>
                </a:lnTo>
                <a:close/>
              </a:path>
            </a:pathLst>
          </a:custGeom>
          <a:blipFill>
            <a:blip r:embed="rId8"/>
            <a:stretch>
              <a:fillRect l="0" t="0" r="0" b="0"/>
            </a:stretch>
          </a:blipFill>
        </p:spPr>
      </p:sp>
      <p:sp>
        <p:nvSpPr>
          <p:cNvPr name="Freeform 7" id="7"/>
          <p:cNvSpPr/>
          <p:nvPr/>
        </p:nvSpPr>
        <p:spPr>
          <a:xfrm flipH="false" flipV="false" rot="0">
            <a:off x="8864083" y="7259148"/>
            <a:ext cx="2285451" cy="2315652"/>
          </a:xfrm>
          <a:custGeom>
            <a:avLst/>
            <a:gdLst/>
            <a:ahLst/>
            <a:cxnLst/>
            <a:rect r="r" b="b" t="t" l="l"/>
            <a:pathLst>
              <a:path h="2315652" w="2285451">
                <a:moveTo>
                  <a:pt x="0" y="0"/>
                </a:moveTo>
                <a:lnTo>
                  <a:pt x="2285451" y="0"/>
                </a:lnTo>
                <a:lnTo>
                  <a:pt x="2285451" y="2315652"/>
                </a:lnTo>
                <a:lnTo>
                  <a:pt x="0" y="2315652"/>
                </a:lnTo>
                <a:lnTo>
                  <a:pt x="0" y="0"/>
                </a:lnTo>
                <a:close/>
              </a:path>
            </a:pathLst>
          </a:custGeom>
          <a:blipFill>
            <a:blip r:embed="rId9"/>
            <a:stretch>
              <a:fillRect l="0" t="-31594" r="0" b="0"/>
            </a:stretch>
          </a:blipFill>
        </p:spPr>
      </p:sp>
      <p:sp>
        <p:nvSpPr>
          <p:cNvPr name="TextBox 8" id="8"/>
          <p:cNvSpPr txBox="true"/>
          <p:nvPr/>
        </p:nvSpPr>
        <p:spPr>
          <a:xfrm rot="0">
            <a:off x="1409700" y="3183488"/>
            <a:ext cx="7715060" cy="1079501"/>
          </a:xfrm>
          <a:prstGeom prst="rect">
            <a:avLst/>
          </a:prstGeom>
        </p:spPr>
        <p:txBody>
          <a:bodyPr anchor="t" rtlCol="false" tIns="0" lIns="0" bIns="0" rIns="0">
            <a:spAutoFit/>
          </a:bodyPr>
          <a:lstStyle/>
          <a:p>
            <a:pPr algn="l" marL="0" indent="0" lvl="1">
              <a:lnSpc>
                <a:spcPts val="8000"/>
              </a:lnSpc>
            </a:pPr>
            <a:r>
              <a:rPr lang="en-US" sz="8000" spc="40">
                <a:solidFill>
                  <a:srgbClr val="FFFFFF"/>
                </a:solidFill>
                <a:latin typeface="Bobby Jones Soft"/>
                <a:ea typeface="Bobby Jones Soft"/>
                <a:cs typeface="Bobby Jones Soft"/>
                <a:sym typeface="Bobby Jones Soft"/>
              </a:rPr>
              <a:t>wild education</a:t>
            </a:r>
          </a:p>
        </p:txBody>
      </p:sp>
      <p:sp>
        <p:nvSpPr>
          <p:cNvPr name="TextBox 9" id="9"/>
          <p:cNvSpPr txBox="true"/>
          <p:nvPr/>
        </p:nvSpPr>
        <p:spPr>
          <a:xfrm rot="0">
            <a:off x="1409700" y="4915937"/>
            <a:ext cx="7454383" cy="2825750"/>
          </a:xfrm>
          <a:prstGeom prst="rect">
            <a:avLst/>
          </a:prstGeom>
        </p:spPr>
        <p:txBody>
          <a:bodyPr anchor="t" rtlCol="false" tIns="0" lIns="0" bIns="0" rIns="0">
            <a:spAutoFit/>
          </a:bodyPr>
          <a:lstStyle/>
          <a:p>
            <a:pPr algn="l">
              <a:lnSpc>
                <a:spcPts val="2800"/>
              </a:lnSpc>
            </a:pPr>
            <a:r>
              <a:rPr lang="en-US" sz="2000" b="true">
                <a:solidFill>
                  <a:srgbClr val="FFFFFF"/>
                </a:solidFill>
                <a:latin typeface="Raleway Semi-Bold"/>
                <a:ea typeface="Raleway Semi-Bold"/>
                <a:cs typeface="Raleway Semi-Bold"/>
                <a:sym typeface="Raleway Semi-Bold"/>
              </a:rPr>
              <a:t>Have you ever seen, held, or pet a chinchilla or ferret, a</a:t>
            </a:r>
          </a:p>
          <a:p>
            <a:pPr algn="l">
              <a:lnSpc>
                <a:spcPts val="2800"/>
              </a:lnSpc>
            </a:pPr>
            <a:r>
              <a:rPr lang="en-US" sz="2000" b="true">
                <a:solidFill>
                  <a:srgbClr val="FFFFFF"/>
                </a:solidFill>
                <a:latin typeface="Raleway Semi-Bold"/>
                <a:ea typeface="Raleway Semi-Bold"/>
                <a:cs typeface="Raleway Semi-Bold"/>
                <a:sym typeface="Raleway Semi-Bold"/>
              </a:rPr>
              <a:t>scorpion or tarantula, a 100 lb tortoise, a gecko, or rhino</a:t>
            </a:r>
          </a:p>
          <a:p>
            <a:pPr algn="l">
              <a:lnSpc>
                <a:spcPts val="2800"/>
              </a:lnSpc>
            </a:pPr>
            <a:r>
              <a:rPr lang="en-US" sz="2000" b="true">
                <a:solidFill>
                  <a:srgbClr val="FFFFFF"/>
                </a:solidFill>
                <a:latin typeface="Raleway Semi-Bold"/>
                <a:ea typeface="Raleway Semi-Bold"/>
                <a:cs typeface="Raleway Semi-Bold"/>
                <a:sym typeface="Raleway Semi-Bold"/>
              </a:rPr>
              <a:t>iguana? Wild Education is Western Canada's LARGEST exotic</a:t>
            </a:r>
          </a:p>
          <a:p>
            <a:pPr algn="l">
              <a:lnSpc>
                <a:spcPts val="2800"/>
              </a:lnSpc>
            </a:pPr>
            <a:r>
              <a:rPr lang="en-US" sz="2000" b="true">
                <a:solidFill>
                  <a:srgbClr val="FFFFFF"/>
                </a:solidFill>
                <a:latin typeface="Raleway Semi-Bold"/>
                <a:ea typeface="Raleway Semi-Bold"/>
                <a:cs typeface="Raleway Semi-Bold"/>
                <a:sym typeface="Raleway Semi-Bold"/>
              </a:rPr>
              <a:t>animal rescue, with nearly 200 rescued or surrendered</a:t>
            </a:r>
          </a:p>
          <a:p>
            <a:pPr algn="l">
              <a:lnSpc>
                <a:spcPts val="2800"/>
              </a:lnSpc>
            </a:pPr>
            <a:r>
              <a:rPr lang="en-US" sz="2000" b="true">
                <a:solidFill>
                  <a:srgbClr val="FFFFFF"/>
                </a:solidFill>
                <a:latin typeface="Raleway Semi-Bold"/>
                <a:ea typeface="Raleway Semi-Bold"/>
                <a:cs typeface="Raleway Semi-Bold"/>
                <a:sym typeface="Raleway Semi-Bold"/>
              </a:rPr>
              <a:t>animals in their care. Come and meet a few of their animals that are a part of their education program and learn about the</a:t>
            </a:r>
          </a:p>
          <a:p>
            <a:pPr algn="l">
              <a:lnSpc>
                <a:spcPts val="2800"/>
              </a:lnSpc>
            </a:pPr>
            <a:r>
              <a:rPr lang="en-US" sz="2000" b="true">
                <a:solidFill>
                  <a:srgbClr val="FFFFFF"/>
                </a:solidFill>
                <a:latin typeface="Raleway Semi-Bold"/>
                <a:ea typeface="Raleway Semi-Bold"/>
                <a:cs typeface="Raleway Semi-Bold"/>
                <a:sym typeface="Raleway Semi-Bold"/>
              </a:rPr>
              <a:t>importance of the rescue. You may even meet a celebrity</a:t>
            </a:r>
          </a:p>
          <a:p>
            <a:pPr algn="l">
              <a:lnSpc>
                <a:spcPts val="2800"/>
              </a:lnSpc>
              <a:spcBef>
                <a:spcPct val="0"/>
              </a:spcBef>
            </a:pPr>
            <a:r>
              <a:rPr lang="en-US" b="true" sz="2000">
                <a:solidFill>
                  <a:srgbClr val="FFFFFF"/>
                </a:solidFill>
                <a:latin typeface="Raleway Semi-Bold"/>
                <a:ea typeface="Raleway Semi-Bold"/>
                <a:cs typeface="Raleway Semi-Bold"/>
                <a:sym typeface="Raleway Semi-Bold"/>
              </a:rPr>
              <a:t>animal.</a:t>
            </a:r>
          </a:p>
        </p:txBody>
      </p:sp>
      <p:sp>
        <p:nvSpPr>
          <p:cNvPr name="TextBox 10" id="10"/>
          <p:cNvSpPr txBox="true"/>
          <p:nvPr/>
        </p:nvSpPr>
        <p:spPr>
          <a:xfrm rot="0">
            <a:off x="9804917" y="3086651"/>
            <a:ext cx="7454383" cy="1590675"/>
          </a:xfrm>
          <a:prstGeom prst="rect">
            <a:avLst/>
          </a:prstGeom>
        </p:spPr>
        <p:txBody>
          <a:bodyPr anchor="t" rtlCol="false" tIns="0" lIns="0" bIns="0" rIns="0">
            <a:spAutoFit/>
          </a:bodyPr>
          <a:lstStyle/>
          <a:p>
            <a:pPr algn="l">
              <a:lnSpc>
                <a:spcPts val="4200"/>
              </a:lnSpc>
            </a:pPr>
            <a:r>
              <a:rPr lang="en-US" sz="3000" b="true">
                <a:solidFill>
                  <a:srgbClr val="FFFFFF"/>
                </a:solidFill>
                <a:latin typeface="Raleway Bold"/>
                <a:ea typeface="Raleway Bold"/>
                <a:cs typeface="Raleway Bold"/>
                <a:sym typeface="Raleway Bold"/>
              </a:rPr>
              <a:t>Location: Maple Creek</a:t>
            </a:r>
          </a:p>
          <a:p>
            <a:pPr algn="l">
              <a:lnSpc>
                <a:spcPts val="4200"/>
              </a:lnSpc>
            </a:pPr>
            <a:r>
              <a:rPr lang="en-US" sz="3000" b="true">
                <a:solidFill>
                  <a:srgbClr val="FFFFFF"/>
                </a:solidFill>
                <a:latin typeface="Raleway Bold"/>
                <a:ea typeface="Raleway Bold"/>
                <a:cs typeface="Raleway Bold"/>
                <a:sym typeface="Raleway Bold"/>
              </a:rPr>
              <a:t>Cost: $15</a:t>
            </a:r>
          </a:p>
          <a:p>
            <a:pPr algn="l">
              <a:lnSpc>
                <a:spcPts val="4200"/>
              </a:lnSpc>
              <a:spcBef>
                <a:spcPct val="0"/>
              </a:spcBef>
            </a:pPr>
            <a:r>
              <a:rPr lang="en-US" b="true" sz="3000">
                <a:solidFill>
                  <a:srgbClr val="FFFFFF"/>
                </a:solidFill>
                <a:latin typeface="Raleway Bold"/>
                <a:ea typeface="Raleway Bold"/>
                <a:cs typeface="Raleway Bold"/>
                <a:sym typeface="Raleway Bold"/>
              </a:rPr>
              <a:t>Max # of Students: 25</a:t>
            </a:r>
          </a:p>
        </p:txBody>
      </p:sp>
      <p:sp>
        <p:nvSpPr>
          <p:cNvPr name="TextBox 11" id="11"/>
          <p:cNvSpPr txBox="true"/>
          <p:nvPr/>
        </p:nvSpPr>
        <p:spPr>
          <a:xfrm rot="0">
            <a:off x="1409700" y="1970638"/>
            <a:ext cx="1209574" cy="1079501"/>
          </a:xfrm>
          <a:prstGeom prst="rect">
            <a:avLst/>
          </a:prstGeom>
        </p:spPr>
        <p:txBody>
          <a:bodyPr anchor="t" rtlCol="false" tIns="0" lIns="0" bIns="0" rIns="0">
            <a:spAutoFit/>
          </a:bodyPr>
          <a:lstStyle/>
          <a:p>
            <a:pPr algn="ctr" marL="0" indent="0" lvl="1">
              <a:lnSpc>
                <a:spcPts val="8000"/>
              </a:lnSpc>
            </a:pPr>
            <a:r>
              <a:rPr lang="en-US" sz="8000" spc="40">
                <a:solidFill>
                  <a:srgbClr val="FFFFFF"/>
                </a:solidFill>
                <a:latin typeface="Bobby Jones Soft"/>
                <a:ea typeface="Bobby Jones Soft"/>
                <a:cs typeface="Bobby Jones Soft"/>
                <a:sym typeface="Bobby Jones Soft"/>
              </a:rPr>
              <a:t>22</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18444" r="0" b="0"/>
            </a:stretch>
          </a:blipFill>
        </p:spPr>
      </p:sp>
      <p:sp>
        <p:nvSpPr>
          <p:cNvPr name="Freeform 3" id="3"/>
          <p:cNvSpPr/>
          <p:nvPr/>
        </p:nvSpPr>
        <p:spPr>
          <a:xfrm flipH="false" flipV="false" rot="0">
            <a:off x="-583975" y="681960"/>
            <a:ext cx="2825289" cy="693480"/>
          </a:xfrm>
          <a:custGeom>
            <a:avLst/>
            <a:gdLst/>
            <a:ahLst/>
            <a:cxnLst/>
            <a:rect r="r" b="b" t="t" l="l"/>
            <a:pathLst>
              <a:path h="693480" w="2825289">
                <a:moveTo>
                  <a:pt x="0" y="0"/>
                </a:moveTo>
                <a:lnTo>
                  <a:pt x="2825288" y="0"/>
                </a:lnTo>
                <a:lnTo>
                  <a:pt x="2825288" y="693480"/>
                </a:lnTo>
                <a:lnTo>
                  <a:pt x="0" y="69348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0">
            <a:off x="17029503" y="-778297"/>
            <a:ext cx="1917264" cy="2748766"/>
          </a:xfrm>
          <a:custGeom>
            <a:avLst/>
            <a:gdLst/>
            <a:ahLst/>
            <a:cxnLst/>
            <a:rect r="r" b="b" t="t" l="l"/>
            <a:pathLst>
              <a:path h="2748766" w="1917264">
                <a:moveTo>
                  <a:pt x="0" y="0"/>
                </a:moveTo>
                <a:lnTo>
                  <a:pt x="1917264" y="0"/>
                </a:lnTo>
                <a:lnTo>
                  <a:pt x="1917264" y="2748766"/>
                </a:lnTo>
                <a:lnTo>
                  <a:pt x="0" y="2748766"/>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5" id="5"/>
          <p:cNvSpPr/>
          <p:nvPr/>
        </p:nvSpPr>
        <p:spPr>
          <a:xfrm flipH="false" flipV="false" rot="0">
            <a:off x="418992" y="3853113"/>
            <a:ext cx="1219415" cy="2580773"/>
          </a:xfrm>
          <a:custGeom>
            <a:avLst/>
            <a:gdLst/>
            <a:ahLst/>
            <a:cxnLst/>
            <a:rect r="r" b="b" t="t" l="l"/>
            <a:pathLst>
              <a:path h="2580773" w="1219415">
                <a:moveTo>
                  <a:pt x="0" y="0"/>
                </a:moveTo>
                <a:lnTo>
                  <a:pt x="1219416" y="0"/>
                </a:lnTo>
                <a:lnTo>
                  <a:pt x="1219416" y="2580774"/>
                </a:lnTo>
                <a:lnTo>
                  <a:pt x="0" y="2580774"/>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6" id="6"/>
          <p:cNvSpPr/>
          <p:nvPr/>
        </p:nvSpPr>
        <p:spPr>
          <a:xfrm flipH="false" flipV="false" rot="0">
            <a:off x="13308956" y="8367844"/>
            <a:ext cx="3950344" cy="2582537"/>
          </a:xfrm>
          <a:custGeom>
            <a:avLst/>
            <a:gdLst/>
            <a:ahLst/>
            <a:cxnLst/>
            <a:rect r="r" b="b" t="t" l="l"/>
            <a:pathLst>
              <a:path h="2582537" w="3950344">
                <a:moveTo>
                  <a:pt x="0" y="0"/>
                </a:moveTo>
                <a:lnTo>
                  <a:pt x="3950344" y="0"/>
                </a:lnTo>
                <a:lnTo>
                  <a:pt x="3950344" y="2582537"/>
                </a:lnTo>
                <a:lnTo>
                  <a:pt x="0" y="2582537"/>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7" id="7"/>
          <p:cNvSpPr/>
          <p:nvPr/>
        </p:nvSpPr>
        <p:spPr>
          <a:xfrm flipH="false" flipV="false" rot="0">
            <a:off x="16650124" y="4086232"/>
            <a:ext cx="2233766" cy="2800960"/>
          </a:xfrm>
          <a:custGeom>
            <a:avLst/>
            <a:gdLst/>
            <a:ahLst/>
            <a:cxnLst/>
            <a:rect r="r" b="b" t="t" l="l"/>
            <a:pathLst>
              <a:path h="2800960" w="2233766">
                <a:moveTo>
                  <a:pt x="0" y="0"/>
                </a:moveTo>
                <a:lnTo>
                  <a:pt x="2233766" y="0"/>
                </a:lnTo>
                <a:lnTo>
                  <a:pt x="2233766" y="2800960"/>
                </a:lnTo>
                <a:lnTo>
                  <a:pt x="0" y="2800960"/>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8" id="8"/>
          <p:cNvSpPr/>
          <p:nvPr/>
        </p:nvSpPr>
        <p:spPr>
          <a:xfrm flipH="false" flipV="false" rot="0">
            <a:off x="483091" y="9258300"/>
            <a:ext cx="3516444" cy="448347"/>
          </a:xfrm>
          <a:custGeom>
            <a:avLst/>
            <a:gdLst/>
            <a:ahLst/>
            <a:cxnLst/>
            <a:rect r="r" b="b" t="t" l="l"/>
            <a:pathLst>
              <a:path h="448347" w="3516444">
                <a:moveTo>
                  <a:pt x="0" y="0"/>
                </a:moveTo>
                <a:lnTo>
                  <a:pt x="3516444" y="0"/>
                </a:lnTo>
                <a:lnTo>
                  <a:pt x="3516444" y="448347"/>
                </a:lnTo>
                <a:lnTo>
                  <a:pt x="0" y="448347"/>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TextBox 9" id="9"/>
          <p:cNvSpPr txBox="true"/>
          <p:nvPr/>
        </p:nvSpPr>
        <p:spPr>
          <a:xfrm rot="0">
            <a:off x="3320938" y="926678"/>
            <a:ext cx="11646125" cy="1079501"/>
          </a:xfrm>
          <a:prstGeom prst="rect">
            <a:avLst/>
          </a:prstGeom>
        </p:spPr>
        <p:txBody>
          <a:bodyPr anchor="t" rtlCol="false" tIns="0" lIns="0" bIns="0" rIns="0">
            <a:spAutoFit/>
          </a:bodyPr>
          <a:lstStyle/>
          <a:p>
            <a:pPr algn="ctr" marL="0" indent="0" lvl="1">
              <a:lnSpc>
                <a:spcPts val="8000"/>
              </a:lnSpc>
            </a:pPr>
            <a:r>
              <a:rPr lang="en-US" sz="8000" spc="40">
                <a:solidFill>
                  <a:srgbClr val="FFFFFF"/>
                </a:solidFill>
                <a:latin typeface="Bobby Jones Soft"/>
                <a:ea typeface="Bobby Jones Soft"/>
                <a:cs typeface="Bobby Jones Soft"/>
                <a:sym typeface="Bobby Jones Soft"/>
              </a:rPr>
              <a:t>Summary of clubs</a:t>
            </a:r>
          </a:p>
        </p:txBody>
      </p:sp>
      <p:sp>
        <p:nvSpPr>
          <p:cNvPr name="TextBox 10" id="10"/>
          <p:cNvSpPr txBox="true"/>
          <p:nvPr/>
        </p:nvSpPr>
        <p:spPr>
          <a:xfrm rot="0">
            <a:off x="2241313" y="1844254"/>
            <a:ext cx="7204136" cy="7089332"/>
          </a:xfrm>
          <a:prstGeom prst="rect">
            <a:avLst/>
          </a:prstGeom>
        </p:spPr>
        <p:txBody>
          <a:bodyPr anchor="t" rtlCol="false" tIns="0" lIns="0" bIns="0" rIns="0">
            <a:spAutoFit/>
          </a:bodyPr>
          <a:lstStyle/>
          <a:p>
            <a:pPr algn="just" marL="644996" indent="-322498" lvl="1">
              <a:lnSpc>
                <a:spcPts val="5138"/>
              </a:lnSpc>
              <a:buAutoNum type="arabicPeriod" startAt="1"/>
            </a:pPr>
            <a:r>
              <a:rPr lang="en-US" sz="2987">
                <a:solidFill>
                  <a:srgbClr val="FFFFFF"/>
                </a:solidFill>
                <a:latin typeface="Raleway"/>
                <a:ea typeface="Raleway"/>
                <a:cs typeface="Raleway"/>
                <a:sym typeface="Raleway"/>
              </a:rPr>
              <a:t>Art Club*</a:t>
            </a:r>
          </a:p>
          <a:p>
            <a:pPr algn="just" marL="644996" indent="-322498" lvl="1">
              <a:lnSpc>
                <a:spcPts val="5138"/>
              </a:lnSpc>
              <a:buAutoNum type="arabicPeriod" startAt="1"/>
            </a:pPr>
            <a:r>
              <a:rPr lang="en-US" sz="2987">
                <a:solidFill>
                  <a:srgbClr val="FFFFFF"/>
                </a:solidFill>
                <a:latin typeface="Raleway"/>
                <a:ea typeface="Raleway"/>
                <a:cs typeface="Raleway"/>
                <a:sym typeface="Raleway"/>
              </a:rPr>
              <a:t>Ball Games</a:t>
            </a:r>
          </a:p>
          <a:p>
            <a:pPr algn="just" marL="644996" indent="-322498" lvl="1">
              <a:lnSpc>
                <a:spcPts val="5138"/>
              </a:lnSpc>
              <a:buAutoNum type="arabicPeriod" startAt="1"/>
            </a:pPr>
            <a:r>
              <a:rPr lang="en-US" sz="2987">
                <a:solidFill>
                  <a:srgbClr val="FFFFFF"/>
                </a:solidFill>
                <a:latin typeface="Raleway"/>
                <a:ea typeface="Raleway"/>
                <a:cs typeface="Raleway"/>
                <a:sym typeface="Raleway"/>
              </a:rPr>
              <a:t>Board Games</a:t>
            </a:r>
          </a:p>
          <a:p>
            <a:pPr algn="just" marL="644996" indent="-322498" lvl="1">
              <a:lnSpc>
                <a:spcPts val="5138"/>
              </a:lnSpc>
              <a:buAutoNum type="arabicPeriod" startAt="1"/>
            </a:pPr>
            <a:r>
              <a:rPr lang="en-US" sz="2987">
                <a:solidFill>
                  <a:srgbClr val="FFFFFF"/>
                </a:solidFill>
                <a:latin typeface="Raleway"/>
                <a:ea typeface="Raleway"/>
                <a:cs typeface="Raleway"/>
                <a:sym typeface="Raleway"/>
              </a:rPr>
              <a:t>Book Club</a:t>
            </a:r>
          </a:p>
          <a:p>
            <a:pPr algn="just" marL="644996" indent="-322498" lvl="1">
              <a:lnSpc>
                <a:spcPts val="5138"/>
              </a:lnSpc>
              <a:buAutoNum type="arabicPeriod" startAt="1"/>
            </a:pPr>
            <a:r>
              <a:rPr lang="en-US" sz="2987">
                <a:solidFill>
                  <a:srgbClr val="FFFFFF"/>
                </a:solidFill>
                <a:latin typeface="Raleway"/>
                <a:ea typeface="Raleway"/>
                <a:cs typeface="Raleway"/>
                <a:sym typeface="Raleway"/>
              </a:rPr>
              <a:t>Chunky Blanket Finger Knitting*</a:t>
            </a:r>
          </a:p>
          <a:p>
            <a:pPr algn="just" marL="644996" indent="-322498" lvl="1">
              <a:lnSpc>
                <a:spcPts val="5138"/>
              </a:lnSpc>
              <a:buAutoNum type="arabicPeriod" startAt="1"/>
            </a:pPr>
            <a:r>
              <a:rPr lang="en-US" sz="2987">
                <a:solidFill>
                  <a:srgbClr val="FFFFFF"/>
                </a:solidFill>
                <a:latin typeface="Raleway"/>
                <a:ea typeface="Raleway"/>
                <a:cs typeface="Raleway"/>
                <a:sym typeface="Raleway"/>
              </a:rPr>
              <a:t>Crochet*</a:t>
            </a:r>
          </a:p>
          <a:p>
            <a:pPr algn="just" marL="644996" indent="-322498" lvl="1">
              <a:lnSpc>
                <a:spcPts val="5138"/>
              </a:lnSpc>
              <a:buAutoNum type="arabicPeriod" startAt="1"/>
            </a:pPr>
            <a:r>
              <a:rPr lang="en-US" sz="2987">
                <a:solidFill>
                  <a:srgbClr val="FFFFFF"/>
                </a:solidFill>
                <a:latin typeface="Raleway"/>
                <a:ea typeface="Raleway"/>
                <a:cs typeface="Raleway"/>
                <a:sym typeface="Raleway"/>
              </a:rPr>
              <a:t>Engineering and Design</a:t>
            </a:r>
          </a:p>
          <a:p>
            <a:pPr algn="just" marL="644996" indent="-322498" lvl="1">
              <a:lnSpc>
                <a:spcPts val="5138"/>
              </a:lnSpc>
              <a:buAutoNum type="arabicPeriod" startAt="1"/>
            </a:pPr>
            <a:r>
              <a:rPr lang="en-US" sz="2987">
                <a:solidFill>
                  <a:srgbClr val="FFFFFF"/>
                </a:solidFill>
                <a:latin typeface="Raleway"/>
                <a:ea typeface="Raleway"/>
                <a:cs typeface="Raleway"/>
                <a:sym typeface="Raleway"/>
              </a:rPr>
              <a:t>Facepainting &amp; Theatre Makeup</a:t>
            </a:r>
          </a:p>
          <a:p>
            <a:pPr algn="l" marL="644996" indent="-322498" lvl="1">
              <a:lnSpc>
                <a:spcPts val="5138"/>
              </a:lnSpc>
              <a:buAutoNum type="arabicPeriod" startAt="1"/>
            </a:pPr>
            <a:r>
              <a:rPr lang="en-US" sz="2987">
                <a:solidFill>
                  <a:srgbClr val="FFFFFF"/>
                </a:solidFill>
                <a:latin typeface="Raleway"/>
                <a:ea typeface="Raleway"/>
                <a:cs typeface="Raleway"/>
                <a:sym typeface="Raleway"/>
              </a:rPr>
              <a:t>Jazz Band*</a:t>
            </a:r>
          </a:p>
          <a:p>
            <a:pPr algn="l" marL="644996" indent="-322498" lvl="1">
              <a:lnSpc>
                <a:spcPts val="5138"/>
              </a:lnSpc>
              <a:buAutoNum type="arabicPeriod" startAt="1"/>
            </a:pPr>
            <a:r>
              <a:rPr lang="en-US" sz="2987">
                <a:solidFill>
                  <a:srgbClr val="FFFFFF"/>
                </a:solidFill>
                <a:latin typeface="Raleway"/>
                <a:ea typeface="Raleway"/>
                <a:cs typeface="Raleway"/>
                <a:sym typeface="Raleway"/>
              </a:rPr>
              <a:t>Jigsaw Puzzles and Hot Cocoa</a:t>
            </a:r>
          </a:p>
          <a:p>
            <a:pPr algn="l" marL="644996" indent="-322498" lvl="1">
              <a:lnSpc>
                <a:spcPts val="5138"/>
              </a:lnSpc>
              <a:buAutoNum type="arabicPeriod" startAt="1"/>
            </a:pPr>
            <a:r>
              <a:rPr lang="en-US" sz="2987">
                <a:solidFill>
                  <a:srgbClr val="FFFFFF"/>
                </a:solidFill>
                <a:latin typeface="Raleway"/>
                <a:ea typeface="Raleway"/>
                <a:cs typeface="Raleway"/>
                <a:sym typeface="Raleway"/>
              </a:rPr>
              <a:t>Lunch Club*</a:t>
            </a:r>
          </a:p>
        </p:txBody>
      </p:sp>
      <p:sp>
        <p:nvSpPr>
          <p:cNvPr name="TextBox 11" id="11"/>
          <p:cNvSpPr txBox="true"/>
          <p:nvPr/>
        </p:nvSpPr>
        <p:spPr>
          <a:xfrm rot="0">
            <a:off x="9445449" y="1926212"/>
            <a:ext cx="7204136" cy="7089332"/>
          </a:xfrm>
          <a:prstGeom prst="rect">
            <a:avLst/>
          </a:prstGeom>
        </p:spPr>
        <p:txBody>
          <a:bodyPr anchor="t" rtlCol="false" tIns="0" lIns="0" bIns="0" rIns="0">
            <a:spAutoFit/>
          </a:bodyPr>
          <a:lstStyle/>
          <a:p>
            <a:pPr algn="just" marL="644996" indent="-322498" lvl="1">
              <a:lnSpc>
                <a:spcPts val="5138"/>
              </a:lnSpc>
              <a:buAutoNum type="arabicPeriod" startAt="1"/>
            </a:pPr>
            <a:r>
              <a:rPr lang="en-US" sz="2987">
                <a:solidFill>
                  <a:srgbClr val="FFFFFF"/>
                </a:solidFill>
                <a:latin typeface="Raleway"/>
                <a:ea typeface="Raleway"/>
                <a:cs typeface="Raleway"/>
                <a:sym typeface="Raleway"/>
              </a:rPr>
              <a:t>Minecraft Co-op Adventure</a:t>
            </a:r>
          </a:p>
          <a:p>
            <a:pPr algn="just" marL="644996" indent="-322498" lvl="1">
              <a:lnSpc>
                <a:spcPts val="5138"/>
              </a:lnSpc>
              <a:buAutoNum type="arabicPeriod" startAt="1"/>
            </a:pPr>
            <a:r>
              <a:rPr lang="en-US" sz="2987">
                <a:solidFill>
                  <a:srgbClr val="FFFFFF"/>
                </a:solidFill>
                <a:latin typeface="Raleway"/>
                <a:ea typeface="Raleway"/>
                <a:cs typeface="Raleway"/>
                <a:sym typeface="Raleway"/>
              </a:rPr>
              <a:t>Movement Club</a:t>
            </a:r>
          </a:p>
          <a:p>
            <a:pPr algn="just" marL="644996" indent="-322498" lvl="1">
              <a:lnSpc>
                <a:spcPts val="5138"/>
              </a:lnSpc>
              <a:buAutoNum type="arabicPeriod" startAt="1"/>
            </a:pPr>
            <a:r>
              <a:rPr lang="en-US" sz="2987">
                <a:solidFill>
                  <a:srgbClr val="FFFFFF"/>
                </a:solidFill>
                <a:latin typeface="Raleway"/>
                <a:ea typeface="Raleway"/>
                <a:cs typeface="Raleway"/>
                <a:sym typeface="Raleway"/>
              </a:rPr>
              <a:t>Odyssey of the Mind</a:t>
            </a:r>
          </a:p>
          <a:p>
            <a:pPr algn="just" marL="644996" indent="-322498" lvl="1">
              <a:lnSpc>
                <a:spcPts val="5138"/>
              </a:lnSpc>
              <a:buAutoNum type="arabicPeriod" startAt="1"/>
            </a:pPr>
            <a:r>
              <a:rPr lang="en-US" sz="2987">
                <a:solidFill>
                  <a:srgbClr val="FFFFFF"/>
                </a:solidFill>
                <a:latin typeface="Raleway"/>
                <a:ea typeface="Raleway"/>
                <a:cs typeface="Raleway"/>
                <a:sym typeface="Raleway"/>
              </a:rPr>
              <a:t>Poetry Club</a:t>
            </a:r>
          </a:p>
          <a:p>
            <a:pPr algn="just" marL="644996" indent="-322498" lvl="1">
              <a:lnSpc>
                <a:spcPts val="5138"/>
              </a:lnSpc>
              <a:buAutoNum type="arabicPeriod" startAt="1"/>
            </a:pPr>
            <a:r>
              <a:rPr lang="en-US" sz="2987">
                <a:solidFill>
                  <a:srgbClr val="FFFFFF"/>
                </a:solidFill>
                <a:latin typeface="Raleway"/>
                <a:ea typeface="Raleway"/>
                <a:cs typeface="Raleway"/>
                <a:sym typeface="Raleway"/>
              </a:rPr>
              <a:t>Science in Action</a:t>
            </a:r>
          </a:p>
          <a:p>
            <a:pPr algn="just" marL="644996" indent="-322498" lvl="1">
              <a:lnSpc>
                <a:spcPts val="5138"/>
              </a:lnSpc>
              <a:buAutoNum type="arabicPeriod" startAt="1"/>
            </a:pPr>
            <a:r>
              <a:rPr lang="en-US" sz="2987">
                <a:solidFill>
                  <a:srgbClr val="FFFFFF"/>
                </a:solidFill>
                <a:latin typeface="Raleway"/>
                <a:ea typeface="Raleway"/>
                <a:cs typeface="Raleway"/>
                <a:sym typeface="Raleway"/>
              </a:rPr>
              <a:t>Skating*</a:t>
            </a:r>
          </a:p>
          <a:p>
            <a:pPr algn="just" marL="644996" indent="-322498" lvl="1">
              <a:lnSpc>
                <a:spcPts val="5138"/>
              </a:lnSpc>
              <a:buAutoNum type="arabicPeriod" startAt="1"/>
            </a:pPr>
            <a:r>
              <a:rPr lang="en-US" sz="2987">
                <a:solidFill>
                  <a:srgbClr val="FFFFFF"/>
                </a:solidFill>
                <a:latin typeface="Raleway"/>
                <a:ea typeface="Raleway"/>
                <a:cs typeface="Raleway"/>
                <a:sym typeface="Raleway"/>
              </a:rPr>
              <a:t>Soccer Club</a:t>
            </a:r>
          </a:p>
          <a:p>
            <a:pPr algn="just" marL="644996" indent="-322498" lvl="1">
              <a:lnSpc>
                <a:spcPts val="5138"/>
              </a:lnSpc>
              <a:buAutoNum type="arabicPeriod" startAt="1"/>
            </a:pPr>
            <a:r>
              <a:rPr lang="en-US" sz="2987">
                <a:solidFill>
                  <a:srgbClr val="FFFFFF"/>
                </a:solidFill>
                <a:latin typeface="Raleway"/>
                <a:ea typeface="Raleway"/>
                <a:cs typeface="Raleway"/>
                <a:sym typeface="Raleway"/>
              </a:rPr>
              <a:t>Swimming*</a:t>
            </a:r>
          </a:p>
          <a:p>
            <a:pPr algn="just" marL="644996" indent="-322498" lvl="1">
              <a:lnSpc>
                <a:spcPts val="5138"/>
              </a:lnSpc>
              <a:buAutoNum type="arabicPeriod" startAt="1"/>
            </a:pPr>
            <a:r>
              <a:rPr lang="en-US" sz="2987">
                <a:solidFill>
                  <a:srgbClr val="FFFFFF"/>
                </a:solidFill>
                <a:latin typeface="Raleway"/>
                <a:ea typeface="Raleway"/>
                <a:cs typeface="Raleway"/>
                <a:sym typeface="Raleway"/>
              </a:rPr>
              <a:t>Tissue Paper Collage Club</a:t>
            </a:r>
          </a:p>
          <a:p>
            <a:pPr algn="just" marL="644996" indent="-322498" lvl="1">
              <a:lnSpc>
                <a:spcPts val="5138"/>
              </a:lnSpc>
              <a:buAutoNum type="arabicPeriod" startAt="1"/>
            </a:pPr>
            <a:r>
              <a:rPr lang="en-US" sz="2987">
                <a:solidFill>
                  <a:srgbClr val="FFFFFF"/>
                </a:solidFill>
                <a:latin typeface="Raleway"/>
                <a:ea typeface="Raleway"/>
                <a:cs typeface="Raleway"/>
                <a:sym typeface="Raleway"/>
              </a:rPr>
              <a:t>Video Game (Coding) Development</a:t>
            </a:r>
          </a:p>
          <a:p>
            <a:pPr algn="just" marL="644996" indent="-322498" lvl="1">
              <a:lnSpc>
                <a:spcPts val="5138"/>
              </a:lnSpc>
              <a:buAutoNum type="arabicPeriod" startAt="1"/>
            </a:pPr>
            <a:r>
              <a:rPr lang="en-US" sz="2987">
                <a:solidFill>
                  <a:srgbClr val="FFFFFF"/>
                </a:solidFill>
                <a:latin typeface="Raleway"/>
                <a:ea typeface="Raleway"/>
                <a:cs typeface="Raleway"/>
                <a:sym typeface="Raleway"/>
              </a:rPr>
              <a:t>Wild Education*</a:t>
            </a:r>
          </a:p>
        </p:txBody>
      </p:sp>
      <p:sp>
        <p:nvSpPr>
          <p:cNvPr name="TextBox 12" id="12"/>
          <p:cNvSpPr txBox="true"/>
          <p:nvPr/>
        </p:nvSpPr>
        <p:spPr>
          <a:xfrm rot="0">
            <a:off x="5052178" y="9096375"/>
            <a:ext cx="7204136" cy="612332"/>
          </a:xfrm>
          <a:prstGeom prst="rect">
            <a:avLst/>
          </a:prstGeom>
        </p:spPr>
        <p:txBody>
          <a:bodyPr anchor="t" rtlCol="false" tIns="0" lIns="0" bIns="0" rIns="0">
            <a:spAutoFit/>
          </a:bodyPr>
          <a:lstStyle/>
          <a:p>
            <a:pPr algn="just">
              <a:lnSpc>
                <a:spcPts val="5138"/>
              </a:lnSpc>
            </a:pPr>
            <a:r>
              <a:rPr lang="en-US" sz="2987" i="true">
                <a:solidFill>
                  <a:srgbClr val="FFFFFF"/>
                </a:solidFill>
                <a:latin typeface="Raleway Italics"/>
                <a:ea typeface="Raleway Italics"/>
                <a:cs typeface="Raleway Italics"/>
                <a:sym typeface="Raleway Italics"/>
              </a:rPr>
              <a:t>(*) means there is a cost to the activity </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18444" r="0" b="0"/>
            </a:stretch>
          </a:blipFill>
        </p:spPr>
      </p:sp>
      <p:sp>
        <p:nvSpPr>
          <p:cNvPr name="Freeform 3" id="3"/>
          <p:cNvSpPr/>
          <p:nvPr/>
        </p:nvSpPr>
        <p:spPr>
          <a:xfrm flipH="false" flipV="false" rot="-10800000">
            <a:off x="5915408" y="-663030"/>
            <a:ext cx="3950344" cy="2582537"/>
          </a:xfrm>
          <a:custGeom>
            <a:avLst/>
            <a:gdLst/>
            <a:ahLst/>
            <a:cxnLst/>
            <a:rect r="r" b="b" t="t" l="l"/>
            <a:pathLst>
              <a:path h="2582537" w="3950344">
                <a:moveTo>
                  <a:pt x="0" y="0"/>
                </a:moveTo>
                <a:lnTo>
                  <a:pt x="3950343" y="0"/>
                </a:lnTo>
                <a:lnTo>
                  <a:pt x="3950343" y="2582537"/>
                </a:lnTo>
                <a:lnTo>
                  <a:pt x="0" y="2582537"/>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0">
            <a:off x="-340353" y="9075150"/>
            <a:ext cx="4964703" cy="633000"/>
          </a:xfrm>
          <a:custGeom>
            <a:avLst/>
            <a:gdLst/>
            <a:ahLst/>
            <a:cxnLst/>
            <a:rect r="r" b="b" t="t" l="l"/>
            <a:pathLst>
              <a:path h="633000" w="4964703">
                <a:moveTo>
                  <a:pt x="0" y="0"/>
                </a:moveTo>
                <a:lnTo>
                  <a:pt x="4964704" y="0"/>
                </a:lnTo>
                <a:lnTo>
                  <a:pt x="4964704" y="633000"/>
                </a:lnTo>
                <a:lnTo>
                  <a:pt x="0" y="63300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solid"/>
            <a:miter/>
          </a:ln>
        </p:spPr>
      </p:sp>
      <p:sp>
        <p:nvSpPr>
          <p:cNvPr name="Freeform 5" id="5"/>
          <p:cNvSpPr/>
          <p:nvPr/>
        </p:nvSpPr>
        <p:spPr>
          <a:xfrm flipH="false" flipV="false" rot="0">
            <a:off x="14462541" y="3656564"/>
            <a:ext cx="2431314" cy="2054461"/>
          </a:xfrm>
          <a:custGeom>
            <a:avLst/>
            <a:gdLst/>
            <a:ahLst/>
            <a:cxnLst/>
            <a:rect r="r" b="b" t="t" l="l"/>
            <a:pathLst>
              <a:path h="2054461" w="2431314">
                <a:moveTo>
                  <a:pt x="0" y="0"/>
                </a:moveTo>
                <a:lnTo>
                  <a:pt x="2431314" y="0"/>
                </a:lnTo>
                <a:lnTo>
                  <a:pt x="2431314" y="2054460"/>
                </a:lnTo>
                <a:lnTo>
                  <a:pt x="0" y="2054460"/>
                </a:lnTo>
                <a:lnTo>
                  <a:pt x="0" y="0"/>
                </a:lnTo>
                <a:close/>
              </a:path>
            </a:pathLst>
          </a:custGeom>
          <a:blipFill>
            <a:blip r:embed="rId7"/>
            <a:stretch>
              <a:fillRect l="0" t="0" r="0" b="0"/>
            </a:stretch>
          </a:blipFill>
        </p:spPr>
      </p:sp>
      <p:sp>
        <p:nvSpPr>
          <p:cNvPr name="Freeform 6" id="6"/>
          <p:cNvSpPr/>
          <p:nvPr/>
        </p:nvSpPr>
        <p:spPr>
          <a:xfrm flipH="false" flipV="false" rot="-978987">
            <a:off x="9770870" y="5384033"/>
            <a:ext cx="1903344" cy="3494116"/>
          </a:xfrm>
          <a:custGeom>
            <a:avLst/>
            <a:gdLst/>
            <a:ahLst/>
            <a:cxnLst/>
            <a:rect r="r" b="b" t="t" l="l"/>
            <a:pathLst>
              <a:path h="3494116" w="1903344">
                <a:moveTo>
                  <a:pt x="0" y="0"/>
                </a:moveTo>
                <a:lnTo>
                  <a:pt x="1903344" y="0"/>
                </a:lnTo>
                <a:lnTo>
                  <a:pt x="1903344" y="3494116"/>
                </a:lnTo>
                <a:lnTo>
                  <a:pt x="0" y="3494116"/>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7" id="7"/>
          <p:cNvSpPr/>
          <p:nvPr/>
        </p:nvSpPr>
        <p:spPr>
          <a:xfrm flipH="false" flipV="false" rot="0">
            <a:off x="13229517" y="6523904"/>
            <a:ext cx="3664338" cy="2551246"/>
          </a:xfrm>
          <a:custGeom>
            <a:avLst/>
            <a:gdLst/>
            <a:ahLst/>
            <a:cxnLst/>
            <a:rect r="r" b="b" t="t" l="l"/>
            <a:pathLst>
              <a:path h="2551246" w="3664338">
                <a:moveTo>
                  <a:pt x="0" y="0"/>
                </a:moveTo>
                <a:lnTo>
                  <a:pt x="3664338" y="0"/>
                </a:lnTo>
                <a:lnTo>
                  <a:pt x="3664338" y="2551246"/>
                </a:lnTo>
                <a:lnTo>
                  <a:pt x="0" y="2551246"/>
                </a:lnTo>
                <a:lnTo>
                  <a:pt x="0" y="0"/>
                </a:lnTo>
                <a:close/>
              </a:path>
            </a:pathLst>
          </a:custGeom>
          <a:blipFill>
            <a:blip r:embed="rId10"/>
            <a:stretch>
              <a:fillRect l="0" t="0" r="0" b="0"/>
            </a:stretch>
          </a:blipFill>
        </p:spPr>
      </p:sp>
      <p:sp>
        <p:nvSpPr>
          <p:cNvPr name="TextBox 8" id="8"/>
          <p:cNvSpPr txBox="true"/>
          <p:nvPr/>
        </p:nvSpPr>
        <p:spPr>
          <a:xfrm rot="0">
            <a:off x="1409700" y="3183488"/>
            <a:ext cx="7715060" cy="1079501"/>
          </a:xfrm>
          <a:prstGeom prst="rect">
            <a:avLst/>
          </a:prstGeom>
        </p:spPr>
        <p:txBody>
          <a:bodyPr anchor="t" rtlCol="false" tIns="0" lIns="0" bIns="0" rIns="0">
            <a:spAutoFit/>
          </a:bodyPr>
          <a:lstStyle/>
          <a:p>
            <a:pPr algn="l" marL="0" indent="0" lvl="1">
              <a:lnSpc>
                <a:spcPts val="8000"/>
              </a:lnSpc>
            </a:pPr>
            <a:r>
              <a:rPr lang="en-US" sz="8000" spc="40">
                <a:solidFill>
                  <a:srgbClr val="FFFFFF"/>
                </a:solidFill>
                <a:latin typeface="Bobby Jones Soft"/>
                <a:ea typeface="Bobby Jones Soft"/>
                <a:cs typeface="Bobby Jones Soft"/>
                <a:sym typeface="Bobby Jones Soft"/>
              </a:rPr>
              <a:t>art club</a:t>
            </a:r>
          </a:p>
        </p:txBody>
      </p:sp>
      <p:sp>
        <p:nvSpPr>
          <p:cNvPr name="TextBox 9" id="9"/>
          <p:cNvSpPr txBox="true"/>
          <p:nvPr/>
        </p:nvSpPr>
        <p:spPr>
          <a:xfrm rot="0">
            <a:off x="1409700" y="4353925"/>
            <a:ext cx="7454383" cy="4587875"/>
          </a:xfrm>
          <a:prstGeom prst="rect">
            <a:avLst/>
          </a:prstGeom>
        </p:spPr>
        <p:txBody>
          <a:bodyPr anchor="t" rtlCol="false" tIns="0" lIns="0" bIns="0" rIns="0">
            <a:spAutoFit/>
          </a:bodyPr>
          <a:lstStyle/>
          <a:p>
            <a:pPr algn="l">
              <a:lnSpc>
                <a:spcPts val="2800"/>
              </a:lnSpc>
            </a:pPr>
            <a:r>
              <a:rPr lang="en-US" sz="2000" b="true">
                <a:solidFill>
                  <a:srgbClr val="FFFFFF"/>
                </a:solidFill>
                <a:latin typeface="Raleway Semi-Bold"/>
                <a:ea typeface="Raleway Semi-Bold"/>
                <a:cs typeface="Raleway Semi-Bold"/>
                <a:sym typeface="Raleway Semi-Bold"/>
              </a:rPr>
              <a:t>Do you spend half your daydreaming up your next masterpiece? Then stop doodling in the margins and come join Art Club!</a:t>
            </a:r>
          </a:p>
          <a:p>
            <a:pPr algn="l">
              <a:lnSpc>
                <a:spcPts val="2800"/>
              </a:lnSpc>
            </a:pPr>
          </a:p>
          <a:p>
            <a:pPr algn="l">
              <a:lnSpc>
                <a:spcPts val="2800"/>
              </a:lnSpc>
            </a:pPr>
            <a:r>
              <a:rPr lang="en-US" sz="2000" b="true">
                <a:solidFill>
                  <a:srgbClr val="FFFFFF"/>
                </a:solidFill>
                <a:latin typeface="Raleway Semi-Bold"/>
                <a:ea typeface="Raleway Semi-Bold"/>
                <a:cs typeface="Raleway Semi-Bold"/>
                <a:sym typeface="Raleway Semi-Bold"/>
              </a:rPr>
              <a:t>We’ll be crafting adorable oven-baked clay trinkets, painting our very own tote bags (or a T-shirt if you want to bring one) and experimenting with multimedia designs using a Cricut machine. Plus, you get to hang out with a whole crew of fellow art-lovers.</a:t>
            </a:r>
          </a:p>
          <a:p>
            <a:pPr algn="l">
              <a:lnSpc>
                <a:spcPts val="2800"/>
              </a:lnSpc>
            </a:pPr>
          </a:p>
          <a:p>
            <a:pPr algn="l">
              <a:lnSpc>
                <a:spcPts val="2800"/>
              </a:lnSpc>
              <a:spcBef>
                <a:spcPct val="0"/>
              </a:spcBef>
            </a:pPr>
            <a:r>
              <a:rPr lang="en-US" b="true" sz="2000">
                <a:solidFill>
                  <a:srgbClr val="FFFFFF"/>
                </a:solidFill>
                <a:latin typeface="Raleway Semi-Bold"/>
                <a:ea typeface="Raleway Semi-Bold"/>
                <a:cs typeface="Raleway Semi-Bold"/>
                <a:sym typeface="Raleway Semi-Bold"/>
              </a:rPr>
              <a:t>Whether you’re an experienced artist or just love to create, this club is all about imagination, fun, and trying new things. Come get messy and make cool stuff with us! 🎨</a:t>
            </a:r>
          </a:p>
        </p:txBody>
      </p:sp>
      <p:sp>
        <p:nvSpPr>
          <p:cNvPr name="TextBox 10" id="10"/>
          <p:cNvSpPr txBox="true"/>
          <p:nvPr/>
        </p:nvSpPr>
        <p:spPr>
          <a:xfrm rot="0">
            <a:off x="9865751" y="3086651"/>
            <a:ext cx="7454383" cy="1590675"/>
          </a:xfrm>
          <a:prstGeom prst="rect">
            <a:avLst/>
          </a:prstGeom>
        </p:spPr>
        <p:txBody>
          <a:bodyPr anchor="t" rtlCol="false" tIns="0" lIns="0" bIns="0" rIns="0">
            <a:spAutoFit/>
          </a:bodyPr>
          <a:lstStyle/>
          <a:p>
            <a:pPr algn="l">
              <a:lnSpc>
                <a:spcPts val="4200"/>
              </a:lnSpc>
            </a:pPr>
            <a:r>
              <a:rPr lang="en-US" sz="3000" b="true">
                <a:solidFill>
                  <a:srgbClr val="FFFFFF"/>
                </a:solidFill>
                <a:latin typeface="Raleway Bold"/>
                <a:ea typeface="Raleway Bold"/>
                <a:cs typeface="Raleway Bold"/>
                <a:sym typeface="Raleway Bold"/>
              </a:rPr>
              <a:t>Location: Maple Creek</a:t>
            </a:r>
          </a:p>
          <a:p>
            <a:pPr algn="l">
              <a:lnSpc>
                <a:spcPts val="4200"/>
              </a:lnSpc>
            </a:pPr>
            <a:r>
              <a:rPr lang="en-US" sz="3000" b="true">
                <a:solidFill>
                  <a:srgbClr val="FFFFFF"/>
                </a:solidFill>
                <a:latin typeface="Raleway Bold"/>
                <a:ea typeface="Raleway Bold"/>
                <a:cs typeface="Raleway Bold"/>
                <a:sym typeface="Raleway Bold"/>
              </a:rPr>
              <a:t>Cost: $5</a:t>
            </a:r>
          </a:p>
          <a:p>
            <a:pPr algn="l">
              <a:lnSpc>
                <a:spcPts val="4200"/>
              </a:lnSpc>
              <a:spcBef>
                <a:spcPct val="0"/>
              </a:spcBef>
            </a:pPr>
            <a:r>
              <a:rPr lang="en-US" b="true" sz="3000">
                <a:solidFill>
                  <a:srgbClr val="FFFFFF"/>
                </a:solidFill>
                <a:latin typeface="Raleway Bold"/>
                <a:ea typeface="Raleway Bold"/>
                <a:cs typeface="Raleway Bold"/>
                <a:sym typeface="Raleway Bold"/>
              </a:rPr>
              <a:t>Max # of Students: 50</a:t>
            </a:r>
          </a:p>
        </p:txBody>
      </p:sp>
      <p:sp>
        <p:nvSpPr>
          <p:cNvPr name="TextBox 11" id="11"/>
          <p:cNvSpPr txBox="true"/>
          <p:nvPr/>
        </p:nvSpPr>
        <p:spPr>
          <a:xfrm rot="0">
            <a:off x="1409700" y="1970638"/>
            <a:ext cx="1209574" cy="1079501"/>
          </a:xfrm>
          <a:prstGeom prst="rect">
            <a:avLst/>
          </a:prstGeom>
        </p:spPr>
        <p:txBody>
          <a:bodyPr anchor="t" rtlCol="false" tIns="0" lIns="0" bIns="0" rIns="0">
            <a:spAutoFit/>
          </a:bodyPr>
          <a:lstStyle/>
          <a:p>
            <a:pPr algn="ctr" marL="0" indent="0" lvl="1">
              <a:lnSpc>
                <a:spcPts val="8000"/>
              </a:lnSpc>
            </a:pPr>
            <a:r>
              <a:rPr lang="en-US" sz="8000" spc="40">
                <a:solidFill>
                  <a:srgbClr val="FFFFFF"/>
                </a:solidFill>
                <a:latin typeface="Bobby Jones Soft"/>
                <a:ea typeface="Bobby Jones Soft"/>
                <a:cs typeface="Bobby Jones Soft"/>
                <a:sym typeface="Bobby Jones Soft"/>
              </a:rPr>
              <a:t>1</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18444" r="0" b="0"/>
            </a:stretch>
          </a:blipFill>
        </p:spPr>
      </p:sp>
      <p:sp>
        <p:nvSpPr>
          <p:cNvPr name="Freeform 3" id="3"/>
          <p:cNvSpPr/>
          <p:nvPr/>
        </p:nvSpPr>
        <p:spPr>
          <a:xfrm flipH="false" flipV="false" rot="-10800000">
            <a:off x="5915408" y="-663030"/>
            <a:ext cx="3950344" cy="2582537"/>
          </a:xfrm>
          <a:custGeom>
            <a:avLst/>
            <a:gdLst/>
            <a:ahLst/>
            <a:cxnLst/>
            <a:rect r="r" b="b" t="t" l="l"/>
            <a:pathLst>
              <a:path h="2582537" w="3950344">
                <a:moveTo>
                  <a:pt x="0" y="0"/>
                </a:moveTo>
                <a:lnTo>
                  <a:pt x="3950343" y="0"/>
                </a:lnTo>
                <a:lnTo>
                  <a:pt x="3950343" y="2582537"/>
                </a:lnTo>
                <a:lnTo>
                  <a:pt x="0" y="2582537"/>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0">
            <a:off x="-340353" y="8941800"/>
            <a:ext cx="4964703" cy="633000"/>
          </a:xfrm>
          <a:custGeom>
            <a:avLst/>
            <a:gdLst/>
            <a:ahLst/>
            <a:cxnLst/>
            <a:rect r="r" b="b" t="t" l="l"/>
            <a:pathLst>
              <a:path h="633000" w="4964703">
                <a:moveTo>
                  <a:pt x="0" y="0"/>
                </a:moveTo>
                <a:lnTo>
                  <a:pt x="4964704" y="0"/>
                </a:lnTo>
                <a:lnTo>
                  <a:pt x="4964704" y="633000"/>
                </a:lnTo>
                <a:lnTo>
                  <a:pt x="0" y="63300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solid"/>
            <a:miter/>
          </a:ln>
        </p:spPr>
      </p:sp>
      <p:sp>
        <p:nvSpPr>
          <p:cNvPr name="Freeform 5" id="5"/>
          <p:cNvSpPr/>
          <p:nvPr/>
        </p:nvSpPr>
        <p:spPr>
          <a:xfrm flipH="false" flipV="false" rot="0">
            <a:off x="7336693" y="5143500"/>
            <a:ext cx="2411921" cy="3798300"/>
          </a:xfrm>
          <a:custGeom>
            <a:avLst/>
            <a:gdLst/>
            <a:ahLst/>
            <a:cxnLst/>
            <a:rect r="r" b="b" t="t" l="l"/>
            <a:pathLst>
              <a:path h="3798300" w="2411921">
                <a:moveTo>
                  <a:pt x="0" y="0"/>
                </a:moveTo>
                <a:lnTo>
                  <a:pt x="2411920" y="0"/>
                </a:lnTo>
                <a:lnTo>
                  <a:pt x="2411920" y="3798300"/>
                </a:lnTo>
                <a:lnTo>
                  <a:pt x="0" y="3798300"/>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6" id="6"/>
          <p:cNvSpPr/>
          <p:nvPr/>
        </p:nvSpPr>
        <p:spPr>
          <a:xfrm flipH="false" flipV="false" rot="0">
            <a:off x="10419714" y="5764494"/>
            <a:ext cx="2502129" cy="3177306"/>
          </a:xfrm>
          <a:custGeom>
            <a:avLst/>
            <a:gdLst/>
            <a:ahLst/>
            <a:cxnLst/>
            <a:rect r="r" b="b" t="t" l="l"/>
            <a:pathLst>
              <a:path h="3177306" w="2502129">
                <a:moveTo>
                  <a:pt x="0" y="0"/>
                </a:moveTo>
                <a:lnTo>
                  <a:pt x="2502129" y="0"/>
                </a:lnTo>
                <a:lnTo>
                  <a:pt x="2502129" y="3177306"/>
                </a:lnTo>
                <a:lnTo>
                  <a:pt x="0" y="3177306"/>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7" id="7"/>
          <p:cNvSpPr/>
          <p:nvPr/>
        </p:nvSpPr>
        <p:spPr>
          <a:xfrm flipH="false" flipV="false" rot="0">
            <a:off x="13592943" y="5283286"/>
            <a:ext cx="3089920" cy="3658514"/>
          </a:xfrm>
          <a:custGeom>
            <a:avLst/>
            <a:gdLst/>
            <a:ahLst/>
            <a:cxnLst/>
            <a:rect r="r" b="b" t="t" l="l"/>
            <a:pathLst>
              <a:path h="3658514" w="3089920">
                <a:moveTo>
                  <a:pt x="0" y="0"/>
                </a:moveTo>
                <a:lnTo>
                  <a:pt x="3089920" y="0"/>
                </a:lnTo>
                <a:lnTo>
                  <a:pt x="3089920" y="3658514"/>
                </a:lnTo>
                <a:lnTo>
                  <a:pt x="0" y="3658514"/>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TextBox 8" id="8"/>
          <p:cNvSpPr txBox="true"/>
          <p:nvPr/>
        </p:nvSpPr>
        <p:spPr>
          <a:xfrm rot="0">
            <a:off x="1409700" y="3183488"/>
            <a:ext cx="7715060" cy="1079501"/>
          </a:xfrm>
          <a:prstGeom prst="rect">
            <a:avLst/>
          </a:prstGeom>
        </p:spPr>
        <p:txBody>
          <a:bodyPr anchor="t" rtlCol="false" tIns="0" lIns="0" bIns="0" rIns="0">
            <a:spAutoFit/>
          </a:bodyPr>
          <a:lstStyle/>
          <a:p>
            <a:pPr algn="l" marL="0" indent="0" lvl="1">
              <a:lnSpc>
                <a:spcPts val="8000"/>
              </a:lnSpc>
            </a:pPr>
            <a:r>
              <a:rPr lang="en-US" sz="8000" spc="40">
                <a:solidFill>
                  <a:srgbClr val="FFFFFF"/>
                </a:solidFill>
                <a:latin typeface="Bobby Jones Soft"/>
                <a:ea typeface="Bobby Jones Soft"/>
                <a:cs typeface="Bobby Jones Soft"/>
                <a:sym typeface="Bobby Jones Soft"/>
              </a:rPr>
              <a:t>ball games</a:t>
            </a:r>
          </a:p>
        </p:txBody>
      </p:sp>
      <p:sp>
        <p:nvSpPr>
          <p:cNvPr name="TextBox 9" id="9"/>
          <p:cNvSpPr txBox="true"/>
          <p:nvPr/>
        </p:nvSpPr>
        <p:spPr>
          <a:xfrm rot="0">
            <a:off x="1409700" y="4915937"/>
            <a:ext cx="5926993" cy="3178175"/>
          </a:xfrm>
          <a:prstGeom prst="rect">
            <a:avLst/>
          </a:prstGeom>
        </p:spPr>
        <p:txBody>
          <a:bodyPr anchor="t" rtlCol="false" tIns="0" lIns="0" bIns="0" rIns="0">
            <a:spAutoFit/>
          </a:bodyPr>
          <a:lstStyle/>
          <a:p>
            <a:pPr algn="l">
              <a:lnSpc>
                <a:spcPts val="2800"/>
              </a:lnSpc>
              <a:spcBef>
                <a:spcPct val="0"/>
              </a:spcBef>
            </a:pPr>
            <a:r>
              <a:rPr lang="en-US" b="true" sz="2000">
                <a:solidFill>
                  <a:srgbClr val="FFFFFF"/>
                </a:solidFill>
                <a:latin typeface="Raleway Semi-Bold"/>
                <a:ea typeface="Raleway Semi-Bold"/>
                <a:cs typeface="Raleway Semi-Bold"/>
                <a:sym typeface="Raleway Semi-Bold"/>
              </a:rPr>
              <a:t>Love to move, play, and have fun? Join the Ball Games Club! We’ll explore exciting new games using different types of balls and equipment—think beyond the usual sports! From fast-paced challenges to creative team activities, you’ll stay active, build skills, and make new friends. Whether you’re competitive or just want to try something new, this is your chance to get in the game!</a:t>
            </a:r>
          </a:p>
        </p:txBody>
      </p:sp>
      <p:sp>
        <p:nvSpPr>
          <p:cNvPr name="TextBox 10" id="10"/>
          <p:cNvSpPr txBox="true"/>
          <p:nvPr/>
        </p:nvSpPr>
        <p:spPr>
          <a:xfrm rot="0">
            <a:off x="9875276" y="3086651"/>
            <a:ext cx="7454383" cy="1590675"/>
          </a:xfrm>
          <a:prstGeom prst="rect">
            <a:avLst/>
          </a:prstGeom>
        </p:spPr>
        <p:txBody>
          <a:bodyPr anchor="t" rtlCol="false" tIns="0" lIns="0" bIns="0" rIns="0">
            <a:spAutoFit/>
          </a:bodyPr>
          <a:lstStyle/>
          <a:p>
            <a:pPr algn="l">
              <a:lnSpc>
                <a:spcPts val="4200"/>
              </a:lnSpc>
            </a:pPr>
            <a:r>
              <a:rPr lang="en-US" sz="3000" b="true">
                <a:solidFill>
                  <a:srgbClr val="FFFFFF"/>
                </a:solidFill>
                <a:latin typeface="Raleway Bold"/>
                <a:ea typeface="Raleway Bold"/>
                <a:cs typeface="Raleway Bold"/>
                <a:sym typeface="Raleway Bold"/>
              </a:rPr>
              <a:t>Location: Maple Creek</a:t>
            </a:r>
          </a:p>
          <a:p>
            <a:pPr algn="l">
              <a:lnSpc>
                <a:spcPts val="4200"/>
              </a:lnSpc>
            </a:pPr>
            <a:r>
              <a:rPr lang="en-US" sz="3000" b="true">
                <a:solidFill>
                  <a:srgbClr val="FFFFFF"/>
                </a:solidFill>
                <a:latin typeface="Raleway Bold"/>
                <a:ea typeface="Raleway Bold"/>
                <a:cs typeface="Raleway Bold"/>
                <a:sym typeface="Raleway Bold"/>
              </a:rPr>
              <a:t>Cost: None</a:t>
            </a:r>
          </a:p>
          <a:p>
            <a:pPr algn="l">
              <a:lnSpc>
                <a:spcPts val="4200"/>
              </a:lnSpc>
              <a:spcBef>
                <a:spcPct val="0"/>
              </a:spcBef>
            </a:pPr>
            <a:r>
              <a:rPr lang="en-US" b="true" sz="3000">
                <a:solidFill>
                  <a:srgbClr val="FFFFFF"/>
                </a:solidFill>
                <a:latin typeface="Raleway Bold"/>
                <a:ea typeface="Raleway Bold"/>
                <a:cs typeface="Raleway Bold"/>
                <a:sym typeface="Raleway Bold"/>
              </a:rPr>
              <a:t>Max # of Students: 25</a:t>
            </a:r>
          </a:p>
        </p:txBody>
      </p:sp>
      <p:sp>
        <p:nvSpPr>
          <p:cNvPr name="TextBox 11" id="11"/>
          <p:cNvSpPr txBox="true"/>
          <p:nvPr/>
        </p:nvSpPr>
        <p:spPr>
          <a:xfrm rot="0">
            <a:off x="1409700" y="1970638"/>
            <a:ext cx="1209574" cy="1079501"/>
          </a:xfrm>
          <a:prstGeom prst="rect">
            <a:avLst/>
          </a:prstGeom>
        </p:spPr>
        <p:txBody>
          <a:bodyPr anchor="t" rtlCol="false" tIns="0" lIns="0" bIns="0" rIns="0">
            <a:spAutoFit/>
          </a:bodyPr>
          <a:lstStyle/>
          <a:p>
            <a:pPr algn="ctr" marL="0" indent="0" lvl="1">
              <a:lnSpc>
                <a:spcPts val="8000"/>
              </a:lnSpc>
            </a:pPr>
            <a:r>
              <a:rPr lang="en-US" sz="8000" spc="40">
                <a:solidFill>
                  <a:srgbClr val="FFFFFF"/>
                </a:solidFill>
                <a:latin typeface="Bobby Jones Soft"/>
                <a:ea typeface="Bobby Jones Soft"/>
                <a:cs typeface="Bobby Jones Soft"/>
                <a:sym typeface="Bobby Jones Soft"/>
              </a:rPr>
              <a:t>2</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18444" r="0" b="0"/>
            </a:stretch>
          </a:blipFill>
        </p:spPr>
      </p:sp>
      <p:sp>
        <p:nvSpPr>
          <p:cNvPr name="Freeform 3" id="3"/>
          <p:cNvSpPr/>
          <p:nvPr/>
        </p:nvSpPr>
        <p:spPr>
          <a:xfrm flipH="false" flipV="false" rot="-10800000">
            <a:off x="5915408" y="-663030"/>
            <a:ext cx="3950344" cy="2582537"/>
          </a:xfrm>
          <a:custGeom>
            <a:avLst/>
            <a:gdLst/>
            <a:ahLst/>
            <a:cxnLst/>
            <a:rect r="r" b="b" t="t" l="l"/>
            <a:pathLst>
              <a:path h="2582537" w="3950344">
                <a:moveTo>
                  <a:pt x="0" y="0"/>
                </a:moveTo>
                <a:lnTo>
                  <a:pt x="3950343" y="0"/>
                </a:lnTo>
                <a:lnTo>
                  <a:pt x="3950343" y="2582537"/>
                </a:lnTo>
                <a:lnTo>
                  <a:pt x="0" y="2582537"/>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0">
            <a:off x="-340353" y="8941800"/>
            <a:ext cx="4964703" cy="633000"/>
          </a:xfrm>
          <a:custGeom>
            <a:avLst/>
            <a:gdLst/>
            <a:ahLst/>
            <a:cxnLst/>
            <a:rect r="r" b="b" t="t" l="l"/>
            <a:pathLst>
              <a:path h="633000" w="4964703">
                <a:moveTo>
                  <a:pt x="0" y="0"/>
                </a:moveTo>
                <a:lnTo>
                  <a:pt x="4964704" y="0"/>
                </a:lnTo>
                <a:lnTo>
                  <a:pt x="4964704" y="633000"/>
                </a:lnTo>
                <a:lnTo>
                  <a:pt x="0" y="63300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solid"/>
            <a:miter/>
          </a:ln>
        </p:spPr>
      </p:sp>
      <p:sp>
        <p:nvSpPr>
          <p:cNvPr name="Freeform 5" id="5"/>
          <p:cNvSpPr/>
          <p:nvPr/>
        </p:nvSpPr>
        <p:spPr>
          <a:xfrm flipH="false" flipV="false" rot="0">
            <a:off x="8170749" y="7248287"/>
            <a:ext cx="3390006" cy="2231240"/>
          </a:xfrm>
          <a:custGeom>
            <a:avLst/>
            <a:gdLst/>
            <a:ahLst/>
            <a:cxnLst/>
            <a:rect r="r" b="b" t="t" l="l"/>
            <a:pathLst>
              <a:path h="2231240" w="3390006">
                <a:moveTo>
                  <a:pt x="0" y="0"/>
                </a:moveTo>
                <a:lnTo>
                  <a:pt x="3390005" y="0"/>
                </a:lnTo>
                <a:lnTo>
                  <a:pt x="3390005" y="2231240"/>
                </a:lnTo>
                <a:lnTo>
                  <a:pt x="0" y="2231240"/>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6" id="6"/>
          <p:cNvSpPr/>
          <p:nvPr/>
        </p:nvSpPr>
        <p:spPr>
          <a:xfrm flipH="false" flipV="false" rot="0">
            <a:off x="14213016" y="4966518"/>
            <a:ext cx="2718366" cy="2422744"/>
          </a:xfrm>
          <a:custGeom>
            <a:avLst/>
            <a:gdLst/>
            <a:ahLst/>
            <a:cxnLst/>
            <a:rect r="r" b="b" t="t" l="l"/>
            <a:pathLst>
              <a:path h="2422744" w="2718366">
                <a:moveTo>
                  <a:pt x="0" y="0"/>
                </a:moveTo>
                <a:lnTo>
                  <a:pt x="2718367" y="0"/>
                </a:lnTo>
                <a:lnTo>
                  <a:pt x="2718367" y="2422744"/>
                </a:lnTo>
                <a:lnTo>
                  <a:pt x="0" y="2422744"/>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7" id="7"/>
          <p:cNvSpPr/>
          <p:nvPr/>
        </p:nvSpPr>
        <p:spPr>
          <a:xfrm flipH="false" flipV="false" rot="0">
            <a:off x="12252418" y="7248287"/>
            <a:ext cx="2292439" cy="2397321"/>
          </a:xfrm>
          <a:custGeom>
            <a:avLst/>
            <a:gdLst/>
            <a:ahLst/>
            <a:cxnLst/>
            <a:rect r="r" b="b" t="t" l="l"/>
            <a:pathLst>
              <a:path h="2397321" w="2292439">
                <a:moveTo>
                  <a:pt x="0" y="0"/>
                </a:moveTo>
                <a:lnTo>
                  <a:pt x="2292438" y="0"/>
                </a:lnTo>
                <a:lnTo>
                  <a:pt x="2292438" y="2397321"/>
                </a:lnTo>
                <a:lnTo>
                  <a:pt x="0" y="2397321"/>
                </a:lnTo>
                <a:lnTo>
                  <a:pt x="0" y="0"/>
                </a:lnTo>
                <a:close/>
              </a:path>
            </a:pathLst>
          </a:custGeom>
          <a:blipFill>
            <a:blip r:embed="rId11"/>
            <a:stretch>
              <a:fillRect l="0" t="0" r="0" b="0"/>
            </a:stretch>
          </a:blipFill>
        </p:spPr>
      </p:sp>
      <p:sp>
        <p:nvSpPr>
          <p:cNvPr name="Freeform 8" id="8"/>
          <p:cNvSpPr/>
          <p:nvPr/>
        </p:nvSpPr>
        <p:spPr>
          <a:xfrm flipH="false" flipV="false" rot="0">
            <a:off x="10197592" y="5218080"/>
            <a:ext cx="3009669" cy="1926188"/>
          </a:xfrm>
          <a:custGeom>
            <a:avLst/>
            <a:gdLst/>
            <a:ahLst/>
            <a:cxnLst/>
            <a:rect r="r" b="b" t="t" l="l"/>
            <a:pathLst>
              <a:path h="1926188" w="3009669">
                <a:moveTo>
                  <a:pt x="0" y="0"/>
                </a:moveTo>
                <a:lnTo>
                  <a:pt x="3009669" y="0"/>
                </a:lnTo>
                <a:lnTo>
                  <a:pt x="3009669" y="1926188"/>
                </a:lnTo>
                <a:lnTo>
                  <a:pt x="0" y="1926188"/>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TextBox 9" id="9"/>
          <p:cNvSpPr txBox="true"/>
          <p:nvPr/>
        </p:nvSpPr>
        <p:spPr>
          <a:xfrm rot="0">
            <a:off x="1409700" y="3183488"/>
            <a:ext cx="7715060" cy="1079501"/>
          </a:xfrm>
          <a:prstGeom prst="rect">
            <a:avLst/>
          </a:prstGeom>
        </p:spPr>
        <p:txBody>
          <a:bodyPr anchor="t" rtlCol="false" tIns="0" lIns="0" bIns="0" rIns="0">
            <a:spAutoFit/>
          </a:bodyPr>
          <a:lstStyle/>
          <a:p>
            <a:pPr algn="l" marL="0" indent="0" lvl="1">
              <a:lnSpc>
                <a:spcPts val="8000"/>
              </a:lnSpc>
            </a:pPr>
            <a:r>
              <a:rPr lang="en-US" sz="8000" spc="40">
                <a:solidFill>
                  <a:srgbClr val="FFFFFF"/>
                </a:solidFill>
                <a:latin typeface="Bobby Jones Soft"/>
                <a:ea typeface="Bobby Jones Soft"/>
                <a:cs typeface="Bobby Jones Soft"/>
                <a:sym typeface="Bobby Jones Soft"/>
              </a:rPr>
              <a:t>board games</a:t>
            </a:r>
          </a:p>
        </p:txBody>
      </p:sp>
      <p:sp>
        <p:nvSpPr>
          <p:cNvPr name="TextBox 10" id="10"/>
          <p:cNvSpPr txBox="true"/>
          <p:nvPr/>
        </p:nvSpPr>
        <p:spPr>
          <a:xfrm rot="0">
            <a:off x="1409700" y="4915937"/>
            <a:ext cx="7454383" cy="2473325"/>
          </a:xfrm>
          <a:prstGeom prst="rect">
            <a:avLst/>
          </a:prstGeom>
        </p:spPr>
        <p:txBody>
          <a:bodyPr anchor="t" rtlCol="false" tIns="0" lIns="0" bIns="0" rIns="0">
            <a:spAutoFit/>
          </a:bodyPr>
          <a:lstStyle/>
          <a:p>
            <a:pPr algn="l">
              <a:lnSpc>
                <a:spcPts val="2800"/>
              </a:lnSpc>
            </a:pPr>
            <a:r>
              <a:rPr lang="en-US" sz="2000" b="true">
                <a:solidFill>
                  <a:srgbClr val="FFFFFF"/>
                </a:solidFill>
                <a:latin typeface="Raleway Semi-Bold"/>
                <a:ea typeface="Raleway Semi-Bold"/>
                <a:cs typeface="Raleway Semi-Bold"/>
                <a:sym typeface="Raleway Semi-Bold"/>
              </a:rPr>
              <a:t>Do you want to get together with some other people that enjoy board and card games? Come to these sessions and play some favourites (you can bring your own game) or try something new! Lots of games will be introduced and shared! No experience necessary - just a willingness to have some fun!!!</a:t>
            </a:r>
          </a:p>
          <a:p>
            <a:pPr algn="l">
              <a:lnSpc>
                <a:spcPts val="2800"/>
              </a:lnSpc>
              <a:spcBef>
                <a:spcPct val="0"/>
              </a:spcBef>
            </a:pPr>
          </a:p>
        </p:txBody>
      </p:sp>
      <p:sp>
        <p:nvSpPr>
          <p:cNvPr name="TextBox 11" id="11"/>
          <p:cNvSpPr txBox="true"/>
          <p:nvPr/>
        </p:nvSpPr>
        <p:spPr>
          <a:xfrm rot="0">
            <a:off x="9865751" y="3086651"/>
            <a:ext cx="7454383" cy="1590675"/>
          </a:xfrm>
          <a:prstGeom prst="rect">
            <a:avLst/>
          </a:prstGeom>
        </p:spPr>
        <p:txBody>
          <a:bodyPr anchor="t" rtlCol="false" tIns="0" lIns="0" bIns="0" rIns="0">
            <a:spAutoFit/>
          </a:bodyPr>
          <a:lstStyle/>
          <a:p>
            <a:pPr algn="l">
              <a:lnSpc>
                <a:spcPts val="4200"/>
              </a:lnSpc>
            </a:pPr>
            <a:r>
              <a:rPr lang="en-US" sz="3000" b="true">
                <a:solidFill>
                  <a:srgbClr val="FFFFFF"/>
                </a:solidFill>
                <a:latin typeface="Raleway Bold"/>
                <a:ea typeface="Raleway Bold"/>
                <a:cs typeface="Raleway Bold"/>
                <a:sym typeface="Raleway Bold"/>
              </a:rPr>
              <a:t>Location: Maple Creek</a:t>
            </a:r>
          </a:p>
          <a:p>
            <a:pPr algn="l">
              <a:lnSpc>
                <a:spcPts val="4200"/>
              </a:lnSpc>
            </a:pPr>
            <a:r>
              <a:rPr lang="en-US" sz="3000" b="true">
                <a:solidFill>
                  <a:srgbClr val="FFFFFF"/>
                </a:solidFill>
                <a:latin typeface="Raleway Bold"/>
                <a:ea typeface="Raleway Bold"/>
                <a:cs typeface="Raleway Bold"/>
                <a:sym typeface="Raleway Bold"/>
              </a:rPr>
              <a:t>Cost: None</a:t>
            </a:r>
          </a:p>
          <a:p>
            <a:pPr algn="l">
              <a:lnSpc>
                <a:spcPts val="4200"/>
              </a:lnSpc>
              <a:spcBef>
                <a:spcPct val="0"/>
              </a:spcBef>
            </a:pPr>
            <a:r>
              <a:rPr lang="en-US" b="true" sz="3000">
                <a:solidFill>
                  <a:srgbClr val="FFFFFF"/>
                </a:solidFill>
                <a:latin typeface="Raleway Bold"/>
                <a:ea typeface="Raleway Bold"/>
                <a:cs typeface="Raleway Bold"/>
                <a:sym typeface="Raleway Bold"/>
              </a:rPr>
              <a:t>Max # of Students: 50</a:t>
            </a:r>
          </a:p>
        </p:txBody>
      </p:sp>
      <p:sp>
        <p:nvSpPr>
          <p:cNvPr name="TextBox 12" id="12"/>
          <p:cNvSpPr txBox="true"/>
          <p:nvPr/>
        </p:nvSpPr>
        <p:spPr>
          <a:xfrm rot="0">
            <a:off x="1409700" y="1970638"/>
            <a:ext cx="1209574" cy="1079501"/>
          </a:xfrm>
          <a:prstGeom prst="rect">
            <a:avLst/>
          </a:prstGeom>
        </p:spPr>
        <p:txBody>
          <a:bodyPr anchor="t" rtlCol="false" tIns="0" lIns="0" bIns="0" rIns="0">
            <a:spAutoFit/>
          </a:bodyPr>
          <a:lstStyle/>
          <a:p>
            <a:pPr algn="ctr" marL="0" indent="0" lvl="1">
              <a:lnSpc>
                <a:spcPts val="8000"/>
              </a:lnSpc>
            </a:pPr>
            <a:r>
              <a:rPr lang="en-US" sz="8000" spc="40">
                <a:solidFill>
                  <a:srgbClr val="FFFFFF"/>
                </a:solidFill>
                <a:latin typeface="Bobby Jones Soft"/>
                <a:ea typeface="Bobby Jones Soft"/>
                <a:cs typeface="Bobby Jones Soft"/>
                <a:sym typeface="Bobby Jones Soft"/>
              </a:rPr>
              <a:t>3</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18444" r="0" b="0"/>
            </a:stretch>
          </a:blipFill>
        </p:spPr>
      </p:sp>
      <p:sp>
        <p:nvSpPr>
          <p:cNvPr name="Freeform 3" id="3"/>
          <p:cNvSpPr/>
          <p:nvPr/>
        </p:nvSpPr>
        <p:spPr>
          <a:xfrm flipH="false" flipV="false" rot="-10800000">
            <a:off x="5915408" y="-663030"/>
            <a:ext cx="3950344" cy="2582537"/>
          </a:xfrm>
          <a:custGeom>
            <a:avLst/>
            <a:gdLst/>
            <a:ahLst/>
            <a:cxnLst/>
            <a:rect r="r" b="b" t="t" l="l"/>
            <a:pathLst>
              <a:path h="2582537" w="3950344">
                <a:moveTo>
                  <a:pt x="0" y="0"/>
                </a:moveTo>
                <a:lnTo>
                  <a:pt x="3950343" y="0"/>
                </a:lnTo>
                <a:lnTo>
                  <a:pt x="3950343" y="2582537"/>
                </a:lnTo>
                <a:lnTo>
                  <a:pt x="0" y="2582537"/>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0">
            <a:off x="-340353" y="8941800"/>
            <a:ext cx="4964703" cy="633000"/>
          </a:xfrm>
          <a:custGeom>
            <a:avLst/>
            <a:gdLst/>
            <a:ahLst/>
            <a:cxnLst/>
            <a:rect r="r" b="b" t="t" l="l"/>
            <a:pathLst>
              <a:path h="633000" w="4964703">
                <a:moveTo>
                  <a:pt x="0" y="0"/>
                </a:moveTo>
                <a:lnTo>
                  <a:pt x="4964704" y="0"/>
                </a:lnTo>
                <a:lnTo>
                  <a:pt x="4964704" y="633000"/>
                </a:lnTo>
                <a:lnTo>
                  <a:pt x="0" y="63300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solid"/>
            <a:miter/>
          </a:ln>
        </p:spPr>
      </p:sp>
      <p:sp>
        <p:nvSpPr>
          <p:cNvPr name="Freeform 5" id="5"/>
          <p:cNvSpPr/>
          <p:nvPr/>
        </p:nvSpPr>
        <p:spPr>
          <a:xfrm flipH="false" flipV="false" rot="0">
            <a:off x="9124760" y="5617180"/>
            <a:ext cx="5062516" cy="3562746"/>
          </a:xfrm>
          <a:custGeom>
            <a:avLst/>
            <a:gdLst/>
            <a:ahLst/>
            <a:cxnLst/>
            <a:rect r="r" b="b" t="t" l="l"/>
            <a:pathLst>
              <a:path h="3562746" w="5062516">
                <a:moveTo>
                  <a:pt x="0" y="0"/>
                </a:moveTo>
                <a:lnTo>
                  <a:pt x="5062516" y="0"/>
                </a:lnTo>
                <a:lnTo>
                  <a:pt x="5062516" y="3562745"/>
                </a:lnTo>
                <a:lnTo>
                  <a:pt x="0" y="356274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6" id="6"/>
          <p:cNvSpPr/>
          <p:nvPr/>
        </p:nvSpPr>
        <p:spPr>
          <a:xfrm flipH="false" flipV="false" rot="0">
            <a:off x="14187276" y="404578"/>
            <a:ext cx="3816030" cy="3510748"/>
          </a:xfrm>
          <a:custGeom>
            <a:avLst/>
            <a:gdLst/>
            <a:ahLst/>
            <a:cxnLst/>
            <a:rect r="r" b="b" t="t" l="l"/>
            <a:pathLst>
              <a:path h="3510748" w="3816030">
                <a:moveTo>
                  <a:pt x="0" y="0"/>
                </a:moveTo>
                <a:lnTo>
                  <a:pt x="3816030" y="0"/>
                </a:lnTo>
                <a:lnTo>
                  <a:pt x="3816030" y="3510748"/>
                </a:lnTo>
                <a:lnTo>
                  <a:pt x="0" y="3510748"/>
                </a:lnTo>
                <a:lnTo>
                  <a:pt x="0" y="0"/>
                </a:lnTo>
                <a:close/>
              </a:path>
            </a:pathLst>
          </a:custGeom>
          <a:blipFill>
            <a:blip r:embed="rId9"/>
            <a:stretch>
              <a:fillRect l="0" t="0" r="0" b="0"/>
            </a:stretch>
          </a:blipFill>
        </p:spPr>
      </p:sp>
      <p:sp>
        <p:nvSpPr>
          <p:cNvPr name="TextBox 7" id="7"/>
          <p:cNvSpPr txBox="true"/>
          <p:nvPr/>
        </p:nvSpPr>
        <p:spPr>
          <a:xfrm rot="0">
            <a:off x="1409700" y="3183488"/>
            <a:ext cx="7715060" cy="1079501"/>
          </a:xfrm>
          <a:prstGeom prst="rect">
            <a:avLst/>
          </a:prstGeom>
        </p:spPr>
        <p:txBody>
          <a:bodyPr anchor="t" rtlCol="false" tIns="0" lIns="0" bIns="0" rIns="0">
            <a:spAutoFit/>
          </a:bodyPr>
          <a:lstStyle/>
          <a:p>
            <a:pPr algn="l" marL="0" indent="0" lvl="1">
              <a:lnSpc>
                <a:spcPts val="8000"/>
              </a:lnSpc>
            </a:pPr>
            <a:r>
              <a:rPr lang="en-US" sz="8000" spc="40">
                <a:solidFill>
                  <a:srgbClr val="FFFFFF"/>
                </a:solidFill>
                <a:latin typeface="Bobby Jones Soft"/>
                <a:ea typeface="Bobby Jones Soft"/>
                <a:cs typeface="Bobby Jones Soft"/>
                <a:sym typeface="Bobby Jones Soft"/>
              </a:rPr>
              <a:t>book club</a:t>
            </a:r>
          </a:p>
        </p:txBody>
      </p:sp>
      <p:sp>
        <p:nvSpPr>
          <p:cNvPr name="TextBox 8" id="8"/>
          <p:cNvSpPr txBox="true"/>
          <p:nvPr/>
        </p:nvSpPr>
        <p:spPr>
          <a:xfrm rot="0">
            <a:off x="1409700" y="4915937"/>
            <a:ext cx="7454383" cy="2120900"/>
          </a:xfrm>
          <a:prstGeom prst="rect">
            <a:avLst/>
          </a:prstGeom>
        </p:spPr>
        <p:txBody>
          <a:bodyPr anchor="t" rtlCol="false" tIns="0" lIns="0" bIns="0" rIns="0">
            <a:spAutoFit/>
          </a:bodyPr>
          <a:lstStyle/>
          <a:p>
            <a:pPr algn="l">
              <a:lnSpc>
                <a:spcPts val="2800"/>
              </a:lnSpc>
              <a:spcBef>
                <a:spcPct val="0"/>
              </a:spcBef>
            </a:pPr>
            <a:r>
              <a:rPr lang="en-US" b="true" sz="2000">
                <a:solidFill>
                  <a:srgbClr val="FFFFFF"/>
                </a:solidFill>
                <a:latin typeface="Raleway Semi-Bold"/>
                <a:ea typeface="Raleway Semi-Bold"/>
                <a:cs typeface="Raleway Semi-Bold"/>
                <a:sym typeface="Raleway Semi-Bold"/>
              </a:rPr>
              <a:t>Looking for a calm escape from the hustle and bustle? Join the Book Club! Spend time in a cozy, quiet space in the library, dive into great books, and share ideas with fellow readers. Whether you love novels, graphic stories, or just want a peaceful place to read, this club is perfect for you. Relax, recharge, and let your imagination soar!</a:t>
            </a:r>
          </a:p>
        </p:txBody>
      </p:sp>
      <p:sp>
        <p:nvSpPr>
          <p:cNvPr name="TextBox 9" id="9"/>
          <p:cNvSpPr txBox="true"/>
          <p:nvPr/>
        </p:nvSpPr>
        <p:spPr>
          <a:xfrm rot="0">
            <a:off x="9865751" y="3086651"/>
            <a:ext cx="7454383" cy="1590675"/>
          </a:xfrm>
          <a:prstGeom prst="rect">
            <a:avLst/>
          </a:prstGeom>
        </p:spPr>
        <p:txBody>
          <a:bodyPr anchor="t" rtlCol="false" tIns="0" lIns="0" bIns="0" rIns="0">
            <a:spAutoFit/>
          </a:bodyPr>
          <a:lstStyle/>
          <a:p>
            <a:pPr algn="l">
              <a:lnSpc>
                <a:spcPts val="4200"/>
              </a:lnSpc>
            </a:pPr>
            <a:r>
              <a:rPr lang="en-US" sz="3000" b="true">
                <a:solidFill>
                  <a:srgbClr val="FFFFFF"/>
                </a:solidFill>
                <a:latin typeface="Raleway Bold"/>
                <a:ea typeface="Raleway Bold"/>
                <a:cs typeface="Raleway Bold"/>
                <a:sym typeface="Raleway Bold"/>
              </a:rPr>
              <a:t>Location: Maple Creek</a:t>
            </a:r>
          </a:p>
          <a:p>
            <a:pPr algn="l">
              <a:lnSpc>
                <a:spcPts val="4200"/>
              </a:lnSpc>
            </a:pPr>
            <a:r>
              <a:rPr lang="en-US" sz="3000" b="true">
                <a:solidFill>
                  <a:srgbClr val="FFFFFF"/>
                </a:solidFill>
                <a:latin typeface="Raleway Bold"/>
                <a:ea typeface="Raleway Bold"/>
                <a:cs typeface="Raleway Bold"/>
                <a:sym typeface="Raleway Bold"/>
              </a:rPr>
              <a:t>Cost: None</a:t>
            </a:r>
          </a:p>
          <a:p>
            <a:pPr algn="l">
              <a:lnSpc>
                <a:spcPts val="4200"/>
              </a:lnSpc>
              <a:spcBef>
                <a:spcPct val="0"/>
              </a:spcBef>
            </a:pPr>
            <a:r>
              <a:rPr lang="en-US" b="true" sz="3000">
                <a:solidFill>
                  <a:srgbClr val="FFFFFF"/>
                </a:solidFill>
                <a:latin typeface="Raleway Bold"/>
                <a:ea typeface="Raleway Bold"/>
                <a:cs typeface="Raleway Bold"/>
                <a:sym typeface="Raleway Bold"/>
              </a:rPr>
              <a:t>Max # of Students: 30</a:t>
            </a:r>
          </a:p>
        </p:txBody>
      </p:sp>
      <p:sp>
        <p:nvSpPr>
          <p:cNvPr name="TextBox 10" id="10"/>
          <p:cNvSpPr txBox="true"/>
          <p:nvPr/>
        </p:nvSpPr>
        <p:spPr>
          <a:xfrm rot="0">
            <a:off x="1409700" y="1970638"/>
            <a:ext cx="1209574" cy="1079501"/>
          </a:xfrm>
          <a:prstGeom prst="rect">
            <a:avLst/>
          </a:prstGeom>
        </p:spPr>
        <p:txBody>
          <a:bodyPr anchor="t" rtlCol="false" tIns="0" lIns="0" bIns="0" rIns="0">
            <a:spAutoFit/>
          </a:bodyPr>
          <a:lstStyle/>
          <a:p>
            <a:pPr algn="ctr" marL="0" indent="0" lvl="1">
              <a:lnSpc>
                <a:spcPts val="8000"/>
              </a:lnSpc>
            </a:pPr>
            <a:r>
              <a:rPr lang="en-US" sz="8000" spc="40">
                <a:solidFill>
                  <a:srgbClr val="FFFFFF"/>
                </a:solidFill>
                <a:latin typeface="Bobby Jones Soft"/>
                <a:ea typeface="Bobby Jones Soft"/>
                <a:cs typeface="Bobby Jones Soft"/>
                <a:sym typeface="Bobby Jones Soft"/>
              </a:rPr>
              <a:t>4</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18444" r="0" b="0"/>
            </a:stretch>
          </a:blipFill>
        </p:spPr>
      </p:sp>
      <p:sp>
        <p:nvSpPr>
          <p:cNvPr name="Freeform 3" id="3"/>
          <p:cNvSpPr/>
          <p:nvPr/>
        </p:nvSpPr>
        <p:spPr>
          <a:xfrm flipH="false" flipV="false" rot="-10800000">
            <a:off x="5915408" y="-663030"/>
            <a:ext cx="3950344" cy="2582537"/>
          </a:xfrm>
          <a:custGeom>
            <a:avLst/>
            <a:gdLst/>
            <a:ahLst/>
            <a:cxnLst/>
            <a:rect r="r" b="b" t="t" l="l"/>
            <a:pathLst>
              <a:path h="2582537" w="3950344">
                <a:moveTo>
                  <a:pt x="0" y="0"/>
                </a:moveTo>
                <a:lnTo>
                  <a:pt x="3950343" y="0"/>
                </a:lnTo>
                <a:lnTo>
                  <a:pt x="3950343" y="2582537"/>
                </a:lnTo>
                <a:lnTo>
                  <a:pt x="0" y="2582537"/>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0">
            <a:off x="-340353" y="8941800"/>
            <a:ext cx="4964703" cy="633000"/>
          </a:xfrm>
          <a:custGeom>
            <a:avLst/>
            <a:gdLst/>
            <a:ahLst/>
            <a:cxnLst/>
            <a:rect r="r" b="b" t="t" l="l"/>
            <a:pathLst>
              <a:path h="633000" w="4964703">
                <a:moveTo>
                  <a:pt x="0" y="0"/>
                </a:moveTo>
                <a:lnTo>
                  <a:pt x="4964704" y="0"/>
                </a:lnTo>
                <a:lnTo>
                  <a:pt x="4964704" y="633000"/>
                </a:lnTo>
                <a:lnTo>
                  <a:pt x="0" y="63300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solid"/>
            <a:miter/>
          </a:ln>
        </p:spPr>
      </p:sp>
      <p:sp>
        <p:nvSpPr>
          <p:cNvPr name="Freeform 5" id="5"/>
          <p:cNvSpPr/>
          <p:nvPr/>
        </p:nvSpPr>
        <p:spPr>
          <a:xfrm flipH="false" flipV="false" rot="0">
            <a:off x="14368322" y="5175225"/>
            <a:ext cx="3019421" cy="4025894"/>
          </a:xfrm>
          <a:custGeom>
            <a:avLst/>
            <a:gdLst/>
            <a:ahLst/>
            <a:cxnLst/>
            <a:rect r="r" b="b" t="t" l="l"/>
            <a:pathLst>
              <a:path h="4025894" w="3019421">
                <a:moveTo>
                  <a:pt x="0" y="0"/>
                </a:moveTo>
                <a:lnTo>
                  <a:pt x="3019420" y="0"/>
                </a:lnTo>
                <a:lnTo>
                  <a:pt x="3019420" y="4025894"/>
                </a:lnTo>
                <a:lnTo>
                  <a:pt x="0" y="4025894"/>
                </a:lnTo>
                <a:lnTo>
                  <a:pt x="0" y="0"/>
                </a:lnTo>
                <a:close/>
              </a:path>
            </a:pathLst>
          </a:custGeom>
          <a:blipFill>
            <a:blip r:embed="rId7"/>
            <a:stretch>
              <a:fillRect l="0" t="0" r="0" b="0"/>
            </a:stretch>
          </a:blipFill>
        </p:spPr>
      </p:sp>
      <p:sp>
        <p:nvSpPr>
          <p:cNvPr name="Freeform 6" id="6"/>
          <p:cNvSpPr/>
          <p:nvPr/>
        </p:nvSpPr>
        <p:spPr>
          <a:xfrm flipH="false" flipV="false" rot="0">
            <a:off x="9865751" y="5175225"/>
            <a:ext cx="3062307" cy="4083075"/>
          </a:xfrm>
          <a:custGeom>
            <a:avLst/>
            <a:gdLst/>
            <a:ahLst/>
            <a:cxnLst/>
            <a:rect r="r" b="b" t="t" l="l"/>
            <a:pathLst>
              <a:path h="4083075" w="3062307">
                <a:moveTo>
                  <a:pt x="0" y="0"/>
                </a:moveTo>
                <a:lnTo>
                  <a:pt x="3062307" y="0"/>
                </a:lnTo>
                <a:lnTo>
                  <a:pt x="3062307" y="4083075"/>
                </a:lnTo>
                <a:lnTo>
                  <a:pt x="0" y="4083075"/>
                </a:lnTo>
                <a:lnTo>
                  <a:pt x="0" y="0"/>
                </a:lnTo>
                <a:close/>
              </a:path>
            </a:pathLst>
          </a:custGeom>
          <a:blipFill>
            <a:blip r:embed="rId8"/>
            <a:stretch>
              <a:fillRect l="0" t="0" r="0" b="0"/>
            </a:stretch>
          </a:blipFill>
        </p:spPr>
      </p:sp>
      <p:sp>
        <p:nvSpPr>
          <p:cNvPr name="Freeform 7" id="7"/>
          <p:cNvSpPr/>
          <p:nvPr/>
        </p:nvSpPr>
        <p:spPr>
          <a:xfrm flipH="false" flipV="false" rot="0">
            <a:off x="3329133" y="7005725"/>
            <a:ext cx="2590436" cy="2195394"/>
          </a:xfrm>
          <a:custGeom>
            <a:avLst/>
            <a:gdLst/>
            <a:ahLst/>
            <a:cxnLst/>
            <a:rect r="r" b="b" t="t" l="l"/>
            <a:pathLst>
              <a:path h="2195394" w="2590436">
                <a:moveTo>
                  <a:pt x="0" y="0"/>
                </a:moveTo>
                <a:lnTo>
                  <a:pt x="2590436" y="0"/>
                </a:lnTo>
                <a:lnTo>
                  <a:pt x="2590436" y="2195394"/>
                </a:lnTo>
                <a:lnTo>
                  <a:pt x="0" y="2195394"/>
                </a:lnTo>
                <a:lnTo>
                  <a:pt x="0" y="0"/>
                </a:lnTo>
                <a:close/>
              </a:path>
            </a:pathLst>
          </a:custGeom>
          <a:blipFill>
            <a:blip r:embed="rId9"/>
            <a:stretch>
              <a:fillRect l="0" t="0" r="0" b="0"/>
            </a:stretch>
          </a:blipFill>
        </p:spPr>
      </p:sp>
      <p:sp>
        <p:nvSpPr>
          <p:cNvPr name="TextBox 8" id="8"/>
          <p:cNvSpPr txBox="true"/>
          <p:nvPr/>
        </p:nvSpPr>
        <p:spPr>
          <a:xfrm rot="0">
            <a:off x="1409700" y="2678663"/>
            <a:ext cx="7715060" cy="2089151"/>
          </a:xfrm>
          <a:prstGeom prst="rect">
            <a:avLst/>
          </a:prstGeom>
        </p:spPr>
        <p:txBody>
          <a:bodyPr anchor="t" rtlCol="false" tIns="0" lIns="0" bIns="0" rIns="0">
            <a:spAutoFit/>
          </a:bodyPr>
          <a:lstStyle/>
          <a:p>
            <a:pPr algn="l" marL="0" indent="0" lvl="1">
              <a:lnSpc>
                <a:spcPts val="8000"/>
              </a:lnSpc>
            </a:pPr>
            <a:r>
              <a:rPr lang="en-US" sz="8000" spc="40">
                <a:solidFill>
                  <a:srgbClr val="FFFFFF"/>
                </a:solidFill>
                <a:latin typeface="Bobby Jones Soft"/>
                <a:ea typeface="Bobby Jones Soft"/>
                <a:cs typeface="Bobby Jones Soft"/>
                <a:sym typeface="Bobby Jones Soft"/>
              </a:rPr>
              <a:t>chunk blanket finger knitting</a:t>
            </a:r>
          </a:p>
        </p:txBody>
      </p:sp>
      <p:sp>
        <p:nvSpPr>
          <p:cNvPr name="TextBox 9" id="9"/>
          <p:cNvSpPr txBox="true"/>
          <p:nvPr/>
        </p:nvSpPr>
        <p:spPr>
          <a:xfrm rot="0">
            <a:off x="1409700" y="4858787"/>
            <a:ext cx="7454383" cy="1768475"/>
          </a:xfrm>
          <a:prstGeom prst="rect">
            <a:avLst/>
          </a:prstGeom>
        </p:spPr>
        <p:txBody>
          <a:bodyPr anchor="t" rtlCol="false" tIns="0" lIns="0" bIns="0" rIns="0">
            <a:spAutoFit/>
          </a:bodyPr>
          <a:lstStyle/>
          <a:p>
            <a:pPr algn="l">
              <a:lnSpc>
                <a:spcPts val="2800"/>
              </a:lnSpc>
              <a:spcBef>
                <a:spcPct val="0"/>
              </a:spcBef>
            </a:pPr>
            <a:r>
              <a:rPr lang="en-US" b="true" sz="2000">
                <a:solidFill>
                  <a:srgbClr val="FFFFFF"/>
                </a:solidFill>
                <a:latin typeface="Raleway Semi-Bold"/>
                <a:ea typeface="Raleway Semi-Bold"/>
                <a:cs typeface="Raleway Semi-Bold"/>
                <a:sym typeface="Raleway Semi-Bold"/>
              </a:rPr>
              <a:t>Do you like to cozy up with a warm blanket on an cold day? Come learn how to make a hand-knitted chunky blanket that will be the envy of all your friends and family.  Make one for yourself or as a special gift for someone special.  No experince or knitting needles required. </a:t>
            </a:r>
          </a:p>
        </p:txBody>
      </p:sp>
      <p:sp>
        <p:nvSpPr>
          <p:cNvPr name="TextBox 10" id="10"/>
          <p:cNvSpPr txBox="true"/>
          <p:nvPr/>
        </p:nvSpPr>
        <p:spPr>
          <a:xfrm rot="0">
            <a:off x="9865751" y="3086651"/>
            <a:ext cx="7454383" cy="1590675"/>
          </a:xfrm>
          <a:prstGeom prst="rect">
            <a:avLst/>
          </a:prstGeom>
        </p:spPr>
        <p:txBody>
          <a:bodyPr anchor="t" rtlCol="false" tIns="0" lIns="0" bIns="0" rIns="0">
            <a:spAutoFit/>
          </a:bodyPr>
          <a:lstStyle/>
          <a:p>
            <a:pPr algn="l">
              <a:lnSpc>
                <a:spcPts val="4200"/>
              </a:lnSpc>
            </a:pPr>
            <a:r>
              <a:rPr lang="en-US" sz="3000" b="true">
                <a:solidFill>
                  <a:srgbClr val="FFFFFF"/>
                </a:solidFill>
                <a:latin typeface="Raleway Bold"/>
                <a:ea typeface="Raleway Bold"/>
                <a:cs typeface="Raleway Bold"/>
                <a:sym typeface="Raleway Bold"/>
              </a:rPr>
              <a:t>Location: Maple Creek</a:t>
            </a:r>
          </a:p>
          <a:p>
            <a:pPr algn="l">
              <a:lnSpc>
                <a:spcPts val="4200"/>
              </a:lnSpc>
            </a:pPr>
            <a:r>
              <a:rPr lang="en-US" sz="3000" b="true">
                <a:solidFill>
                  <a:srgbClr val="FFFFFF"/>
                </a:solidFill>
                <a:latin typeface="Raleway Bold"/>
                <a:ea typeface="Raleway Bold"/>
                <a:cs typeface="Raleway Bold"/>
                <a:sym typeface="Raleway Bold"/>
              </a:rPr>
              <a:t>Cost: $40</a:t>
            </a:r>
          </a:p>
          <a:p>
            <a:pPr algn="l">
              <a:lnSpc>
                <a:spcPts val="4200"/>
              </a:lnSpc>
              <a:spcBef>
                <a:spcPct val="0"/>
              </a:spcBef>
            </a:pPr>
            <a:r>
              <a:rPr lang="en-US" b="true" sz="3000">
                <a:solidFill>
                  <a:srgbClr val="FFFFFF"/>
                </a:solidFill>
                <a:latin typeface="Raleway Bold"/>
                <a:ea typeface="Raleway Bold"/>
                <a:cs typeface="Raleway Bold"/>
                <a:sym typeface="Raleway Bold"/>
              </a:rPr>
              <a:t>Max # of Students: 25</a:t>
            </a:r>
          </a:p>
        </p:txBody>
      </p:sp>
      <p:sp>
        <p:nvSpPr>
          <p:cNvPr name="TextBox 11" id="11"/>
          <p:cNvSpPr txBox="true"/>
          <p:nvPr/>
        </p:nvSpPr>
        <p:spPr>
          <a:xfrm rot="0">
            <a:off x="1409700" y="1465813"/>
            <a:ext cx="1209574" cy="1079501"/>
          </a:xfrm>
          <a:prstGeom prst="rect">
            <a:avLst/>
          </a:prstGeom>
        </p:spPr>
        <p:txBody>
          <a:bodyPr anchor="t" rtlCol="false" tIns="0" lIns="0" bIns="0" rIns="0">
            <a:spAutoFit/>
          </a:bodyPr>
          <a:lstStyle/>
          <a:p>
            <a:pPr algn="ctr" marL="0" indent="0" lvl="1">
              <a:lnSpc>
                <a:spcPts val="8000"/>
              </a:lnSpc>
            </a:pPr>
            <a:r>
              <a:rPr lang="en-US" sz="8000" spc="40">
                <a:solidFill>
                  <a:srgbClr val="FFFFFF"/>
                </a:solidFill>
                <a:latin typeface="Bobby Jones Soft"/>
                <a:ea typeface="Bobby Jones Soft"/>
                <a:cs typeface="Bobby Jones Soft"/>
                <a:sym typeface="Bobby Jones Soft"/>
              </a:rPr>
              <a:t>5</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18444" r="0" b="0"/>
            </a:stretch>
          </a:blipFill>
        </p:spPr>
      </p:sp>
      <p:sp>
        <p:nvSpPr>
          <p:cNvPr name="Freeform 3" id="3"/>
          <p:cNvSpPr/>
          <p:nvPr/>
        </p:nvSpPr>
        <p:spPr>
          <a:xfrm flipH="false" flipV="false" rot="-10800000">
            <a:off x="5915408" y="-663030"/>
            <a:ext cx="3950344" cy="2582537"/>
          </a:xfrm>
          <a:custGeom>
            <a:avLst/>
            <a:gdLst/>
            <a:ahLst/>
            <a:cxnLst/>
            <a:rect r="r" b="b" t="t" l="l"/>
            <a:pathLst>
              <a:path h="2582537" w="3950344">
                <a:moveTo>
                  <a:pt x="0" y="0"/>
                </a:moveTo>
                <a:lnTo>
                  <a:pt x="3950343" y="0"/>
                </a:lnTo>
                <a:lnTo>
                  <a:pt x="3950343" y="2582537"/>
                </a:lnTo>
                <a:lnTo>
                  <a:pt x="0" y="2582537"/>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0">
            <a:off x="-340353" y="8941800"/>
            <a:ext cx="4964703" cy="633000"/>
          </a:xfrm>
          <a:custGeom>
            <a:avLst/>
            <a:gdLst/>
            <a:ahLst/>
            <a:cxnLst/>
            <a:rect r="r" b="b" t="t" l="l"/>
            <a:pathLst>
              <a:path h="633000" w="4964703">
                <a:moveTo>
                  <a:pt x="0" y="0"/>
                </a:moveTo>
                <a:lnTo>
                  <a:pt x="4964704" y="0"/>
                </a:lnTo>
                <a:lnTo>
                  <a:pt x="4964704" y="633000"/>
                </a:lnTo>
                <a:lnTo>
                  <a:pt x="0" y="63300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solid"/>
            <a:miter/>
          </a:ln>
        </p:spPr>
      </p:sp>
      <p:sp>
        <p:nvSpPr>
          <p:cNvPr name="Freeform 5" id="5"/>
          <p:cNvSpPr/>
          <p:nvPr/>
        </p:nvSpPr>
        <p:spPr>
          <a:xfrm flipH="false" flipV="false" rot="0">
            <a:off x="14551333" y="883041"/>
            <a:ext cx="2707967" cy="2773523"/>
          </a:xfrm>
          <a:custGeom>
            <a:avLst/>
            <a:gdLst/>
            <a:ahLst/>
            <a:cxnLst/>
            <a:rect r="r" b="b" t="t" l="l"/>
            <a:pathLst>
              <a:path h="2773523" w="2707967">
                <a:moveTo>
                  <a:pt x="0" y="0"/>
                </a:moveTo>
                <a:lnTo>
                  <a:pt x="2707967" y="0"/>
                </a:lnTo>
                <a:lnTo>
                  <a:pt x="2707967" y="2773523"/>
                </a:lnTo>
                <a:lnTo>
                  <a:pt x="0" y="2773523"/>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6" id="6"/>
          <p:cNvSpPr/>
          <p:nvPr/>
        </p:nvSpPr>
        <p:spPr>
          <a:xfrm flipH="false" flipV="false" rot="0">
            <a:off x="10357377" y="5143500"/>
            <a:ext cx="5547939" cy="3609961"/>
          </a:xfrm>
          <a:custGeom>
            <a:avLst/>
            <a:gdLst/>
            <a:ahLst/>
            <a:cxnLst/>
            <a:rect r="r" b="b" t="t" l="l"/>
            <a:pathLst>
              <a:path h="3609961" w="5547939">
                <a:moveTo>
                  <a:pt x="0" y="0"/>
                </a:moveTo>
                <a:lnTo>
                  <a:pt x="5547939" y="0"/>
                </a:lnTo>
                <a:lnTo>
                  <a:pt x="5547939" y="3609961"/>
                </a:lnTo>
                <a:lnTo>
                  <a:pt x="0" y="3609961"/>
                </a:lnTo>
                <a:lnTo>
                  <a:pt x="0" y="0"/>
                </a:lnTo>
                <a:close/>
              </a:path>
            </a:pathLst>
          </a:custGeom>
          <a:blipFill>
            <a:blip r:embed="rId9"/>
            <a:stretch>
              <a:fillRect l="0" t="0" r="0" b="0"/>
            </a:stretch>
          </a:blipFill>
        </p:spPr>
      </p:sp>
      <p:sp>
        <p:nvSpPr>
          <p:cNvPr name="TextBox 7" id="7"/>
          <p:cNvSpPr txBox="true"/>
          <p:nvPr/>
        </p:nvSpPr>
        <p:spPr>
          <a:xfrm rot="0">
            <a:off x="1409700" y="3183488"/>
            <a:ext cx="7715060" cy="1079501"/>
          </a:xfrm>
          <a:prstGeom prst="rect">
            <a:avLst/>
          </a:prstGeom>
        </p:spPr>
        <p:txBody>
          <a:bodyPr anchor="t" rtlCol="false" tIns="0" lIns="0" bIns="0" rIns="0">
            <a:spAutoFit/>
          </a:bodyPr>
          <a:lstStyle/>
          <a:p>
            <a:pPr algn="l" marL="0" indent="0" lvl="1">
              <a:lnSpc>
                <a:spcPts val="8000"/>
              </a:lnSpc>
            </a:pPr>
            <a:r>
              <a:rPr lang="en-US" sz="8000" spc="40">
                <a:solidFill>
                  <a:srgbClr val="FFFFFF"/>
                </a:solidFill>
                <a:latin typeface="Bobby Jones Soft"/>
                <a:ea typeface="Bobby Jones Soft"/>
                <a:cs typeface="Bobby Jones Soft"/>
                <a:sym typeface="Bobby Jones Soft"/>
              </a:rPr>
              <a:t>crochet</a:t>
            </a:r>
          </a:p>
        </p:txBody>
      </p:sp>
      <p:sp>
        <p:nvSpPr>
          <p:cNvPr name="TextBox 8" id="8"/>
          <p:cNvSpPr txBox="true"/>
          <p:nvPr/>
        </p:nvSpPr>
        <p:spPr>
          <a:xfrm rot="0">
            <a:off x="1409700" y="4915937"/>
            <a:ext cx="7454383" cy="1768475"/>
          </a:xfrm>
          <a:prstGeom prst="rect">
            <a:avLst/>
          </a:prstGeom>
        </p:spPr>
        <p:txBody>
          <a:bodyPr anchor="t" rtlCol="false" tIns="0" lIns="0" bIns="0" rIns="0">
            <a:spAutoFit/>
          </a:bodyPr>
          <a:lstStyle/>
          <a:p>
            <a:pPr algn="l">
              <a:lnSpc>
                <a:spcPts val="2800"/>
              </a:lnSpc>
              <a:spcBef>
                <a:spcPct val="0"/>
              </a:spcBef>
            </a:pPr>
            <a:r>
              <a:rPr lang="en-US" b="true" sz="2000">
                <a:solidFill>
                  <a:srgbClr val="FFFFFF"/>
                </a:solidFill>
                <a:latin typeface="Raleway Semi-Bold"/>
                <a:ea typeface="Raleway Semi-Bold"/>
                <a:cs typeface="Raleway Semi-Bold"/>
                <a:sym typeface="Raleway Semi-Bold"/>
              </a:rPr>
              <a:t>Come join Crochet Club to connect with friends who share crochet as a common hobby! Beginner to Intermediate crocheters all welcome! We'll be making Reversible Octopuses with some fluffy yarn. No previous experience needed and crochet tools/materials are included in the cost.</a:t>
            </a:r>
          </a:p>
        </p:txBody>
      </p:sp>
      <p:sp>
        <p:nvSpPr>
          <p:cNvPr name="TextBox 9" id="9"/>
          <p:cNvSpPr txBox="true"/>
          <p:nvPr/>
        </p:nvSpPr>
        <p:spPr>
          <a:xfrm rot="0">
            <a:off x="9804917" y="3086651"/>
            <a:ext cx="7454383" cy="1590675"/>
          </a:xfrm>
          <a:prstGeom prst="rect">
            <a:avLst/>
          </a:prstGeom>
        </p:spPr>
        <p:txBody>
          <a:bodyPr anchor="t" rtlCol="false" tIns="0" lIns="0" bIns="0" rIns="0">
            <a:spAutoFit/>
          </a:bodyPr>
          <a:lstStyle/>
          <a:p>
            <a:pPr algn="l">
              <a:lnSpc>
                <a:spcPts val="4200"/>
              </a:lnSpc>
            </a:pPr>
            <a:r>
              <a:rPr lang="en-US" sz="3000" b="true">
                <a:solidFill>
                  <a:srgbClr val="FFFFFF"/>
                </a:solidFill>
                <a:latin typeface="Raleway Bold"/>
                <a:ea typeface="Raleway Bold"/>
                <a:cs typeface="Raleway Bold"/>
                <a:sym typeface="Raleway Bold"/>
              </a:rPr>
              <a:t>Location: Maple Creek</a:t>
            </a:r>
          </a:p>
          <a:p>
            <a:pPr algn="l">
              <a:lnSpc>
                <a:spcPts val="4200"/>
              </a:lnSpc>
            </a:pPr>
            <a:r>
              <a:rPr lang="en-US" sz="3000" b="true">
                <a:solidFill>
                  <a:srgbClr val="FFFFFF"/>
                </a:solidFill>
                <a:latin typeface="Raleway Bold"/>
                <a:ea typeface="Raleway Bold"/>
                <a:cs typeface="Raleway Bold"/>
                <a:sym typeface="Raleway Bold"/>
              </a:rPr>
              <a:t>Cost: $5</a:t>
            </a:r>
          </a:p>
          <a:p>
            <a:pPr algn="l">
              <a:lnSpc>
                <a:spcPts val="4200"/>
              </a:lnSpc>
              <a:spcBef>
                <a:spcPct val="0"/>
              </a:spcBef>
            </a:pPr>
            <a:r>
              <a:rPr lang="en-US" b="true" sz="3000">
                <a:solidFill>
                  <a:srgbClr val="FFFFFF"/>
                </a:solidFill>
                <a:latin typeface="Raleway Bold"/>
                <a:ea typeface="Raleway Bold"/>
                <a:cs typeface="Raleway Bold"/>
                <a:sym typeface="Raleway Bold"/>
              </a:rPr>
              <a:t>Max # of Students: 20</a:t>
            </a:r>
          </a:p>
        </p:txBody>
      </p:sp>
      <p:sp>
        <p:nvSpPr>
          <p:cNvPr name="TextBox 10" id="10"/>
          <p:cNvSpPr txBox="true"/>
          <p:nvPr/>
        </p:nvSpPr>
        <p:spPr>
          <a:xfrm rot="0">
            <a:off x="1409700" y="1970638"/>
            <a:ext cx="1209574" cy="1079501"/>
          </a:xfrm>
          <a:prstGeom prst="rect">
            <a:avLst/>
          </a:prstGeom>
        </p:spPr>
        <p:txBody>
          <a:bodyPr anchor="t" rtlCol="false" tIns="0" lIns="0" bIns="0" rIns="0">
            <a:spAutoFit/>
          </a:bodyPr>
          <a:lstStyle/>
          <a:p>
            <a:pPr algn="ctr" marL="0" indent="0" lvl="1">
              <a:lnSpc>
                <a:spcPts val="8000"/>
              </a:lnSpc>
            </a:pPr>
            <a:r>
              <a:rPr lang="en-US" sz="8000" spc="40">
                <a:solidFill>
                  <a:srgbClr val="FFFFFF"/>
                </a:solidFill>
                <a:latin typeface="Bobby Jones Soft"/>
                <a:ea typeface="Bobby Jones Soft"/>
                <a:cs typeface="Bobby Jones Soft"/>
                <a:sym typeface="Bobby Jones Soft"/>
              </a:rPr>
              <a:t>6</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75A17E652658D438DF129CF892A52C0" ma:contentTypeVersion="1" ma:contentTypeDescription="Create a new document." ma:contentTypeScope="" ma:versionID="f22eef0e66d29599bf0465d1052d350a">
  <xsd:schema xmlns:xsd="http://www.w3.org/2001/XMLSchema" xmlns:xs="http://www.w3.org/2001/XMLSchema" xmlns:p="http://schemas.microsoft.com/office/2006/metadata/properties" xmlns:ns1="http://schemas.microsoft.com/sharepoint/v3" targetNamespace="http://schemas.microsoft.com/office/2006/metadata/properties" ma:root="true" ma:fieldsID="55d3c2ff1dfae606d6f8168c38786798"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6C00C89E-F088-488F-A6F2-56BA268A26EA}"/>
</file>

<file path=customXml/itemProps2.xml><?xml version="1.0" encoding="utf-8"?>
<ds:datastoreItem xmlns:ds="http://schemas.openxmlformats.org/officeDocument/2006/customXml" ds:itemID="{46ACE05C-7670-4639-9880-D1DF8E70503C}"/>
</file>

<file path=customXml/itemProps3.xml><?xml version="1.0" encoding="utf-8"?>
<ds:datastoreItem xmlns:ds="http://schemas.openxmlformats.org/officeDocument/2006/customXml" ds:itemID="{640A53C5-6CDA-4782-AAB4-5B4D71B02CDD}"/>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Maple Creek Club Days 2026</dc:title>
  <cp:revision>1</cp:revision>
  <dcterms:created xsi:type="dcterms:W3CDTF">2006-08-16T00:00:00Z</dcterms:created>
  <dcterms:modified xsi:type="dcterms:W3CDTF">2011-08-01T06:04:30Z</dcterms:modified>
  <dc:identifier>DAG59K1znw0</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0x010100375A17E652658D438DF129CF892A52C0</vt:lpwstr>
  </property>
</Properties>
</file>