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  <p:sldMasterId id="2147483668" r:id="rId5"/>
  </p:sldMasterIdLst>
  <p:notesMasterIdLst>
    <p:notesMasterId r:id="rId17"/>
  </p:notesMasterIdLst>
  <p:handoutMasterIdLst>
    <p:handoutMasterId r:id="rId18"/>
  </p:handoutMasterIdLst>
  <p:sldIdLst>
    <p:sldId id="267" r:id="rId6"/>
    <p:sldId id="266" r:id="rId7"/>
    <p:sldId id="256" r:id="rId8"/>
    <p:sldId id="260" r:id="rId9"/>
    <p:sldId id="259" r:id="rId10"/>
    <p:sldId id="264" r:id="rId11"/>
    <p:sldId id="263" r:id="rId12"/>
    <p:sldId id="258" r:id="rId13"/>
    <p:sldId id="268" r:id="rId14"/>
    <p:sldId id="261" r:id="rId15"/>
    <p:sldId id="262" r:id="rId16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21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endParaRPr lang="en-CA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endParaRPr lang="en-CA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endParaRPr lang="en-CA" dirty="0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fld id="{C4EF47EB-6271-416D-A970-5A6BFFD09F73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2782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endParaRPr lang="en-CA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endParaRPr lang="en-CA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endParaRPr lang="en-CA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fld id="{3D0982F4-A7DA-4309-BE87-51AC0B4F9CB6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7512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753768-96F4-4974-A3A1-C3B773EFB63C}" type="slidenum">
              <a:rPr lang="en-CA"/>
              <a:pPr/>
              <a:t>4</a:t>
            </a:fld>
            <a:endParaRPr lang="en-CA" dirty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703E9-466D-4AEC-88DD-C988BB04F5C2}" type="slidenum">
              <a:rPr lang="en-CA"/>
              <a:pPr/>
              <a:t>6</a:t>
            </a:fld>
            <a:endParaRPr lang="en-CA" dirty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32771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32772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32774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CA" dirty="0"/>
            </a:p>
          </p:txBody>
        </p:sp>
      </p:grpSp>
      <p:sp>
        <p:nvSpPr>
          <p:cNvPr id="3277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3277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3277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9E80379-34C5-415D-A9D8-78D80A6E8492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FA5F3-1B52-4FE4-916C-27285353C477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2A5A6-1EAC-438D-9894-67F86F354697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45F4B-3871-4DE3-8581-CAEC450EA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7245D-728A-431E-9984-51023310B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76C61-8B7C-47F9-82D2-4033E10A3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BEAC2-121F-4E45-B4CD-1CDBE57DF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EE5C4-7015-4B7D-A449-C2182940E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80379-34C5-415D-A9D8-78D80A6E849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863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3E16-FE0E-4E07-ACF7-764FFCD09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2ACD7-19C8-4275-B2F7-8305EB454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C14EF-0745-415A-A3A5-9C4FF0F1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5619D-CDFA-40AC-B26A-06B13B0C5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CAFDB-A30E-4722-B2C4-8B0696D2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36D0-C1B0-464E-B5FB-BD02796F3DC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5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6FA8-C27C-4B30-B9B3-AB0F32065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34F23-6CF7-49D4-B0FA-C126B420C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35960-BB4C-405F-B3AB-68835DFA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0ED62-87BA-403C-BAA5-5A8F3E12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86663-6788-47D9-97EF-670A31E6F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086D-7F53-4AEC-AE41-98DA029E0D1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7812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0F235-24C6-4BAC-B88F-033E6B50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CBE72-E729-45D9-96A2-C62B6BF3C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7717B-3BA3-48FF-9ADE-92AD3F68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FA3CE-4548-4F24-B3DD-163F8515D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60209-C2A0-4A42-AF5C-D8E468593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CDE99-2B36-4120-AB0D-3813B334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1D2F-E91A-42F8-89E1-30B9F40321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4099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DAA5C-125B-40F8-A2A6-070AF4D14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A20A7-451B-4F8A-8542-7ACB487B0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C55AD-4B56-4555-9CB0-25374AF87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4FE9A0-3E93-4CE6-8EA0-FACFC824E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A53197-1C67-40BC-9A5D-AA1BAAEBC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7B2728-9327-4BD1-B0BF-9300499B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9FFE52-EA44-43FB-9464-DA09214F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32F9EF-6AE2-492F-8611-09CA3C5C0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D433-FDF1-4055-A097-E7621445E9C0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3588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8885-9FA8-4920-983D-4632593B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81598-CC97-43B4-BB92-20E27DDF7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5532AB-BA7F-410C-8D62-0578E0276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E63890-67BB-4584-AC80-0C663E9B5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86A41-095A-4A6F-A8E2-1765320B7AB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785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8A86A2-4974-4CC6-9BC9-7A534C22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8101ED-5491-45D3-BC10-6ECE50654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8699D7-302A-4323-B39D-24709D76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D945D-A94B-4034-99A9-D70BAF198DE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30510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01D4A-3F19-49EE-B16F-59E0053AA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BA7D5-50C9-4486-887E-B3C2F3DE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E2F0F-D67F-4A37-B689-C2D424A59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28F7C-007D-4DF3-9977-44F36F46D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42BC3-9930-4766-9234-D1045A82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CD9E15-D23B-40F8-AED8-A980EB13C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BA31-2056-4B38-AD3F-750646136E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0206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036D0-C1B0-464E-B5FB-BD02796F3DCE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1F48-04C3-4C7E-AC5A-6D2016ED5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35341C-1DBE-46F6-B508-200DCFA35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0CC6E-DE3E-46F8-8BDE-512A16F62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D34FC-D377-422F-BB7B-A7878967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13FB1-1863-4712-A19D-74620A01E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C79B2-FDE7-4469-9958-26E8EFC08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DD99-58A8-42B1-905E-C3F5A49FEA6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1791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14BDD-8D6B-4821-9B40-90CF04960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9297D-11F8-4460-9F57-F8F67C0CD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971FA-F24A-4B91-B9A3-0378FC63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B7AC5-7D94-41CF-AF6F-C64F20B5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8D7EE-1A41-4205-B31D-697DAC3D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5F3-1B52-4FE4-916C-27285353C477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53748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58CFBB-7AB6-4A03-9CCF-CEE8B5A2F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A1AC5-10BD-4931-ACF8-1DAF9951A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37BB0-3532-4572-A5E7-815AB30A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D22B1-0E62-4164-BF06-FE2A8079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E51B5-19CC-45D5-B693-FA12FB1E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A5A6-1EAC-438D-9894-67F86F354697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506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2086D-7F53-4AEC-AE41-98DA029E0D1E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F1D2F-E91A-42F8-89E1-30B9F403217C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2D433-FDF1-4055-A097-E7621445E9C0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86A41-095A-4A6F-A8E2-1765320B7ABC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D945D-A94B-4034-99A9-D70BAF198DEC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2BA31-2056-4B38-AD3F-750646136EA6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EDD99-58A8-42B1-905E-C3F5A49FEA69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31747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31748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31750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CA" dirty="0"/>
            </a:p>
          </p:txBody>
        </p:sp>
      </p:grp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title style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CA" dirty="0"/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CA" dirty="0"/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E9B0CD79-4738-4DD8-975B-849E7EEEAC3E}" type="slidenum">
              <a:rPr lang="en-CA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0893D8-6F72-433F-AFBF-651D2A6A1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25352-FA7D-4A4C-BA02-7872EC3C8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7903-56CB-4A7D-AE66-B48BD4B2F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D5330-1003-4C4F-9095-0DBD5E51DD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D8850-54EB-453B-B579-93DBC9C07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CD79-4738-4DD8-975B-849E7EEEAC3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559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flickr.com/photos/safari_vacation/10362491406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2413" cy="1556792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Papyrus" pitchFamily="66" charset="0"/>
              </a:rPr>
              <a:t>Heritage Woods Secondary</a:t>
            </a:r>
            <a:br>
              <a:rPr lang="en-US" b="1" dirty="0">
                <a:solidFill>
                  <a:srgbClr val="C00000"/>
                </a:solidFill>
                <a:latin typeface="Papyrus" pitchFamily="66" charset="0"/>
              </a:rPr>
            </a:br>
            <a:endParaRPr lang="en-US" sz="2000" b="1" dirty="0">
              <a:solidFill>
                <a:srgbClr val="C00000"/>
              </a:solidFill>
              <a:latin typeface="Papyrus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" y="1556792"/>
            <a:ext cx="9141152" cy="3786973"/>
          </a:xfrm>
        </p:spPr>
      </p:pic>
      <p:sp>
        <p:nvSpPr>
          <p:cNvPr id="5" name="TextBox 4"/>
          <p:cNvSpPr txBox="1"/>
          <p:nvPr/>
        </p:nvSpPr>
        <p:spPr>
          <a:xfrm>
            <a:off x="0" y="5301209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sz="3200" b="1" dirty="0">
              <a:solidFill>
                <a:srgbClr val="C00000"/>
              </a:solidFill>
              <a:latin typeface="Papyrus" pitchFamily="66" charset="0"/>
            </a:endParaRPr>
          </a:p>
          <a:p>
            <a:pPr algn="ctr"/>
            <a:r>
              <a:rPr lang="en-US" sz="4000" b="1" dirty="0">
                <a:solidFill>
                  <a:srgbClr val="C00000"/>
                </a:solidFill>
                <a:latin typeface="Papyrus" pitchFamily="66" charset="0"/>
              </a:rPr>
              <a:t>Grad Transitions presentations 2019</a:t>
            </a:r>
          </a:p>
          <a:p>
            <a:endParaRPr lang="en-US" b="1" dirty="0">
              <a:solidFill>
                <a:srgbClr val="C000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58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DD79D-374B-4464-9A16-34BCE4E33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07172"/>
            <a:ext cx="7886700" cy="994172"/>
          </a:xfrm>
          <a:solidFill>
            <a:srgbClr val="A5002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Commencement Message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B5406-357C-4203-9553-5F374FF1D42E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  <a:p>
            <a:pPr lvl="0"/>
            <a:r>
              <a:rPr lang="en-US" dirty="0">
                <a:solidFill>
                  <a:prstClr val="black"/>
                </a:solidFill>
              </a:rPr>
              <a:t>This is the statement you want read as you cross the stage at your commencement ceremony at SFU. 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For example:  </a:t>
            </a:r>
            <a:r>
              <a:rPr lang="en-US" i="1" dirty="0">
                <a:solidFill>
                  <a:prstClr val="black"/>
                </a:solidFill>
              </a:rPr>
              <a:t>“I would like to thank my friends and family for supporting me throughout my high school years.”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The statement must use appropriate language and not be offensive or it will be revised to a generic message.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Think about your statement before you come to the computer lab to save time on the grad survey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33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F6DA7-4606-43DF-9652-212DB992E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0057" y="1598806"/>
            <a:ext cx="3610451" cy="3660389"/>
          </a:xfrm>
          <a:noFill/>
          <a:ln>
            <a:noFill/>
          </a:ln>
        </p:spPr>
        <p:txBody>
          <a:bodyPr wrap="square" anchor="ctr">
            <a:normAutofit/>
          </a:bodyPr>
          <a:lstStyle/>
          <a:p>
            <a:r>
              <a:rPr lang="en-US" sz="4050"/>
              <a:t>BCeID Student Transcript Account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6CB57-F118-45B8-8837-B65561AC3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9725" y="1598806"/>
            <a:ext cx="2776412" cy="4422482"/>
          </a:xfrm>
          <a:ln w="25400" cap="sq">
            <a:noFill/>
            <a:miter lim="800000"/>
          </a:ln>
        </p:spPr>
        <p:txBody>
          <a:bodyPr anchor="ctr">
            <a:normAutofit fontScale="85000"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Must do student transcript selections to receive an offer of admission at college/university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Pay attention to deadlines to send transcripts! </a:t>
            </a:r>
          </a:p>
          <a:p>
            <a:r>
              <a:rPr lang="en-US" b="1" dirty="0">
                <a:solidFill>
                  <a:srgbClr val="FFFFFF"/>
                </a:solidFill>
              </a:rPr>
              <a:t>ion to deadlines to send transcripts! </a:t>
            </a:r>
          </a:p>
          <a:p>
            <a:pPr algn="ctr"/>
            <a:r>
              <a:rPr lang="en-US" b="1" dirty="0">
                <a:solidFill>
                  <a:srgbClr val="FFFFFF"/>
                </a:solidFill>
              </a:rPr>
              <a:t> student transcript selections to receive an offer of admission at college/university</a:t>
            </a:r>
          </a:p>
          <a:p>
            <a:pPr algn="ctr"/>
            <a:r>
              <a:rPr lang="en-US" b="1" dirty="0">
                <a:solidFill>
                  <a:srgbClr val="FFFFFF"/>
                </a:solidFill>
              </a:rPr>
              <a:t>Pay attention to deadlines to send transcripts! </a:t>
            </a:r>
          </a:p>
        </p:txBody>
      </p:sp>
    </p:spTree>
    <p:extLst>
      <p:ext uri="{BB962C8B-B14F-4D97-AF65-F5344CB8AC3E}">
        <p14:creationId xmlns:p14="http://schemas.microsoft.com/office/powerpoint/2010/main" val="370908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CA" dirty="0"/>
              <a:t>Remember the three statements: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676400"/>
            <a:ext cx="7772400" cy="4920952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1</a:t>
            </a:r>
            <a:r>
              <a:rPr lang="en-US" sz="4800" dirty="0"/>
              <a:t> </a:t>
            </a:r>
            <a:r>
              <a:rPr lang="en-US" sz="4000" dirty="0"/>
              <a:t>This is who I 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Successes, Failures, Training, Certificates, Proudest Moments, Significant Personal Accomplishments…. </a:t>
            </a:r>
          </a:p>
          <a:p>
            <a:pPr marL="0" indent="0">
              <a:buNone/>
            </a:pPr>
            <a:r>
              <a:rPr lang="en-US" sz="4000" dirty="0"/>
              <a:t>2 This is who I want to 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College, University, Trade School, Working, Travel, Gap Year, what kind of person do you want to be?</a:t>
            </a:r>
          </a:p>
          <a:p>
            <a:pPr marL="0" indent="0">
              <a:buNone/>
            </a:pPr>
            <a:r>
              <a:rPr lang="en-US" sz="4000" dirty="0"/>
              <a:t>3 This is how I will get there</a:t>
            </a:r>
            <a:endParaRPr lang="en-CA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Finances, Accommodations, Transportation</a:t>
            </a:r>
            <a:r>
              <a:rPr lang="en-CA" sz="2000"/>
              <a:t>, Lifestyle </a:t>
            </a:r>
            <a:r>
              <a:rPr lang="en-CA" sz="2000" dirty="0"/>
              <a:t>choices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32657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/>
              <a:t>Thursday, February 28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3058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/>
              <a:t>Before</a:t>
            </a:r>
            <a:r>
              <a:rPr lang="en-US" dirty="0"/>
              <a:t> you even get here:</a:t>
            </a:r>
          </a:p>
          <a:p>
            <a:pPr lvl="1"/>
            <a:r>
              <a:rPr lang="en-US" dirty="0"/>
              <a:t>Make sure your batteries are charged, if you’re using any electronics – NO POWER CORDS</a:t>
            </a:r>
          </a:p>
          <a:p>
            <a:pPr lvl="1"/>
            <a:r>
              <a:rPr lang="en-US" dirty="0"/>
              <a:t>Arrangements for piano?</a:t>
            </a:r>
          </a:p>
          <a:p>
            <a:r>
              <a:rPr lang="en-US" b="1" u="sng" dirty="0"/>
              <a:t>When you arrive </a:t>
            </a:r>
            <a:r>
              <a:rPr lang="en-US" dirty="0"/>
              <a:t>at school:</a:t>
            </a:r>
          </a:p>
          <a:p>
            <a:pPr lvl="1"/>
            <a:r>
              <a:rPr lang="en-US" dirty="0"/>
              <a:t>Check in at the table by the main office</a:t>
            </a:r>
          </a:p>
          <a:p>
            <a:pPr lvl="1"/>
            <a:r>
              <a:rPr lang="en-US" dirty="0"/>
              <a:t>Get your table number</a:t>
            </a:r>
          </a:p>
          <a:p>
            <a:pPr lvl="1"/>
            <a:r>
              <a:rPr lang="en-US" dirty="0"/>
              <a:t>Go to your table 5 minutes before your assigned time</a:t>
            </a:r>
          </a:p>
          <a:p>
            <a:r>
              <a:rPr lang="en-US" b="1" u="sng" dirty="0"/>
              <a:t>After</a:t>
            </a:r>
            <a:r>
              <a:rPr lang="en-US" dirty="0"/>
              <a:t> your presentation:</a:t>
            </a:r>
          </a:p>
          <a:p>
            <a:pPr lvl="1"/>
            <a:r>
              <a:rPr lang="en-US" dirty="0"/>
              <a:t>Go to computer lab in the library</a:t>
            </a:r>
          </a:p>
          <a:p>
            <a:pPr lvl="1"/>
            <a:r>
              <a:rPr lang="en-US" dirty="0"/>
              <a:t>Pick up your Chocolate Bar!</a:t>
            </a:r>
          </a:p>
          <a:p>
            <a:pPr lvl="1"/>
            <a:r>
              <a:rPr lang="en-US" dirty="0"/>
              <a:t>Be respectful of other presentations – </a:t>
            </a:r>
            <a:r>
              <a:rPr lang="en-US" dirty="0" err="1"/>
              <a:t>Shhhhhh</a:t>
            </a:r>
            <a:r>
              <a:rPr lang="en-US" dirty="0"/>
              <a:t>!</a:t>
            </a:r>
          </a:p>
          <a:p>
            <a:pPr marL="365760" lvl="1" indent="0">
              <a:buNone/>
            </a:pPr>
            <a:endParaRPr lang="en-US" sz="1100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9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First Impressions count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628775"/>
            <a:ext cx="7416800" cy="5229225"/>
          </a:xfrm>
        </p:spPr>
        <p:txBody>
          <a:bodyPr/>
          <a:lstStyle/>
          <a:p>
            <a:r>
              <a:rPr lang="en-CA" sz="2800" dirty="0"/>
              <a:t>Dress	</a:t>
            </a:r>
          </a:p>
          <a:p>
            <a:r>
              <a:rPr lang="en-CA" sz="2800" dirty="0"/>
              <a:t>Smile</a:t>
            </a:r>
          </a:p>
          <a:p>
            <a:r>
              <a:rPr lang="en-CA" sz="2800" dirty="0"/>
              <a:t>Eye contact</a:t>
            </a:r>
          </a:p>
          <a:p>
            <a:r>
              <a:rPr lang="en-CA" sz="2800" dirty="0"/>
              <a:t>Greeting and thanks to the panellists</a:t>
            </a:r>
          </a:p>
          <a:p>
            <a:r>
              <a:rPr lang="en-CA" sz="2800" dirty="0"/>
              <a:t>Handshake</a:t>
            </a:r>
          </a:p>
          <a:p>
            <a:r>
              <a:rPr lang="en-CA" sz="2800" dirty="0"/>
              <a:t>Enthusiasm and confidence</a:t>
            </a:r>
          </a:p>
          <a:p>
            <a:r>
              <a:rPr lang="en-CA" sz="2800" dirty="0"/>
              <a:t>Address panelists by name  (they will wear name-tags!)</a:t>
            </a:r>
          </a:p>
          <a:p>
            <a:r>
              <a:rPr lang="en-CA" sz="2800" dirty="0"/>
              <a:t>Use professional language</a:t>
            </a:r>
          </a:p>
          <a:p>
            <a:pPr lvl="1"/>
            <a:endParaRPr lang="en-CA" sz="2400" dirty="0"/>
          </a:p>
          <a:p>
            <a:pPr lvl="1"/>
            <a:endParaRPr lang="en-CA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57"/>
            <a:ext cx="74676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Your 25 Minutes of FAME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70013" y="1676400"/>
            <a:ext cx="7772400" cy="4776936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200" dirty="0"/>
              <a:t> minutes to set up (while the panelists write comments about the previous presenter)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minutes for you to present</a:t>
            </a:r>
          </a:p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200" dirty="0"/>
              <a:t> minutes for the panelists to comment and/or ask questions</a:t>
            </a:r>
          </a:p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200" dirty="0"/>
              <a:t> minutes for the panelists to write a comment – </a:t>
            </a:r>
            <a:r>
              <a:rPr lang="en-US" sz="3200" i="1" dirty="0"/>
              <a:t>you leave at this point</a:t>
            </a:r>
            <a:r>
              <a:rPr lang="en-US" sz="3200" dirty="0"/>
              <a:t>; the next presenter sets up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1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Lasting Impressions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412875"/>
            <a:ext cx="6985000" cy="5040313"/>
          </a:xfrm>
        </p:spPr>
        <p:txBody>
          <a:bodyPr/>
          <a:lstStyle/>
          <a:p>
            <a:r>
              <a:rPr lang="en-CA" dirty="0"/>
              <a:t>Closure is as important as your opening</a:t>
            </a:r>
          </a:p>
          <a:p>
            <a:pPr lvl="1"/>
            <a:r>
              <a:rPr lang="en-CA" dirty="0"/>
              <a:t>Summary, final words of wisdom, the journey continues beyond today</a:t>
            </a:r>
          </a:p>
          <a:p>
            <a:r>
              <a:rPr lang="en-CA" dirty="0"/>
              <a:t>Thank the panelists (shake hands, etc….)</a:t>
            </a:r>
          </a:p>
          <a:p>
            <a:r>
              <a:rPr lang="en-CA" dirty="0"/>
              <a:t>Celebrate!  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When you leave here: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Practice, practice, practice</a:t>
            </a:r>
          </a:p>
          <a:p>
            <a:r>
              <a:rPr lang="en-CA" dirty="0"/>
              <a:t>Time yourself</a:t>
            </a:r>
          </a:p>
          <a:p>
            <a:r>
              <a:rPr lang="en-CA" dirty="0"/>
              <a:t>Plan your sequencing</a:t>
            </a:r>
          </a:p>
          <a:p>
            <a:r>
              <a:rPr lang="en-CA" dirty="0"/>
              <a:t>Plan your closure</a:t>
            </a:r>
          </a:p>
          <a:p>
            <a:pPr>
              <a:buFontTx/>
              <a:buNone/>
            </a:pPr>
            <a:endParaRPr lang="en-CA" dirty="0"/>
          </a:p>
          <a:p>
            <a:endParaRPr lang="en-CA" dirty="0"/>
          </a:p>
          <a:p>
            <a:pPr>
              <a:buFontTx/>
              <a:buNone/>
            </a:pPr>
            <a:r>
              <a:rPr lang="en-CA" b="0" dirty="0"/>
              <a:t>	</a:t>
            </a:r>
            <a:r>
              <a:rPr lang="en-CA" b="0" u="sng" dirty="0"/>
              <a:t>You will have 10 minutes.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DD79D-374B-4464-9A16-34BCE4E33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83249"/>
            <a:ext cx="7886700" cy="994172"/>
          </a:xfrm>
          <a:solidFill>
            <a:srgbClr val="A5002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GRAD SURVEY Gt day Feb 28</a:t>
            </a:r>
            <a:r>
              <a:rPr lang="en-US" baseline="30000" dirty="0">
                <a:solidFill>
                  <a:schemeClr val="bg1"/>
                </a:solidFill>
                <a:latin typeface="Algerian" panose="04020705040A02060702" pitchFamily="82" charset="0"/>
              </a:rPr>
              <a:t>th</a:t>
            </a:r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B5406-357C-4203-9553-5F374FF1D42E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1950" dirty="0">
                <a:latin typeface="Algerian" panose="04020705040A02060702" pitchFamily="82" charset="0"/>
              </a:rPr>
              <a:t>After your </a:t>
            </a:r>
            <a:r>
              <a:rPr lang="en-US" sz="1950" dirty="0" err="1">
                <a:latin typeface="Algerian" panose="04020705040A02060702" pitchFamily="82" charset="0"/>
              </a:rPr>
              <a:t>gt</a:t>
            </a:r>
            <a:r>
              <a:rPr lang="en-US" sz="1950" dirty="0">
                <a:latin typeface="Algerian" panose="04020705040A02060702" pitchFamily="82" charset="0"/>
              </a:rPr>
              <a:t> interview, please go to the </a:t>
            </a:r>
            <a:r>
              <a:rPr lang="en-US" sz="1950" u="sng" dirty="0">
                <a:latin typeface="Algerian" panose="04020705040A02060702" pitchFamily="82" charset="0"/>
              </a:rPr>
              <a:t>library</a:t>
            </a:r>
            <a:r>
              <a:rPr lang="en-US" sz="1950" dirty="0">
                <a:latin typeface="Algerian" panose="04020705040A02060702" pitchFamily="82" charset="0"/>
              </a:rPr>
              <a:t> to complete the following: </a:t>
            </a:r>
          </a:p>
          <a:p>
            <a:endParaRPr lang="en-US" sz="1950" dirty="0">
              <a:latin typeface="Algerian" panose="04020705040A02060702" pitchFamily="82" charset="0"/>
            </a:endParaRPr>
          </a:p>
          <a:p>
            <a:r>
              <a:rPr lang="en-US" dirty="0">
                <a:latin typeface="Bauhaus 93" panose="04030905020B02020C02" pitchFamily="82" charset="0"/>
              </a:rPr>
              <a:t>Online Grad Survey</a:t>
            </a:r>
          </a:p>
          <a:p>
            <a:r>
              <a:rPr lang="en-US" dirty="0">
                <a:latin typeface="Bauhaus 93" panose="04030905020B02020C02" pitchFamily="82" charset="0"/>
              </a:rPr>
              <a:t>Commencement Message                                       </a:t>
            </a:r>
          </a:p>
          <a:p>
            <a:r>
              <a:rPr lang="en-US" dirty="0">
                <a:latin typeface="Bauhaus 93" panose="04030905020B02020C02" pitchFamily="82" charset="0"/>
              </a:rPr>
              <a:t>Ministry Learning Survey</a:t>
            </a:r>
          </a:p>
          <a:p>
            <a:r>
              <a:rPr lang="en-US" dirty="0">
                <a:latin typeface="Bauhaus 93" panose="04030905020B02020C02" pitchFamily="82" charset="0"/>
              </a:rPr>
              <a:t>Transcript Check</a:t>
            </a:r>
          </a:p>
          <a:p>
            <a:r>
              <a:rPr lang="en-US" dirty="0">
                <a:latin typeface="Bauhaus 93" panose="04030905020B02020C02" pitchFamily="82" charset="0"/>
              </a:rPr>
              <a:t>Valedictorian Nominations</a:t>
            </a:r>
          </a:p>
          <a:p>
            <a:endParaRPr lang="en-US" dirty="0">
              <a:latin typeface="Bauhaus 93" panose="04030905020B02020C02" pitchFamily="82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FD13A8-6ED8-461E-91AE-C1BECB9349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068266" y="3239479"/>
            <a:ext cx="2918267" cy="178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050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DD79D-374B-4464-9A16-34BCE4E33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07172"/>
            <a:ext cx="7886700" cy="994172"/>
          </a:xfrm>
          <a:solidFill>
            <a:srgbClr val="A5002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CRITERIA FOR VALEDICTORIAN: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B5406-357C-4203-9553-5F374FF1D42E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  <a:p>
            <a:r>
              <a:rPr lang="en-US" dirty="0">
                <a:latin typeface="Bauhaus 93" panose="04030905020B02020C02" pitchFamily="82" charset="0"/>
              </a:rPr>
              <a:t>Academic-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Top 25% of your grad class for gr.12 courses</a:t>
            </a:r>
          </a:p>
          <a:p>
            <a:r>
              <a:rPr lang="en-US" dirty="0">
                <a:latin typeface="Bauhaus 93" panose="04030905020B02020C02" pitchFamily="82" charset="0"/>
              </a:rPr>
              <a:t>School Spirit-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you been involved in at least 3 clubs or teams from gr.10 on?</a:t>
            </a:r>
          </a:p>
          <a:p>
            <a:r>
              <a:rPr lang="en-US" dirty="0">
                <a:latin typeface="Bauhaus 93" panose="04030905020B02020C02" pitchFamily="82" charset="0"/>
              </a:rPr>
              <a:t>Community involvement-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you been helping out the community?</a:t>
            </a:r>
          </a:p>
          <a:p>
            <a:r>
              <a:rPr lang="en-US" dirty="0">
                <a:latin typeface="Bauhaus 93" panose="04030905020B02020C02" pitchFamily="82" charset="0"/>
              </a:rPr>
              <a:t>Attendance-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you attended 90% of the time?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414582"/>
      </p:ext>
    </p:extLst>
  </p:cSld>
  <p:clrMapOvr>
    <a:masterClrMapping/>
  </p:clrMapOvr>
</p:sld>
</file>

<file path=ppt/theme/theme1.xml><?xml version="1.0" encoding="utf-8"?>
<a:theme xmlns:a="http://schemas.openxmlformats.org/drawingml/2006/main" name="Marketing Plan">
  <a:themeElements>
    <a:clrScheme name="Marketing Plan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Marketing Pla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Marketing Pla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B65EE7232AF24A88DC3614A8A9AFA6" ma:contentTypeVersion="1" ma:contentTypeDescription="Create a new document." ma:contentTypeScope="" ma:versionID="463c9ef4e08ffeec97ee74357469219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C341BF-7F6F-4C2F-A3A8-210D5C0488CC}"/>
</file>

<file path=customXml/itemProps2.xml><?xml version="1.0" encoding="utf-8"?>
<ds:datastoreItem xmlns:ds="http://schemas.openxmlformats.org/officeDocument/2006/customXml" ds:itemID="{CF1B99A6-9114-464B-B13F-F8EE9065CCAC}"/>
</file>

<file path=customXml/itemProps3.xml><?xml version="1.0" encoding="utf-8"?>
<ds:datastoreItem xmlns:ds="http://schemas.openxmlformats.org/officeDocument/2006/customXml" ds:itemID="{4D29FF48-F644-4AEB-B754-59CF1C055C7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502</Words>
  <Application>Microsoft Office PowerPoint</Application>
  <PresentationFormat>On-screen Show (4:3)</PresentationFormat>
  <Paragraphs>78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Algerian</vt:lpstr>
      <vt:lpstr>Arial</vt:lpstr>
      <vt:lpstr>Bauhaus 93</vt:lpstr>
      <vt:lpstr>Calibri</vt:lpstr>
      <vt:lpstr>Calibri Light</vt:lpstr>
      <vt:lpstr>Papyrus</vt:lpstr>
      <vt:lpstr>Times New Roman</vt:lpstr>
      <vt:lpstr>Marketing Plan</vt:lpstr>
      <vt:lpstr>Office Theme</vt:lpstr>
      <vt:lpstr>Heritage Woods Secondary </vt:lpstr>
      <vt:lpstr> Remember the three statements:</vt:lpstr>
      <vt:lpstr>Thursday, February 28</vt:lpstr>
      <vt:lpstr>First Impressions count</vt:lpstr>
      <vt:lpstr>Your 25 Minutes of FAME</vt:lpstr>
      <vt:lpstr>Lasting Impressions</vt:lpstr>
      <vt:lpstr>When you leave here:</vt:lpstr>
      <vt:lpstr>GRAD SURVEY Gt day Feb 28th  </vt:lpstr>
      <vt:lpstr>CRITERIA FOR VALEDICTORIAN: </vt:lpstr>
      <vt:lpstr>Commencement Message </vt:lpstr>
      <vt:lpstr>BCeID Student Transcript Account</vt:lpstr>
    </vt:vector>
  </TitlesOfParts>
  <Company>School District #43 (Coquitlam)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Preparation</dc:title>
  <dc:creator>skirby</dc:creator>
  <cp:lastModifiedBy>Rai, Manjit</cp:lastModifiedBy>
  <cp:revision>34</cp:revision>
  <dcterms:created xsi:type="dcterms:W3CDTF">2006-11-23T00:00:24Z</dcterms:created>
  <dcterms:modified xsi:type="dcterms:W3CDTF">2019-02-11T19:31:24Z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0x010100FBB65EE7232AF24A88DC3614A8A9AFA6</vt:lpwstr>
  </property>
</Properties>
</file>