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83" r:id="rId6"/>
    <p:sldId id="280" r:id="rId7"/>
    <p:sldId id="288" r:id="rId8"/>
    <p:sldId id="274" r:id="rId9"/>
    <p:sldId id="264" r:id="rId10"/>
    <p:sldId id="263" r:id="rId11"/>
    <p:sldId id="278" r:id="rId12"/>
    <p:sldId id="266" r:id="rId13"/>
    <p:sldId id="289" r:id="rId14"/>
    <p:sldId id="285" r:id="rId15"/>
    <p:sldId id="291" r:id="rId16"/>
    <p:sldId id="293" r:id="rId17"/>
    <p:sldId id="294" r:id="rId18"/>
    <p:sldId id="277" r:id="rId19"/>
    <p:sldId id="273" r:id="rId20"/>
    <p:sldId id="286" r:id="rId21"/>
    <p:sldId id="287" r:id="rId22"/>
    <p:sldId id="276" r:id="rId23"/>
    <p:sldId id="26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tler, Darilynn" initials="BD" lastIdx="1" clrIdx="0">
    <p:extLst>
      <p:ext uri="{19B8F6BF-5375-455C-9EA6-DF929625EA0E}">
        <p15:presenceInfo xmlns:p15="http://schemas.microsoft.com/office/powerpoint/2012/main" userId="S::dbutler@sd43.bc.ca::fdd746cb-426c-436f-b182-7a701e257f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376481-4883-4131-BF58-4DC93EF45B4F}" v="8" dt="2023-09-19T16:18:52.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tler, Darilynn" userId="fdd746cb-426c-436f-b182-7a701e257fa0" providerId="ADAL" clId="{51376481-4883-4131-BF58-4DC93EF45B4F}"/>
    <pc:docChg chg="delSld">
      <pc:chgData name="Butler, Darilynn" userId="fdd746cb-426c-436f-b182-7a701e257fa0" providerId="ADAL" clId="{51376481-4883-4131-BF58-4DC93EF45B4F}" dt="2023-09-19T16:18:52.916" v="0" actId="2696"/>
      <pc:docMkLst>
        <pc:docMk/>
      </pc:docMkLst>
      <pc:sldChg chg="del">
        <pc:chgData name="Butler, Darilynn" userId="fdd746cb-426c-436f-b182-7a701e257fa0" providerId="ADAL" clId="{51376481-4883-4131-BF58-4DC93EF45B4F}" dt="2023-09-19T16:18:52.916" v="0" actId="2696"/>
        <pc:sldMkLst>
          <pc:docMk/>
          <pc:sldMk cId="3265268935" sldId="29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1A9099-EB22-453E-8322-4E302EB352B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2195606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A9099-EB22-453E-8322-4E302EB352B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2600946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A9099-EB22-453E-8322-4E302EB352B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4047384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A9099-EB22-453E-8322-4E302EB352B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1563004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A9099-EB22-453E-8322-4E302EB352B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98763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A9099-EB22-453E-8322-4E302EB352B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4245952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1A9099-EB22-453E-8322-4E302EB352B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3613174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1A9099-EB22-453E-8322-4E302EB352B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3347250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1A9099-EB22-453E-8322-4E302EB352B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462427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A9099-EB22-453E-8322-4E302EB352BD}"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3986802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1A9099-EB22-453E-8322-4E302EB352BD}"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3989567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1A9099-EB22-453E-8322-4E302EB352BD}" type="datetimeFigureOut">
              <a:rPr lang="en-US" smtClean="0"/>
              <a:t>9/19/2023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329956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2D1A9099-EB22-453E-8322-4E302EB352BD}" type="datetimeFigureOut">
              <a:rPr lang="en-US" smtClean="0"/>
              <a:t>9/19/2023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417346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1A9099-EB22-453E-8322-4E302EB352BD}" type="datetimeFigureOut">
              <a:rPr lang="en-US" smtClean="0"/>
              <a:t>9/19/2023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2909305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1A9099-EB22-453E-8322-4E302EB352BD}"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3212284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1A9099-EB22-453E-8322-4E302EB352BD}"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075E2-7AF4-4A04-871C-D3BD1102F7CA}" type="slidenum">
              <a:rPr lang="en-US" smtClean="0"/>
              <a:t>‹#›</a:t>
            </a:fld>
            <a:endParaRPr lang="en-US"/>
          </a:p>
        </p:txBody>
      </p:sp>
    </p:spTree>
    <p:extLst>
      <p:ext uri="{BB962C8B-B14F-4D97-AF65-F5344CB8AC3E}">
        <p14:creationId xmlns:p14="http://schemas.microsoft.com/office/powerpoint/2010/main" val="353274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1A9099-EB22-453E-8322-4E302EB352BD}" type="datetimeFigureOut">
              <a:rPr lang="en-US" smtClean="0"/>
              <a:t>9/19/2023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1D075E2-7AF4-4A04-871C-D3BD1102F7CA}" type="slidenum">
              <a:rPr lang="en-US" smtClean="0"/>
              <a:t>‹#›</a:t>
            </a:fld>
            <a:endParaRPr lang="en-US"/>
          </a:p>
        </p:txBody>
      </p:sp>
    </p:spTree>
    <p:extLst>
      <p:ext uri="{BB962C8B-B14F-4D97-AF65-F5344CB8AC3E}">
        <p14:creationId xmlns:p14="http://schemas.microsoft.com/office/powerpoint/2010/main" val="1154769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2.gov.bc.ca/gov/content/education-training/k-12/support/scholarships/provincial-scholarships/bc-excellence-scholarship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dbutler@sd43.bc.ca"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dbutler@sd43.bc.ca" TargetMode="External"/><Relationship Id="rId2" Type="http://schemas.openxmlformats.org/officeDocument/2006/relationships/hyperlink" Target="http://www.sd43.bc.ca/school/heritagewoods/ProgramsServices/career/Pages/Post-secondary.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B5F8C-0A02-497A-9A94-6CA0EB4549EB}"/>
              </a:ext>
            </a:extLst>
          </p:cNvPr>
          <p:cNvSpPr>
            <a:spLocks noGrp="1"/>
          </p:cNvSpPr>
          <p:nvPr>
            <p:ph type="ctrTitle"/>
          </p:nvPr>
        </p:nvSpPr>
        <p:spPr>
          <a:xfrm>
            <a:off x="1412177" y="1317606"/>
            <a:ext cx="7766936" cy="1646302"/>
          </a:xfrm>
        </p:spPr>
        <p:txBody>
          <a:bodyPr/>
          <a:lstStyle/>
          <a:p>
            <a:pPr algn="ctr"/>
            <a:r>
              <a:rPr lang="en-US" b="1"/>
              <a:t>September 2023 Scholarship Meeting </a:t>
            </a:r>
            <a:br>
              <a:rPr lang="en-US" b="1"/>
            </a:br>
            <a:endParaRPr lang="en-US" b="1"/>
          </a:p>
        </p:txBody>
      </p:sp>
      <p:sp>
        <p:nvSpPr>
          <p:cNvPr id="3" name="Subtitle 2">
            <a:extLst>
              <a:ext uri="{FF2B5EF4-FFF2-40B4-BE49-F238E27FC236}">
                <a16:creationId xmlns:a16="http://schemas.microsoft.com/office/drawing/2014/main" id="{95B12078-2AFC-4C41-BE65-430F3C9A4422}"/>
              </a:ext>
            </a:extLst>
          </p:cNvPr>
          <p:cNvSpPr>
            <a:spLocks noGrp="1"/>
          </p:cNvSpPr>
          <p:nvPr>
            <p:ph type="subTitle" idx="1"/>
          </p:nvPr>
        </p:nvSpPr>
        <p:spPr>
          <a:xfrm>
            <a:off x="3649535" y="5761101"/>
            <a:ext cx="7766936" cy="1096899"/>
          </a:xfrm>
        </p:spPr>
        <p:txBody>
          <a:bodyPr>
            <a:normAutofit/>
          </a:bodyPr>
          <a:lstStyle/>
          <a:p>
            <a:r>
              <a:rPr lang="en-US" sz="2400">
                <a:solidFill>
                  <a:schemeClr val="accent2">
                    <a:lumMod val="75000"/>
                  </a:schemeClr>
                </a:solidFill>
              </a:rPr>
              <a:t>Heritage Woods Secondary 2023-2024</a:t>
            </a:r>
          </a:p>
          <a:p>
            <a:endParaRPr lang="en-US" sz="2400">
              <a:solidFill>
                <a:schemeClr val="accent2">
                  <a:lumMod val="75000"/>
                </a:schemeClr>
              </a:solidFill>
            </a:endParaRPr>
          </a:p>
          <a:p>
            <a:endParaRPr lang="en-US" sz="2400">
              <a:solidFill>
                <a:schemeClr val="accent2">
                  <a:lumMod val="75000"/>
                </a:schemeClr>
              </a:solidFill>
            </a:endParaRPr>
          </a:p>
        </p:txBody>
      </p:sp>
      <p:pic>
        <p:nvPicPr>
          <p:cNvPr id="1026" name="Picture 2">
            <a:extLst>
              <a:ext uri="{FF2B5EF4-FFF2-40B4-BE49-F238E27FC236}">
                <a16:creationId xmlns:a16="http://schemas.microsoft.com/office/drawing/2014/main" id="{B05C3368-96E2-0338-E44A-58C8341FE0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23" y="3825552"/>
            <a:ext cx="3145612" cy="209501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DB188AD0-31F2-9D87-1DC3-48AFF20BC2AB}"/>
              </a:ext>
            </a:extLst>
          </p:cNvPr>
          <p:cNvSpPr txBox="1">
            <a:spLocks/>
          </p:cNvSpPr>
          <p:nvPr/>
        </p:nvSpPr>
        <p:spPr>
          <a:xfrm>
            <a:off x="-1729910" y="2381304"/>
            <a:ext cx="8596668" cy="1320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a:t>Today:	</a:t>
            </a:r>
          </a:p>
        </p:txBody>
      </p:sp>
      <p:pic>
        <p:nvPicPr>
          <p:cNvPr id="6" name="Picture 5">
            <a:extLst>
              <a:ext uri="{FF2B5EF4-FFF2-40B4-BE49-F238E27FC236}">
                <a16:creationId xmlns:a16="http://schemas.microsoft.com/office/drawing/2014/main" id="{588EC149-F1CE-78DF-EED5-0159F696123E}"/>
              </a:ext>
            </a:extLst>
          </p:cNvPr>
          <p:cNvPicPr>
            <a:picLocks noChangeAspect="1"/>
          </p:cNvPicPr>
          <p:nvPr/>
        </p:nvPicPr>
        <p:blipFill>
          <a:blip r:embed="rId3"/>
          <a:stretch>
            <a:fillRect/>
          </a:stretch>
        </p:blipFill>
        <p:spPr>
          <a:xfrm>
            <a:off x="5129162" y="4027606"/>
            <a:ext cx="8614395" cy="1310754"/>
          </a:xfrm>
          <a:prstGeom prst="rect">
            <a:avLst/>
          </a:prstGeom>
        </p:spPr>
      </p:pic>
    </p:spTree>
    <p:extLst>
      <p:ext uri="{BB962C8B-B14F-4D97-AF65-F5344CB8AC3E}">
        <p14:creationId xmlns:p14="http://schemas.microsoft.com/office/powerpoint/2010/main" val="3344233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F63A12-A05C-2757-B0F6-22D1B46FD62E}"/>
              </a:ext>
            </a:extLst>
          </p:cNvPr>
          <p:cNvPicPr>
            <a:picLocks noChangeAspect="1"/>
          </p:cNvPicPr>
          <p:nvPr/>
        </p:nvPicPr>
        <p:blipFill>
          <a:blip r:embed="rId2"/>
          <a:stretch>
            <a:fillRect/>
          </a:stretch>
        </p:blipFill>
        <p:spPr>
          <a:xfrm>
            <a:off x="3163357" y="0"/>
            <a:ext cx="5865286" cy="6858000"/>
          </a:xfrm>
          <a:prstGeom prst="rect">
            <a:avLst/>
          </a:prstGeom>
        </p:spPr>
      </p:pic>
      <p:sp>
        <p:nvSpPr>
          <p:cNvPr id="4" name="TextBox 3">
            <a:extLst>
              <a:ext uri="{FF2B5EF4-FFF2-40B4-BE49-F238E27FC236}">
                <a16:creationId xmlns:a16="http://schemas.microsoft.com/office/drawing/2014/main" id="{C4F57333-7A65-F3BD-9A4C-F24649C06B94}"/>
              </a:ext>
            </a:extLst>
          </p:cNvPr>
          <p:cNvSpPr txBox="1"/>
          <p:nvPr/>
        </p:nvSpPr>
        <p:spPr>
          <a:xfrm>
            <a:off x="615820" y="2453951"/>
            <a:ext cx="2323323" cy="830997"/>
          </a:xfrm>
          <a:prstGeom prst="rect">
            <a:avLst/>
          </a:prstGeom>
          <a:noFill/>
        </p:spPr>
        <p:txBody>
          <a:bodyPr wrap="square" rtlCol="0">
            <a:spAutoFit/>
          </a:bodyPr>
          <a:lstStyle/>
          <a:p>
            <a:r>
              <a:rPr lang="en-US" sz="2400"/>
              <a:t>No nomination</a:t>
            </a:r>
          </a:p>
          <a:p>
            <a:r>
              <a:rPr lang="en-US" sz="2400"/>
              <a:t>required</a:t>
            </a:r>
          </a:p>
        </p:txBody>
      </p:sp>
    </p:spTree>
    <p:extLst>
      <p:ext uri="{BB962C8B-B14F-4D97-AF65-F5344CB8AC3E}">
        <p14:creationId xmlns:p14="http://schemas.microsoft.com/office/powerpoint/2010/main" val="2513839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8D84D77-8E81-47A8-829E-6F120157E572}"/>
              </a:ext>
            </a:extLst>
          </p:cNvPr>
          <p:cNvSpPr txBox="1"/>
          <p:nvPr/>
        </p:nvSpPr>
        <p:spPr>
          <a:xfrm>
            <a:off x="2280778" y="5344643"/>
            <a:ext cx="4735842" cy="400110"/>
          </a:xfrm>
          <a:prstGeom prst="rect">
            <a:avLst/>
          </a:prstGeom>
          <a:noFill/>
        </p:spPr>
        <p:txBody>
          <a:bodyPr wrap="square" rtlCol="0">
            <a:spAutoFit/>
          </a:bodyPr>
          <a:lstStyle/>
          <a:p>
            <a:r>
              <a:rPr lang="en-US" sz="2000" b="1"/>
              <a:t>NO SCHOOL NOMINATION REQUIRED</a:t>
            </a:r>
          </a:p>
        </p:txBody>
      </p:sp>
      <p:pic>
        <p:nvPicPr>
          <p:cNvPr id="2" name="Picture 1">
            <a:extLst>
              <a:ext uri="{FF2B5EF4-FFF2-40B4-BE49-F238E27FC236}">
                <a16:creationId xmlns:a16="http://schemas.microsoft.com/office/drawing/2014/main" id="{CB6D7032-C882-355F-4E28-98E39FFC1C21}"/>
              </a:ext>
            </a:extLst>
          </p:cNvPr>
          <p:cNvPicPr>
            <a:picLocks noChangeAspect="1"/>
          </p:cNvPicPr>
          <p:nvPr/>
        </p:nvPicPr>
        <p:blipFill>
          <a:blip r:embed="rId2"/>
          <a:stretch>
            <a:fillRect/>
          </a:stretch>
        </p:blipFill>
        <p:spPr>
          <a:xfrm>
            <a:off x="307223" y="578498"/>
            <a:ext cx="9331299" cy="4594906"/>
          </a:xfrm>
          <a:prstGeom prst="rect">
            <a:avLst/>
          </a:prstGeom>
        </p:spPr>
      </p:pic>
    </p:spTree>
    <p:extLst>
      <p:ext uri="{BB962C8B-B14F-4D97-AF65-F5344CB8AC3E}">
        <p14:creationId xmlns:p14="http://schemas.microsoft.com/office/powerpoint/2010/main" val="4032198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ocument with text and words&#10;&#10;Description automatically generated with medium confidence">
            <a:extLst>
              <a:ext uri="{FF2B5EF4-FFF2-40B4-BE49-F238E27FC236}">
                <a16:creationId xmlns:a16="http://schemas.microsoft.com/office/drawing/2014/main" id="{5B81FED9-A6D3-4244-D2F6-33BED70E0C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118" y="0"/>
            <a:ext cx="5722564" cy="6858000"/>
          </a:xfrm>
          <a:prstGeom prst="rect">
            <a:avLst/>
          </a:prstGeom>
        </p:spPr>
      </p:pic>
    </p:spTree>
    <p:extLst>
      <p:ext uri="{BB962C8B-B14F-4D97-AF65-F5344CB8AC3E}">
        <p14:creationId xmlns:p14="http://schemas.microsoft.com/office/powerpoint/2010/main" val="309939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D34B1-D7EC-640E-41F9-1D18A9AF2438}"/>
              </a:ext>
            </a:extLst>
          </p:cNvPr>
          <p:cNvSpPr>
            <a:spLocks noGrp="1"/>
          </p:cNvSpPr>
          <p:nvPr>
            <p:ph type="title"/>
          </p:nvPr>
        </p:nvSpPr>
        <p:spPr/>
        <p:txBody>
          <a:bodyPr/>
          <a:lstStyle/>
          <a:p>
            <a:r>
              <a:rPr lang="en-US"/>
              <a:t>Lester B Pearson International Scholarship (at University of Toronto)</a:t>
            </a:r>
          </a:p>
        </p:txBody>
      </p:sp>
      <p:sp>
        <p:nvSpPr>
          <p:cNvPr id="3" name="Content Placeholder 2">
            <a:extLst>
              <a:ext uri="{FF2B5EF4-FFF2-40B4-BE49-F238E27FC236}">
                <a16:creationId xmlns:a16="http://schemas.microsoft.com/office/drawing/2014/main" id="{FB8638F2-36A3-2905-4E2D-788D67584E33}"/>
              </a:ext>
            </a:extLst>
          </p:cNvPr>
          <p:cNvSpPr>
            <a:spLocks noGrp="1"/>
          </p:cNvSpPr>
          <p:nvPr>
            <p:ph sz="half" idx="1"/>
          </p:nvPr>
        </p:nvSpPr>
        <p:spPr/>
        <p:txBody>
          <a:bodyPr>
            <a:normAutofit fontScale="92500" lnSpcReduction="10000"/>
          </a:bodyPr>
          <a:lstStyle/>
          <a:p>
            <a:r>
              <a:rPr lang="en-US" sz="1800" b="0" i="0" u="sng" strike="noStrike" baseline="0">
                <a:latin typeface="Arial Black" panose="020B0A04020102020204" pitchFamily="34" charset="0"/>
              </a:rPr>
              <a:t>Eligibility Criteria</a:t>
            </a:r>
            <a:r>
              <a:rPr lang="en-US" sz="1800" b="0" i="0" u="none" strike="noStrike" baseline="0">
                <a:latin typeface="Arial Black" panose="020B0A04020102020204" pitchFamily="34" charset="0"/>
              </a:rPr>
              <a:t>: </a:t>
            </a:r>
            <a:r>
              <a:rPr lang="en-US" sz="1800" b="0" i="0" u="none" strike="noStrike" baseline="0">
                <a:latin typeface="Arial" panose="020B0604020202020204" pitchFamily="34" charset="0"/>
              </a:rPr>
              <a:t>(must meet all criteria)</a:t>
            </a:r>
          </a:p>
          <a:p>
            <a:r>
              <a:rPr lang="en-US" sz="1800" b="0" i="0" u="none" strike="noStrike" baseline="0">
                <a:latin typeface="Arial Black" panose="020B0A04020102020204" pitchFamily="34" charset="0"/>
              </a:rPr>
              <a:t>Academic excellence</a:t>
            </a:r>
          </a:p>
          <a:p>
            <a:r>
              <a:rPr lang="en-US" sz="1800" b="0" i="0" u="none" strike="noStrike" baseline="0">
                <a:latin typeface="Arial Black" panose="020B0A04020102020204" pitchFamily="34" charset="0"/>
              </a:rPr>
              <a:t>Outstanding impact on school and community life</a:t>
            </a:r>
          </a:p>
          <a:p>
            <a:r>
              <a:rPr lang="en-US" sz="1800" b="0" i="0" u="none" strike="noStrike" baseline="0">
                <a:latin typeface="Arial Black" panose="020B0A04020102020204" pitchFamily="34" charset="0"/>
              </a:rPr>
              <a:t>Creativity and leadership within school</a:t>
            </a:r>
          </a:p>
          <a:p>
            <a:r>
              <a:rPr lang="en-US" sz="1800" b="0" i="0" u="none" strike="noStrike" baseline="0">
                <a:latin typeface="Arial Black" panose="020B0A04020102020204" pitchFamily="34" charset="0"/>
              </a:rPr>
              <a:t>International student in your final year of high school</a:t>
            </a:r>
          </a:p>
          <a:p>
            <a:r>
              <a:rPr lang="en-US" sz="1800" b="0" i="0" u="none" strike="noStrike" baseline="0">
                <a:latin typeface="Arial Black" panose="020B0A04020102020204" pitchFamily="34" charset="0"/>
              </a:rPr>
              <a:t>Beginning university study at University of Toronto in September 2024</a:t>
            </a:r>
          </a:p>
          <a:p>
            <a:endParaRPr lang="en-US" sz="1800" b="0" i="0" u="none" strike="noStrike" baseline="0">
              <a:latin typeface="Arial Black" panose="020B0A04020102020204" pitchFamily="34" charset="0"/>
            </a:endParaRPr>
          </a:p>
          <a:p>
            <a:endParaRPr lang="en-US"/>
          </a:p>
        </p:txBody>
      </p:sp>
      <p:sp>
        <p:nvSpPr>
          <p:cNvPr id="4" name="Content Placeholder 3">
            <a:extLst>
              <a:ext uri="{FF2B5EF4-FFF2-40B4-BE49-F238E27FC236}">
                <a16:creationId xmlns:a16="http://schemas.microsoft.com/office/drawing/2014/main" id="{485204F7-C191-046C-E982-BFC3B9E0063B}"/>
              </a:ext>
            </a:extLst>
          </p:cNvPr>
          <p:cNvSpPr>
            <a:spLocks noGrp="1"/>
          </p:cNvSpPr>
          <p:nvPr>
            <p:ph sz="half" idx="2"/>
          </p:nvPr>
        </p:nvSpPr>
        <p:spPr/>
        <p:txBody>
          <a:bodyPr>
            <a:normAutofit fontScale="92500" lnSpcReduction="10000"/>
          </a:bodyPr>
          <a:lstStyle/>
          <a:p>
            <a:r>
              <a:rPr lang="en-US" sz="2000" b="0" i="0" u="none" strike="noStrike" baseline="0">
                <a:solidFill>
                  <a:srgbClr val="000000"/>
                </a:solidFill>
                <a:latin typeface="Arial Black" panose="020B0A04020102020204" pitchFamily="34" charset="0"/>
              </a:rPr>
              <a:t> </a:t>
            </a:r>
            <a:r>
              <a:rPr lang="en-US" sz="1800" b="1" i="0" u="none" strike="noStrike" baseline="0">
                <a:solidFill>
                  <a:srgbClr val="000000"/>
                </a:solidFill>
                <a:latin typeface="Arial Black" panose="020B0A04020102020204" pitchFamily="34" charset="0"/>
              </a:rPr>
              <a:t>To Apply: </a:t>
            </a:r>
            <a:endParaRPr lang="en-US" sz="1800" b="0" i="0" u="none" strike="noStrike" baseline="0">
              <a:solidFill>
                <a:srgbClr val="000000"/>
              </a:solidFill>
              <a:latin typeface="Arial Black" panose="020B0A04020102020204" pitchFamily="34" charset="0"/>
            </a:endParaRPr>
          </a:p>
          <a:p>
            <a:r>
              <a:rPr lang="en-US" sz="1800" b="1" i="0" u="none" strike="noStrike" baseline="0">
                <a:solidFill>
                  <a:srgbClr val="000000"/>
                </a:solidFill>
                <a:latin typeface="Arial Black" panose="020B0A04020102020204" pitchFamily="34" charset="0"/>
              </a:rPr>
              <a:t>1.Hand in an Unofficial Transcript from the BC Ministry of Education site</a:t>
            </a:r>
            <a:endParaRPr lang="en-US" sz="1800" b="0" i="0" u="none" strike="noStrike" baseline="0">
              <a:solidFill>
                <a:srgbClr val="000000"/>
              </a:solidFill>
              <a:latin typeface="Arial Black" panose="020B0A04020102020204" pitchFamily="34" charset="0"/>
            </a:endParaRPr>
          </a:p>
          <a:p>
            <a:r>
              <a:rPr lang="en-US" sz="1800" b="1" i="0" u="none" strike="noStrike" baseline="0">
                <a:solidFill>
                  <a:srgbClr val="000000"/>
                </a:solidFill>
                <a:latin typeface="Arial Black" panose="020B0A04020102020204" pitchFamily="34" charset="0"/>
              </a:rPr>
              <a:t>2.Write a 1 page; double spaced, 12 font size, single sided paragraph stating why you meet the criteria for this award and why you should be selected</a:t>
            </a:r>
            <a:endParaRPr lang="en-US" sz="1800" b="0" i="0" u="none" strike="noStrike" baseline="0">
              <a:solidFill>
                <a:srgbClr val="000000"/>
              </a:solidFill>
              <a:latin typeface="Arial Black" panose="020B0A04020102020204" pitchFamily="34" charset="0"/>
            </a:endParaRPr>
          </a:p>
          <a:p>
            <a:r>
              <a:rPr lang="en-US" sz="1800" b="1" i="0" u="none" strike="noStrike" baseline="0">
                <a:solidFill>
                  <a:srgbClr val="000000"/>
                </a:solidFill>
                <a:latin typeface="Arial Black" panose="020B0A04020102020204" pitchFamily="34" charset="0"/>
              </a:rPr>
              <a:t>3.Provide the name of 1 Heritage Woods Teacher/Staff Member who has agreed to be a reference for you   </a:t>
            </a:r>
            <a:endParaRPr lang="en-US" sz="1800" b="0" i="0" u="none" strike="noStrike" baseline="0">
              <a:solidFill>
                <a:srgbClr val="000000"/>
              </a:solidFill>
              <a:latin typeface="Arial Black" panose="020B0A04020102020204" pitchFamily="34" charset="0"/>
            </a:endParaRPr>
          </a:p>
          <a:p>
            <a:endParaRPr lang="en-US" sz="1800" b="0" i="0" u="none" strike="noStrike" baseline="0">
              <a:solidFill>
                <a:srgbClr val="000000"/>
              </a:solidFill>
              <a:latin typeface="Arial Black" panose="020B0A04020102020204" pitchFamily="34" charset="0"/>
            </a:endParaRPr>
          </a:p>
        </p:txBody>
      </p:sp>
      <p:sp>
        <p:nvSpPr>
          <p:cNvPr id="6" name="TextBox 5">
            <a:extLst>
              <a:ext uri="{FF2B5EF4-FFF2-40B4-BE49-F238E27FC236}">
                <a16:creationId xmlns:a16="http://schemas.microsoft.com/office/drawing/2014/main" id="{FF63808C-031C-2F48-7390-CDDF401B1383}"/>
              </a:ext>
            </a:extLst>
          </p:cNvPr>
          <p:cNvSpPr txBox="1"/>
          <p:nvPr/>
        </p:nvSpPr>
        <p:spPr>
          <a:xfrm>
            <a:off x="8640661" y="2160589"/>
            <a:ext cx="3137482" cy="1323439"/>
          </a:xfrm>
          <a:prstGeom prst="rect">
            <a:avLst/>
          </a:prstGeom>
          <a:noFill/>
        </p:spPr>
        <p:txBody>
          <a:bodyPr wrap="square" rtlCol="0">
            <a:spAutoFit/>
          </a:bodyPr>
          <a:lstStyle/>
          <a:p>
            <a:r>
              <a:rPr lang="en-US" sz="1200" b="0" i="1" u="none" strike="noStrike" baseline="0">
                <a:solidFill>
                  <a:srgbClr val="808080"/>
                </a:solidFill>
                <a:latin typeface="Calibri" panose="020F0502020204030204" pitchFamily="34" charset="0"/>
              </a:rPr>
              <a:t>Due to Ms. Butler or Ms. Leeden by</a:t>
            </a:r>
            <a:r>
              <a:rPr lang="en-US" sz="800" b="0" i="1" u="none" strike="noStrike" baseline="0">
                <a:solidFill>
                  <a:srgbClr val="808080"/>
                </a:solidFill>
                <a:latin typeface="Calibri" panose="020F0502020204030204" pitchFamily="34" charset="0"/>
              </a:rPr>
              <a:t>: </a:t>
            </a:r>
            <a:endParaRPr lang="en-US" sz="800" b="0" i="0" u="none" strike="noStrike" baseline="0">
              <a:solidFill>
                <a:srgbClr val="808080"/>
              </a:solidFill>
              <a:latin typeface="Calibri" panose="020F0502020204030204" pitchFamily="34" charset="0"/>
            </a:endParaRPr>
          </a:p>
          <a:p>
            <a:r>
              <a:rPr lang="en-US" sz="1600" b="1" i="0" u="none" strike="noStrike" baseline="0">
                <a:solidFill>
                  <a:srgbClr val="000000"/>
                </a:solidFill>
                <a:latin typeface="Arial Black" panose="020B0A04020102020204" pitchFamily="34" charset="0"/>
              </a:rPr>
              <a:t>Thursday November 02, 2023 by 12:30! </a:t>
            </a:r>
            <a:endParaRPr lang="en-US" sz="1600" b="0" i="0" u="none" strike="noStrike" baseline="0">
              <a:solidFill>
                <a:srgbClr val="000000"/>
              </a:solidFill>
              <a:latin typeface="Arial Black" panose="020B0A04020102020204" pitchFamily="34" charset="0"/>
            </a:endParaRPr>
          </a:p>
          <a:p>
            <a:r>
              <a:rPr lang="en-US" sz="1800" b="1" i="1" u="none" strike="noStrike" baseline="0">
                <a:solidFill>
                  <a:srgbClr val="000000"/>
                </a:solidFill>
                <a:latin typeface="Calibri" panose="020F0502020204030204" pitchFamily="34" charset="0"/>
              </a:rPr>
              <a:t>No late applications will be accepted. </a:t>
            </a:r>
            <a:endParaRPr lang="en-US"/>
          </a:p>
        </p:txBody>
      </p:sp>
    </p:spTree>
    <p:extLst>
      <p:ext uri="{BB962C8B-B14F-4D97-AF65-F5344CB8AC3E}">
        <p14:creationId xmlns:p14="http://schemas.microsoft.com/office/powerpoint/2010/main" val="3376830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E6C0-28A1-EF17-E433-379F6C2EC9C8}"/>
              </a:ext>
            </a:extLst>
          </p:cNvPr>
          <p:cNvSpPr>
            <a:spLocks noGrp="1"/>
          </p:cNvSpPr>
          <p:nvPr>
            <p:ph type="title"/>
          </p:nvPr>
        </p:nvSpPr>
        <p:spPr/>
        <p:txBody>
          <a:bodyPr>
            <a:normAutofit fontScale="90000"/>
          </a:bodyPr>
          <a:lstStyle/>
          <a:p>
            <a:pPr algn="ctr"/>
            <a:r>
              <a:rPr lang="en-US" sz="4000" b="1" u="sng">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Arial Black" panose="020B0A04020102020204" pitchFamily="34" charset="0"/>
                <a:ea typeface="Calibri" panose="020F0502020204030204" pitchFamily="34" charset="0"/>
                <a:cs typeface="Aharoni" panose="02010803020104030203" pitchFamily="2" charset="-79"/>
              </a:rPr>
              <a:t>QUEEN’S UNIVERSITY</a:t>
            </a:r>
            <a:r>
              <a:rPr lang="en-US" sz="40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Arial Black" panose="020B0A04020102020204" pitchFamily="34" charset="0"/>
                <a:ea typeface="Calibri" panose="020F0502020204030204" pitchFamily="34" charset="0"/>
                <a:cs typeface="Aharoni" panose="02010803020104030203" pitchFamily="2" charset="-79"/>
              </a:rPr>
              <a:t>: </a:t>
            </a:r>
            <a:br>
              <a:rPr lang="en-US" sz="40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Arial Black" panose="020B0A04020102020204" pitchFamily="34" charset="0"/>
                <a:ea typeface="Calibri" panose="020F0502020204030204" pitchFamily="34" charset="0"/>
                <a:cs typeface="Aharoni" panose="02010803020104030203" pitchFamily="2" charset="-79"/>
              </a:rPr>
            </a:br>
            <a:r>
              <a:rPr lang="en-US" sz="4000" b="1">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Arial Black" panose="020B0A04020102020204" pitchFamily="34" charset="0"/>
                <a:ea typeface="Calibri" panose="020F0502020204030204" pitchFamily="34" charset="0"/>
                <a:cs typeface="Aharoni" panose="02010803020104030203" pitchFamily="2" charset="-79"/>
              </a:rPr>
              <a:t>Chancellor’s Scholarship</a:t>
            </a:r>
            <a:br>
              <a:rPr lang="en-US" sz="2800">
                <a:latin typeface="Calibri" panose="020F0502020204030204" pitchFamily="34" charset="0"/>
                <a:ea typeface="Calibri" panose="020F0502020204030204" pitchFamily="34" charset="0"/>
                <a:cs typeface="Times New Roman" panose="02020603050405020304" pitchFamily="18" charset="0"/>
              </a:rPr>
            </a:br>
            <a:endParaRPr lang="en-US"/>
          </a:p>
        </p:txBody>
      </p:sp>
      <p:sp>
        <p:nvSpPr>
          <p:cNvPr id="3" name="Content Placeholder 2">
            <a:extLst>
              <a:ext uri="{FF2B5EF4-FFF2-40B4-BE49-F238E27FC236}">
                <a16:creationId xmlns:a16="http://schemas.microsoft.com/office/drawing/2014/main" id="{A5AB07C7-9D63-DE8A-8481-6F3F83A12C3A}"/>
              </a:ext>
            </a:extLst>
          </p:cNvPr>
          <p:cNvSpPr>
            <a:spLocks noGrp="1"/>
          </p:cNvSpPr>
          <p:nvPr>
            <p:ph sz="half" idx="1"/>
          </p:nvPr>
        </p:nvSpPr>
        <p:spPr>
          <a:xfrm>
            <a:off x="408886" y="2054946"/>
            <a:ext cx="4184035" cy="3880772"/>
          </a:xfrm>
        </p:spPr>
        <p:txBody>
          <a:bodyPr>
            <a:normAutofit fontScale="85000" lnSpcReduction="20000"/>
          </a:bodyPr>
          <a:lstStyle/>
          <a:p>
            <a:r>
              <a:rPr lang="en-US" sz="1800" b="0" i="0" u="none" strike="noStrike" baseline="0">
                <a:solidFill>
                  <a:srgbClr val="000000"/>
                </a:solidFill>
                <a:latin typeface="Arial Black" panose="020B0A04020102020204" pitchFamily="34" charset="0"/>
              </a:rPr>
              <a:t> </a:t>
            </a:r>
            <a:r>
              <a:rPr lang="en-US" sz="1800" b="1" i="0" u="none" strike="noStrike" baseline="0">
                <a:solidFill>
                  <a:srgbClr val="000000"/>
                </a:solidFill>
                <a:latin typeface="Arial Black" panose="020B0A04020102020204" pitchFamily="34" charset="0"/>
              </a:rPr>
              <a:t>Eligibility Criteria: </a:t>
            </a:r>
            <a:r>
              <a:rPr lang="en-US" sz="1800" b="0" i="0" u="none" strike="noStrike" baseline="0">
                <a:solidFill>
                  <a:srgbClr val="000000"/>
                </a:solidFill>
                <a:latin typeface="Arial" panose="020B0604020202020204" pitchFamily="34" charset="0"/>
              </a:rPr>
              <a:t>(check off all applicable criteria) </a:t>
            </a:r>
            <a:endParaRPr lang="en-US" sz="1800" b="0" i="0" u="none" strike="noStrike" baseline="0">
              <a:solidFill>
                <a:srgbClr val="000000"/>
              </a:solidFill>
              <a:latin typeface="Arial Black" panose="020B0A04020102020204" pitchFamily="34" charset="0"/>
            </a:endParaRPr>
          </a:p>
          <a:p>
            <a:r>
              <a:rPr lang="en-US" sz="1800" b="1" i="0" u="none" strike="noStrike" baseline="0">
                <a:solidFill>
                  <a:srgbClr val="000000"/>
                </a:solidFill>
                <a:latin typeface="Arial Black" panose="020B0A04020102020204" pitchFamily="34" charset="0"/>
              </a:rPr>
              <a:t>Superior Academic Ability</a:t>
            </a:r>
          </a:p>
          <a:p>
            <a:r>
              <a:rPr lang="en-US" sz="1800" b="1" i="0" u="none" strike="noStrike" baseline="0">
                <a:solidFill>
                  <a:srgbClr val="000000"/>
                </a:solidFill>
                <a:latin typeface="Arial Black" panose="020B0A04020102020204" pitchFamily="34" charset="0"/>
              </a:rPr>
              <a:t>Demonstrated Leadership, Original &amp; Creative Thinking</a:t>
            </a:r>
          </a:p>
          <a:p>
            <a:r>
              <a:rPr lang="en-US" sz="1800" b="1" i="0" u="none" strike="noStrike" baseline="0">
                <a:solidFill>
                  <a:srgbClr val="000000"/>
                </a:solidFill>
                <a:latin typeface="Arial Black" panose="020B0A04020102020204" pitchFamily="34" charset="0"/>
              </a:rPr>
              <a:t>Exceptional Achievement (in a broad context)</a:t>
            </a:r>
          </a:p>
          <a:p>
            <a:r>
              <a:rPr lang="en-US" sz="1800" b="1" i="0" u="none" strike="noStrike" baseline="0">
                <a:solidFill>
                  <a:srgbClr val="000000"/>
                </a:solidFill>
                <a:latin typeface="Arial Black" panose="020B0A04020102020204" pitchFamily="34" charset="0"/>
              </a:rPr>
              <a:t>Strong Involvement (in the School &amp; Community)</a:t>
            </a:r>
          </a:p>
          <a:p>
            <a:r>
              <a:rPr lang="en-US" sz="1800" b="1" i="0" u="none" strike="noStrike" baseline="0">
                <a:solidFill>
                  <a:srgbClr val="000000"/>
                </a:solidFill>
                <a:latin typeface="Arial Black" panose="020B0A04020102020204" pitchFamily="34" charset="0"/>
              </a:rPr>
              <a:t>Canadian Citizen or Permanent Resident of Canada</a:t>
            </a:r>
          </a:p>
          <a:p>
            <a:r>
              <a:rPr lang="en-US" sz="1800" b="1" i="0" u="none" strike="noStrike" baseline="0">
                <a:solidFill>
                  <a:srgbClr val="000000"/>
                </a:solidFill>
                <a:latin typeface="Arial Black" panose="020B0A04020102020204" pitchFamily="34" charset="0"/>
              </a:rPr>
              <a:t>Intending to attend Queen’s University in full-time undergraduate program in September 2024.</a:t>
            </a:r>
            <a:endParaRPr lang="en-US" sz="1800" b="0" i="0" u="none" strike="noStrike" baseline="0">
              <a:solidFill>
                <a:srgbClr val="000000"/>
              </a:solidFill>
              <a:latin typeface="Arial Black" panose="020B0A04020102020204" pitchFamily="34" charset="0"/>
            </a:endParaRPr>
          </a:p>
          <a:p>
            <a:endParaRPr lang="en-US"/>
          </a:p>
        </p:txBody>
      </p:sp>
      <p:sp>
        <p:nvSpPr>
          <p:cNvPr id="4" name="Content Placeholder 3">
            <a:extLst>
              <a:ext uri="{FF2B5EF4-FFF2-40B4-BE49-F238E27FC236}">
                <a16:creationId xmlns:a16="http://schemas.microsoft.com/office/drawing/2014/main" id="{BC70D245-C6C0-D0B1-C6D9-7233A71890C6}"/>
              </a:ext>
            </a:extLst>
          </p:cNvPr>
          <p:cNvSpPr>
            <a:spLocks noGrp="1"/>
          </p:cNvSpPr>
          <p:nvPr>
            <p:ph sz="half" idx="2"/>
          </p:nvPr>
        </p:nvSpPr>
        <p:spPr/>
        <p:txBody>
          <a:bodyPr>
            <a:normAutofit fontScale="85000" lnSpcReduction="20000"/>
          </a:bodyPr>
          <a:lstStyle/>
          <a:p>
            <a:r>
              <a:rPr lang="en-US" b="0" i="0" u="sng" strike="noStrike" baseline="0">
                <a:latin typeface="Arial Black" panose="020B0A04020102020204" pitchFamily="34" charset="0"/>
              </a:rPr>
              <a:t>To Apply</a:t>
            </a:r>
            <a:r>
              <a:rPr lang="en-US" b="0" i="0" u="none" strike="noStrike" baseline="0">
                <a:latin typeface="Arial Black" panose="020B0A04020102020204" pitchFamily="34" charset="0"/>
              </a:rPr>
              <a:t>:</a:t>
            </a:r>
          </a:p>
          <a:p>
            <a:r>
              <a:rPr lang="en-US" b="0" i="0" u="none" strike="noStrike" baseline="0">
                <a:latin typeface="Arial Black" panose="020B0A04020102020204" pitchFamily="34" charset="0"/>
              </a:rPr>
              <a:t>Hand in an Unofficial Transcript from the BC Ministry of Education site.</a:t>
            </a:r>
          </a:p>
          <a:p>
            <a:pPr marR="4900"/>
            <a:r>
              <a:rPr lang="en-US" b="0" i="0" u="sng" strike="noStrike" baseline="0">
                <a:latin typeface="Arial Black" panose="020B0A04020102020204" pitchFamily="34" charset="0"/>
              </a:rPr>
              <a:t>Write a 1 page</a:t>
            </a:r>
            <a:r>
              <a:rPr lang="en-US" b="0" i="0" u="none" strike="noStrike" baseline="0">
                <a:latin typeface="Arial Black" panose="020B0A04020102020204" pitchFamily="34" charset="0"/>
              </a:rPr>
              <a:t>; double spaced, 12 font size, single sided paragraph stating why you meet the criteria for this award and why you should be selected.</a:t>
            </a:r>
          </a:p>
          <a:p>
            <a:pPr marR="3790"/>
            <a:r>
              <a:rPr lang="en-US" b="0" i="0" u="none" strike="noStrike" baseline="0">
                <a:latin typeface="Arial Black" panose="020B0A04020102020204" pitchFamily="34" charset="0"/>
              </a:rPr>
              <a:t>Provide a </a:t>
            </a:r>
            <a:r>
              <a:rPr lang="en-US" b="0" i="0" u="sng" strike="noStrike" baseline="0">
                <a:latin typeface="Arial Black" panose="020B0A04020102020204" pitchFamily="34" charset="0"/>
              </a:rPr>
              <a:t>reference letter</a:t>
            </a:r>
            <a:r>
              <a:rPr lang="en-US" b="0" i="0" u="none" strike="noStrike" baseline="0">
                <a:latin typeface="Arial Black" panose="020B0A04020102020204" pitchFamily="34" charset="0"/>
              </a:rPr>
              <a:t> from a community member (not a teacher or staff member from Heritage Woods Secondary School).</a:t>
            </a:r>
          </a:p>
          <a:p>
            <a:pPr marR="3790"/>
            <a:r>
              <a:rPr lang="en-US" b="0" i="0" u="none" strike="noStrike" baseline="0">
                <a:latin typeface="Arial Black" panose="020B0A04020102020204" pitchFamily="34" charset="0"/>
              </a:rPr>
              <a:t>Provide the </a:t>
            </a:r>
            <a:r>
              <a:rPr lang="en-US" b="0" i="0" u="sng" strike="noStrike" baseline="0">
                <a:latin typeface="Arial Black" panose="020B0A04020102020204" pitchFamily="34" charset="0"/>
              </a:rPr>
              <a:t>name</a:t>
            </a:r>
            <a:r>
              <a:rPr lang="en-US" b="0" i="0" u="none" strike="noStrike" baseline="0">
                <a:latin typeface="Arial Black" panose="020B0A04020102020204" pitchFamily="34" charset="0"/>
              </a:rPr>
              <a:t> of 1 Heritage Woods Teacher/Staff Member who has agreed to be a reference for you.</a:t>
            </a:r>
          </a:p>
          <a:p>
            <a:endParaRPr lang="en-US"/>
          </a:p>
        </p:txBody>
      </p:sp>
      <p:sp>
        <p:nvSpPr>
          <p:cNvPr id="5" name="TextBox 4">
            <a:extLst>
              <a:ext uri="{FF2B5EF4-FFF2-40B4-BE49-F238E27FC236}">
                <a16:creationId xmlns:a16="http://schemas.microsoft.com/office/drawing/2014/main" id="{9A7AAA28-08F0-085B-3DCC-0F0D1E73FF85}"/>
              </a:ext>
            </a:extLst>
          </p:cNvPr>
          <p:cNvSpPr txBox="1"/>
          <p:nvPr/>
        </p:nvSpPr>
        <p:spPr>
          <a:xfrm>
            <a:off x="872455" y="5679347"/>
            <a:ext cx="4790114" cy="923330"/>
          </a:xfrm>
          <a:prstGeom prst="rect">
            <a:avLst/>
          </a:prstGeom>
          <a:noFill/>
        </p:spPr>
        <p:txBody>
          <a:bodyPr wrap="square" rtlCol="0">
            <a:spAutoFit/>
          </a:bodyPr>
          <a:lstStyle/>
          <a:p>
            <a:r>
              <a:rPr lang="en-US" sz="1800" b="1" i="1" u="sng" strike="noStrike" baseline="0">
                <a:solidFill>
                  <a:srgbClr val="808080"/>
                </a:solidFill>
                <a:latin typeface="Calibri" panose="020F0502020204030204" pitchFamily="34" charset="0"/>
              </a:rPr>
              <a:t> Due to Ms. Butler by</a:t>
            </a:r>
            <a:r>
              <a:rPr lang="en-US" sz="1800" b="0" i="1" u="sng" strike="noStrike" baseline="0">
                <a:solidFill>
                  <a:srgbClr val="808080"/>
                </a:solidFill>
                <a:latin typeface="Calibri" panose="020F0502020204030204" pitchFamily="34" charset="0"/>
              </a:rPr>
              <a:t>: </a:t>
            </a:r>
            <a:endParaRPr lang="en-US" sz="1800" b="1" i="1" u="none" strike="noStrike" baseline="0">
              <a:solidFill>
                <a:srgbClr val="808080"/>
              </a:solidFill>
              <a:latin typeface="Calibri" panose="020F0502020204030204" pitchFamily="34" charset="0"/>
            </a:endParaRPr>
          </a:p>
          <a:p>
            <a:r>
              <a:rPr lang="en-US" sz="1800" b="0" i="0" u="none" strike="noStrike" baseline="0">
                <a:latin typeface="Arial Black" panose="020B0A04020102020204" pitchFamily="34" charset="0"/>
              </a:rPr>
              <a:t>Wednesday Nov 08 2023 by 12:30pm</a:t>
            </a:r>
          </a:p>
          <a:p>
            <a:r>
              <a:rPr lang="en-US" sz="1800" b="0" i="0" u="none" strike="noStrike" baseline="0">
                <a:latin typeface="Calibri" panose="020F0502020204030204" pitchFamily="34" charset="0"/>
              </a:rPr>
              <a:t>No late applications will be accepted.</a:t>
            </a:r>
          </a:p>
        </p:txBody>
      </p:sp>
    </p:spTree>
    <p:extLst>
      <p:ext uri="{BB962C8B-B14F-4D97-AF65-F5344CB8AC3E}">
        <p14:creationId xmlns:p14="http://schemas.microsoft.com/office/powerpoint/2010/main" val="1826236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79916-7EAE-4852-808C-E49068A328C5}"/>
              </a:ext>
            </a:extLst>
          </p:cNvPr>
          <p:cNvSpPr>
            <a:spLocks noGrp="1"/>
          </p:cNvSpPr>
          <p:nvPr>
            <p:ph type="title"/>
          </p:nvPr>
        </p:nvSpPr>
        <p:spPr/>
        <p:txBody>
          <a:bodyPr>
            <a:noAutofit/>
          </a:bodyPr>
          <a:lstStyle/>
          <a:p>
            <a:pPr algn="ctr"/>
            <a:r>
              <a:rPr lang="en-US" sz="4400">
                <a:latin typeface="Bodoni MT Black" panose="02070A03080606020203" pitchFamily="18" charset="0"/>
              </a:rPr>
              <a:t>TD Scholarship for </a:t>
            </a:r>
            <a:br>
              <a:rPr lang="en-US" sz="4400">
                <a:latin typeface="Bodoni MT Black" panose="02070A03080606020203" pitchFamily="18" charset="0"/>
              </a:rPr>
            </a:br>
            <a:r>
              <a:rPr lang="en-US" sz="4400">
                <a:latin typeface="Bodoni MT Black" panose="02070A03080606020203" pitchFamily="18" charset="0"/>
              </a:rPr>
              <a:t>Community Leaders</a:t>
            </a:r>
          </a:p>
        </p:txBody>
      </p:sp>
      <p:sp>
        <p:nvSpPr>
          <p:cNvPr id="3" name="Content Placeholder 2">
            <a:extLst>
              <a:ext uri="{FF2B5EF4-FFF2-40B4-BE49-F238E27FC236}">
                <a16:creationId xmlns:a16="http://schemas.microsoft.com/office/drawing/2014/main" id="{E270442F-3FAA-408A-8187-5EB3050BF860}"/>
              </a:ext>
            </a:extLst>
          </p:cNvPr>
          <p:cNvSpPr>
            <a:spLocks noGrp="1"/>
          </p:cNvSpPr>
          <p:nvPr>
            <p:ph sz="half" idx="1"/>
          </p:nvPr>
        </p:nvSpPr>
        <p:spPr/>
        <p:txBody>
          <a:bodyPr>
            <a:normAutofit fontScale="77500" lnSpcReduction="20000"/>
          </a:bodyPr>
          <a:lstStyle/>
          <a:p>
            <a:pPr marL="0" marR="0">
              <a:spcBef>
                <a:spcPts val="0"/>
              </a:spcBef>
              <a:spcAft>
                <a:spcPts val="995"/>
              </a:spcAft>
            </a:pPr>
            <a:r>
              <a:rPr lang="en-US" sz="1800">
                <a:solidFill>
                  <a:srgbClr val="1C1C1C"/>
                </a:solidFill>
                <a:effectLst/>
                <a:latin typeface="Arial" panose="020B0604020202020204" pitchFamily="34" charset="0"/>
                <a:ea typeface="Calibri" panose="020F0502020204030204" pitchFamily="34" charset="0"/>
                <a:cs typeface="Times New Roman" panose="02020603050405020304" pitchFamily="18" charset="0"/>
              </a:rPr>
              <a:t>Since 1995, TD has awarded millions in scholarships to recognize students who have demonstrated an outstanding commitment to community leadership. TD Scholarship for Community Leadership recipients receive up to $70,000 for tuition and living expenses as well as opportunities for paid summer employment, peer networking and mentorship.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995"/>
              </a:spcAft>
            </a:pPr>
            <a:r>
              <a:rPr lang="en-US" sz="1800">
                <a:solidFill>
                  <a:srgbClr val="1C1C1C"/>
                </a:solidFill>
                <a:effectLst/>
                <a:latin typeface="Arial" panose="020B0604020202020204" pitchFamily="34" charset="0"/>
                <a:ea typeface="Calibri" panose="020F0502020204030204" pitchFamily="34" charset="0"/>
                <a:cs typeface="Times New Roman" panose="02020603050405020304" pitchFamily="18" charset="0"/>
              </a:rPr>
              <a:t>Have you shown exceptional leadership in helping to make a meaningful and lasting difference in your community? We’d love to hear about your community leadership efforts and what inspired you to get involved. We’re more interested in the mark you’re making in the world than the marks you’re getting in the classroom. The program is open to students with an average of 75% and up who are supporting positive change in their communities.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995"/>
              </a:spcAft>
            </a:pPr>
            <a:r>
              <a:rPr lang="en-US" sz="1800" spc="-40">
                <a:solidFill>
                  <a:srgbClr val="1A5336"/>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a:p>
        </p:txBody>
      </p:sp>
      <p:sp>
        <p:nvSpPr>
          <p:cNvPr id="4" name="Content Placeholder 3">
            <a:extLst>
              <a:ext uri="{FF2B5EF4-FFF2-40B4-BE49-F238E27FC236}">
                <a16:creationId xmlns:a16="http://schemas.microsoft.com/office/drawing/2014/main" id="{784E7DE8-2A7C-40D1-9AF1-7D628E076F1E}"/>
              </a:ext>
            </a:extLst>
          </p:cNvPr>
          <p:cNvSpPr>
            <a:spLocks noGrp="1"/>
          </p:cNvSpPr>
          <p:nvPr>
            <p:ph sz="half" idx="2"/>
          </p:nvPr>
        </p:nvSpPr>
        <p:spPr/>
        <p:txBody>
          <a:bodyPr>
            <a:normAutofit fontScale="77500" lnSpcReduction="20000"/>
          </a:bodyPr>
          <a:lstStyle/>
          <a:p>
            <a:pPr marL="0" marR="0">
              <a:spcBef>
                <a:spcPts val="0"/>
              </a:spcBef>
              <a:spcAft>
                <a:spcPts val="995"/>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995"/>
              </a:spcAft>
            </a:pPr>
            <a:r>
              <a:rPr lang="en-US" sz="1800" spc="-40">
                <a:solidFill>
                  <a:srgbClr val="1A5336"/>
                </a:solidFill>
                <a:effectLst/>
                <a:latin typeface="Arial" panose="020B0604020202020204" pitchFamily="34" charset="0"/>
                <a:ea typeface="Times New Roman" panose="02020603050405020304" pitchFamily="18" charset="0"/>
                <a:cs typeface="Times New Roman" panose="02020603050405020304" pitchFamily="18" charset="0"/>
              </a:rPr>
              <a:t>What is community leadership?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a:solidFill>
                  <a:srgbClr val="1C1C1C"/>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a:solidFill>
                  <a:srgbClr val="1C1C1C"/>
                </a:solidFill>
                <a:effectLst/>
                <a:latin typeface="Arial" panose="020B0604020202020204" pitchFamily="34" charset="0"/>
                <a:ea typeface="Times New Roman" panose="02020603050405020304" pitchFamily="18" charset="0"/>
                <a:cs typeface="Times New Roman" panose="02020603050405020304" pitchFamily="18" charset="0"/>
              </a:rPr>
              <a:t>We’re interested in hearing from students who have demonstrated consistent and outstanding dedication to solving a community problem or making their community a better place. For example, you may be helping to clean up the environment, promote social justice, or fight child poverty.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a:solidFill>
                  <a:srgbClr val="1C1C1C"/>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b="1">
                <a:solidFill>
                  <a:srgbClr val="1C1C1C"/>
                </a:solidFill>
                <a:effectLst/>
                <a:latin typeface="Arial" panose="020B0604020202020204" pitchFamily="34" charset="0"/>
                <a:ea typeface="Times New Roman" panose="02020603050405020304" pitchFamily="18" charset="0"/>
                <a:cs typeface="Times New Roman" panose="02020603050405020304" pitchFamily="18" charset="0"/>
              </a:rPr>
              <a:t>Application deadline: November 15, 2023</a:t>
            </a:r>
            <a:endParaRPr lang="en-US" b="1">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b="1" u="sng">
                <a:solidFill>
                  <a:srgbClr val="FF0000"/>
                </a:solidFill>
              </a:rPr>
              <a:t>**NO SCHOOL NOMINATION REQUIRED**</a:t>
            </a:r>
          </a:p>
        </p:txBody>
      </p:sp>
    </p:spTree>
    <p:extLst>
      <p:ext uri="{BB962C8B-B14F-4D97-AF65-F5344CB8AC3E}">
        <p14:creationId xmlns:p14="http://schemas.microsoft.com/office/powerpoint/2010/main" val="3462199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292DB38-86F3-45B1-AB10-3711DEC56187}"/>
              </a:ext>
            </a:extLst>
          </p:cNvPr>
          <p:cNvSpPr>
            <a:spLocks noGrp="1"/>
          </p:cNvSpPr>
          <p:nvPr>
            <p:ph type="title"/>
          </p:nvPr>
        </p:nvSpPr>
        <p:spPr>
          <a:xfrm>
            <a:off x="673754" y="643467"/>
            <a:ext cx="4203045" cy="1375608"/>
          </a:xfrm>
        </p:spPr>
        <p:txBody>
          <a:bodyPr anchor="ctr">
            <a:normAutofit/>
          </a:bodyPr>
          <a:lstStyle/>
          <a:p>
            <a:r>
              <a:rPr lang="en-US" err="1">
                <a:solidFill>
                  <a:schemeClr val="bg1"/>
                </a:solidFill>
              </a:rPr>
              <a:t>Cmolik</a:t>
            </a:r>
            <a:r>
              <a:rPr lang="en-US">
                <a:solidFill>
                  <a:schemeClr val="bg1"/>
                </a:solidFill>
              </a:rPr>
              <a:t> Foundation Scholarship</a:t>
            </a:r>
          </a:p>
        </p:txBody>
      </p:sp>
      <p:pic>
        <p:nvPicPr>
          <p:cNvPr id="6" name="Content Placeholder 5" descr="A close up of a stop sign&#10;&#10;Description automatically generated">
            <a:extLst>
              <a:ext uri="{FF2B5EF4-FFF2-40B4-BE49-F238E27FC236}">
                <a16:creationId xmlns:a16="http://schemas.microsoft.com/office/drawing/2014/main" id="{F95D12BF-C728-4BEA-BD50-EF2808952C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7785" y="2160588"/>
            <a:ext cx="3365730" cy="3440112"/>
          </a:xfrm>
        </p:spPr>
      </p:pic>
      <p:sp>
        <p:nvSpPr>
          <p:cNvPr id="19" name="Isosceles Triangle 18">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 name="Picture 2">
            <a:extLst>
              <a:ext uri="{FF2B5EF4-FFF2-40B4-BE49-F238E27FC236}">
                <a16:creationId xmlns:a16="http://schemas.microsoft.com/office/drawing/2014/main" id="{29A33D03-9ED3-A231-CDE1-8898E7A484BC}"/>
              </a:ext>
            </a:extLst>
          </p:cNvPr>
          <p:cNvPicPr>
            <a:picLocks noChangeAspect="1"/>
          </p:cNvPicPr>
          <p:nvPr/>
        </p:nvPicPr>
        <p:blipFill>
          <a:blip r:embed="rId3"/>
          <a:stretch>
            <a:fillRect/>
          </a:stretch>
        </p:blipFill>
        <p:spPr>
          <a:xfrm>
            <a:off x="5732740" y="388655"/>
            <a:ext cx="6154460" cy="6483164"/>
          </a:xfrm>
          <a:prstGeom prst="rect">
            <a:avLst/>
          </a:prstGeom>
        </p:spPr>
      </p:pic>
    </p:spTree>
    <p:extLst>
      <p:ext uri="{BB962C8B-B14F-4D97-AF65-F5344CB8AC3E}">
        <p14:creationId xmlns:p14="http://schemas.microsoft.com/office/powerpoint/2010/main" val="1828507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52D13C-33F8-E725-E618-5FE11FC660A8}"/>
              </a:ext>
            </a:extLst>
          </p:cNvPr>
          <p:cNvPicPr>
            <a:picLocks noChangeAspect="1"/>
          </p:cNvPicPr>
          <p:nvPr/>
        </p:nvPicPr>
        <p:blipFill>
          <a:blip r:embed="rId2"/>
          <a:stretch>
            <a:fillRect/>
          </a:stretch>
        </p:blipFill>
        <p:spPr>
          <a:xfrm>
            <a:off x="3107094" y="94784"/>
            <a:ext cx="5470515" cy="6668431"/>
          </a:xfrm>
          <a:prstGeom prst="rect">
            <a:avLst/>
          </a:prstGeom>
        </p:spPr>
      </p:pic>
    </p:spTree>
    <p:extLst>
      <p:ext uri="{BB962C8B-B14F-4D97-AF65-F5344CB8AC3E}">
        <p14:creationId xmlns:p14="http://schemas.microsoft.com/office/powerpoint/2010/main" val="3651643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97DDB0-BE0A-CD8C-2602-386D63ACE110}"/>
              </a:ext>
            </a:extLst>
          </p:cNvPr>
          <p:cNvPicPr>
            <a:picLocks noChangeAspect="1"/>
          </p:cNvPicPr>
          <p:nvPr/>
        </p:nvPicPr>
        <p:blipFill>
          <a:blip r:embed="rId2"/>
          <a:stretch>
            <a:fillRect/>
          </a:stretch>
        </p:blipFill>
        <p:spPr>
          <a:xfrm>
            <a:off x="2995127" y="0"/>
            <a:ext cx="5776144" cy="6858000"/>
          </a:xfrm>
          <a:prstGeom prst="rect">
            <a:avLst/>
          </a:prstGeom>
        </p:spPr>
      </p:pic>
    </p:spTree>
    <p:extLst>
      <p:ext uri="{BB962C8B-B14F-4D97-AF65-F5344CB8AC3E}">
        <p14:creationId xmlns:p14="http://schemas.microsoft.com/office/powerpoint/2010/main" val="229617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5BFCB-CEFA-4B91-800F-5A00B0C370B0}"/>
              </a:ext>
            </a:extLst>
          </p:cNvPr>
          <p:cNvSpPr>
            <a:spLocks noGrp="1"/>
          </p:cNvSpPr>
          <p:nvPr>
            <p:ph type="title"/>
          </p:nvPr>
        </p:nvSpPr>
        <p:spPr/>
        <p:txBody>
          <a:bodyPr>
            <a:normAutofit/>
          </a:bodyPr>
          <a:lstStyle/>
          <a:p>
            <a:r>
              <a:rPr lang="en-US" sz="5400">
                <a:solidFill>
                  <a:srgbClr val="00B050"/>
                </a:solidFill>
                <a:latin typeface="Aharoni" panose="02010803020104030203" pitchFamily="2" charset="-79"/>
                <a:cs typeface="Aharoni" panose="02010803020104030203" pitchFamily="2" charset="-79"/>
              </a:rPr>
              <a:t>BC Excellence Scholarship</a:t>
            </a:r>
          </a:p>
        </p:txBody>
      </p:sp>
      <p:sp>
        <p:nvSpPr>
          <p:cNvPr id="3" name="Content Placeholder 2">
            <a:extLst>
              <a:ext uri="{FF2B5EF4-FFF2-40B4-BE49-F238E27FC236}">
                <a16:creationId xmlns:a16="http://schemas.microsoft.com/office/drawing/2014/main" id="{DC01315F-5BC2-4BB4-9D2E-A17858762CB5}"/>
              </a:ext>
            </a:extLst>
          </p:cNvPr>
          <p:cNvSpPr>
            <a:spLocks noGrp="1"/>
          </p:cNvSpPr>
          <p:nvPr>
            <p:ph idx="1"/>
          </p:nvPr>
        </p:nvSpPr>
        <p:spPr/>
        <p:txBody>
          <a:bodyPr/>
          <a:lstStyle/>
          <a:p>
            <a:r>
              <a:rPr lang="en-US"/>
              <a:t>Students must complete the online BC Excellence Application then print and submit for consideration for school nomination</a:t>
            </a:r>
          </a:p>
          <a:p>
            <a:r>
              <a:rPr lang="en-US">
                <a:hlinkClick r:id="rId2"/>
              </a:rPr>
              <a:t>https://www2.gov.bc.ca/gov/content/education-training/k-12/support/scholarships/provincial-scholarships/bc-excellence-scholarships</a:t>
            </a:r>
            <a:endParaRPr lang="en-US"/>
          </a:p>
          <a:p>
            <a:r>
              <a:rPr lang="en-US"/>
              <a:t>Completed application are due to Ms. Butler or Ms. Leeden no later than 12:30 pm on Monday January 15, 2024</a:t>
            </a:r>
          </a:p>
          <a:p>
            <a:r>
              <a:rPr lang="en-US"/>
              <a:t>ONE student can be nominated</a:t>
            </a:r>
          </a:p>
          <a:p>
            <a:r>
              <a:rPr lang="en-US" sz="2400">
                <a:solidFill>
                  <a:srgbClr val="FF0000"/>
                </a:solidFill>
              </a:rPr>
              <a:t>***please watch for changes to requirements or nomination date as 2024 information has not yet been finalized***</a:t>
            </a:r>
          </a:p>
        </p:txBody>
      </p:sp>
    </p:spTree>
    <p:extLst>
      <p:ext uri="{BB962C8B-B14F-4D97-AF65-F5344CB8AC3E}">
        <p14:creationId xmlns:p14="http://schemas.microsoft.com/office/powerpoint/2010/main" val="3732771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llege application - Clip Art Library">
            <a:extLst>
              <a:ext uri="{FF2B5EF4-FFF2-40B4-BE49-F238E27FC236}">
                <a16:creationId xmlns:a16="http://schemas.microsoft.com/office/drawing/2014/main" id="{A3BBA491-9D13-AC7C-1A34-8EB28B06A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6668" y="3114172"/>
            <a:ext cx="3366767" cy="336676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351F8DFD-763D-B423-18FA-28C6E2B277FD}"/>
              </a:ext>
            </a:extLst>
          </p:cNvPr>
          <p:cNvSpPr txBox="1">
            <a:spLocks/>
          </p:cNvSpPr>
          <p:nvPr/>
        </p:nvSpPr>
        <p:spPr>
          <a:xfrm>
            <a:off x="231677" y="1217746"/>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a:t>For all scholarship opportunities…</a:t>
            </a:r>
          </a:p>
        </p:txBody>
      </p:sp>
      <p:sp>
        <p:nvSpPr>
          <p:cNvPr id="5" name="Content Placeholder 3">
            <a:extLst>
              <a:ext uri="{FF2B5EF4-FFF2-40B4-BE49-F238E27FC236}">
                <a16:creationId xmlns:a16="http://schemas.microsoft.com/office/drawing/2014/main" id="{80A3BBC2-9421-4581-E3A4-53E18CD76A59}"/>
              </a:ext>
            </a:extLst>
          </p:cNvPr>
          <p:cNvSpPr txBox="1">
            <a:spLocks/>
          </p:cNvSpPr>
          <p:nvPr/>
        </p:nvSpPr>
        <p:spPr>
          <a:xfrm>
            <a:off x="951723" y="2302754"/>
            <a:ext cx="6913983" cy="381560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t>You should create a </a:t>
            </a:r>
            <a:r>
              <a:rPr lang="en-US" err="1"/>
              <a:t>BCeID</a:t>
            </a:r>
            <a:r>
              <a:rPr lang="en-US"/>
              <a:t> account to access your transcripts as well as to give permission for transcripts to be sent to universities.  Save your User ID and Password – you will need them later in your grade 12 year.  </a:t>
            </a:r>
          </a:p>
          <a:p>
            <a:pPr marL="0" indent="0">
              <a:buNone/>
            </a:pPr>
            <a:endParaRPr lang="en-US"/>
          </a:p>
          <a:p>
            <a:r>
              <a:rPr lang="en-US"/>
              <a:t>If you have questions about the scholarship process, PLEASE DO NOT WAIT UNTIL THE LAST MOMENT TO ASK FOR HELP. Email Ms. Butler </a:t>
            </a:r>
            <a:r>
              <a:rPr lang="en-US">
                <a:hlinkClick r:id="rId3"/>
              </a:rPr>
              <a:t>dbutler@sd43.bc.ca</a:t>
            </a:r>
            <a:r>
              <a:rPr lang="en-US"/>
              <a:t> and she can help you with your questions. </a:t>
            </a:r>
          </a:p>
          <a:p>
            <a:endParaRPr lang="en-US"/>
          </a:p>
        </p:txBody>
      </p:sp>
    </p:spTree>
    <p:extLst>
      <p:ext uri="{BB962C8B-B14F-4D97-AF65-F5344CB8AC3E}">
        <p14:creationId xmlns:p14="http://schemas.microsoft.com/office/powerpoint/2010/main" val="3082652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D22D63-CDB2-4E22-963A-8DDE60D19F85}"/>
              </a:ext>
            </a:extLst>
          </p:cNvPr>
          <p:cNvSpPr txBox="1"/>
          <p:nvPr/>
        </p:nvSpPr>
        <p:spPr>
          <a:xfrm>
            <a:off x="233442" y="379339"/>
            <a:ext cx="10492296" cy="4339650"/>
          </a:xfrm>
          <a:prstGeom prst="rect">
            <a:avLst/>
          </a:prstGeom>
          <a:noFill/>
        </p:spPr>
        <p:txBody>
          <a:bodyPr wrap="none" rtlCol="0">
            <a:spAutoFit/>
          </a:bodyPr>
          <a:lstStyle/>
          <a:p>
            <a:r>
              <a:rPr lang="en-US" sz="4000" b="1">
                <a:solidFill>
                  <a:schemeClr val="accent2">
                    <a:lumMod val="50000"/>
                  </a:schemeClr>
                </a:solidFill>
              </a:rPr>
              <a:t>Applications can be returned by email</a:t>
            </a:r>
          </a:p>
          <a:p>
            <a:r>
              <a:rPr lang="en-US" sz="4000" b="1">
                <a:solidFill>
                  <a:schemeClr val="accent2">
                    <a:lumMod val="50000"/>
                  </a:schemeClr>
                </a:solidFill>
              </a:rPr>
              <a:t>or in person. Must be legible!!</a:t>
            </a:r>
          </a:p>
          <a:p>
            <a:r>
              <a:rPr lang="en-US" sz="4000" b="1">
                <a:solidFill>
                  <a:schemeClr val="accent2">
                    <a:lumMod val="50000"/>
                  </a:schemeClr>
                </a:solidFill>
              </a:rPr>
              <a:t>To access the fillable pdf and to see the </a:t>
            </a:r>
          </a:p>
          <a:p>
            <a:r>
              <a:rPr lang="en-US" sz="4000" b="1">
                <a:solidFill>
                  <a:schemeClr val="accent2">
                    <a:lumMod val="50000"/>
                  </a:schemeClr>
                </a:solidFill>
              </a:rPr>
              <a:t>list of other scholarships visit the Career</a:t>
            </a:r>
          </a:p>
          <a:p>
            <a:r>
              <a:rPr lang="en-US" sz="4000" b="1">
                <a:solidFill>
                  <a:schemeClr val="accent2">
                    <a:lumMod val="50000"/>
                  </a:schemeClr>
                </a:solidFill>
              </a:rPr>
              <a:t>Centre website under the Finances/Award </a:t>
            </a:r>
          </a:p>
          <a:p>
            <a:r>
              <a:rPr lang="en-US" sz="4000" b="1">
                <a:solidFill>
                  <a:schemeClr val="accent2">
                    <a:lumMod val="50000"/>
                  </a:schemeClr>
                </a:solidFill>
              </a:rPr>
              <a:t>Tab. </a:t>
            </a:r>
          </a:p>
          <a:p>
            <a:endParaRPr lang="en-US">
              <a:solidFill>
                <a:schemeClr val="accent2">
                  <a:lumMod val="50000"/>
                </a:schemeClr>
              </a:solidFill>
            </a:endParaRPr>
          </a:p>
          <a:p>
            <a:r>
              <a:rPr lang="en-US"/>
              <a:t>ALL SCHOLARSHIPS ARE LISTED BY APPLICATION DEADLINE DATE</a:t>
            </a:r>
          </a:p>
        </p:txBody>
      </p:sp>
      <p:pic>
        <p:nvPicPr>
          <p:cNvPr id="3" name="Picture 2">
            <a:extLst>
              <a:ext uri="{FF2B5EF4-FFF2-40B4-BE49-F238E27FC236}">
                <a16:creationId xmlns:a16="http://schemas.microsoft.com/office/drawing/2014/main" id="{6AB09131-301E-42E7-92DB-255C9595825F}"/>
              </a:ext>
            </a:extLst>
          </p:cNvPr>
          <p:cNvPicPr>
            <a:picLocks noChangeAspect="1"/>
          </p:cNvPicPr>
          <p:nvPr/>
        </p:nvPicPr>
        <p:blipFill>
          <a:blip r:embed="rId2"/>
          <a:stretch>
            <a:fillRect/>
          </a:stretch>
        </p:blipFill>
        <p:spPr>
          <a:xfrm>
            <a:off x="233442" y="4957895"/>
            <a:ext cx="11370025" cy="989899"/>
          </a:xfrm>
          <a:prstGeom prst="rect">
            <a:avLst/>
          </a:prstGeom>
        </p:spPr>
      </p:pic>
    </p:spTree>
    <p:extLst>
      <p:ext uri="{BB962C8B-B14F-4D97-AF65-F5344CB8AC3E}">
        <p14:creationId xmlns:p14="http://schemas.microsoft.com/office/powerpoint/2010/main" val="3424392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86682A-BD17-49C6-99DB-B1085685D2B1}"/>
              </a:ext>
            </a:extLst>
          </p:cNvPr>
          <p:cNvPicPr>
            <a:picLocks noChangeAspect="1"/>
          </p:cNvPicPr>
          <p:nvPr/>
        </p:nvPicPr>
        <p:blipFill>
          <a:blip r:embed="rId2"/>
          <a:stretch>
            <a:fillRect/>
          </a:stretch>
        </p:blipFill>
        <p:spPr>
          <a:xfrm>
            <a:off x="1073021" y="780680"/>
            <a:ext cx="7996334" cy="5296639"/>
          </a:xfrm>
          <a:prstGeom prst="rect">
            <a:avLst/>
          </a:prstGeom>
        </p:spPr>
      </p:pic>
    </p:spTree>
    <p:extLst>
      <p:ext uri="{BB962C8B-B14F-4D97-AF65-F5344CB8AC3E}">
        <p14:creationId xmlns:p14="http://schemas.microsoft.com/office/powerpoint/2010/main" val="526103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9633BB-E636-EAF2-FCAE-162ED97DDF17}"/>
              </a:ext>
            </a:extLst>
          </p:cNvPr>
          <p:cNvPicPr>
            <a:picLocks noChangeAspect="1"/>
          </p:cNvPicPr>
          <p:nvPr/>
        </p:nvPicPr>
        <p:blipFill>
          <a:blip r:embed="rId2"/>
          <a:stretch>
            <a:fillRect/>
          </a:stretch>
        </p:blipFill>
        <p:spPr>
          <a:xfrm>
            <a:off x="1080247" y="0"/>
            <a:ext cx="10031506" cy="6858000"/>
          </a:xfrm>
          <a:prstGeom prst="rect">
            <a:avLst/>
          </a:prstGeom>
        </p:spPr>
      </p:pic>
    </p:spTree>
    <p:extLst>
      <p:ext uri="{BB962C8B-B14F-4D97-AF65-F5344CB8AC3E}">
        <p14:creationId xmlns:p14="http://schemas.microsoft.com/office/powerpoint/2010/main" val="805464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34FD-EE06-4383-9D3C-BDFBDC05A4FE}"/>
              </a:ext>
            </a:extLst>
          </p:cNvPr>
          <p:cNvSpPr>
            <a:spLocks noGrp="1"/>
          </p:cNvSpPr>
          <p:nvPr>
            <p:ph type="title"/>
          </p:nvPr>
        </p:nvSpPr>
        <p:spPr/>
        <p:txBody>
          <a:bodyPr>
            <a:normAutofit/>
          </a:bodyPr>
          <a:lstStyle/>
          <a:p>
            <a:pPr algn="ctr"/>
            <a:r>
              <a:rPr lang="en-US" sz="4800" b="1"/>
              <a:t>Student Transcript Service</a:t>
            </a:r>
          </a:p>
        </p:txBody>
      </p:sp>
      <p:sp>
        <p:nvSpPr>
          <p:cNvPr id="3" name="Content Placeholder 2">
            <a:extLst>
              <a:ext uri="{FF2B5EF4-FFF2-40B4-BE49-F238E27FC236}">
                <a16:creationId xmlns:a16="http://schemas.microsoft.com/office/drawing/2014/main" id="{377D4748-EA0D-407D-995A-E32C946891DD}"/>
              </a:ext>
            </a:extLst>
          </p:cNvPr>
          <p:cNvSpPr>
            <a:spLocks noGrp="1"/>
          </p:cNvSpPr>
          <p:nvPr>
            <p:ph idx="1"/>
          </p:nvPr>
        </p:nvSpPr>
        <p:spPr>
          <a:xfrm>
            <a:off x="677334" y="1930400"/>
            <a:ext cx="8596668" cy="3880773"/>
          </a:xfrm>
        </p:spPr>
        <p:txBody>
          <a:bodyPr/>
          <a:lstStyle/>
          <a:p>
            <a:r>
              <a:rPr lang="en-US"/>
              <a:t>There is a link on the career centre website under the post-secondary tab.</a:t>
            </a:r>
          </a:p>
          <a:p>
            <a:r>
              <a:rPr lang="en-US">
                <a:hlinkClick r:id="rId2"/>
              </a:rPr>
              <a:t>http://www.sd43.bc.ca/school/heritagewoods/ProgramsServices/career/Pages/Post-secondary.aspx#/=</a:t>
            </a:r>
            <a:endParaRPr lang="en-US"/>
          </a:p>
          <a:p>
            <a:r>
              <a:rPr lang="en-US"/>
              <a:t>You are creating a BASIC </a:t>
            </a:r>
            <a:r>
              <a:rPr lang="en-US" err="1"/>
              <a:t>BCeID</a:t>
            </a:r>
            <a:r>
              <a:rPr lang="en-US"/>
              <a:t> account</a:t>
            </a:r>
          </a:p>
          <a:p>
            <a:r>
              <a:rPr lang="en-US"/>
              <a:t>Keep your user ID and password as you will need it throughout grade 12</a:t>
            </a:r>
          </a:p>
          <a:p>
            <a:r>
              <a:rPr lang="en-US"/>
              <a:t>If you have already created an account to see your grades/transcripts, this is the same account – you cannot create another one</a:t>
            </a:r>
          </a:p>
          <a:p>
            <a:r>
              <a:rPr lang="en-US"/>
              <a:t>This is where you give permission for post-secondaries to receive your transcripts. Select all schools you plan to apply to. For Ontario schools select OUAC and then the individual schools. Can select US/International schools. </a:t>
            </a:r>
          </a:p>
          <a:p>
            <a:r>
              <a:rPr lang="en-US"/>
              <a:t>If you are having trouble, please email Ms. Butler </a:t>
            </a:r>
            <a:r>
              <a:rPr lang="en-US">
                <a:hlinkClick r:id="rId3"/>
              </a:rPr>
              <a:t>dbutler@sd43.bc.ca</a:t>
            </a:r>
            <a:endParaRPr lang="en-US"/>
          </a:p>
          <a:p>
            <a:endParaRPr lang="en-US"/>
          </a:p>
          <a:p>
            <a:endParaRPr lang="en-US"/>
          </a:p>
        </p:txBody>
      </p:sp>
    </p:spTree>
    <p:extLst>
      <p:ext uri="{BB962C8B-B14F-4D97-AF65-F5344CB8AC3E}">
        <p14:creationId xmlns:p14="http://schemas.microsoft.com/office/powerpoint/2010/main" val="138000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49A7482B-DDD2-412C-90DF-42DEA29E9F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131" y="857"/>
            <a:ext cx="9142857" cy="6857143"/>
          </a:xfrm>
          <a:prstGeom prst="rect">
            <a:avLst/>
          </a:prstGeom>
        </p:spPr>
      </p:pic>
      <p:sp>
        <p:nvSpPr>
          <p:cNvPr id="5" name="TextBox 4">
            <a:extLst>
              <a:ext uri="{FF2B5EF4-FFF2-40B4-BE49-F238E27FC236}">
                <a16:creationId xmlns:a16="http://schemas.microsoft.com/office/drawing/2014/main" id="{8C891AF9-D60F-426A-BBC8-C6E7F7BC56C3}"/>
              </a:ext>
            </a:extLst>
          </p:cNvPr>
          <p:cNvSpPr txBox="1"/>
          <p:nvPr/>
        </p:nvSpPr>
        <p:spPr>
          <a:xfrm>
            <a:off x="667025" y="1137037"/>
            <a:ext cx="8643068" cy="646331"/>
          </a:xfrm>
          <a:prstGeom prst="rect">
            <a:avLst/>
          </a:prstGeom>
          <a:solidFill>
            <a:srgbClr val="00B0F0"/>
          </a:solidFill>
        </p:spPr>
        <p:txBody>
          <a:bodyPr wrap="square" rtlCol="0">
            <a:spAutoFit/>
          </a:bodyPr>
          <a:lstStyle/>
          <a:p>
            <a:r>
              <a:rPr lang="en-US" sz="3600">
                <a:solidFill>
                  <a:schemeClr val="bg1"/>
                </a:solidFill>
              </a:rPr>
              <a:t>http:www.StudentTranscripts.gov.bc.ca</a:t>
            </a:r>
          </a:p>
        </p:txBody>
      </p:sp>
    </p:spTree>
    <p:extLst>
      <p:ext uri="{BB962C8B-B14F-4D97-AF65-F5344CB8AC3E}">
        <p14:creationId xmlns:p14="http://schemas.microsoft.com/office/powerpoint/2010/main" val="1538697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C0FC0B-786F-4EAF-B5C2-9FBDCD884DE3}"/>
              </a:ext>
            </a:extLst>
          </p:cNvPr>
          <p:cNvSpPr txBox="1"/>
          <p:nvPr/>
        </p:nvSpPr>
        <p:spPr>
          <a:xfrm>
            <a:off x="1060053" y="269832"/>
            <a:ext cx="9835109" cy="6432530"/>
          </a:xfrm>
          <a:prstGeom prst="rect">
            <a:avLst/>
          </a:prstGeom>
          <a:noFill/>
        </p:spPr>
        <p:txBody>
          <a:bodyPr wrap="square" rtlCol="0">
            <a:spAutoFit/>
          </a:bodyPr>
          <a:lstStyle/>
          <a:p>
            <a:r>
              <a:rPr lang="en-US" sz="4800" b="1">
                <a:solidFill>
                  <a:schemeClr val="accent2">
                    <a:lumMod val="50000"/>
                  </a:schemeClr>
                </a:solidFill>
              </a:rPr>
              <a:t>Things To Do Before Applying!</a:t>
            </a:r>
          </a:p>
          <a:p>
            <a:endParaRPr lang="en-US" sz="2400" b="1"/>
          </a:p>
          <a:p>
            <a:endParaRPr lang="en-US" sz="2400"/>
          </a:p>
          <a:p>
            <a:r>
              <a:rPr lang="en-US" sz="2400"/>
              <a:t>Reference Letters: Not a Relative.  Choose wisely and ask in advance!</a:t>
            </a:r>
          </a:p>
          <a:p>
            <a:endParaRPr lang="en-US" sz="2400"/>
          </a:p>
          <a:p>
            <a:r>
              <a:rPr lang="en-US" sz="2400"/>
              <a:t>Check that you are Eligible – read criteria </a:t>
            </a:r>
            <a:r>
              <a:rPr lang="en-US" sz="2400" u="sng"/>
              <a:t>carefully!!</a:t>
            </a:r>
          </a:p>
          <a:p>
            <a:endParaRPr lang="en-US" sz="2400"/>
          </a:p>
          <a:p>
            <a:r>
              <a:rPr lang="en-US" sz="2400"/>
              <a:t>Access your on-line transcript</a:t>
            </a:r>
          </a:p>
          <a:p>
            <a:endParaRPr lang="en-US" sz="2400"/>
          </a:p>
          <a:p>
            <a:r>
              <a:rPr lang="en-US" sz="2400"/>
              <a:t>Confirm your application is complete… incomplete = not accepted</a:t>
            </a:r>
          </a:p>
          <a:p>
            <a:endParaRPr lang="en-US" sz="2400"/>
          </a:p>
          <a:p>
            <a:r>
              <a:rPr lang="en-US" sz="2400"/>
              <a:t>Due Dates…. Hand it in early! </a:t>
            </a:r>
          </a:p>
          <a:p>
            <a:endParaRPr lang="en-US" sz="2400"/>
          </a:p>
          <a:p>
            <a:r>
              <a:rPr lang="en-US" sz="2400"/>
              <a:t>Keep track of all the scholarships to which you apply </a:t>
            </a:r>
          </a:p>
          <a:p>
            <a:endParaRPr lang="en-US" sz="2400"/>
          </a:p>
          <a:p>
            <a:pPr algn="ctr"/>
            <a:r>
              <a:rPr lang="en-US" sz="2800" b="1"/>
              <a:t>PRINT CLEARLY ON ALL APPLICATIONS</a:t>
            </a:r>
          </a:p>
        </p:txBody>
      </p:sp>
      <p:pic>
        <p:nvPicPr>
          <p:cNvPr id="4" name="Graphic 3" descr="Bullseye">
            <a:extLst>
              <a:ext uri="{FF2B5EF4-FFF2-40B4-BE49-F238E27FC236}">
                <a16:creationId xmlns:a16="http://schemas.microsoft.com/office/drawing/2014/main" id="{0032C053-610F-448A-B1B0-793A722342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3207" y="1602624"/>
            <a:ext cx="553941" cy="556953"/>
          </a:xfrm>
          <a:prstGeom prst="rect">
            <a:avLst/>
          </a:prstGeom>
        </p:spPr>
      </p:pic>
      <p:pic>
        <p:nvPicPr>
          <p:cNvPr id="5" name="Graphic 4" descr="Bullseye">
            <a:extLst>
              <a:ext uri="{FF2B5EF4-FFF2-40B4-BE49-F238E27FC236}">
                <a16:creationId xmlns:a16="http://schemas.microsoft.com/office/drawing/2014/main" id="{5075A8B6-485C-4562-AE74-8972FAC246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3207" y="3045577"/>
            <a:ext cx="553941" cy="556953"/>
          </a:xfrm>
          <a:prstGeom prst="rect">
            <a:avLst/>
          </a:prstGeom>
        </p:spPr>
      </p:pic>
      <p:pic>
        <p:nvPicPr>
          <p:cNvPr id="6" name="Graphic 5" descr="Bullseye">
            <a:extLst>
              <a:ext uri="{FF2B5EF4-FFF2-40B4-BE49-F238E27FC236}">
                <a16:creationId xmlns:a16="http://schemas.microsoft.com/office/drawing/2014/main" id="{F02B3BE1-F775-4676-BC9C-B654F77A51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3207" y="3776040"/>
            <a:ext cx="553941" cy="556953"/>
          </a:xfrm>
          <a:prstGeom prst="rect">
            <a:avLst/>
          </a:prstGeom>
        </p:spPr>
      </p:pic>
      <p:pic>
        <p:nvPicPr>
          <p:cNvPr id="7" name="Graphic 6" descr="Bullseye">
            <a:extLst>
              <a:ext uri="{FF2B5EF4-FFF2-40B4-BE49-F238E27FC236}">
                <a16:creationId xmlns:a16="http://schemas.microsoft.com/office/drawing/2014/main" id="{B24632B2-7C0C-40DF-BF07-B816CD95CB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3207" y="4506503"/>
            <a:ext cx="553941" cy="556953"/>
          </a:xfrm>
          <a:prstGeom prst="rect">
            <a:avLst/>
          </a:prstGeom>
        </p:spPr>
      </p:pic>
      <p:pic>
        <p:nvPicPr>
          <p:cNvPr id="8" name="Graphic 7" descr="Bullseye">
            <a:extLst>
              <a:ext uri="{FF2B5EF4-FFF2-40B4-BE49-F238E27FC236}">
                <a16:creationId xmlns:a16="http://schemas.microsoft.com/office/drawing/2014/main" id="{EACE5CD4-8DC5-4990-8F99-0A69CB535B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3207" y="2336224"/>
            <a:ext cx="553941" cy="556953"/>
          </a:xfrm>
          <a:prstGeom prst="rect">
            <a:avLst/>
          </a:prstGeom>
        </p:spPr>
      </p:pic>
      <p:pic>
        <p:nvPicPr>
          <p:cNvPr id="3" name="Graphic 2" descr="Bullseye">
            <a:extLst>
              <a:ext uri="{FF2B5EF4-FFF2-40B4-BE49-F238E27FC236}">
                <a16:creationId xmlns:a16="http://schemas.microsoft.com/office/drawing/2014/main" id="{B3C4D270-FCD7-F350-7211-D7757E2254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863" y="5236966"/>
            <a:ext cx="553941" cy="556953"/>
          </a:xfrm>
          <a:prstGeom prst="rect">
            <a:avLst/>
          </a:prstGeom>
        </p:spPr>
      </p:pic>
    </p:spTree>
    <p:extLst>
      <p:ext uri="{BB962C8B-B14F-4D97-AF65-F5344CB8AC3E}">
        <p14:creationId xmlns:p14="http://schemas.microsoft.com/office/powerpoint/2010/main" val="35864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3E05D1-50C8-445F-A114-A6DB624773FD}"/>
              </a:ext>
            </a:extLst>
          </p:cNvPr>
          <p:cNvPicPr>
            <a:picLocks noChangeAspect="1"/>
          </p:cNvPicPr>
          <p:nvPr/>
        </p:nvPicPr>
        <p:blipFill>
          <a:blip r:embed="rId2"/>
          <a:stretch>
            <a:fillRect/>
          </a:stretch>
        </p:blipFill>
        <p:spPr>
          <a:xfrm>
            <a:off x="-333565" y="304411"/>
            <a:ext cx="10447949" cy="5876972"/>
          </a:xfrm>
          <a:prstGeom prst="rect">
            <a:avLst/>
          </a:prstGeom>
        </p:spPr>
      </p:pic>
    </p:spTree>
    <p:extLst>
      <p:ext uri="{BB962C8B-B14F-4D97-AF65-F5344CB8AC3E}">
        <p14:creationId xmlns:p14="http://schemas.microsoft.com/office/powerpoint/2010/main" val="2770874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A1B6D-9532-45E8-BD56-8A74201E8DF1}"/>
              </a:ext>
            </a:extLst>
          </p:cNvPr>
          <p:cNvSpPr>
            <a:spLocks noGrp="1"/>
          </p:cNvSpPr>
          <p:nvPr>
            <p:ph type="title"/>
          </p:nvPr>
        </p:nvSpPr>
        <p:spPr/>
        <p:txBody>
          <a:bodyPr>
            <a:normAutofit/>
          </a:bodyPr>
          <a:lstStyle/>
          <a:p>
            <a:r>
              <a:rPr lang="en-US" sz="4400" b="1"/>
              <a:t>Major Scholarship Opportunities</a:t>
            </a:r>
          </a:p>
        </p:txBody>
      </p:sp>
      <p:sp>
        <p:nvSpPr>
          <p:cNvPr id="3" name="Content Placeholder 2">
            <a:extLst>
              <a:ext uri="{FF2B5EF4-FFF2-40B4-BE49-F238E27FC236}">
                <a16:creationId xmlns:a16="http://schemas.microsoft.com/office/drawing/2014/main" id="{A972659A-1C85-45D0-AD23-2F0FCF59565D}"/>
              </a:ext>
            </a:extLst>
          </p:cNvPr>
          <p:cNvSpPr>
            <a:spLocks noGrp="1"/>
          </p:cNvSpPr>
          <p:nvPr>
            <p:ph sz="half" idx="1"/>
          </p:nvPr>
        </p:nvSpPr>
        <p:spPr>
          <a:xfrm>
            <a:off x="677334" y="2005314"/>
            <a:ext cx="7673036" cy="3880772"/>
          </a:xfrm>
        </p:spPr>
        <p:txBody>
          <a:bodyPr>
            <a:noAutofit/>
          </a:bodyPr>
          <a:lstStyle/>
          <a:p>
            <a:r>
              <a:rPr lang="en-US" sz="2000"/>
              <a:t>Please see the following slides for information on the upcoming MAJOR scholarship opportunities.</a:t>
            </a:r>
          </a:p>
          <a:p>
            <a:r>
              <a:rPr lang="en-US" sz="2000"/>
              <a:t>Some will require a school nomination on a school-based application.</a:t>
            </a:r>
          </a:p>
          <a:p>
            <a:r>
              <a:rPr lang="en-US" sz="2000"/>
              <a:t>Remember to read the scholarship criteria carefully. Excellence is required for these major awards. </a:t>
            </a:r>
          </a:p>
          <a:p>
            <a:r>
              <a:rPr lang="en-US" sz="2000"/>
              <a:t>Our internal deadlines will not be the same as the actual scholarship deadlines as we require time to select nominees and winners.</a:t>
            </a:r>
          </a:p>
          <a:p>
            <a:r>
              <a:rPr lang="en-US" sz="2000"/>
              <a:t>All applications will be available on the career centre website LISTED BY DUE DATE. </a:t>
            </a:r>
          </a:p>
        </p:txBody>
      </p:sp>
      <p:pic>
        <p:nvPicPr>
          <p:cNvPr id="3074" name="Picture 2" descr="free award clip art - Clip Art Library">
            <a:extLst>
              <a:ext uri="{FF2B5EF4-FFF2-40B4-BE49-F238E27FC236}">
                <a16:creationId xmlns:a16="http://schemas.microsoft.com/office/drawing/2014/main" id="{A640BD6D-36D8-7810-6F91-64E1ACB7C1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2088" y="2033587"/>
            <a:ext cx="1638300"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35775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5039FFBA3B9D4183067EC2E80067F6" ma:contentTypeVersion="1" ma:contentTypeDescription="Create a new document." ma:contentTypeScope="" ma:versionID="8c67c2ecf95c48c2e6f75880487aa6bb">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FB81F6-7B95-4D23-A886-23439F359E4F}">
  <ds:schemaRefs>
    <ds:schemaRef ds:uri="http://schemas.microsoft.com/sharepoint/v3/contenttype/forms"/>
  </ds:schemaRefs>
</ds:datastoreItem>
</file>

<file path=customXml/itemProps2.xml><?xml version="1.0" encoding="utf-8"?>
<ds:datastoreItem xmlns:ds="http://schemas.openxmlformats.org/officeDocument/2006/customXml" ds:itemID="{BB8B415B-C640-4FFC-9C7D-48532FAB74DD}">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017771CF-A01C-4692-A754-CE7B1DFF3BC3}">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Facet</vt:lpstr>
      <vt:lpstr>September 2023 Scholarship Meeting  </vt:lpstr>
      <vt:lpstr>PowerPoint Presentation</vt:lpstr>
      <vt:lpstr>PowerPoint Presentation</vt:lpstr>
      <vt:lpstr>PowerPoint Presentation</vt:lpstr>
      <vt:lpstr>Student Transcript Service</vt:lpstr>
      <vt:lpstr>PowerPoint Presentation</vt:lpstr>
      <vt:lpstr>PowerPoint Presentation</vt:lpstr>
      <vt:lpstr>PowerPoint Presentation</vt:lpstr>
      <vt:lpstr>Major Scholarship Opportunities</vt:lpstr>
      <vt:lpstr>PowerPoint Presentation</vt:lpstr>
      <vt:lpstr>PowerPoint Presentation</vt:lpstr>
      <vt:lpstr>PowerPoint Presentation</vt:lpstr>
      <vt:lpstr>Lester B Pearson International Scholarship (at University of Toronto)</vt:lpstr>
      <vt:lpstr>QUEEN’S UNIVERSITY:  Chancellor’s Scholarship </vt:lpstr>
      <vt:lpstr>TD Scholarship for  Community Leaders</vt:lpstr>
      <vt:lpstr>Cmolik Foundation Scholarship</vt:lpstr>
      <vt:lpstr>PowerPoint Presentation</vt:lpstr>
      <vt:lpstr>PowerPoint Presentation</vt:lpstr>
      <vt:lpstr>BC Excellence Scholarship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Scholarship Meeting</dc:title>
  <dc:creator>Butler, Darilynn</dc:creator>
  <cp:revision>1</cp:revision>
  <dcterms:created xsi:type="dcterms:W3CDTF">2020-09-14T22:30:09Z</dcterms:created>
  <dcterms:modified xsi:type="dcterms:W3CDTF">2023-09-19T16:18:56Z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0x010100505039FFBA3B9D4183067EC2E80067F6</vt:lpwstr>
  </property>
</Properties>
</file>