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3" r:id="rId6"/>
    <p:sldId id="280" r:id="rId7"/>
    <p:sldId id="279" r:id="rId8"/>
    <p:sldId id="274" r:id="rId9"/>
    <p:sldId id="264" r:id="rId10"/>
    <p:sldId id="263" r:id="rId11"/>
    <p:sldId id="278" r:id="rId12"/>
    <p:sldId id="266" r:id="rId13"/>
    <p:sldId id="284" r:id="rId14"/>
    <p:sldId id="285" r:id="rId15"/>
    <p:sldId id="281" r:id="rId16"/>
    <p:sldId id="270" r:id="rId17"/>
    <p:sldId id="275" r:id="rId18"/>
    <p:sldId id="271" r:id="rId19"/>
    <p:sldId id="277" r:id="rId20"/>
    <p:sldId id="273" r:id="rId21"/>
    <p:sldId id="286" r:id="rId22"/>
    <p:sldId id="287" r:id="rId23"/>
    <p:sldId id="276" r:id="rId24"/>
    <p:sldId id="26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tler, Darilynn" initials="BD" lastIdx="1" clrIdx="0">
    <p:extLst>
      <p:ext uri="{19B8F6BF-5375-455C-9EA6-DF929625EA0E}">
        <p15:presenceInfo xmlns:p15="http://schemas.microsoft.com/office/powerpoint/2012/main" userId="S::dbutler@sd43.bc.ca::fdd746cb-426c-436f-b182-7a701e257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1A9099-EB22-453E-8322-4E302EB352B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219560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260094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47384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1563004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8763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4245952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1A9099-EB22-453E-8322-4E302EB352B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613174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1A9099-EB22-453E-8322-4E302EB352B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34725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1A9099-EB22-453E-8322-4E302EB352B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46242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98680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A9099-EB22-453E-8322-4E302EB352BD}"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98956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1A9099-EB22-453E-8322-4E302EB352BD}" type="datetimeFigureOut">
              <a:rPr lang="en-US" smtClean="0"/>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2995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1A9099-EB22-453E-8322-4E302EB352BD}" type="datetimeFigureOut">
              <a:rPr lang="en-US" smtClean="0"/>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417346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A9099-EB22-453E-8322-4E302EB352BD}" type="datetimeFigureOut">
              <a:rPr lang="en-US" smtClean="0"/>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290930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1A9099-EB22-453E-8322-4E302EB352BD}"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21228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1A9099-EB22-453E-8322-4E302EB352BD}"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53274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1A9099-EB22-453E-8322-4E302EB352BD}" type="datetimeFigureOut">
              <a:rPr lang="en-US" smtClean="0"/>
              <a:t>9/20/2022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1D075E2-7AF4-4A04-871C-D3BD1102F7CA}" type="slidenum">
              <a:rPr lang="en-US" smtClean="0"/>
              <a:t>‹#›</a:t>
            </a:fld>
            <a:endParaRPr lang="en-US"/>
          </a:p>
        </p:txBody>
      </p:sp>
    </p:spTree>
    <p:extLst>
      <p:ext uri="{BB962C8B-B14F-4D97-AF65-F5344CB8AC3E}">
        <p14:creationId xmlns:p14="http://schemas.microsoft.com/office/powerpoint/2010/main" val="1154769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dbutler@sd43.bc.ca"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2.gov.bc.ca/gov/content/education-training/k-12/support/scholarships/provincial-scholarships/bc-excellence-scholarship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dbutler@sd43.bc.ca" TargetMode="External"/><Relationship Id="rId2" Type="http://schemas.openxmlformats.org/officeDocument/2006/relationships/hyperlink" Target="https://www.sd43.bc.ca/school/heritagewoods/ProgramsServices/career/Pages/Post-secondary.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5F8C-0A02-497A-9A94-6CA0EB4549EB}"/>
              </a:ext>
            </a:extLst>
          </p:cNvPr>
          <p:cNvSpPr>
            <a:spLocks noGrp="1"/>
          </p:cNvSpPr>
          <p:nvPr>
            <p:ph type="ctrTitle"/>
          </p:nvPr>
        </p:nvSpPr>
        <p:spPr>
          <a:xfrm>
            <a:off x="1412177" y="1317606"/>
            <a:ext cx="7766936" cy="1646302"/>
          </a:xfrm>
        </p:spPr>
        <p:txBody>
          <a:bodyPr/>
          <a:lstStyle/>
          <a:p>
            <a:pPr algn="ctr"/>
            <a:r>
              <a:rPr lang="en-US" b="1" dirty="0"/>
              <a:t>September 2022 Scholarship Meeting </a:t>
            </a:r>
            <a:br>
              <a:rPr lang="en-US" b="1" dirty="0"/>
            </a:br>
            <a:endParaRPr lang="en-US" b="1" dirty="0"/>
          </a:p>
        </p:txBody>
      </p:sp>
      <p:sp>
        <p:nvSpPr>
          <p:cNvPr id="3" name="Subtitle 2">
            <a:extLst>
              <a:ext uri="{FF2B5EF4-FFF2-40B4-BE49-F238E27FC236}">
                <a16:creationId xmlns:a16="http://schemas.microsoft.com/office/drawing/2014/main" id="{95B12078-2AFC-4C41-BE65-430F3C9A4422}"/>
              </a:ext>
            </a:extLst>
          </p:cNvPr>
          <p:cNvSpPr>
            <a:spLocks noGrp="1"/>
          </p:cNvSpPr>
          <p:nvPr>
            <p:ph type="subTitle" idx="1"/>
          </p:nvPr>
        </p:nvSpPr>
        <p:spPr>
          <a:xfrm>
            <a:off x="3649535" y="5761101"/>
            <a:ext cx="7766936" cy="1096899"/>
          </a:xfrm>
        </p:spPr>
        <p:txBody>
          <a:bodyPr>
            <a:normAutofit/>
          </a:bodyPr>
          <a:lstStyle/>
          <a:p>
            <a:r>
              <a:rPr lang="en-US" sz="2400" dirty="0">
                <a:solidFill>
                  <a:schemeClr val="accent2">
                    <a:lumMod val="75000"/>
                  </a:schemeClr>
                </a:solidFill>
              </a:rPr>
              <a:t>Heritage Woods Secondary 2022-2023</a:t>
            </a:r>
          </a:p>
          <a:p>
            <a:endParaRPr lang="en-US" sz="2400" dirty="0">
              <a:solidFill>
                <a:schemeClr val="accent2">
                  <a:lumMod val="75000"/>
                </a:schemeClr>
              </a:solidFill>
            </a:endParaRPr>
          </a:p>
          <a:p>
            <a:endParaRPr lang="en-US" sz="2400" dirty="0">
              <a:solidFill>
                <a:schemeClr val="accent2">
                  <a:lumMod val="75000"/>
                </a:schemeClr>
              </a:solidFill>
            </a:endParaRPr>
          </a:p>
        </p:txBody>
      </p:sp>
      <p:pic>
        <p:nvPicPr>
          <p:cNvPr id="1026" name="Picture 2">
            <a:extLst>
              <a:ext uri="{FF2B5EF4-FFF2-40B4-BE49-F238E27FC236}">
                <a16:creationId xmlns:a16="http://schemas.microsoft.com/office/drawing/2014/main" id="{B05C3368-96E2-0338-E44A-58C8341FE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23" y="3825552"/>
            <a:ext cx="3145612" cy="20950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B188AD0-31F2-9D87-1DC3-48AFF20BC2AB}"/>
              </a:ext>
            </a:extLst>
          </p:cNvPr>
          <p:cNvSpPr txBox="1">
            <a:spLocks/>
          </p:cNvSpPr>
          <p:nvPr/>
        </p:nvSpPr>
        <p:spPr>
          <a:xfrm>
            <a:off x="-1729910" y="2381304"/>
            <a:ext cx="8596668" cy="1320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a:t>Today:	</a:t>
            </a:r>
            <a:endParaRPr lang="en-CA" dirty="0"/>
          </a:p>
        </p:txBody>
      </p:sp>
      <p:pic>
        <p:nvPicPr>
          <p:cNvPr id="6" name="Picture 5">
            <a:extLst>
              <a:ext uri="{FF2B5EF4-FFF2-40B4-BE49-F238E27FC236}">
                <a16:creationId xmlns:a16="http://schemas.microsoft.com/office/drawing/2014/main" id="{588EC149-F1CE-78DF-EED5-0159F696123E}"/>
              </a:ext>
            </a:extLst>
          </p:cNvPr>
          <p:cNvPicPr>
            <a:picLocks noChangeAspect="1"/>
          </p:cNvPicPr>
          <p:nvPr/>
        </p:nvPicPr>
        <p:blipFill>
          <a:blip r:embed="rId3"/>
          <a:stretch>
            <a:fillRect/>
          </a:stretch>
        </p:blipFill>
        <p:spPr>
          <a:xfrm>
            <a:off x="5129162" y="4027606"/>
            <a:ext cx="8614395" cy="1310754"/>
          </a:xfrm>
          <a:prstGeom prst="rect">
            <a:avLst/>
          </a:prstGeom>
        </p:spPr>
      </p:pic>
    </p:spTree>
    <p:extLst>
      <p:ext uri="{BB962C8B-B14F-4D97-AF65-F5344CB8AC3E}">
        <p14:creationId xmlns:p14="http://schemas.microsoft.com/office/powerpoint/2010/main" val="334423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6CB2D2-3E3B-7697-27EC-BEE2A7F2E6AE}"/>
              </a:ext>
            </a:extLst>
          </p:cNvPr>
          <p:cNvPicPr>
            <a:picLocks noChangeAspect="1"/>
          </p:cNvPicPr>
          <p:nvPr/>
        </p:nvPicPr>
        <p:blipFill>
          <a:blip r:embed="rId2"/>
          <a:stretch>
            <a:fillRect/>
          </a:stretch>
        </p:blipFill>
        <p:spPr>
          <a:xfrm>
            <a:off x="419878" y="160056"/>
            <a:ext cx="7473820" cy="6537888"/>
          </a:xfrm>
          <a:prstGeom prst="rect">
            <a:avLst/>
          </a:prstGeom>
        </p:spPr>
      </p:pic>
      <p:sp>
        <p:nvSpPr>
          <p:cNvPr id="7" name="TextBox 6">
            <a:extLst>
              <a:ext uri="{FF2B5EF4-FFF2-40B4-BE49-F238E27FC236}">
                <a16:creationId xmlns:a16="http://schemas.microsoft.com/office/drawing/2014/main" id="{D721C32A-C6B6-F33D-9450-D1F1A19243A7}"/>
              </a:ext>
            </a:extLst>
          </p:cNvPr>
          <p:cNvSpPr txBox="1"/>
          <p:nvPr/>
        </p:nvSpPr>
        <p:spPr>
          <a:xfrm>
            <a:off x="8142514" y="2509935"/>
            <a:ext cx="3629608" cy="1323439"/>
          </a:xfrm>
          <a:prstGeom prst="rect">
            <a:avLst/>
          </a:prstGeom>
          <a:noFill/>
        </p:spPr>
        <p:txBody>
          <a:bodyPr wrap="square" rtlCol="0">
            <a:spAutoFit/>
          </a:bodyPr>
          <a:lstStyle/>
          <a:p>
            <a:r>
              <a:rPr lang="en-CA" sz="4000" dirty="0"/>
              <a:t>THE BASANT SCHOLARSHIP </a:t>
            </a:r>
          </a:p>
        </p:txBody>
      </p:sp>
    </p:spTree>
    <p:extLst>
      <p:ext uri="{BB962C8B-B14F-4D97-AF65-F5344CB8AC3E}">
        <p14:creationId xmlns:p14="http://schemas.microsoft.com/office/powerpoint/2010/main" val="4013330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BD05D-2B0C-489A-82A4-F8EAF7520193}"/>
              </a:ext>
            </a:extLst>
          </p:cNvPr>
          <p:cNvPicPr>
            <a:picLocks noChangeAspect="1"/>
          </p:cNvPicPr>
          <p:nvPr/>
        </p:nvPicPr>
        <p:blipFill>
          <a:blip r:embed="rId2"/>
          <a:stretch>
            <a:fillRect/>
          </a:stretch>
        </p:blipFill>
        <p:spPr>
          <a:xfrm>
            <a:off x="318978" y="587229"/>
            <a:ext cx="9379666" cy="4613945"/>
          </a:xfrm>
          <a:prstGeom prst="rect">
            <a:avLst/>
          </a:prstGeom>
        </p:spPr>
      </p:pic>
      <p:sp>
        <p:nvSpPr>
          <p:cNvPr id="6" name="TextBox 5">
            <a:extLst>
              <a:ext uri="{FF2B5EF4-FFF2-40B4-BE49-F238E27FC236}">
                <a16:creationId xmlns:a16="http://schemas.microsoft.com/office/drawing/2014/main" id="{68D84D77-8E81-47A8-829E-6F120157E572}"/>
              </a:ext>
            </a:extLst>
          </p:cNvPr>
          <p:cNvSpPr txBox="1"/>
          <p:nvPr/>
        </p:nvSpPr>
        <p:spPr>
          <a:xfrm>
            <a:off x="2374084" y="5419288"/>
            <a:ext cx="4068661" cy="369332"/>
          </a:xfrm>
          <a:prstGeom prst="rect">
            <a:avLst/>
          </a:prstGeom>
          <a:noFill/>
        </p:spPr>
        <p:txBody>
          <a:bodyPr wrap="square" rtlCol="0">
            <a:spAutoFit/>
          </a:bodyPr>
          <a:lstStyle/>
          <a:p>
            <a:r>
              <a:rPr lang="en-US" dirty="0"/>
              <a:t>NO SCHOOL NOMINATION REQUIRED</a:t>
            </a:r>
          </a:p>
        </p:txBody>
      </p:sp>
    </p:spTree>
    <p:extLst>
      <p:ext uri="{BB962C8B-B14F-4D97-AF65-F5344CB8AC3E}">
        <p14:creationId xmlns:p14="http://schemas.microsoft.com/office/powerpoint/2010/main" val="403219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1E76EC-0C4C-4A45-B94C-542C6B6246B8}"/>
              </a:ext>
            </a:extLst>
          </p:cNvPr>
          <p:cNvPicPr>
            <a:picLocks noChangeAspect="1"/>
          </p:cNvPicPr>
          <p:nvPr/>
        </p:nvPicPr>
        <p:blipFill>
          <a:blip r:embed="rId2"/>
          <a:stretch>
            <a:fillRect/>
          </a:stretch>
        </p:blipFill>
        <p:spPr>
          <a:xfrm>
            <a:off x="905069" y="642548"/>
            <a:ext cx="7109927" cy="5572903"/>
          </a:xfrm>
          <a:prstGeom prst="rect">
            <a:avLst/>
          </a:prstGeom>
        </p:spPr>
      </p:pic>
      <p:pic>
        <p:nvPicPr>
          <p:cNvPr id="5" name="Picture 4">
            <a:extLst>
              <a:ext uri="{FF2B5EF4-FFF2-40B4-BE49-F238E27FC236}">
                <a16:creationId xmlns:a16="http://schemas.microsoft.com/office/drawing/2014/main" id="{BF0D6B88-D64D-44CC-B99A-42B754683C08}"/>
              </a:ext>
            </a:extLst>
          </p:cNvPr>
          <p:cNvPicPr>
            <a:picLocks noChangeAspect="1"/>
          </p:cNvPicPr>
          <p:nvPr/>
        </p:nvPicPr>
        <p:blipFill>
          <a:blip r:embed="rId3"/>
          <a:stretch>
            <a:fillRect/>
          </a:stretch>
        </p:blipFill>
        <p:spPr>
          <a:xfrm>
            <a:off x="6764694" y="1718582"/>
            <a:ext cx="4783962" cy="1569737"/>
          </a:xfrm>
          <a:prstGeom prst="rect">
            <a:avLst/>
          </a:prstGeom>
        </p:spPr>
      </p:pic>
    </p:spTree>
    <p:extLst>
      <p:ext uri="{BB962C8B-B14F-4D97-AF65-F5344CB8AC3E}">
        <p14:creationId xmlns:p14="http://schemas.microsoft.com/office/powerpoint/2010/main" val="288077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F920C4-20E5-44BE-8AD3-8B00D15EB36F}"/>
              </a:ext>
            </a:extLst>
          </p:cNvPr>
          <p:cNvPicPr>
            <a:picLocks noChangeAspect="1"/>
          </p:cNvPicPr>
          <p:nvPr/>
        </p:nvPicPr>
        <p:blipFill>
          <a:blip r:embed="rId2"/>
          <a:stretch>
            <a:fillRect/>
          </a:stretch>
        </p:blipFill>
        <p:spPr>
          <a:xfrm>
            <a:off x="0" y="438540"/>
            <a:ext cx="9573208" cy="1259632"/>
          </a:xfrm>
          <a:prstGeom prst="rect">
            <a:avLst/>
          </a:prstGeom>
        </p:spPr>
      </p:pic>
      <p:sp>
        <p:nvSpPr>
          <p:cNvPr id="4" name="Rectangle 3">
            <a:extLst>
              <a:ext uri="{FF2B5EF4-FFF2-40B4-BE49-F238E27FC236}">
                <a16:creationId xmlns:a16="http://schemas.microsoft.com/office/drawing/2014/main" id="{B85A01BE-A139-4E87-8526-F69CB41190C0}"/>
              </a:ext>
            </a:extLst>
          </p:cNvPr>
          <p:cNvSpPr/>
          <p:nvPr/>
        </p:nvSpPr>
        <p:spPr>
          <a:xfrm>
            <a:off x="3048000" y="1720840"/>
            <a:ext cx="6096000" cy="3416320"/>
          </a:xfrm>
          <a:prstGeom prst="rect">
            <a:avLst/>
          </a:prstGeom>
        </p:spPr>
        <p:txBody>
          <a:bodyPr>
            <a:spAutoFit/>
          </a:bodyPr>
          <a:lstStyle/>
          <a:p>
            <a:r>
              <a:rPr lang="en-US" dirty="0"/>
              <a:t>Selection criteria for the Morehead-Cain are:</a:t>
            </a:r>
          </a:p>
          <a:p>
            <a:endParaRPr lang="en-US" dirty="0"/>
          </a:p>
          <a:p>
            <a:r>
              <a:rPr lang="en-US" dirty="0"/>
              <a:t>•   leadership</a:t>
            </a:r>
          </a:p>
          <a:p>
            <a:endParaRPr lang="en-US" dirty="0"/>
          </a:p>
          <a:p>
            <a:r>
              <a:rPr lang="en-US" dirty="0"/>
              <a:t>•   moral force of character</a:t>
            </a:r>
          </a:p>
          <a:p>
            <a:endParaRPr lang="en-US" dirty="0"/>
          </a:p>
          <a:p>
            <a:r>
              <a:rPr lang="en-US" dirty="0"/>
              <a:t>•   academic achievement</a:t>
            </a:r>
          </a:p>
          <a:p>
            <a:endParaRPr lang="en-US" dirty="0"/>
          </a:p>
          <a:p>
            <a:r>
              <a:rPr lang="en-US" dirty="0"/>
              <a:t>•   and physical vigor</a:t>
            </a:r>
          </a:p>
          <a:p>
            <a:endParaRPr lang="en-US" dirty="0"/>
          </a:p>
          <a:p>
            <a:r>
              <a:rPr lang="en-US" dirty="0"/>
              <a:t>Morehead-Cain recipients are chosen solely on the basis of merit and accomplishment.</a:t>
            </a:r>
          </a:p>
        </p:txBody>
      </p:sp>
      <p:sp>
        <p:nvSpPr>
          <p:cNvPr id="5" name="TextBox 4">
            <a:extLst>
              <a:ext uri="{FF2B5EF4-FFF2-40B4-BE49-F238E27FC236}">
                <a16:creationId xmlns:a16="http://schemas.microsoft.com/office/drawing/2014/main" id="{ED186998-0D95-402A-86B1-7919B316E60E}"/>
              </a:ext>
            </a:extLst>
          </p:cNvPr>
          <p:cNvSpPr txBox="1"/>
          <p:nvPr/>
        </p:nvSpPr>
        <p:spPr>
          <a:xfrm>
            <a:off x="1007706" y="5906278"/>
            <a:ext cx="7996335" cy="369332"/>
          </a:xfrm>
          <a:prstGeom prst="rect">
            <a:avLst/>
          </a:prstGeom>
          <a:noFill/>
        </p:spPr>
        <p:txBody>
          <a:bodyPr wrap="square" rtlCol="0">
            <a:spAutoFit/>
          </a:bodyPr>
          <a:lstStyle/>
          <a:p>
            <a:r>
              <a:rPr lang="en-US" dirty="0"/>
              <a:t>Applications due to Ms. Butler or Ms. Leeden by Oct. 06, 2022 12:30 pm</a:t>
            </a:r>
          </a:p>
        </p:txBody>
      </p:sp>
      <p:sp>
        <p:nvSpPr>
          <p:cNvPr id="3" name="TextBox 2">
            <a:extLst>
              <a:ext uri="{FF2B5EF4-FFF2-40B4-BE49-F238E27FC236}">
                <a16:creationId xmlns:a16="http://schemas.microsoft.com/office/drawing/2014/main" id="{BBC77476-749B-42C1-A654-7917B3BEE8F0}"/>
              </a:ext>
            </a:extLst>
          </p:cNvPr>
          <p:cNvSpPr txBox="1"/>
          <p:nvPr/>
        </p:nvSpPr>
        <p:spPr>
          <a:xfrm>
            <a:off x="8640661" y="2617365"/>
            <a:ext cx="2491964" cy="923330"/>
          </a:xfrm>
          <a:prstGeom prst="rect">
            <a:avLst/>
          </a:prstGeom>
          <a:noFill/>
        </p:spPr>
        <p:txBody>
          <a:bodyPr wrap="none" rtlCol="0">
            <a:spAutoFit/>
          </a:bodyPr>
          <a:lstStyle/>
          <a:p>
            <a:r>
              <a:rPr lang="en-US" dirty="0"/>
              <a:t>This scholarship is for </a:t>
            </a:r>
          </a:p>
          <a:p>
            <a:r>
              <a:rPr lang="en-US" dirty="0"/>
              <a:t>students enrolled at </a:t>
            </a:r>
          </a:p>
          <a:p>
            <a:r>
              <a:rPr lang="en-US" dirty="0"/>
              <a:t>UNC Chapel Hill ONLY!</a:t>
            </a:r>
          </a:p>
        </p:txBody>
      </p:sp>
    </p:spTree>
    <p:extLst>
      <p:ext uri="{BB962C8B-B14F-4D97-AF65-F5344CB8AC3E}">
        <p14:creationId xmlns:p14="http://schemas.microsoft.com/office/powerpoint/2010/main" val="332795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99C6-EAD6-423A-B06B-8565FF4F8EF6}"/>
              </a:ext>
            </a:extLst>
          </p:cNvPr>
          <p:cNvSpPr>
            <a:spLocks noGrp="1"/>
          </p:cNvSpPr>
          <p:nvPr>
            <p:ph type="title"/>
          </p:nvPr>
        </p:nvSpPr>
        <p:spPr/>
        <p:txBody>
          <a:bodyPr/>
          <a:lstStyle/>
          <a:p>
            <a:r>
              <a:rPr lang="en-US" dirty="0"/>
              <a:t>Lester B Pearson International Scholarship (at University of Toronto)</a:t>
            </a:r>
          </a:p>
        </p:txBody>
      </p:sp>
      <p:sp>
        <p:nvSpPr>
          <p:cNvPr id="3" name="Content Placeholder 2">
            <a:extLst>
              <a:ext uri="{FF2B5EF4-FFF2-40B4-BE49-F238E27FC236}">
                <a16:creationId xmlns:a16="http://schemas.microsoft.com/office/drawing/2014/main" id="{0A95B1DF-9DC4-489C-B797-B230649DA32A}"/>
              </a:ext>
            </a:extLst>
          </p:cNvPr>
          <p:cNvSpPr>
            <a:spLocks noGrp="1"/>
          </p:cNvSpPr>
          <p:nvPr>
            <p:ph sz="half" idx="1"/>
          </p:nvPr>
        </p:nvSpPr>
        <p:spPr/>
        <p:txBody>
          <a:bodyPr>
            <a:normAutofit lnSpcReduction="10000"/>
          </a:bodyPr>
          <a:lstStyle/>
          <a:p>
            <a:pPr marL="0" marR="0">
              <a:lnSpc>
                <a:spcPct val="115000"/>
              </a:lnSpc>
              <a:spcBef>
                <a:spcPts val="0"/>
              </a:spcBef>
              <a:spcAft>
                <a:spcPts val="1000"/>
              </a:spcAft>
            </a:pPr>
            <a:r>
              <a:rPr lang="en-US" sz="1800" u="sng" dirty="0">
                <a:effectLst/>
                <a:latin typeface="Arial Black" panose="020B0A04020102020204" pitchFamily="34" charset="0"/>
                <a:ea typeface="Calibri" panose="020F0502020204030204" pitchFamily="34" charset="0"/>
                <a:cs typeface="Aharoni" panose="02010803020104030203" pitchFamily="2" charset="-79"/>
              </a:rPr>
              <a:t>Eligibility Criteria</a:t>
            </a:r>
            <a:r>
              <a:rPr lang="en-US" sz="1800" dirty="0">
                <a:effectLst/>
                <a:latin typeface="Arial Black" panose="020B0A04020102020204" pitchFamily="34" charset="0"/>
                <a:ea typeface="Calibri" panose="020F0502020204030204" pitchFamily="34" charset="0"/>
                <a:cs typeface="Aharoni" panose="02010803020104030203" pitchFamily="2" charset="-79"/>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(must meet all criteria)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
            </a:pPr>
            <a:r>
              <a:rPr lang="en-US" sz="1800" dirty="0">
                <a:effectLst/>
                <a:latin typeface="Arial Black" panose="020B0A04020102020204" pitchFamily="34" charset="0"/>
                <a:ea typeface="Calibri" panose="020F0502020204030204" pitchFamily="34" charset="0"/>
                <a:cs typeface="Aharoni" panose="02010803020104030203" pitchFamily="2" charset="-79"/>
              </a:rPr>
              <a:t>Academic excellence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
            </a:pPr>
            <a:r>
              <a:rPr lang="en-US" sz="1800" dirty="0">
                <a:effectLst/>
                <a:latin typeface="Arial Black" panose="020B0A04020102020204" pitchFamily="34" charset="0"/>
                <a:ea typeface="Calibri" panose="020F0502020204030204" pitchFamily="34" charset="0"/>
                <a:cs typeface="Aharoni" panose="02010803020104030203" pitchFamily="2" charset="-79"/>
              </a:rPr>
              <a:t>Outstanding impact on school and community life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
            </a:pPr>
            <a:r>
              <a:rPr lang="en-US" sz="1800" dirty="0">
                <a:effectLst/>
                <a:latin typeface="Arial Black" panose="020B0A04020102020204" pitchFamily="34" charset="0"/>
                <a:ea typeface="Calibri" panose="020F0502020204030204" pitchFamily="34" charset="0"/>
                <a:cs typeface="Aharoni" panose="02010803020104030203" pitchFamily="2" charset="-79"/>
              </a:rPr>
              <a:t>Creativity and leadership within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
            </a:pPr>
            <a:r>
              <a:rPr lang="en-US" sz="1800" dirty="0">
                <a:effectLst/>
                <a:latin typeface="Arial Black" panose="020B0A04020102020204" pitchFamily="34" charset="0"/>
                <a:ea typeface="Calibri" panose="020F0502020204030204" pitchFamily="34" charset="0"/>
                <a:cs typeface="Aharoni" panose="02010803020104030203" pitchFamily="2" charset="-79"/>
              </a:rPr>
              <a:t>International student in your final year of high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Courier New" panose="02070309020205020404" pitchFamily="49" charset="0"/>
              <a:buChar char="□"/>
            </a:pPr>
            <a:r>
              <a:rPr lang="en-US" sz="1800" dirty="0">
                <a:effectLst/>
                <a:latin typeface="Arial Black" panose="020B0A04020102020204" pitchFamily="34" charset="0"/>
                <a:ea typeface="Calibri" panose="020F0502020204030204" pitchFamily="34" charset="0"/>
                <a:cs typeface="Aharoni" panose="02010803020104030203" pitchFamily="2" charset="-79"/>
              </a:rPr>
              <a:t>Beginning university study at University of Toronto in September 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Content Placeholder 5">
            <a:extLst>
              <a:ext uri="{FF2B5EF4-FFF2-40B4-BE49-F238E27FC236}">
                <a16:creationId xmlns:a16="http://schemas.microsoft.com/office/drawing/2014/main" id="{CFE65913-2B2F-4B69-B45F-0EA15829EC51}"/>
              </a:ext>
            </a:extLst>
          </p:cNvPr>
          <p:cNvPicPr>
            <a:picLocks noGrp="1" noChangeAspect="1"/>
          </p:cNvPicPr>
          <p:nvPr>
            <p:ph sz="half" idx="2"/>
          </p:nvPr>
        </p:nvPicPr>
        <p:blipFill>
          <a:blip r:embed="rId2"/>
          <a:stretch>
            <a:fillRect/>
          </a:stretch>
        </p:blipFill>
        <p:spPr>
          <a:xfrm>
            <a:off x="5089525" y="2313992"/>
            <a:ext cx="4184650" cy="1950098"/>
          </a:xfrm>
        </p:spPr>
      </p:pic>
      <p:pic>
        <p:nvPicPr>
          <p:cNvPr id="5" name="Picture 4">
            <a:extLst>
              <a:ext uri="{FF2B5EF4-FFF2-40B4-BE49-F238E27FC236}">
                <a16:creationId xmlns:a16="http://schemas.microsoft.com/office/drawing/2014/main" id="{1AEC439F-B0B7-4572-A09E-0FD01DC10DA4}"/>
              </a:ext>
            </a:extLst>
          </p:cNvPr>
          <p:cNvPicPr>
            <a:picLocks noChangeAspect="1"/>
          </p:cNvPicPr>
          <p:nvPr/>
        </p:nvPicPr>
        <p:blipFill>
          <a:blip r:embed="rId3"/>
          <a:stretch>
            <a:fillRect/>
          </a:stretch>
        </p:blipFill>
        <p:spPr>
          <a:xfrm>
            <a:off x="5252926" y="4416742"/>
            <a:ext cx="5772956" cy="1943371"/>
          </a:xfrm>
          <a:prstGeom prst="rect">
            <a:avLst/>
          </a:prstGeom>
        </p:spPr>
      </p:pic>
    </p:spTree>
    <p:extLst>
      <p:ext uri="{BB962C8B-B14F-4D97-AF65-F5344CB8AC3E}">
        <p14:creationId xmlns:p14="http://schemas.microsoft.com/office/powerpoint/2010/main" val="164522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BDA9-6C56-4EF9-8D11-0ACC9DBBB4F4}"/>
              </a:ext>
            </a:extLst>
          </p:cNvPr>
          <p:cNvSpPr>
            <a:spLocks noGrp="1"/>
          </p:cNvSpPr>
          <p:nvPr>
            <p:ph type="title"/>
          </p:nvPr>
        </p:nvSpPr>
        <p:spPr/>
        <p:txBody>
          <a:bodyPr>
            <a:normAutofit fontScale="90000"/>
          </a:bodyPr>
          <a:lstStyle/>
          <a:p>
            <a:pPr marL="0" marR="0" algn="ctr">
              <a:lnSpc>
                <a:spcPct val="115000"/>
              </a:lnSpc>
              <a:spcBef>
                <a:spcPts val="0"/>
              </a:spcBef>
              <a:spcAft>
                <a:spcPts val="1000"/>
              </a:spcAft>
            </a:pPr>
            <a:r>
              <a:rPr lang="en-US" b="1" u="sng"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t>QUEEN’S UNIVERSITY</a:t>
            </a:r>
            <a:r>
              <a:rPr lang="en-US"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t>: </a:t>
            </a:r>
            <a:br>
              <a:rPr lang="en-US"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br>
            <a:r>
              <a:rPr lang="en-US"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t>Chancellor’s Scholarship</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6" name="Content Placeholder 5">
            <a:extLst>
              <a:ext uri="{FF2B5EF4-FFF2-40B4-BE49-F238E27FC236}">
                <a16:creationId xmlns:a16="http://schemas.microsoft.com/office/drawing/2014/main" id="{A691B0BE-A965-49AE-BBED-9669E7B870D4}"/>
              </a:ext>
            </a:extLst>
          </p:cNvPr>
          <p:cNvPicPr>
            <a:picLocks noGrp="1" noChangeAspect="1"/>
          </p:cNvPicPr>
          <p:nvPr>
            <p:ph sz="half" idx="1"/>
          </p:nvPr>
        </p:nvPicPr>
        <p:blipFill>
          <a:blip r:embed="rId2"/>
          <a:stretch>
            <a:fillRect/>
          </a:stretch>
        </p:blipFill>
        <p:spPr>
          <a:xfrm>
            <a:off x="307910" y="2360644"/>
            <a:ext cx="4781615" cy="2846063"/>
          </a:xfrm>
        </p:spPr>
      </p:pic>
      <p:pic>
        <p:nvPicPr>
          <p:cNvPr id="13" name="Content Placeholder 12">
            <a:extLst>
              <a:ext uri="{FF2B5EF4-FFF2-40B4-BE49-F238E27FC236}">
                <a16:creationId xmlns:a16="http://schemas.microsoft.com/office/drawing/2014/main" id="{E5E86E75-C979-413A-9E50-4CE3745540D1}"/>
              </a:ext>
            </a:extLst>
          </p:cNvPr>
          <p:cNvPicPr>
            <a:picLocks noGrp="1" noChangeAspect="1"/>
          </p:cNvPicPr>
          <p:nvPr>
            <p:ph sz="half" idx="2"/>
          </p:nvPr>
        </p:nvPicPr>
        <p:blipFill>
          <a:blip r:embed="rId3"/>
          <a:stretch>
            <a:fillRect/>
          </a:stretch>
        </p:blipFill>
        <p:spPr>
          <a:xfrm>
            <a:off x="4709900" y="2136710"/>
            <a:ext cx="4564275" cy="3275045"/>
          </a:xfrm>
        </p:spPr>
      </p:pic>
      <p:pic>
        <p:nvPicPr>
          <p:cNvPr id="15" name="Picture 14">
            <a:extLst>
              <a:ext uri="{FF2B5EF4-FFF2-40B4-BE49-F238E27FC236}">
                <a16:creationId xmlns:a16="http://schemas.microsoft.com/office/drawing/2014/main" id="{9A6EB71C-DB81-4758-B313-6DACB65B584F}"/>
              </a:ext>
            </a:extLst>
          </p:cNvPr>
          <p:cNvPicPr>
            <a:picLocks noChangeAspect="1"/>
          </p:cNvPicPr>
          <p:nvPr/>
        </p:nvPicPr>
        <p:blipFill>
          <a:blip r:embed="rId4"/>
          <a:stretch>
            <a:fillRect/>
          </a:stretch>
        </p:blipFill>
        <p:spPr>
          <a:xfrm>
            <a:off x="650237" y="5206707"/>
            <a:ext cx="4439288" cy="1267378"/>
          </a:xfrm>
          <a:prstGeom prst="rect">
            <a:avLst/>
          </a:prstGeom>
        </p:spPr>
      </p:pic>
    </p:spTree>
    <p:extLst>
      <p:ext uri="{BB962C8B-B14F-4D97-AF65-F5344CB8AC3E}">
        <p14:creationId xmlns:p14="http://schemas.microsoft.com/office/powerpoint/2010/main" val="323722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9916-7EAE-4852-808C-E49068A328C5}"/>
              </a:ext>
            </a:extLst>
          </p:cNvPr>
          <p:cNvSpPr>
            <a:spLocks noGrp="1"/>
          </p:cNvSpPr>
          <p:nvPr>
            <p:ph type="title"/>
          </p:nvPr>
        </p:nvSpPr>
        <p:spPr/>
        <p:txBody>
          <a:bodyPr>
            <a:noAutofit/>
          </a:bodyPr>
          <a:lstStyle/>
          <a:p>
            <a:pPr algn="ctr"/>
            <a:r>
              <a:rPr lang="en-US" sz="4400" dirty="0">
                <a:latin typeface="Bodoni MT Black" panose="02070A03080606020203" pitchFamily="18" charset="0"/>
              </a:rPr>
              <a:t>TD Scholarship for </a:t>
            </a:r>
            <a:br>
              <a:rPr lang="en-US" sz="4400" dirty="0">
                <a:latin typeface="Bodoni MT Black" panose="02070A03080606020203" pitchFamily="18" charset="0"/>
              </a:rPr>
            </a:br>
            <a:r>
              <a:rPr lang="en-US" sz="4400" dirty="0">
                <a:latin typeface="Bodoni MT Black" panose="02070A03080606020203" pitchFamily="18" charset="0"/>
              </a:rPr>
              <a:t>Community Leaders</a:t>
            </a:r>
          </a:p>
        </p:txBody>
      </p:sp>
      <p:sp>
        <p:nvSpPr>
          <p:cNvPr id="3" name="Content Placeholder 2">
            <a:extLst>
              <a:ext uri="{FF2B5EF4-FFF2-40B4-BE49-F238E27FC236}">
                <a16:creationId xmlns:a16="http://schemas.microsoft.com/office/drawing/2014/main" id="{E270442F-3FAA-408A-8187-5EB3050BF860}"/>
              </a:ext>
            </a:extLst>
          </p:cNvPr>
          <p:cNvSpPr>
            <a:spLocks noGrp="1"/>
          </p:cNvSpPr>
          <p:nvPr>
            <p:ph sz="half" idx="1"/>
          </p:nvPr>
        </p:nvSpPr>
        <p:spPr/>
        <p:txBody>
          <a:bodyPr>
            <a:normAutofit fontScale="77500" lnSpcReduction="20000"/>
          </a:bodyPr>
          <a:lstStyle/>
          <a:p>
            <a:pPr marL="0" marR="0">
              <a:spcBef>
                <a:spcPts val="0"/>
              </a:spcBef>
              <a:spcAft>
                <a:spcPts val="995"/>
              </a:spcAft>
            </a:pPr>
            <a:r>
              <a:rPr lang="en-US" sz="1800" dirty="0">
                <a:solidFill>
                  <a:srgbClr val="1C1C1C"/>
                </a:solidFill>
                <a:effectLst/>
                <a:latin typeface="Arial" panose="020B0604020202020204" pitchFamily="34" charset="0"/>
                <a:ea typeface="Calibri" panose="020F0502020204030204" pitchFamily="34" charset="0"/>
                <a:cs typeface="Times New Roman" panose="02020603050405020304" pitchFamily="18" charset="0"/>
              </a:rPr>
              <a:t>Since 1995, TD has awarded millions in scholarships to recognize students who have demonstrated an outstanding commitment to community leadership. TD Scholarship for Community Leadership recipients receive up to $70,000 for tuition and living expenses as well as opportunities for paid summer employment, peer networking and mentorship.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995"/>
              </a:spcAft>
            </a:pPr>
            <a:r>
              <a:rPr lang="en-US" sz="1800" dirty="0">
                <a:solidFill>
                  <a:srgbClr val="1C1C1C"/>
                </a:solidFill>
                <a:effectLst/>
                <a:latin typeface="Arial" panose="020B0604020202020204" pitchFamily="34" charset="0"/>
                <a:ea typeface="Calibri" panose="020F0502020204030204" pitchFamily="34" charset="0"/>
                <a:cs typeface="Times New Roman" panose="02020603050405020304" pitchFamily="18" charset="0"/>
              </a:rPr>
              <a:t>Have you shown exceptional leadership in helping to make a meaningful and lasting difference in your community? We’d love to hear about your community leadership efforts and what inspired you to get involved. We’re more interested in the mark you’re making in the world than the marks you’re getting in the classroom. The program is open to students with an average of 75% and up who are supporting positive change in their communities.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995"/>
              </a:spcAft>
            </a:pPr>
            <a:r>
              <a:rPr lang="en-US" sz="1800" spc="-40" dirty="0">
                <a:solidFill>
                  <a:srgbClr val="1A5336"/>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
        <p:nvSpPr>
          <p:cNvPr id="4" name="Content Placeholder 3">
            <a:extLst>
              <a:ext uri="{FF2B5EF4-FFF2-40B4-BE49-F238E27FC236}">
                <a16:creationId xmlns:a16="http://schemas.microsoft.com/office/drawing/2014/main" id="{784E7DE8-2A7C-40D1-9AF1-7D628E076F1E}"/>
              </a:ext>
            </a:extLst>
          </p:cNvPr>
          <p:cNvSpPr>
            <a:spLocks noGrp="1"/>
          </p:cNvSpPr>
          <p:nvPr>
            <p:ph sz="half" idx="2"/>
          </p:nvPr>
        </p:nvSpPr>
        <p:spPr/>
        <p:txBody>
          <a:bodyPr>
            <a:normAutofit fontScale="77500" lnSpcReduction="20000"/>
          </a:bodyPr>
          <a:lstStyle/>
          <a:p>
            <a:pPr marL="0" marR="0">
              <a:spcBef>
                <a:spcPts val="0"/>
              </a:spcBef>
              <a:spcAft>
                <a:spcPts val="995"/>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995"/>
              </a:spcAft>
            </a:pPr>
            <a:r>
              <a:rPr lang="en-US" sz="1800" spc="-40" dirty="0">
                <a:solidFill>
                  <a:srgbClr val="1A5336"/>
                </a:solidFill>
                <a:effectLst/>
                <a:latin typeface="Arial" panose="020B0604020202020204" pitchFamily="34" charset="0"/>
                <a:ea typeface="Times New Roman" panose="02020603050405020304" pitchFamily="18" charset="0"/>
                <a:cs typeface="Times New Roman" panose="02020603050405020304" pitchFamily="18" charset="0"/>
              </a:rPr>
              <a:t>What is community leadership?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We’re interested in hearing from students who have demonstrated consistent and outstanding dedication to solving a community problem or making their community a better place. For example, you may be helping to clean up the environment, promote social justice, or fight child poverty.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Application deadline: November 15, 2022</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1" u="sng" dirty="0">
                <a:solidFill>
                  <a:srgbClr val="FF0000"/>
                </a:solidFill>
              </a:rPr>
              <a:t>**NO SCHOOL NOMINATION REQUIRED**</a:t>
            </a:r>
          </a:p>
        </p:txBody>
      </p:sp>
    </p:spTree>
    <p:extLst>
      <p:ext uri="{BB962C8B-B14F-4D97-AF65-F5344CB8AC3E}">
        <p14:creationId xmlns:p14="http://schemas.microsoft.com/office/powerpoint/2010/main" val="346219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292DB38-86F3-45B1-AB10-3711DEC56187}"/>
              </a:ext>
            </a:extLst>
          </p:cNvPr>
          <p:cNvSpPr>
            <a:spLocks noGrp="1"/>
          </p:cNvSpPr>
          <p:nvPr>
            <p:ph type="title"/>
          </p:nvPr>
        </p:nvSpPr>
        <p:spPr>
          <a:xfrm>
            <a:off x="673754" y="643467"/>
            <a:ext cx="4203045" cy="1375608"/>
          </a:xfrm>
        </p:spPr>
        <p:txBody>
          <a:bodyPr anchor="ctr">
            <a:normAutofit/>
          </a:bodyPr>
          <a:lstStyle/>
          <a:p>
            <a:r>
              <a:rPr lang="en-US" dirty="0" err="1">
                <a:solidFill>
                  <a:schemeClr val="bg1"/>
                </a:solidFill>
              </a:rPr>
              <a:t>Cmolik</a:t>
            </a:r>
            <a:r>
              <a:rPr lang="en-US" dirty="0">
                <a:solidFill>
                  <a:schemeClr val="bg1"/>
                </a:solidFill>
              </a:rPr>
              <a:t> Foundation Scholarship</a:t>
            </a:r>
          </a:p>
        </p:txBody>
      </p:sp>
      <p:pic>
        <p:nvPicPr>
          <p:cNvPr id="6" name="Content Placeholder 5" descr="A close up of a stop sign&#10;&#10;Description automatically generated">
            <a:extLst>
              <a:ext uri="{FF2B5EF4-FFF2-40B4-BE49-F238E27FC236}">
                <a16:creationId xmlns:a16="http://schemas.microsoft.com/office/drawing/2014/main" id="{F95D12BF-C728-4BEA-BD50-EF2808952C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7785" y="2160588"/>
            <a:ext cx="3365730" cy="3440112"/>
          </a:xfrm>
        </p:spPr>
      </p:pic>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BEE190E2-84BB-48F5-812C-BEF5FFE48D93}"/>
              </a:ext>
            </a:extLst>
          </p:cNvPr>
          <p:cNvPicPr>
            <a:picLocks noChangeAspect="1"/>
          </p:cNvPicPr>
          <p:nvPr/>
        </p:nvPicPr>
        <p:blipFill>
          <a:blip r:embed="rId3"/>
          <a:stretch>
            <a:fillRect/>
          </a:stretch>
        </p:blipFill>
        <p:spPr>
          <a:xfrm>
            <a:off x="5716872" y="0"/>
            <a:ext cx="6038824" cy="6858000"/>
          </a:xfrm>
          <a:prstGeom prst="rect">
            <a:avLst/>
          </a:prstGeom>
        </p:spPr>
      </p:pic>
    </p:spTree>
    <p:extLst>
      <p:ext uri="{BB962C8B-B14F-4D97-AF65-F5344CB8AC3E}">
        <p14:creationId xmlns:p14="http://schemas.microsoft.com/office/powerpoint/2010/main" val="182850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C4EEDF-2BCF-455D-8534-FF8BF5836B00}"/>
              </a:ext>
            </a:extLst>
          </p:cNvPr>
          <p:cNvPicPr>
            <a:picLocks noChangeAspect="1"/>
          </p:cNvPicPr>
          <p:nvPr/>
        </p:nvPicPr>
        <p:blipFill>
          <a:blip r:embed="rId2"/>
          <a:stretch>
            <a:fillRect/>
          </a:stretch>
        </p:blipFill>
        <p:spPr>
          <a:xfrm>
            <a:off x="2435290" y="0"/>
            <a:ext cx="6437343" cy="6858000"/>
          </a:xfrm>
          <a:prstGeom prst="rect">
            <a:avLst/>
          </a:prstGeom>
        </p:spPr>
      </p:pic>
    </p:spTree>
    <p:extLst>
      <p:ext uri="{BB962C8B-B14F-4D97-AF65-F5344CB8AC3E}">
        <p14:creationId xmlns:p14="http://schemas.microsoft.com/office/powerpoint/2010/main" val="365164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04EFB-31BD-4E2F-A258-287BEA10ABCC}"/>
              </a:ext>
            </a:extLst>
          </p:cNvPr>
          <p:cNvPicPr>
            <a:picLocks noChangeAspect="1"/>
          </p:cNvPicPr>
          <p:nvPr/>
        </p:nvPicPr>
        <p:blipFill>
          <a:blip r:embed="rId2"/>
          <a:stretch>
            <a:fillRect/>
          </a:stretch>
        </p:blipFill>
        <p:spPr>
          <a:xfrm>
            <a:off x="2883159" y="47153"/>
            <a:ext cx="5832581" cy="6763694"/>
          </a:xfrm>
          <a:prstGeom prst="rect">
            <a:avLst/>
          </a:prstGeom>
        </p:spPr>
      </p:pic>
    </p:spTree>
    <p:extLst>
      <p:ext uri="{BB962C8B-B14F-4D97-AF65-F5344CB8AC3E}">
        <p14:creationId xmlns:p14="http://schemas.microsoft.com/office/powerpoint/2010/main" val="229617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llege application - Clip Art Library">
            <a:extLst>
              <a:ext uri="{FF2B5EF4-FFF2-40B4-BE49-F238E27FC236}">
                <a16:creationId xmlns:a16="http://schemas.microsoft.com/office/drawing/2014/main" id="{A3BBA491-9D13-AC7C-1A34-8EB28B06A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668" y="3114172"/>
            <a:ext cx="3366767" cy="336676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51F8DFD-763D-B423-18FA-28C6E2B277FD}"/>
              </a:ext>
            </a:extLst>
          </p:cNvPr>
          <p:cNvSpPr txBox="1">
            <a:spLocks/>
          </p:cNvSpPr>
          <p:nvPr/>
        </p:nvSpPr>
        <p:spPr>
          <a:xfrm>
            <a:off x="231677" y="1217746"/>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a:t>For all scholarship opportunities…</a:t>
            </a:r>
          </a:p>
        </p:txBody>
      </p:sp>
      <p:sp>
        <p:nvSpPr>
          <p:cNvPr id="5" name="Content Placeholder 3">
            <a:extLst>
              <a:ext uri="{FF2B5EF4-FFF2-40B4-BE49-F238E27FC236}">
                <a16:creationId xmlns:a16="http://schemas.microsoft.com/office/drawing/2014/main" id="{80A3BBC2-9421-4581-E3A4-53E18CD76A59}"/>
              </a:ext>
            </a:extLst>
          </p:cNvPr>
          <p:cNvSpPr txBox="1">
            <a:spLocks/>
          </p:cNvSpPr>
          <p:nvPr/>
        </p:nvSpPr>
        <p:spPr>
          <a:xfrm>
            <a:off x="951723" y="2302754"/>
            <a:ext cx="6913983" cy="38156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You should create a </a:t>
            </a:r>
            <a:r>
              <a:rPr lang="en-US" dirty="0" err="1"/>
              <a:t>BCeID</a:t>
            </a:r>
            <a:r>
              <a:rPr lang="en-US" dirty="0"/>
              <a:t> account to access your transcripts as well as to give permission for transcripts to be sent to universities.  Save your User ID and Password – you will need them later in your grade 12 year.  </a:t>
            </a:r>
          </a:p>
          <a:p>
            <a:pPr marL="0" indent="0">
              <a:buNone/>
            </a:pPr>
            <a:endParaRPr lang="en-US" dirty="0"/>
          </a:p>
          <a:p>
            <a:r>
              <a:rPr lang="en-US" dirty="0"/>
              <a:t>If you have questions about the scholarship process, PLEASE DO NOT WAIT UNTIL THE LAST MOMENT TO ASK FOR HELP. Email Ms. Butler </a:t>
            </a:r>
            <a:r>
              <a:rPr lang="en-US" dirty="0">
                <a:hlinkClick r:id="rId3"/>
              </a:rPr>
              <a:t>dbutler@sd43.bc.ca</a:t>
            </a:r>
            <a:r>
              <a:rPr lang="en-US" dirty="0"/>
              <a:t> and she can help you with your questions. </a:t>
            </a:r>
          </a:p>
          <a:p>
            <a:endParaRPr lang="en-US" dirty="0"/>
          </a:p>
        </p:txBody>
      </p:sp>
    </p:spTree>
    <p:extLst>
      <p:ext uri="{BB962C8B-B14F-4D97-AF65-F5344CB8AC3E}">
        <p14:creationId xmlns:p14="http://schemas.microsoft.com/office/powerpoint/2010/main" val="308265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BFCB-CEFA-4B91-800F-5A00B0C370B0}"/>
              </a:ext>
            </a:extLst>
          </p:cNvPr>
          <p:cNvSpPr>
            <a:spLocks noGrp="1"/>
          </p:cNvSpPr>
          <p:nvPr>
            <p:ph type="title"/>
          </p:nvPr>
        </p:nvSpPr>
        <p:spPr/>
        <p:txBody>
          <a:bodyPr>
            <a:normAutofit/>
          </a:bodyPr>
          <a:lstStyle/>
          <a:p>
            <a:r>
              <a:rPr lang="en-US" sz="5400" dirty="0">
                <a:solidFill>
                  <a:srgbClr val="00B050"/>
                </a:solidFill>
                <a:latin typeface="Aharoni" panose="02010803020104030203" pitchFamily="2" charset="-79"/>
                <a:cs typeface="Aharoni" panose="02010803020104030203" pitchFamily="2" charset="-79"/>
              </a:rPr>
              <a:t>BC Excellence Scholarship</a:t>
            </a:r>
          </a:p>
        </p:txBody>
      </p:sp>
      <p:sp>
        <p:nvSpPr>
          <p:cNvPr id="3" name="Content Placeholder 2">
            <a:extLst>
              <a:ext uri="{FF2B5EF4-FFF2-40B4-BE49-F238E27FC236}">
                <a16:creationId xmlns:a16="http://schemas.microsoft.com/office/drawing/2014/main" id="{DC01315F-5BC2-4BB4-9D2E-A17858762CB5}"/>
              </a:ext>
            </a:extLst>
          </p:cNvPr>
          <p:cNvSpPr>
            <a:spLocks noGrp="1"/>
          </p:cNvSpPr>
          <p:nvPr>
            <p:ph idx="1"/>
          </p:nvPr>
        </p:nvSpPr>
        <p:spPr/>
        <p:txBody>
          <a:bodyPr/>
          <a:lstStyle/>
          <a:p>
            <a:r>
              <a:rPr lang="en-US" dirty="0"/>
              <a:t>Students must complete the online BC Excellence Application then print and submit for consideration for school nomination</a:t>
            </a:r>
          </a:p>
          <a:p>
            <a:r>
              <a:rPr lang="en-US" dirty="0">
                <a:hlinkClick r:id="rId2"/>
              </a:rPr>
              <a:t>https://www2.gov.bc.ca/gov/content/education-training/k-12/support/scholarships/provincial-scholarships/bc-excellence-scholarships</a:t>
            </a:r>
            <a:endParaRPr lang="en-US" dirty="0"/>
          </a:p>
          <a:p>
            <a:r>
              <a:rPr lang="en-US" dirty="0"/>
              <a:t>Completed application are due to Ms. Butler or Ms. Leeden no later than 12:30 pm on Monday January 16, 2023</a:t>
            </a:r>
          </a:p>
          <a:p>
            <a:r>
              <a:rPr lang="en-US" dirty="0"/>
              <a:t>ONE student can be nominated</a:t>
            </a:r>
          </a:p>
          <a:p>
            <a:r>
              <a:rPr lang="en-US" sz="2400" dirty="0">
                <a:solidFill>
                  <a:srgbClr val="FF0000"/>
                </a:solidFill>
              </a:rPr>
              <a:t>***please watch for changes to requirements or nomination date as 2023 information has not yet been finalized***</a:t>
            </a:r>
          </a:p>
        </p:txBody>
      </p:sp>
    </p:spTree>
    <p:extLst>
      <p:ext uri="{BB962C8B-B14F-4D97-AF65-F5344CB8AC3E}">
        <p14:creationId xmlns:p14="http://schemas.microsoft.com/office/powerpoint/2010/main" val="3732771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22D63-CDB2-4E22-963A-8DDE60D19F85}"/>
              </a:ext>
            </a:extLst>
          </p:cNvPr>
          <p:cNvSpPr txBox="1"/>
          <p:nvPr/>
        </p:nvSpPr>
        <p:spPr>
          <a:xfrm>
            <a:off x="233442" y="379339"/>
            <a:ext cx="10492296" cy="4339650"/>
          </a:xfrm>
          <a:prstGeom prst="rect">
            <a:avLst/>
          </a:prstGeom>
          <a:noFill/>
        </p:spPr>
        <p:txBody>
          <a:bodyPr wrap="none" rtlCol="0">
            <a:spAutoFit/>
          </a:bodyPr>
          <a:lstStyle/>
          <a:p>
            <a:r>
              <a:rPr lang="en-US" sz="4000" b="1" dirty="0">
                <a:solidFill>
                  <a:schemeClr val="accent2">
                    <a:lumMod val="50000"/>
                  </a:schemeClr>
                </a:solidFill>
              </a:rPr>
              <a:t>Applications can be returned by email</a:t>
            </a:r>
          </a:p>
          <a:p>
            <a:r>
              <a:rPr lang="en-US" sz="4000" b="1" dirty="0">
                <a:solidFill>
                  <a:schemeClr val="accent2">
                    <a:lumMod val="50000"/>
                  </a:schemeClr>
                </a:solidFill>
              </a:rPr>
              <a:t>or in person. Must be legible!!</a:t>
            </a:r>
          </a:p>
          <a:p>
            <a:r>
              <a:rPr lang="en-US" sz="4000" b="1" dirty="0">
                <a:solidFill>
                  <a:schemeClr val="accent2">
                    <a:lumMod val="50000"/>
                  </a:schemeClr>
                </a:solidFill>
              </a:rPr>
              <a:t>To access the fillable pdf and to see the </a:t>
            </a:r>
          </a:p>
          <a:p>
            <a:r>
              <a:rPr lang="en-US" sz="4000" b="1" dirty="0">
                <a:solidFill>
                  <a:schemeClr val="accent2">
                    <a:lumMod val="50000"/>
                  </a:schemeClr>
                </a:solidFill>
              </a:rPr>
              <a:t>list of other scholarships visit the Career</a:t>
            </a:r>
          </a:p>
          <a:p>
            <a:r>
              <a:rPr lang="en-US" sz="4000" b="1" dirty="0">
                <a:solidFill>
                  <a:schemeClr val="accent2">
                    <a:lumMod val="50000"/>
                  </a:schemeClr>
                </a:solidFill>
              </a:rPr>
              <a:t>Centre website under the Finances/Award </a:t>
            </a:r>
          </a:p>
          <a:p>
            <a:r>
              <a:rPr lang="en-US" sz="4000" b="1" dirty="0">
                <a:solidFill>
                  <a:schemeClr val="accent2">
                    <a:lumMod val="50000"/>
                  </a:schemeClr>
                </a:solidFill>
              </a:rPr>
              <a:t>Tab. </a:t>
            </a:r>
          </a:p>
          <a:p>
            <a:endParaRPr lang="en-US" dirty="0">
              <a:solidFill>
                <a:schemeClr val="accent2">
                  <a:lumMod val="50000"/>
                </a:schemeClr>
              </a:solidFill>
            </a:endParaRPr>
          </a:p>
          <a:p>
            <a:r>
              <a:rPr lang="en-US" dirty="0"/>
              <a:t>ALL SCHOLARSHIPS ARE LISTED BY APPLICATION DEADLINE DATE</a:t>
            </a:r>
          </a:p>
        </p:txBody>
      </p:sp>
      <p:pic>
        <p:nvPicPr>
          <p:cNvPr id="3" name="Picture 2">
            <a:extLst>
              <a:ext uri="{FF2B5EF4-FFF2-40B4-BE49-F238E27FC236}">
                <a16:creationId xmlns:a16="http://schemas.microsoft.com/office/drawing/2014/main" id="{6AB09131-301E-42E7-92DB-255C9595825F}"/>
              </a:ext>
            </a:extLst>
          </p:cNvPr>
          <p:cNvPicPr>
            <a:picLocks noChangeAspect="1"/>
          </p:cNvPicPr>
          <p:nvPr/>
        </p:nvPicPr>
        <p:blipFill>
          <a:blip r:embed="rId2"/>
          <a:stretch>
            <a:fillRect/>
          </a:stretch>
        </p:blipFill>
        <p:spPr>
          <a:xfrm>
            <a:off x="233442" y="4957895"/>
            <a:ext cx="11370025" cy="989899"/>
          </a:xfrm>
          <a:prstGeom prst="rect">
            <a:avLst/>
          </a:prstGeom>
        </p:spPr>
      </p:pic>
    </p:spTree>
    <p:extLst>
      <p:ext uri="{BB962C8B-B14F-4D97-AF65-F5344CB8AC3E}">
        <p14:creationId xmlns:p14="http://schemas.microsoft.com/office/powerpoint/2010/main" val="342439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86682A-BD17-49C6-99DB-B1085685D2B1}"/>
              </a:ext>
            </a:extLst>
          </p:cNvPr>
          <p:cNvPicPr>
            <a:picLocks noChangeAspect="1"/>
          </p:cNvPicPr>
          <p:nvPr/>
        </p:nvPicPr>
        <p:blipFill>
          <a:blip r:embed="rId2"/>
          <a:stretch>
            <a:fillRect/>
          </a:stretch>
        </p:blipFill>
        <p:spPr>
          <a:xfrm>
            <a:off x="1073021" y="780680"/>
            <a:ext cx="7996334" cy="5296639"/>
          </a:xfrm>
          <a:prstGeom prst="rect">
            <a:avLst/>
          </a:prstGeom>
        </p:spPr>
      </p:pic>
    </p:spTree>
    <p:extLst>
      <p:ext uri="{BB962C8B-B14F-4D97-AF65-F5344CB8AC3E}">
        <p14:creationId xmlns:p14="http://schemas.microsoft.com/office/powerpoint/2010/main" val="52610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32D5C0-F49E-40BF-8CEB-E6B9D7D7616B}"/>
              </a:ext>
            </a:extLst>
          </p:cNvPr>
          <p:cNvPicPr>
            <a:picLocks noChangeAspect="1"/>
          </p:cNvPicPr>
          <p:nvPr/>
        </p:nvPicPr>
        <p:blipFill>
          <a:blip r:embed="rId2"/>
          <a:stretch>
            <a:fillRect/>
          </a:stretch>
        </p:blipFill>
        <p:spPr>
          <a:xfrm>
            <a:off x="1520890" y="354396"/>
            <a:ext cx="9677571" cy="6503604"/>
          </a:xfrm>
          <a:prstGeom prst="rect">
            <a:avLst/>
          </a:prstGeom>
        </p:spPr>
      </p:pic>
    </p:spTree>
    <p:extLst>
      <p:ext uri="{BB962C8B-B14F-4D97-AF65-F5344CB8AC3E}">
        <p14:creationId xmlns:p14="http://schemas.microsoft.com/office/powerpoint/2010/main" val="358523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34FD-EE06-4383-9D3C-BDFBDC05A4FE}"/>
              </a:ext>
            </a:extLst>
          </p:cNvPr>
          <p:cNvSpPr>
            <a:spLocks noGrp="1"/>
          </p:cNvSpPr>
          <p:nvPr>
            <p:ph type="title"/>
          </p:nvPr>
        </p:nvSpPr>
        <p:spPr/>
        <p:txBody>
          <a:bodyPr>
            <a:normAutofit/>
          </a:bodyPr>
          <a:lstStyle/>
          <a:p>
            <a:pPr algn="ctr"/>
            <a:r>
              <a:rPr lang="en-US" sz="4800" b="1" dirty="0"/>
              <a:t>Student Transcript Service</a:t>
            </a:r>
          </a:p>
        </p:txBody>
      </p:sp>
      <p:sp>
        <p:nvSpPr>
          <p:cNvPr id="3" name="Content Placeholder 2">
            <a:extLst>
              <a:ext uri="{FF2B5EF4-FFF2-40B4-BE49-F238E27FC236}">
                <a16:creationId xmlns:a16="http://schemas.microsoft.com/office/drawing/2014/main" id="{377D4748-EA0D-407D-995A-E32C946891DD}"/>
              </a:ext>
            </a:extLst>
          </p:cNvPr>
          <p:cNvSpPr>
            <a:spLocks noGrp="1"/>
          </p:cNvSpPr>
          <p:nvPr>
            <p:ph idx="1"/>
          </p:nvPr>
        </p:nvSpPr>
        <p:spPr>
          <a:xfrm>
            <a:off x="677334" y="1930400"/>
            <a:ext cx="8596668" cy="3880773"/>
          </a:xfrm>
        </p:spPr>
        <p:txBody>
          <a:bodyPr/>
          <a:lstStyle/>
          <a:p>
            <a:r>
              <a:rPr lang="en-US" dirty="0"/>
              <a:t>There is a link on the career centre website under the post-secondary tab.</a:t>
            </a:r>
          </a:p>
          <a:p>
            <a:r>
              <a:rPr lang="en-US" dirty="0">
                <a:hlinkClick r:id="rId2"/>
              </a:rPr>
              <a:t>http://www.sd43.bc.ca/school/heritagewoods/ProgramsServices/career/Pages/Post-secondary.aspx#/=</a:t>
            </a:r>
            <a:endParaRPr lang="en-US" dirty="0"/>
          </a:p>
          <a:p>
            <a:r>
              <a:rPr lang="en-US" dirty="0"/>
              <a:t>You are creating a BASIC </a:t>
            </a:r>
            <a:r>
              <a:rPr lang="en-US" dirty="0" err="1"/>
              <a:t>BCeID</a:t>
            </a:r>
            <a:r>
              <a:rPr lang="en-US" dirty="0"/>
              <a:t> account</a:t>
            </a:r>
          </a:p>
          <a:p>
            <a:r>
              <a:rPr lang="en-US" dirty="0"/>
              <a:t>Keep your user ID and password as you will need it throughout grade 12</a:t>
            </a:r>
          </a:p>
          <a:p>
            <a:r>
              <a:rPr lang="en-US" dirty="0"/>
              <a:t>If you have already created an account to see your grades/transcripts, this is the same account – you cannot create another one</a:t>
            </a:r>
          </a:p>
          <a:p>
            <a:r>
              <a:rPr lang="en-US" dirty="0"/>
              <a:t>This is where you give permission for post-secondaries to receive your transcripts. Select all schools you plan to apply to. For Ontario schools select OUAC and then the individual schools. Can select US/International schools. </a:t>
            </a:r>
          </a:p>
          <a:p>
            <a:r>
              <a:rPr lang="en-US" dirty="0"/>
              <a:t>If you are having trouble, please email Ms. Butler </a:t>
            </a:r>
            <a:r>
              <a:rPr lang="en-US" dirty="0">
                <a:hlinkClick r:id="rId3"/>
              </a:rPr>
              <a:t>dbutler@sd43.bc.ca</a:t>
            </a:r>
            <a:endParaRPr lang="en-US" dirty="0"/>
          </a:p>
          <a:p>
            <a:endParaRPr lang="en-US" dirty="0"/>
          </a:p>
          <a:p>
            <a:endParaRPr lang="en-US" dirty="0"/>
          </a:p>
        </p:txBody>
      </p:sp>
    </p:spTree>
    <p:extLst>
      <p:ext uri="{BB962C8B-B14F-4D97-AF65-F5344CB8AC3E}">
        <p14:creationId xmlns:p14="http://schemas.microsoft.com/office/powerpoint/2010/main" val="13800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49A7482B-DDD2-412C-90DF-42DEA29E9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31" y="857"/>
            <a:ext cx="9142857" cy="6857143"/>
          </a:xfrm>
          <a:prstGeom prst="rect">
            <a:avLst/>
          </a:prstGeom>
        </p:spPr>
      </p:pic>
      <p:sp>
        <p:nvSpPr>
          <p:cNvPr id="5" name="TextBox 4">
            <a:extLst>
              <a:ext uri="{FF2B5EF4-FFF2-40B4-BE49-F238E27FC236}">
                <a16:creationId xmlns:a16="http://schemas.microsoft.com/office/drawing/2014/main" id="{8C891AF9-D60F-426A-BBC8-C6E7F7BC56C3}"/>
              </a:ext>
            </a:extLst>
          </p:cNvPr>
          <p:cNvSpPr txBox="1"/>
          <p:nvPr/>
        </p:nvSpPr>
        <p:spPr>
          <a:xfrm>
            <a:off x="667025" y="1137037"/>
            <a:ext cx="8643068" cy="646331"/>
          </a:xfrm>
          <a:prstGeom prst="rect">
            <a:avLst/>
          </a:prstGeom>
          <a:solidFill>
            <a:srgbClr val="00B0F0"/>
          </a:solidFill>
        </p:spPr>
        <p:txBody>
          <a:bodyPr wrap="square" rtlCol="0">
            <a:spAutoFit/>
          </a:bodyPr>
          <a:lstStyle/>
          <a:p>
            <a:r>
              <a:rPr lang="en-US" sz="3600" dirty="0">
                <a:solidFill>
                  <a:schemeClr val="bg1"/>
                </a:solidFill>
              </a:rPr>
              <a:t>http:www.StudentTranscripts.gov.bc.ca</a:t>
            </a:r>
          </a:p>
        </p:txBody>
      </p:sp>
    </p:spTree>
    <p:extLst>
      <p:ext uri="{BB962C8B-B14F-4D97-AF65-F5344CB8AC3E}">
        <p14:creationId xmlns:p14="http://schemas.microsoft.com/office/powerpoint/2010/main" val="153869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C0FC0B-786F-4EAF-B5C2-9FBDCD884DE3}"/>
              </a:ext>
            </a:extLst>
          </p:cNvPr>
          <p:cNvSpPr txBox="1"/>
          <p:nvPr/>
        </p:nvSpPr>
        <p:spPr>
          <a:xfrm>
            <a:off x="1060053" y="269832"/>
            <a:ext cx="9835109" cy="6432530"/>
          </a:xfrm>
          <a:prstGeom prst="rect">
            <a:avLst/>
          </a:prstGeom>
          <a:noFill/>
        </p:spPr>
        <p:txBody>
          <a:bodyPr wrap="square" rtlCol="0">
            <a:spAutoFit/>
          </a:bodyPr>
          <a:lstStyle/>
          <a:p>
            <a:r>
              <a:rPr lang="en-US" sz="4800" b="1" dirty="0">
                <a:solidFill>
                  <a:schemeClr val="accent2">
                    <a:lumMod val="50000"/>
                  </a:schemeClr>
                </a:solidFill>
              </a:rPr>
              <a:t>Things To Do Before Applying!</a:t>
            </a:r>
          </a:p>
          <a:p>
            <a:endParaRPr lang="en-US" sz="2400" b="1" dirty="0"/>
          </a:p>
          <a:p>
            <a:endParaRPr lang="en-US" sz="2400" dirty="0"/>
          </a:p>
          <a:p>
            <a:r>
              <a:rPr lang="en-US" sz="2400" dirty="0"/>
              <a:t>Reference Letters: Not a Relative.  Choose wisely and ask in advance!</a:t>
            </a:r>
          </a:p>
          <a:p>
            <a:endParaRPr lang="en-US" sz="2400" dirty="0"/>
          </a:p>
          <a:p>
            <a:r>
              <a:rPr lang="en-US" sz="2400" dirty="0"/>
              <a:t>Check that you are Eligible – read criteria </a:t>
            </a:r>
            <a:r>
              <a:rPr lang="en-US" sz="2400" u="sng" dirty="0"/>
              <a:t>carefully!!</a:t>
            </a:r>
          </a:p>
          <a:p>
            <a:endParaRPr lang="en-US" sz="2400" dirty="0"/>
          </a:p>
          <a:p>
            <a:r>
              <a:rPr lang="en-US" sz="2400" dirty="0"/>
              <a:t>Access your on-line transcript</a:t>
            </a:r>
          </a:p>
          <a:p>
            <a:endParaRPr lang="en-US" sz="2400" dirty="0"/>
          </a:p>
          <a:p>
            <a:r>
              <a:rPr lang="en-US" sz="2400" dirty="0"/>
              <a:t>Confirm your application is complete… incomplete = not accepted</a:t>
            </a:r>
          </a:p>
          <a:p>
            <a:endParaRPr lang="en-US" sz="2400" dirty="0"/>
          </a:p>
          <a:p>
            <a:r>
              <a:rPr lang="en-US" sz="2400" dirty="0"/>
              <a:t>Due Dates…. Hand it in early! </a:t>
            </a:r>
          </a:p>
          <a:p>
            <a:endParaRPr lang="en-US" sz="2400" dirty="0"/>
          </a:p>
          <a:p>
            <a:r>
              <a:rPr lang="en-US" sz="2400" dirty="0"/>
              <a:t>Keep track of all the scholarships to which you apply </a:t>
            </a:r>
          </a:p>
          <a:p>
            <a:endParaRPr lang="en-US" sz="2400" dirty="0"/>
          </a:p>
          <a:p>
            <a:pPr algn="ctr"/>
            <a:r>
              <a:rPr lang="en-US" sz="2800" b="1" dirty="0"/>
              <a:t>PRINT CLEARLY ON ALL APPLICATIONS</a:t>
            </a:r>
          </a:p>
        </p:txBody>
      </p:sp>
      <p:pic>
        <p:nvPicPr>
          <p:cNvPr id="4" name="Graphic 3" descr="Bullseye">
            <a:extLst>
              <a:ext uri="{FF2B5EF4-FFF2-40B4-BE49-F238E27FC236}">
                <a16:creationId xmlns:a16="http://schemas.microsoft.com/office/drawing/2014/main" id="{0032C053-610F-448A-B1B0-793A722342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1602624"/>
            <a:ext cx="553941" cy="556953"/>
          </a:xfrm>
          <a:prstGeom prst="rect">
            <a:avLst/>
          </a:prstGeom>
        </p:spPr>
      </p:pic>
      <p:pic>
        <p:nvPicPr>
          <p:cNvPr id="5" name="Graphic 4" descr="Bullseye">
            <a:extLst>
              <a:ext uri="{FF2B5EF4-FFF2-40B4-BE49-F238E27FC236}">
                <a16:creationId xmlns:a16="http://schemas.microsoft.com/office/drawing/2014/main" id="{5075A8B6-485C-4562-AE74-8972FAC246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3045577"/>
            <a:ext cx="553941" cy="556953"/>
          </a:xfrm>
          <a:prstGeom prst="rect">
            <a:avLst/>
          </a:prstGeom>
        </p:spPr>
      </p:pic>
      <p:pic>
        <p:nvPicPr>
          <p:cNvPr id="6" name="Graphic 5" descr="Bullseye">
            <a:extLst>
              <a:ext uri="{FF2B5EF4-FFF2-40B4-BE49-F238E27FC236}">
                <a16:creationId xmlns:a16="http://schemas.microsoft.com/office/drawing/2014/main" id="{F02B3BE1-F775-4676-BC9C-B654F77A51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3776040"/>
            <a:ext cx="553941" cy="556953"/>
          </a:xfrm>
          <a:prstGeom prst="rect">
            <a:avLst/>
          </a:prstGeom>
        </p:spPr>
      </p:pic>
      <p:pic>
        <p:nvPicPr>
          <p:cNvPr id="7" name="Graphic 6" descr="Bullseye">
            <a:extLst>
              <a:ext uri="{FF2B5EF4-FFF2-40B4-BE49-F238E27FC236}">
                <a16:creationId xmlns:a16="http://schemas.microsoft.com/office/drawing/2014/main" id="{B24632B2-7C0C-40DF-BF07-B816CD95CB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4506503"/>
            <a:ext cx="553941" cy="556953"/>
          </a:xfrm>
          <a:prstGeom prst="rect">
            <a:avLst/>
          </a:prstGeom>
        </p:spPr>
      </p:pic>
      <p:pic>
        <p:nvPicPr>
          <p:cNvPr id="8" name="Graphic 7" descr="Bullseye">
            <a:extLst>
              <a:ext uri="{FF2B5EF4-FFF2-40B4-BE49-F238E27FC236}">
                <a16:creationId xmlns:a16="http://schemas.microsoft.com/office/drawing/2014/main" id="{EACE5CD4-8DC5-4990-8F99-0A69CB535B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2336224"/>
            <a:ext cx="553941" cy="556953"/>
          </a:xfrm>
          <a:prstGeom prst="rect">
            <a:avLst/>
          </a:prstGeom>
        </p:spPr>
      </p:pic>
      <p:pic>
        <p:nvPicPr>
          <p:cNvPr id="3" name="Graphic 2" descr="Bullseye">
            <a:extLst>
              <a:ext uri="{FF2B5EF4-FFF2-40B4-BE49-F238E27FC236}">
                <a16:creationId xmlns:a16="http://schemas.microsoft.com/office/drawing/2014/main" id="{B3C4D270-FCD7-F350-7211-D7757E2254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863" y="5236966"/>
            <a:ext cx="553941" cy="556953"/>
          </a:xfrm>
          <a:prstGeom prst="rect">
            <a:avLst/>
          </a:prstGeom>
        </p:spPr>
      </p:pic>
    </p:spTree>
    <p:extLst>
      <p:ext uri="{BB962C8B-B14F-4D97-AF65-F5344CB8AC3E}">
        <p14:creationId xmlns:p14="http://schemas.microsoft.com/office/powerpoint/2010/main" val="3586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3E05D1-50C8-445F-A114-A6DB624773FD}"/>
              </a:ext>
            </a:extLst>
          </p:cNvPr>
          <p:cNvPicPr>
            <a:picLocks noChangeAspect="1"/>
          </p:cNvPicPr>
          <p:nvPr/>
        </p:nvPicPr>
        <p:blipFill>
          <a:blip r:embed="rId2"/>
          <a:stretch>
            <a:fillRect/>
          </a:stretch>
        </p:blipFill>
        <p:spPr>
          <a:xfrm>
            <a:off x="-333565" y="304411"/>
            <a:ext cx="10447949" cy="5876972"/>
          </a:xfrm>
          <a:prstGeom prst="rect">
            <a:avLst/>
          </a:prstGeom>
        </p:spPr>
      </p:pic>
    </p:spTree>
    <p:extLst>
      <p:ext uri="{BB962C8B-B14F-4D97-AF65-F5344CB8AC3E}">
        <p14:creationId xmlns:p14="http://schemas.microsoft.com/office/powerpoint/2010/main" val="277087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A1B6D-9532-45E8-BD56-8A74201E8DF1}"/>
              </a:ext>
            </a:extLst>
          </p:cNvPr>
          <p:cNvSpPr>
            <a:spLocks noGrp="1"/>
          </p:cNvSpPr>
          <p:nvPr>
            <p:ph type="title"/>
          </p:nvPr>
        </p:nvSpPr>
        <p:spPr/>
        <p:txBody>
          <a:bodyPr>
            <a:normAutofit/>
          </a:bodyPr>
          <a:lstStyle/>
          <a:p>
            <a:r>
              <a:rPr lang="en-US" sz="4400" b="1" dirty="0"/>
              <a:t>Major Scholarship Opportunities</a:t>
            </a:r>
          </a:p>
        </p:txBody>
      </p:sp>
      <p:sp>
        <p:nvSpPr>
          <p:cNvPr id="3" name="Content Placeholder 2">
            <a:extLst>
              <a:ext uri="{FF2B5EF4-FFF2-40B4-BE49-F238E27FC236}">
                <a16:creationId xmlns:a16="http://schemas.microsoft.com/office/drawing/2014/main" id="{A972659A-1C85-45D0-AD23-2F0FCF59565D}"/>
              </a:ext>
            </a:extLst>
          </p:cNvPr>
          <p:cNvSpPr>
            <a:spLocks noGrp="1"/>
          </p:cNvSpPr>
          <p:nvPr>
            <p:ph sz="half" idx="1"/>
          </p:nvPr>
        </p:nvSpPr>
        <p:spPr>
          <a:xfrm>
            <a:off x="677334" y="2005314"/>
            <a:ext cx="7673036" cy="3880772"/>
          </a:xfrm>
        </p:spPr>
        <p:txBody>
          <a:bodyPr>
            <a:noAutofit/>
          </a:bodyPr>
          <a:lstStyle/>
          <a:p>
            <a:r>
              <a:rPr lang="en-US" sz="2000" dirty="0"/>
              <a:t>Please see the following slides for information on the upcoming MAJOR scholarship opportunities.</a:t>
            </a:r>
          </a:p>
          <a:p>
            <a:r>
              <a:rPr lang="en-US" sz="2000" dirty="0"/>
              <a:t>Some will require a school nomination on a school-based application.</a:t>
            </a:r>
          </a:p>
          <a:p>
            <a:r>
              <a:rPr lang="en-US" sz="2000" dirty="0"/>
              <a:t>Remember to read the scholarship criteria carefully. Excellence is required for these major awards. </a:t>
            </a:r>
          </a:p>
          <a:p>
            <a:r>
              <a:rPr lang="en-US" sz="2000" dirty="0"/>
              <a:t>Our internal deadlines will not be the same as the actual scholarship deadlines as we require time to select nominees and winners.</a:t>
            </a:r>
          </a:p>
          <a:p>
            <a:r>
              <a:rPr lang="en-US" sz="2000" dirty="0"/>
              <a:t>All applications will be available on the career centre website LISTED BY DUE DATE. </a:t>
            </a:r>
          </a:p>
        </p:txBody>
      </p:sp>
      <p:pic>
        <p:nvPicPr>
          <p:cNvPr id="3074" name="Picture 2" descr="free award clip art - Clip Art Library">
            <a:extLst>
              <a:ext uri="{FF2B5EF4-FFF2-40B4-BE49-F238E27FC236}">
                <a16:creationId xmlns:a16="http://schemas.microsoft.com/office/drawing/2014/main" id="{A640BD6D-36D8-7810-6F91-64E1ACB7C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2088" y="2033587"/>
            <a:ext cx="16383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577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5039FFBA3B9D4183067EC2E80067F6" ma:contentTypeVersion="1" ma:contentTypeDescription="Create a new document." ma:contentTypeScope="" ma:versionID="8c67c2ecf95c48c2e6f75880487aa6bb">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8B415B-C640-4FFC-9C7D-48532FAB74DD}">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F6FB81F6-7B95-4D23-A886-23439F359E4F}">
  <ds:schemaRefs>
    <ds:schemaRef ds:uri="http://schemas.microsoft.com/sharepoint/v3/contenttype/forms"/>
  </ds:schemaRefs>
</ds:datastoreItem>
</file>

<file path=customXml/itemProps3.xml><?xml version="1.0" encoding="utf-8"?>
<ds:datastoreItem xmlns:ds="http://schemas.openxmlformats.org/officeDocument/2006/customXml" ds:itemID="{017771CF-A01C-4692-A754-CE7B1DFF3B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7254</TotalTime>
  <Words>885</Words>
  <Application>Microsoft Office PowerPoint</Application>
  <PresentationFormat>Widescreen</PresentationFormat>
  <Paragraphs>90</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Aharoni</vt:lpstr>
      <vt:lpstr>Arial</vt:lpstr>
      <vt:lpstr>Arial Black</vt:lpstr>
      <vt:lpstr>Bodoni MT Black</vt:lpstr>
      <vt:lpstr>Calibri</vt:lpstr>
      <vt:lpstr>Courier New</vt:lpstr>
      <vt:lpstr>Trebuchet MS</vt:lpstr>
      <vt:lpstr>Wingdings 3</vt:lpstr>
      <vt:lpstr>Facet</vt:lpstr>
      <vt:lpstr>September 2022 Scholarship Meeting  </vt:lpstr>
      <vt:lpstr>PowerPoint Presentation</vt:lpstr>
      <vt:lpstr>PowerPoint Presentation</vt:lpstr>
      <vt:lpstr>PowerPoint Presentation</vt:lpstr>
      <vt:lpstr>Student Transcript Service</vt:lpstr>
      <vt:lpstr>PowerPoint Presentation</vt:lpstr>
      <vt:lpstr>PowerPoint Presentation</vt:lpstr>
      <vt:lpstr>PowerPoint Presentation</vt:lpstr>
      <vt:lpstr>Major Scholarship Opportunities</vt:lpstr>
      <vt:lpstr>PowerPoint Presentation</vt:lpstr>
      <vt:lpstr>PowerPoint Presentation</vt:lpstr>
      <vt:lpstr>PowerPoint Presentation</vt:lpstr>
      <vt:lpstr>PowerPoint Presentation</vt:lpstr>
      <vt:lpstr>Lester B Pearson International Scholarship (at University of Toronto)</vt:lpstr>
      <vt:lpstr>QUEEN’S UNIVERSITY:  Chancellor’s Scholarship </vt:lpstr>
      <vt:lpstr>TD Scholarship for  Community Leaders</vt:lpstr>
      <vt:lpstr>Cmolik Foundation Scholarship</vt:lpstr>
      <vt:lpstr>PowerPoint Presentation</vt:lpstr>
      <vt:lpstr>PowerPoint Presentation</vt:lpstr>
      <vt:lpstr>BC Excellence Scholarship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Scholarship Meeting</dc:title>
  <dc:creator>Butler, Darilynn</dc:creator>
  <cp:lastModifiedBy>Butler, Darilynn</cp:lastModifiedBy>
  <cp:revision>15</cp:revision>
  <dcterms:created xsi:type="dcterms:W3CDTF">2020-09-14T22:30:09Z</dcterms:created>
  <dcterms:modified xsi:type="dcterms:W3CDTF">2022-09-20T21:12:46Z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0x010100505039FFBA3B9D4183067EC2E80067F6</vt:lpwstr>
  </property>
</Properties>
</file>