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4" r:id="rId4"/>
    <p:sldId id="256" r:id="rId5"/>
    <p:sldId id="257" r:id="rId6"/>
    <p:sldId id="259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8979B-4003-4BA1-80E7-CA15777CC278}" v="3" dt="2023-03-01T21:58:58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43.bc.ca/school/heritagewoods/ProgramsServices/career/Pages/FinancialAid.aspx?login=-976617592#/=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E391-122A-4A82-BD57-F15EEA32D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5300"/>
            <a:ext cx="8689976" cy="2509213"/>
          </a:xfrm>
        </p:spPr>
        <p:txBody>
          <a:bodyPr>
            <a:normAutofit/>
          </a:bodyPr>
          <a:lstStyle/>
          <a:p>
            <a:r>
              <a:rPr lang="en-US" sz="7200" b="1" dirty="0"/>
              <a:t>SCHOLARSHIPS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DDB3D-150C-4707-AAFC-74D9B8770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195" y="3018934"/>
            <a:ext cx="8689976" cy="13715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/ SCHOOL BASED SCHOLARSHIPS</a:t>
            </a: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/ AUTHORITY AWARD</a:t>
            </a:r>
          </a:p>
        </p:txBody>
      </p:sp>
    </p:spTree>
    <p:extLst>
      <p:ext uri="{BB962C8B-B14F-4D97-AF65-F5344CB8AC3E}">
        <p14:creationId xmlns:p14="http://schemas.microsoft.com/office/powerpoint/2010/main" val="74151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4F74-F5DE-F6BC-A404-A369081B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scholarships on my website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F27354-F680-31D4-CF4E-5E06B8D7A2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367092"/>
            <a:ext cx="5105400" cy="35974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665F5-99BC-B8A7-C09B-A3704BB728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https://www.sd43.bc.ca/school/heritagewoods/ProgramsServices/career/Pages/FinancialAid.aspx?login=-976617592#/=</a:t>
            </a:r>
            <a:endParaRPr lang="en-US" dirty="0"/>
          </a:p>
          <a:p>
            <a:r>
              <a:rPr lang="en-US" dirty="0"/>
              <a:t>Scholarships are listed by due date</a:t>
            </a:r>
          </a:p>
          <a:p>
            <a:r>
              <a:rPr lang="en-US" dirty="0"/>
              <a:t>Click on each scholarship to see criteria. Most applications will be attached or in the link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794CDF-EA3B-CE29-DEE1-767A6BF0A742}"/>
              </a:ext>
            </a:extLst>
          </p:cNvPr>
          <p:cNvSpPr/>
          <p:nvPr/>
        </p:nvSpPr>
        <p:spPr>
          <a:xfrm>
            <a:off x="126768" y="40125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5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E2A2-B866-4544-B2D6-B5AF416B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must have to complete </a:t>
            </a:r>
            <a:br>
              <a:rPr lang="en-US" dirty="0"/>
            </a:br>
            <a:r>
              <a:rPr lang="en-US" dirty="0"/>
              <a:t>your scholarship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B50E8-A30A-4FB9-976C-DF3B7E8783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55303"/>
            <a:ext cx="10363826" cy="44209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PEN – located on your report cards (not your school student number – 9 digit pen)</a:t>
            </a:r>
          </a:p>
          <a:p>
            <a:r>
              <a:rPr lang="en-US" dirty="0"/>
              <a:t>Photo of yourself – nothing formal, just a quick snap, can be B&amp;W, printed on regular paper</a:t>
            </a:r>
          </a:p>
          <a:p>
            <a:r>
              <a:rPr lang="en-US" dirty="0"/>
              <a:t>Social insurance Number (required by some district scholarships)</a:t>
            </a:r>
          </a:p>
          <a:p>
            <a:r>
              <a:rPr lang="en-US" dirty="0"/>
              <a:t>A teacher nominator – you just require their signature verifying they support your application</a:t>
            </a:r>
          </a:p>
          <a:p>
            <a:r>
              <a:rPr lang="en-US" dirty="0"/>
              <a:t>A reference letter </a:t>
            </a:r>
            <a:r>
              <a:rPr lang="en-US" b="1" u="sng" dirty="0"/>
              <a:t>from anyone except a </a:t>
            </a:r>
            <a:r>
              <a:rPr lang="en-US" b="1" u="sng" dirty="0" err="1"/>
              <a:t>hwss</a:t>
            </a:r>
            <a:r>
              <a:rPr lang="en-US" b="1" u="sng" dirty="0"/>
              <a:t> teacher or family member</a:t>
            </a:r>
          </a:p>
          <a:p>
            <a:r>
              <a:rPr lang="en-US" dirty="0"/>
              <a:t>Personal statement – tell us about yourself and your goals</a:t>
            </a:r>
          </a:p>
          <a:p>
            <a:r>
              <a:rPr lang="en-US" dirty="0"/>
              <a:t>Copy of your </a:t>
            </a:r>
            <a:r>
              <a:rPr lang="en-US" dirty="0" err="1"/>
              <a:t>bceid</a:t>
            </a:r>
            <a:r>
              <a:rPr lang="en-US" dirty="0"/>
              <a:t> transcript</a:t>
            </a:r>
          </a:p>
          <a:p>
            <a:r>
              <a:rPr lang="en-US" dirty="0"/>
              <a:t>Financial need form if you are applying for any that require it – must be completed correctly or will not be eligible (do not declare family income as $0) </a:t>
            </a:r>
          </a:p>
          <a:p>
            <a:r>
              <a:rPr lang="en-US" dirty="0"/>
              <a:t>print legibly and put your name on the bottom of </a:t>
            </a:r>
            <a:r>
              <a:rPr lang="en-US" b="1" u="sng" dirty="0"/>
              <a:t>each page</a:t>
            </a:r>
          </a:p>
          <a:p>
            <a:r>
              <a:rPr lang="en-US" dirty="0"/>
              <a:t>HAND IN ELECTRONICALLY OR IN PERSON TO MS. BUTLER dbutler@sd43.bc.ca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3A6D4-9168-7F47-19A6-4670DBDD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4E7EC6-9A4D-1C1C-FDBB-CDDBF648EBE3}"/>
              </a:ext>
            </a:extLst>
          </p:cNvPr>
          <p:cNvSpPr txBox="1"/>
          <p:nvPr/>
        </p:nvSpPr>
        <p:spPr>
          <a:xfrm>
            <a:off x="517236" y="2115127"/>
            <a:ext cx="1773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each scholarship has a number beside it? Apply for them in numerical order. If not applying for some, begin with the first number you are applying for.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35DE-F350-F9E6-D282-6AEBCD7F7CC5}"/>
              </a:ext>
            </a:extLst>
          </p:cNvPr>
          <p:cNvSpPr txBox="1"/>
          <p:nvPr/>
        </p:nvSpPr>
        <p:spPr>
          <a:xfrm>
            <a:off x="10344727" y="2272145"/>
            <a:ext cx="1330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each scholarship has criteria?</a:t>
            </a:r>
          </a:p>
          <a:p>
            <a:r>
              <a:rPr lang="en-US" dirty="0"/>
              <a:t>Indicate how you meet that criteria. </a:t>
            </a:r>
          </a:p>
        </p:txBody>
      </p:sp>
    </p:spTree>
    <p:extLst>
      <p:ext uri="{BB962C8B-B14F-4D97-AF65-F5344CB8AC3E}">
        <p14:creationId xmlns:p14="http://schemas.microsoft.com/office/powerpoint/2010/main" val="242945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F3A6-B99D-4BB8-AB23-E6721389A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CA514-9B3E-40D0-AACF-4B2B13832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42759-4667-43EB-A975-6F245CE3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675"/>
            <a:ext cx="10271760" cy="5129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7C83AB-E82A-4E15-A7A8-2AA4CDF34189}"/>
              </a:ext>
            </a:extLst>
          </p:cNvPr>
          <p:cNvSpPr/>
          <p:nvPr/>
        </p:nvSpPr>
        <p:spPr>
          <a:xfrm>
            <a:off x="6007042" y="81545"/>
            <a:ext cx="5595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DO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19DA993-C091-4576-B855-D0AF539CB746}"/>
              </a:ext>
            </a:extLst>
          </p:cNvPr>
          <p:cNvSpPr/>
          <p:nvPr/>
        </p:nvSpPr>
        <p:spPr>
          <a:xfrm>
            <a:off x="4556501" y="174422"/>
            <a:ext cx="133860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07D788-B609-44B5-A1B6-45AB4C86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275"/>
            <a:ext cx="10972800" cy="56423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ABD76-7B1B-4893-BC9E-93484446637D}"/>
              </a:ext>
            </a:extLst>
          </p:cNvPr>
          <p:cNvSpPr/>
          <p:nvPr/>
        </p:nvSpPr>
        <p:spPr>
          <a:xfrm>
            <a:off x="6506175" y="-2055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DO THIS!!!!!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4948F62-A301-4FD6-80CD-B0CFE28BCD66}"/>
              </a:ext>
            </a:extLst>
          </p:cNvPr>
          <p:cNvSpPr/>
          <p:nvPr/>
        </p:nvSpPr>
        <p:spPr>
          <a:xfrm>
            <a:off x="4553146" y="96383"/>
            <a:ext cx="1368567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2908CF-A8B1-45E6-A3E0-BC4747B7CD84}"/>
              </a:ext>
            </a:extLst>
          </p:cNvPr>
          <p:cNvSpPr/>
          <p:nvPr/>
        </p:nvSpPr>
        <p:spPr>
          <a:xfrm>
            <a:off x="912674" y="843677"/>
            <a:ext cx="10574049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dirty="0">
                <a:ln w="0"/>
              </a:rPr>
              <a:t>APPLICATION ARE DUE</a:t>
            </a:r>
            <a:r>
              <a:rPr lang="en-US" sz="5400" dirty="0">
                <a:ln w="0"/>
              </a:rPr>
              <a:t>:</a:t>
            </a:r>
          </a:p>
          <a:p>
            <a:pPr algn="ctr"/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/>
            <a:r>
              <a:rPr lang="en-US" sz="5400" dirty="0">
                <a:ln w="0"/>
                <a:solidFill>
                  <a:srgbClr val="C00000"/>
                </a:solidFill>
              </a:rPr>
              <a:t>TUESDAY, APRIL 11, 2023</a:t>
            </a:r>
          </a:p>
          <a:p>
            <a:pPr algn="ctr"/>
            <a:r>
              <a:rPr lang="en-US" sz="5400" b="0" u="sng" cap="none" spc="0" dirty="0">
                <a:ln w="0"/>
                <a:effectLst/>
              </a:rPr>
              <a:t>NO LATER THAN 1:00 PM</a:t>
            </a:r>
          </a:p>
          <a:p>
            <a:pPr algn="ctr"/>
            <a:endParaRPr lang="en-US" sz="5400" b="0" cap="none" spc="0" dirty="0">
              <a:ln w="0"/>
              <a:effectLst/>
            </a:endParaRPr>
          </a:p>
          <a:p>
            <a:pPr algn="ctr"/>
            <a:r>
              <a:rPr lang="en-US" sz="4000" b="1" u="sng" dirty="0">
                <a:ln w="0"/>
              </a:rPr>
              <a:t>Late</a:t>
            </a:r>
            <a:r>
              <a:rPr lang="en-US" sz="4000" dirty="0">
                <a:ln w="0"/>
              </a:rPr>
              <a:t> or </a:t>
            </a:r>
            <a:r>
              <a:rPr lang="en-US" sz="4000" b="1" u="sng" dirty="0">
                <a:ln w="0"/>
              </a:rPr>
              <a:t>Incomplete</a:t>
            </a:r>
            <a:r>
              <a:rPr lang="en-US" sz="4000" dirty="0">
                <a:ln w="0"/>
              </a:rPr>
              <a:t> Packages will </a:t>
            </a:r>
            <a:r>
              <a:rPr lang="en-US" sz="4000" dirty="0">
                <a:ln w="0"/>
                <a:solidFill>
                  <a:srgbClr val="C00000"/>
                </a:solidFill>
              </a:rPr>
              <a:t>not be accepted</a:t>
            </a:r>
            <a:r>
              <a:rPr lang="en-US" sz="4000" dirty="0">
                <a:ln w="0"/>
              </a:rPr>
              <a:t>!</a:t>
            </a:r>
          </a:p>
          <a:p>
            <a:pPr algn="ctr"/>
            <a:endParaRPr lang="en-US" sz="4400" b="0" cap="none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63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hand with illuminated lights">
            <a:extLst>
              <a:ext uri="{FF2B5EF4-FFF2-40B4-BE49-F238E27FC236}">
                <a16:creationId xmlns:a16="http://schemas.microsoft.com/office/drawing/2014/main" id="{5304597D-9998-47A1-977C-C442A3E6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01" b="1062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4DF18-59B7-428F-B73B-6CA169AA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051"/>
            <a:ext cx="10777355" cy="4064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DE5505-1DE6-40A1-9B02-4FEFB55980B9}"/>
              </a:ext>
            </a:extLst>
          </p:cNvPr>
          <p:cNvSpPr/>
          <p:nvPr/>
        </p:nvSpPr>
        <p:spPr>
          <a:xfrm>
            <a:off x="7098894" y="4871162"/>
            <a:ext cx="218521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0AFF62C4-1E2D-49FD-B72F-E808DBD5EE68}"/>
              </a:ext>
            </a:extLst>
          </p:cNvPr>
          <p:cNvSpPr/>
          <p:nvPr/>
        </p:nvSpPr>
        <p:spPr>
          <a:xfrm>
            <a:off x="7949185" y="3962402"/>
            <a:ext cx="484632" cy="987931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hand with illuminated lights">
            <a:extLst>
              <a:ext uri="{FF2B5EF4-FFF2-40B4-BE49-F238E27FC236}">
                <a16:creationId xmlns:a16="http://schemas.microsoft.com/office/drawing/2014/main" id="{5304597D-9998-47A1-977C-C442A3E6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01" b="1062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7367AB-0800-4934-8201-EDFB10D7C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0" y="797594"/>
            <a:ext cx="10986335" cy="47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hand with illuminated lights">
            <a:extLst>
              <a:ext uri="{FF2B5EF4-FFF2-40B4-BE49-F238E27FC236}">
                <a16:creationId xmlns:a16="http://schemas.microsoft.com/office/drawing/2014/main" id="{5304597D-9998-47A1-977C-C442A3E6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01" b="1062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8D72D-06F8-4673-A5A0-C443D69F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797594"/>
            <a:ext cx="10155165" cy="53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3377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039FFBA3B9D4183067EC2E80067F6" ma:contentTypeVersion="1" ma:contentTypeDescription="Create a new document." ma:contentTypeScope="" ma:versionID="8c67c2ecf95c48c2e6f75880487aa6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EB5994-B91E-492D-8BBA-A5C9988EBF70}"/>
</file>

<file path=customXml/itemProps2.xml><?xml version="1.0" encoding="utf-8"?>
<ds:datastoreItem xmlns:ds="http://schemas.openxmlformats.org/officeDocument/2006/customXml" ds:itemID="{96F1C366-5BA1-4BBA-A15F-F7BA515C4F50}"/>
</file>

<file path=customXml/itemProps3.xml><?xml version="1.0" encoding="utf-8"?>
<ds:datastoreItem xmlns:ds="http://schemas.openxmlformats.org/officeDocument/2006/customXml" ds:itemID="{77121787-0909-4DDD-B70A-359751E5C495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1465</TotalTime>
  <Words>312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SCHOLARSHIPS </vt:lpstr>
      <vt:lpstr>Things you must have to complete  your scholarship 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find scholarships on my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Shaunna</dc:creator>
  <cp:lastModifiedBy>Butler, Darilynn</cp:lastModifiedBy>
  <cp:revision>16</cp:revision>
  <dcterms:created xsi:type="dcterms:W3CDTF">2019-03-12T18:15:20Z</dcterms:created>
  <dcterms:modified xsi:type="dcterms:W3CDTF">2023-03-02T18:34:34Z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0x010100505039FFBA3B9D4183067EC2E80067F6</vt:lpwstr>
  </property>
</Properties>
</file>