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8" r:id="rId5"/>
    <p:sldId id="266" r:id="rId6"/>
    <p:sldId id="260" r:id="rId7"/>
    <p:sldId id="264" r:id="rId8"/>
    <p:sldId id="256" r:id="rId9"/>
    <p:sldId id="257" r:id="rId10"/>
    <p:sldId id="259" r:id="rId11"/>
    <p:sldId id="265" r:id="rId12"/>
    <p:sldId id="261" r:id="rId13"/>
    <p:sldId id="26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E2FC5-ECA7-4047-B627-49EF40D5C876}" v="5" dt="2025-03-04T23:35:13.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Darilynn" userId="fdd746cb-426c-436f-b182-7a701e257fa0" providerId="ADAL" clId="{662E2FC5-ECA7-4047-B627-49EF40D5C876}"/>
    <pc:docChg chg="custSel addSld delSld modSld sldOrd">
      <pc:chgData name="Butler, Darilynn" userId="fdd746cb-426c-436f-b182-7a701e257fa0" providerId="ADAL" clId="{662E2FC5-ECA7-4047-B627-49EF40D5C876}" dt="2025-03-05T16:50:55.075" v="893" actId="20577"/>
      <pc:docMkLst>
        <pc:docMk/>
      </pc:docMkLst>
      <pc:sldChg chg="modSp mod">
        <pc:chgData name="Butler, Darilynn" userId="fdd746cb-426c-436f-b182-7a701e257fa0" providerId="ADAL" clId="{662E2FC5-ECA7-4047-B627-49EF40D5C876}" dt="2025-03-04T23:37:11.606" v="802" actId="20577"/>
        <pc:sldMkLst>
          <pc:docMk/>
          <pc:sldMk cId="3048634120" sldId="259"/>
        </pc:sldMkLst>
        <pc:spChg chg="mod">
          <ac:chgData name="Butler, Darilynn" userId="fdd746cb-426c-436f-b182-7a701e257fa0" providerId="ADAL" clId="{662E2FC5-ECA7-4047-B627-49EF40D5C876}" dt="2025-03-04T23:37:11.606" v="802" actId="20577"/>
          <ac:spMkLst>
            <pc:docMk/>
            <pc:sldMk cId="3048634120" sldId="259"/>
            <ac:spMk id="2" creationId="{C62908CF-A8B1-45E6-A3E0-BC4747B7CD84}"/>
          </ac:spMkLst>
        </pc:spChg>
      </pc:sldChg>
      <pc:sldChg chg="modSp mod">
        <pc:chgData name="Butler, Darilynn" userId="fdd746cb-426c-436f-b182-7a701e257fa0" providerId="ADAL" clId="{662E2FC5-ECA7-4047-B627-49EF40D5C876}" dt="2025-03-05T16:50:55.075" v="893" actId="20577"/>
        <pc:sldMkLst>
          <pc:docMk/>
          <pc:sldMk cId="404322629" sldId="260"/>
        </pc:sldMkLst>
        <pc:spChg chg="mod">
          <ac:chgData name="Butler, Darilynn" userId="fdd746cb-426c-436f-b182-7a701e257fa0" providerId="ADAL" clId="{662E2FC5-ECA7-4047-B627-49EF40D5C876}" dt="2025-03-05T16:50:55.075" v="893" actId="20577"/>
          <ac:spMkLst>
            <pc:docMk/>
            <pc:sldMk cId="404322629" sldId="260"/>
            <ac:spMk id="3" creationId="{634B50E8-A30A-4FB9-976C-DF3B7E8783DD}"/>
          </ac:spMkLst>
        </pc:spChg>
      </pc:sldChg>
      <pc:sldChg chg="addSp delSp mod">
        <pc:chgData name="Butler, Darilynn" userId="fdd746cb-426c-436f-b182-7a701e257fa0" providerId="ADAL" clId="{662E2FC5-ECA7-4047-B627-49EF40D5C876}" dt="2025-02-28T20:48:54.246" v="6"/>
        <pc:sldMkLst>
          <pc:docMk/>
          <pc:sldMk cId="2429450442" sldId="264"/>
        </pc:sldMkLst>
        <pc:picChg chg="add">
          <ac:chgData name="Butler, Darilynn" userId="fdd746cb-426c-436f-b182-7a701e257fa0" providerId="ADAL" clId="{662E2FC5-ECA7-4047-B627-49EF40D5C876}" dt="2025-02-28T20:48:54.246" v="6"/>
          <ac:picMkLst>
            <pc:docMk/>
            <pc:sldMk cId="2429450442" sldId="264"/>
            <ac:picMk id="3" creationId="{1BDCC8E0-DA26-4DC4-ED8F-3B75DADC0C6B}"/>
          </ac:picMkLst>
        </pc:picChg>
      </pc:sldChg>
      <pc:sldChg chg="addSp delSp modSp mod ord">
        <pc:chgData name="Butler, Darilynn" userId="fdd746cb-426c-436f-b182-7a701e257fa0" providerId="ADAL" clId="{662E2FC5-ECA7-4047-B627-49EF40D5C876}" dt="2025-03-04T23:43:59.858" v="862" actId="14100"/>
        <pc:sldMkLst>
          <pc:docMk/>
          <pc:sldMk cId="1011557767" sldId="265"/>
        </pc:sldMkLst>
        <pc:spChg chg="add del mod">
          <ac:chgData name="Butler, Darilynn" userId="fdd746cb-426c-436f-b182-7a701e257fa0" providerId="ADAL" clId="{662E2FC5-ECA7-4047-B627-49EF40D5C876}" dt="2025-03-04T23:43:20.871" v="856" actId="22"/>
          <ac:spMkLst>
            <pc:docMk/>
            <pc:sldMk cId="1011557767" sldId="265"/>
            <ac:spMk id="5" creationId="{F5E16E8A-4B26-5356-1BFE-C51945224751}"/>
          </ac:spMkLst>
        </pc:spChg>
        <pc:spChg chg="mod">
          <ac:chgData name="Butler, Darilynn" userId="fdd746cb-426c-436f-b182-7a701e257fa0" providerId="ADAL" clId="{662E2FC5-ECA7-4047-B627-49EF40D5C876}" dt="2025-03-04T23:43:59.858" v="862" actId="14100"/>
          <ac:spMkLst>
            <pc:docMk/>
            <pc:sldMk cId="1011557767" sldId="265"/>
            <ac:spMk id="7" creationId="{03794CDF-EA3B-CE29-DEE1-767A6BF0A742}"/>
          </ac:spMkLst>
        </pc:spChg>
        <pc:picChg chg="del">
          <ac:chgData name="Butler, Darilynn" userId="fdd746cb-426c-436f-b182-7a701e257fa0" providerId="ADAL" clId="{662E2FC5-ECA7-4047-B627-49EF40D5C876}" dt="2025-03-04T23:43:16.016" v="855" actId="478"/>
          <ac:picMkLst>
            <pc:docMk/>
            <pc:sldMk cId="1011557767" sldId="265"/>
            <ac:picMk id="6" creationId="{280473CF-4CCF-D53D-32BD-C7BA08EEAD35}"/>
          </ac:picMkLst>
        </pc:picChg>
        <pc:picChg chg="add mod ord">
          <ac:chgData name="Butler, Darilynn" userId="fdd746cb-426c-436f-b182-7a701e257fa0" providerId="ADAL" clId="{662E2FC5-ECA7-4047-B627-49EF40D5C876}" dt="2025-03-04T23:43:46.512" v="860" actId="14100"/>
          <ac:picMkLst>
            <pc:docMk/>
            <pc:sldMk cId="1011557767" sldId="265"/>
            <ac:picMk id="9" creationId="{D35FD319-A41D-AA3E-4BDD-CC99F92867A8}"/>
          </ac:picMkLst>
        </pc:picChg>
      </pc:sldChg>
      <pc:sldChg chg="addSp delSp new del mod">
        <pc:chgData name="Butler, Darilynn" userId="fdd746cb-426c-436f-b182-7a701e257fa0" providerId="ADAL" clId="{662E2FC5-ECA7-4047-B627-49EF40D5C876}" dt="2025-02-28T20:49:06.780" v="7" actId="2696"/>
        <pc:sldMkLst>
          <pc:docMk/>
          <pc:sldMk cId="1276134458" sldId="266"/>
        </pc:sldMkLst>
      </pc:sldChg>
      <pc:sldChg chg="modSp new mod">
        <pc:chgData name="Butler, Darilynn" userId="fdd746cb-426c-436f-b182-7a701e257fa0" providerId="ADAL" clId="{662E2FC5-ECA7-4047-B627-49EF40D5C876}" dt="2025-03-04T23:38:52.226" v="852" actId="5793"/>
        <pc:sldMkLst>
          <pc:docMk/>
          <pc:sldMk cId="2905040380" sldId="266"/>
        </pc:sldMkLst>
        <pc:spChg chg="mod">
          <ac:chgData name="Butler, Darilynn" userId="fdd746cb-426c-436f-b182-7a701e257fa0" providerId="ADAL" clId="{662E2FC5-ECA7-4047-B627-49EF40D5C876}" dt="2025-03-04T23:37:55.939" v="803" actId="113"/>
          <ac:spMkLst>
            <pc:docMk/>
            <pc:sldMk cId="2905040380" sldId="266"/>
            <ac:spMk id="2" creationId="{51B8BA6C-8DA6-6D33-4C4A-2768E6F92A4D}"/>
          </ac:spMkLst>
        </pc:spChg>
        <pc:spChg chg="mod">
          <ac:chgData name="Butler, Darilynn" userId="fdd746cb-426c-436f-b182-7a701e257fa0" providerId="ADAL" clId="{662E2FC5-ECA7-4047-B627-49EF40D5C876}" dt="2025-03-04T23:38:52.226" v="852" actId="5793"/>
          <ac:spMkLst>
            <pc:docMk/>
            <pc:sldMk cId="2905040380" sldId="266"/>
            <ac:spMk id="3" creationId="{9E300834-5AC8-15C8-D14D-FFDF9A3FE0FB}"/>
          </ac:spMkLst>
        </pc:spChg>
      </pc:sldChg>
      <pc:sldChg chg="addSp new del mod">
        <pc:chgData name="Butler, Darilynn" userId="fdd746cb-426c-436f-b182-7a701e257fa0" providerId="ADAL" clId="{662E2FC5-ECA7-4047-B627-49EF40D5C876}" dt="2025-03-04T23:44:07.875" v="863" actId="2696"/>
        <pc:sldMkLst>
          <pc:docMk/>
          <pc:sldMk cId="2806283498" sldId="267"/>
        </pc:sldMkLst>
        <pc:picChg chg="add">
          <ac:chgData name="Butler, Darilynn" userId="fdd746cb-426c-436f-b182-7a701e257fa0" providerId="ADAL" clId="{662E2FC5-ECA7-4047-B627-49EF40D5C876}" dt="2025-03-04T23:43:06.962" v="854" actId="22"/>
          <ac:picMkLst>
            <pc:docMk/>
            <pc:sldMk cId="2806283498" sldId="267"/>
            <ac:picMk id="3" creationId="{C290C2AD-7E66-C457-F6F7-30FC2374BC22}"/>
          </ac:picMkLst>
        </pc:picChg>
      </pc:sldChg>
      <pc:sldChg chg="addSp new del">
        <pc:chgData name="Butler, Darilynn" userId="fdd746cb-426c-436f-b182-7a701e257fa0" providerId="ADAL" clId="{662E2FC5-ECA7-4047-B627-49EF40D5C876}" dt="2025-02-28T20:49:14.208" v="8" actId="2696"/>
        <pc:sldMkLst>
          <pc:docMk/>
          <pc:sldMk cId="3300836356" sldId="26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3/5/2025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d43.bc.ca/school/heritagewoods/ProgramsServices/career/Pages/Financi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d43.bc.ca/school/heritagewoods/ProgramsServices/career/Pages/FinancialAid.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E391-122A-4A82-BD57-F15EEA32DC39}"/>
              </a:ext>
            </a:extLst>
          </p:cNvPr>
          <p:cNvSpPr>
            <a:spLocks noGrp="1"/>
          </p:cNvSpPr>
          <p:nvPr>
            <p:ph type="ctrTitle"/>
          </p:nvPr>
        </p:nvSpPr>
        <p:spPr>
          <a:xfrm>
            <a:off x="1751012" y="75300"/>
            <a:ext cx="8689976" cy="2509213"/>
          </a:xfrm>
        </p:spPr>
        <p:txBody>
          <a:bodyPr>
            <a:normAutofit/>
          </a:bodyPr>
          <a:lstStyle/>
          <a:p>
            <a:r>
              <a:rPr lang="en-US" sz="7200" b="1" dirty="0"/>
              <a:t>SCHOLARSHIPS	</a:t>
            </a:r>
          </a:p>
        </p:txBody>
      </p:sp>
      <p:sp>
        <p:nvSpPr>
          <p:cNvPr id="3" name="Subtitle 2">
            <a:extLst>
              <a:ext uri="{FF2B5EF4-FFF2-40B4-BE49-F238E27FC236}">
                <a16:creationId xmlns:a16="http://schemas.microsoft.com/office/drawing/2014/main" id="{F9EDDB3D-150C-4707-AAFC-74D9B87700A2}"/>
              </a:ext>
            </a:extLst>
          </p:cNvPr>
          <p:cNvSpPr>
            <a:spLocks noGrp="1"/>
          </p:cNvSpPr>
          <p:nvPr>
            <p:ph type="subTitle" idx="1"/>
          </p:nvPr>
        </p:nvSpPr>
        <p:spPr>
          <a:xfrm>
            <a:off x="1534195" y="3018934"/>
            <a:ext cx="8689976" cy="1371599"/>
          </a:xfrm>
        </p:spPr>
        <p:txBody>
          <a:bodyPr>
            <a:noAutofit/>
          </a:bodyPr>
          <a:lstStyle/>
          <a:p>
            <a:r>
              <a:rPr lang="en-US" sz="3600" b="1" dirty="0">
                <a:solidFill>
                  <a:schemeClr val="tx1">
                    <a:lumMod val="65000"/>
                    <a:lumOff val="35000"/>
                  </a:schemeClr>
                </a:solidFill>
              </a:rPr>
              <a:t>LOCAL / SCHOOL BASED SCHOLARSHIPS</a:t>
            </a:r>
          </a:p>
          <a:p>
            <a:r>
              <a:rPr lang="en-US" sz="3600" b="1" dirty="0">
                <a:solidFill>
                  <a:schemeClr val="tx1">
                    <a:lumMod val="65000"/>
                    <a:lumOff val="35000"/>
                  </a:schemeClr>
                </a:solidFill>
              </a:rPr>
              <a:t>&amp;</a:t>
            </a:r>
          </a:p>
          <a:p>
            <a:r>
              <a:rPr lang="en-US" sz="3600" b="1" dirty="0">
                <a:solidFill>
                  <a:schemeClr val="tx1">
                    <a:lumMod val="65000"/>
                    <a:lumOff val="35000"/>
                  </a:schemeClr>
                </a:solidFill>
              </a:rPr>
              <a:t>DISTRICT / AUTHORITY AWARD</a:t>
            </a:r>
          </a:p>
        </p:txBody>
      </p:sp>
      <p:pic>
        <p:nvPicPr>
          <p:cNvPr id="1026" name="Picture 2" descr="Scholarship Clip Art Free">
            <a:extLst>
              <a:ext uri="{FF2B5EF4-FFF2-40B4-BE49-F238E27FC236}">
                <a16:creationId xmlns:a16="http://schemas.microsoft.com/office/drawing/2014/main" id="{D993767F-D0B4-D836-E7F6-20EE7FD4F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958" y="355664"/>
            <a:ext cx="2446060" cy="24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1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3" name="Picture 2">
            <a:extLst>
              <a:ext uri="{FF2B5EF4-FFF2-40B4-BE49-F238E27FC236}">
                <a16:creationId xmlns:a16="http://schemas.microsoft.com/office/drawing/2014/main" id="{EB7367AB-0800-4934-8201-EDFB10D7C6BB}"/>
              </a:ext>
            </a:extLst>
          </p:cNvPr>
          <p:cNvPicPr>
            <a:picLocks noChangeAspect="1"/>
          </p:cNvPicPr>
          <p:nvPr/>
        </p:nvPicPr>
        <p:blipFill>
          <a:blip r:embed="rId3"/>
          <a:stretch>
            <a:fillRect/>
          </a:stretch>
        </p:blipFill>
        <p:spPr>
          <a:xfrm>
            <a:off x="548520" y="797594"/>
            <a:ext cx="10986335" cy="4765005"/>
          </a:xfrm>
          <a:prstGeom prst="rect">
            <a:avLst/>
          </a:prstGeom>
        </p:spPr>
      </p:pic>
    </p:spTree>
    <p:extLst>
      <p:ext uri="{BB962C8B-B14F-4D97-AF65-F5344CB8AC3E}">
        <p14:creationId xmlns:p14="http://schemas.microsoft.com/office/powerpoint/2010/main" val="403661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5" name="Picture 4">
            <a:extLst>
              <a:ext uri="{FF2B5EF4-FFF2-40B4-BE49-F238E27FC236}">
                <a16:creationId xmlns:a16="http://schemas.microsoft.com/office/drawing/2014/main" id="{0558D72D-06F8-4673-A5A0-C443D69F83A2}"/>
              </a:ext>
            </a:extLst>
          </p:cNvPr>
          <p:cNvPicPr>
            <a:picLocks noChangeAspect="1"/>
          </p:cNvPicPr>
          <p:nvPr/>
        </p:nvPicPr>
        <p:blipFill>
          <a:blip r:embed="rId3"/>
          <a:stretch>
            <a:fillRect/>
          </a:stretch>
        </p:blipFill>
        <p:spPr>
          <a:xfrm>
            <a:off x="1019175" y="797594"/>
            <a:ext cx="10155165" cy="5346030"/>
          </a:xfrm>
          <a:prstGeom prst="rect">
            <a:avLst/>
          </a:prstGeom>
        </p:spPr>
      </p:pic>
    </p:spTree>
    <p:extLst>
      <p:ext uri="{BB962C8B-B14F-4D97-AF65-F5344CB8AC3E}">
        <p14:creationId xmlns:p14="http://schemas.microsoft.com/office/powerpoint/2010/main" val="105703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BA6C-8DA6-6D33-4C4A-2768E6F92A4D}"/>
              </a:ext>
            </a:extLst>
          </p:cNvPr>
          <p:cNvSpPr>
            <a:spLocks noGrp="1"/>
          </p:cNvSpPr>
          <p:nvPr>
            <p:ph type="title"/>
          </p:nvPr>
        </p:nvSpPr>
        <p:spPr/>
        <p:txBody>
          <a:bodyPr>
            <a:normAutofit/>
          </a:bodyPr>
          <a:lstStyle/>
          <a:p>
            <a:r>
              <a:rPr lang="en-US" sz="6000" b="1" dirty="0"/>
              <a:t>Before you apply</a:t>
            </a:r>
          </a:p>
        </p:txBody>
      </p:sp>
      <p:sp>
        <p:nvSpPr>
          <p:cNvPr id="3" name="Content Placeholder 2">
            <a:extLst>
              <a:ext uri="{FF2B5EF4-FFF2-40B4-BE49-F238E27FC236}">
                <a16:creationId xmlns:a16="http://schemas.microsoft.com/office/drawing/2014/main" id="{9E300834-5AC8-15C8-D14D-FFDF9A3FE0FB}"/>
              </a:ext>
            </a:extLst>
          </p:cNvPr>
          <p:cNvSpPr>
            <a:spLocks noGrp="1"/>
          </p:cNvSpPr>
          <p:nvPr>
            <p:ph sz="quarter" idx="13"/>
          </p:nvPr>
        </p:nvSpPr>
        <p:spPr/>
        <p:txBody>
          <a:bodyPr>
            <a:normAutofit lnSpcReduction="10000"/>
          </a:bodyPr>
          <a:lstStyle/>
          <a:p>
            <a:r>
              <a:rPr lang="en-US" dirty="0"/>
              <a:t>You must be graduating June 2025 (if you are in grade 11 come back next year)</a:t>
            </a:r>
          </a:p>
          <a:p>
            <a:r>
              <a:rPr lang="en-US" dirty="0"/>
              <a:t>You must be a Canadian citizen or </a:t>
            </a:r>
            <a:r>
              <a:rPr lang="en-US" dirty="0" err="1"/>
              <a:t>Pr</a:t>
            </a:r>
            <a:r>
              <a:rPr lang="en-US" dirty="0"/>
              <a:t> (we will check so if your status has changed and you have not updated it with the office, do it now!!)</a:t>
            </a:r>
          </a:p>
          <a:p>
            <a:r>
              <a:rPr lang="en-US" dirty="0"/>
              <a:t>Find the application package on the </a:t>
            </a:r>
            <a:r>
              <a:rPr lang="en-US" dirty="0" err="1"/>
              <a:t>Hwss</a:t>
            </a:r>
            <a:r>
              <a:rPr lang="en-US" dirty="0"/>
              <a:t> career centre website listed by due date of 4/4/2025 </a:t>
            </a:r>
            <a:r>
              <a:rPr lang="en-US" sz="1700" dirty="0">
                <a:hlinkClick r:id="rId2"/>
              </a:rPr>
              <a:t>https://www.sd43.bc.ca/school/heritagewoods/ProgramsServices/career/Pages/Financial</a:t>
            </a:r>
            <a:r>
              <a:rPr lang="en-US" sz="1700" dirty="0"/>
              <a:t> </a:t>
            </a:r>
          </a:p>
          <a:p>
            <a:r>
              <a:rPr lang="en-US" dirty="0"/>
              <a:t>The more complete your application is the better your chances of winning so Do not leave things blank unless you have nothing to put there. Do not write 50 words for a personal statement.</a:t>
            </a:r>
          </a:p>
        </p:txBody>
      </p:sp>
    </p:spTree>
    <p:extLst>
      <p:ext uri="{BB962C8B-B14F-4D97-AF65-F5344CB8AC3E}">
        <p14:creationId xmlns:p14="http://schemas.microsoft.com/office/powerpoint/2010/main" val="290504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E2A2-B866-4544-B2D6-B5AF416BB8DC}"/>
              </a:ext>
            </a:extLst>
          </p:cNvPr>
          <p:cNvSpPr>
            <a:spLocks noGrp="1"/>
          </p:cNvSpPr>
          <p:nvPr>
            <p:ph type="title"/>
          </p:nvPr>
        </p:nvSpPr>
        <p:spPr>
          <a:xfrm>
            <a:off x="1322724" y="0"/>
            <a:ext cx="10364451" cy="1596177"/>
          </a:xfrm>
        </p:spPr>
        <p:txBody>
          <a:bodyPr/>
          <a:lstStyle/>
          <a:p>
            <a:r>
              <a:rPr lang="en-US" dirty="0"/>
              <a:t>Things you must have to complete </a:t>
            </a:r>
            <a:br>
              <a:rPr lang="en-US" dirty="0"/>
            </a:br>
            <a:r>
              <a:rPr lang="en-US" dirty="0"/>
              <a:t>your scholarship package</a:t>
            </a:r>
          </a:p>
        </p:txBody>
      </p:sp>
      <p:sp>
        <p:nvSpPr>
          <p:cNvPr id="3" name="Content Placeholder 2">
            <a:extLst>
              <a:ext uri="{FF2B5EF4-FFF2-40B4-BE49-F238E27FC236}">
                <a16:creationId xmlns:a16="http://schemas.microsoft.com/office/drawing/2014/main" id="{634B50E8-A30A-4FB9-976C-DF3B7E8783DD}"/>
              </a:ext>
            </a:extLst>
          </p:cNvPr>
          <p:cNvSpPr>
            <a:spLocks noGrp="1"/>
          </p:cNvSpPr>
          <p:nvPr>
            <p:ph sz="quarter" idx="13"/>
          </p:nvPr>
        </p:nvSpPr>
        <p:spPr>
          <a:xfrm>
            <a:off x="913462" y="1867600"/>
            <a:ext cx="10363826" cy="4420997"/>
          </a:xfrm>
        </p:spPr>
        <p:txBody>
          <a:bodyPr>
            <a:normAutofit fontScale="85000" lnSpcReduction="10000"/>
          </a:bodyPr>
          <a:lstStyle/>
          <a:p>
            <a:r>
              <a:rPr lang="en-US" dirty="0"/>
              <a:t>PEN – located on your report cards (not your school student number – 9 digit pen)</a:t>
            </a:r>
          </a:p>
          <a:p>
            <a:r>
              <a:rPr lang="en-US" dirty="0">
                <a:solidFill>
                  <a:srgbClr val="00B0F0"/>
                </a:solidFill>
              </a:rPr>
              <a:t>Photo of yourself – nothing formal, just a quick snap, can be B&amp;W, printed on regular paper</a:t>
            </a:r>
          </a:p>
          <a:p>
            <a:r>
              <a:rPr lang="en-US" dirty="0"/>
              <a:t>PERSONAL EMAIL ADDRESS and birthdate in mm-dd-</a:t>
            </a:r>
            <a:r>
              <a:rPr lang="en-US" dirty="0" err="1"/>
              <a:t>yyyy</a:t>
            </a:r>
            <a:r>
              <a:rPr lang="en-US" dirty="0"/>
              <a:t> format (May 10, 2006 = 05-10-2006)</a:t>
            </a:r>
          </a:p>
          <a:p>
            <a:r>
              <a:rPr lang="en-US" dirty="0">
                <a:solidFill>
                  <a:srgbClr val="00B0F0"/>
                </a:solidFill>
              </a:rPr>
              <a:t>A teacher nominator – you just require their signature verifying they support your application</a:t>
            </a:r>
          </a:p>
          <a:p>
            <a:r>
              <a:rPr lang="en-US" dirty="0"/>
              <a:t>A reference letter </a:t>
            </a:r>
            <a:r>
              <a:rPr lang="en-US" b="1" u="sng" dirty="0"/>
              <a:t>from anyone except a </a:t>
            </a:r>
            <a:r>
              <a:rPr lang="en-US" b="1" u="sng" dirty="0" err="1"/>
              <a:t>hwss</a:t>
            </a:r>
            <a:r>
              <a:rPr lang="en-US" b="1" u="sng" dirty="0"/>
              <a:t> teacher or family member</a:t>
            </a:r>
          </a:p>
          <a:p>
            <a:r>
              <a:rPr lang="en-US" dirty="0">
                <a:solidFill>
                  <a:srgbClr val="00B0F0"/>
                </a:solidFill>
              </a:rPr>
              <a:t>Personal statement – tell us about yourself and your goals, why you </a:t>
            </a:r>
            <a:r>
              <a:rPr lang="en-US">
                <a:solidFill>
                  <a:srgbClr val="00B0F0"/>
                </a:solidFill>
              </a:rPr>
              <a:t>deserve scholarships</a:t>
            </a:r>
            <a:endParaRPr lang="en-US" dirty="0">
              <a:solidFill>
                <a:srgbClr val="00B0F0"/>
              </a:solidFill>
            </a:endParaRPr>
          </a:p>
          <a:p>
            <a:r>
              <a:rPr lang="en-US" dirty="0"/>
              <a:t>Copy of your </a:t>
            </a:r>
            <a:r>
              <a:rPr lang="en-US" dirty="0" err="1"/>
              <a:t>bceid</a:t>
            </a:r>
            <a:r>
              <a:rPr lang="en-US" dirty="0"/>
              <a:t> transcript</a:t>
            </a:r>
          </a:p>
          <a:p>
            <a:r>
              <a:rPr lang="en-US" dirty="0">
                <a:solidFill>
                  <a:srgbClr val="00B0F0"/>
                </a:solidFill>
              </a:rPr>
              <a:t>Financial need form if you are applying for any that require it – must be completed correctly or will not be eligible (do not declare family income as $0) </a:t>
            </a:r>
          </a:p>
          <a:p>
            <a:r>
              <a:rPr lang="en-US" dirty="0"/>
              <a:t>print legibly and put your name on the bottom of </a:t>
            </a:r>
            <a:r>
              <a:rPr lang="en-US" b="1" u="sng" dirty="0"/>
              <a:t>each page</a:t>
            </a:r>
          </a:p>
          <a:p>
            <a:r>
              <a:rPr lang="en-US" dirty="0">
                <a:solidFill>
                  <a:srgbClr val="00B0F0"/>
                </a:solidFill>
              </a:rPr>
              <a:t>HAND IN TO MS. BUTLER or ms. birsan IN PERSON before 12pm April 04, 2025</a:t>
            </a:r>
          </a:p>
          <a:p>
            <a:endParaRPr lang="en-US" dirty="0"/>
          </a:p>
        </p:txBody>
      </p:sp>
      <p:pic>
        <p:nvPicPr>
          <p:cNvPr id="4" name="Picture 3">
            <a:extLst>
              <a:ext uri="{FF2B5EF4-FFF2-40B4-BE49-F238E27FC236}">
                <a16:creationId xmlns:a16="http://schemas.microsoft.com/office/drawing/2014/main" id="{450BCDDA-1A0A-4B87-E1E1-5205F32BA619}"/>
              </a:ext>
            </a:extLst>
          </p:cNvPr>
          <p:cNvPicPr>
            <a:picLocks noChangeAspect="1"/>
          </p:cNvPicPr>
          <p:nvPr/>
        </p:nvPicPr>
        <p:blipFill>
          <a:blip r:embed="rId2"/>
          <a:stretch>
            <a:fillRect/>
          </a:stretch>
        </p:blipFill>
        <p:spPr>
          <a:xfrm>
            <a:off x="10201275" y="381700"/>
            <a:ext cx="1485900" cy="1485900"/>
          </a:xfrm>
          <a:prstGeom prst="rect">
            <a:avLst/>
          </a:prstGeom>
        </p:spPr>
      </p:pic>
    </p:spTree>
    <p:extLst>
      <p:ext uri="{BB962C8B-B14F-4D97-AF65-F5344CB8AC3E}">
        <p14:creationId xmlns:p14="http://schemas.microsoft.com/office/powerpoint/2010/main" val="40432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4E7EC6-9A4D-1C1C-FDBB-CDDBF648EBE3}"/>
              </a:ext>
            </a:extLst>
          </p:cNvPr>
          <p:cNvSpPr txBox="1"/>
          <p:nvPr/>
        </p:nvSpPr>
        <p:spPr>
          <a:xfrm>
            <a:off x="517236" y="2115127"/>
            <a:ext cx="1773382" cy="3139321"/>
          </a:xfrm>
          <a:prstGeom prst="rect">
            <a:avLst/>
          </a:prstGeom>
          <a:noFill/>
        </p:spPr>
        <p:txBody>
          <a:bodyPr wrap="square" rtlCol="0">
            <a:spAutoFit/>
          </a:bodyPr>
          <a:lstStyle/>
          <a:p>
            <a:r>
              <a:rPr lang="en-US" dirty="0"/>
              <a:t>Notice that each scholarship has a number beside it? Apply for them in numerical order. If not applying for some, begin with the first number you are applying for.</a:t>
            </a:r>
          </a:p>
        </p:txBody>
      </p:sp>
      <p:sp>
        <p:nvSpPr>
          <p:cNvPr id="5" name="TextBox 4">
            <a:extLst>
              <a:ext uri="{FF2B5EF4-FFF2-40B4-BE49-F238E27FC236}">
                <a16:creationId xmlns:a16="http://schemas.microsoft.com/office/drawing/2014/main" id="{3E4235DE-F350-F9E6-D282-6AEBCD7F7CC5}"/>
              </a:ext>
            </a:extLst>
          </p:cNvPr>
          <p:cNvSpPr txBox="1"/>
          <p:nvPr/>
        </p:nvSpPr>
        <p:spPr>
          <a:xfrm>
            <a:off x="10344727" y="2272145"/>
            <a:ext cx="1330037" cy="2031325"/>
          </a:xfrm>
          <a:prstGeom prst="rect">
            <a:avLst/>
          </a:prstGeom>
          <a:noFill/>
        </p:spPr>
        <p:txBody>
          <a:bodyPr wrap="square" rtlCol="0">
            <a:spAutoFit/>
          </a:bodyPr>
          <a:lstStyle/>
          <a:p>
            <a:r>
              <a:rPr lang="en-US" dirty="0"/>
              <a:t>Notice that each scholarship has criteria?</a:t>
            </a:r>
          </a:p>
          <a:p>
            <a:r>
              <a:rPr lang="en-US" dirty="0"/>
              <a:t>Indicate how you meet that criteria. </a:t>
            </a:r>
          </a:p>
        </p:txBody>
      </p:sp>
      <p:pic>
        <p:nvPicPr>
          <p:cNvPr id="3" name="Picture 2">
            <a:extLst>
              <a:ext uri="{FF2B5EF4-FFF2-40B4-BE49-F238E27FC236}">
                <a16:creationId xmlns:a16="http://schemas.microsoft.com/office/drawing/2014/main" id="{1BDCC8E0-DA26-4DC4-ED8F-3B75DADC0C6B}"/>
              </a:ext>
            </a:extLst>
          </p:cNvPr>
          <p:cNvPicPr>
            <a:picLocks noChangeAspect="1"/>
          </p:cNvPicPr>
          <p:nvPr/>
        </p:nvPicPr>
        <p:blipFill>
          <a:blip r:embed="rId2"/>
          <a:stretch>
            <a:fillRect/>
          </a:stretch>
        </p:blipFill>
        <p:spPr>
          <a:xfrm>
            <a:off x="3438143" y="0"/>
            <a:ext cx="5315713" cy="6858000"/>
          </a:xfrm>
          <a:prstGeom prst="rect">
            <a:avLst/>
          </a:prstGeom>
        </p:spPr>
      </p:pic>
    </p:spTree>
    <p:extLst>
      <p:ext uri="{BB962C8B-B14F-4D97-AF65-F5344CB8AC3E}">
        <p14:creationId xmlns:p14="http://schemas.microsoft.com/office/powerpoint/2010/main" val="242945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F3A6-B99D-4BB8-AB23-E6721389A7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14CA514-9B3E-40D0-AACF-4B2B138321A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2B42759-4667-43EB-A975-6F245CE3147D}"/>
              </a:ext>
            </a:extLst>
          </p:cNvPr>
          <p:cNvPicPr>
            <a:picLocks noChangeAspect="1"/>
          </p:cNvPicPr>
          <p:nvPr/>
        </p:nvPicPr>
        <p:blipFill>
          <a:blip r:embed="rId2"/>
          <a:stretch>
            <a:fillRect/>
          </a:stretch>
        </p:blipFill>
        <p:spPr>
          <a:xfrm>
            <a:off x="0" y="1343675"/>
            <a:ext cx="10271760" cy="5129594"/>
          </a:xfrm>
          <a:prstGeom prst="rect">
            <a:avLst/>
          </a:prstGeom>
        </p:spPr>
      </p:pic>
      <p:sp>
        <p:nvSpPr>
          <p:cNvPr id="5" name="Rectangle 4">
            <a:extLst>
              <a:ext uri="{FF2B5EF4-FFF2-40B4-BE49-F238E27FC236}">
                <a16:creationId xmlns:a16="http://schemas.microsoft.com/office/drawing/2014/main" id="{AF7C83AB-E82A-4E15-A7A8-2AA4CDF34189}"/>
              </a:ext>
            </a:extLst>
          </p:cNvPr>
          <p:cNvSpPr/>
          <p:nvPr/>
        </p:nvSpPr>
        <p:spPr>
          <a:xfrm>
            <a:off x="6007042" y="81545"/>
            <a:ext cx="5595827" cy="923330"/>
          </a:xfrm>
          <a:prstGeom prst="rect">
            <a:avLst/>
          </a:prstGeom>
          <a:noFill/>
        </p:spPr>
        <p:txBody>
          <a:bodyPr wrap="none" lIns="91440" tIns="45720" rIns="91440" bIns="45720">
            <a:spAutoFit/>
          </a:bodyPr>
          <a:lstStyle/>
          <a:p>
            <a:pPr algn="ctr"/>
            <a:r>
              <a:rPr lang="en-US" sz="5400" dirty="0">
                <a:ln w="9525">
                  <a:solidFill>
                    <a:schemeClr val="bg1"/>
                  </a:solidFill>
                  <a:prstDash val="solid"/>
                </a:ln>
                <a:effectLst>
                  <a:outerShdw blurRad="12700" dist="38100" dir="2700000" algn="tl" rotWithShape="0">
                    <a:schemeClr val="bg1">
                      <a:lumMod val="50000"/>
                    </a:schemeClr>
                  </a:outerShdw>
                </a:effectLst>
              </a:rPr>
              <a:t>WHAT</a:t>
            </a:r>
            <a:r>
              <a:rPr lang="en-US" sz="5400" b="1" dirty="0">
                <a:ln w="9525">
                  <a:solidFill>
                    <a:schemeClr val="bg1"/>
                  </a:solidFill>
                  <a:prstDash val="solid"/>
                </a:ln>
                <a:effectLst>
                  <a:outerShdw blurRad="12700" dist="38100" dir="2700000" algn="tl" rotWithShape="0">
                    <a:schemeClr val="bg1">
                      <a:lumMod val="50000"/>
                    </a:schemeClr>
                  </a:outerShdw>
                </a:effectLst>
              </a:rPr>
              <a:t> </a:t>
            </a:r>
            <a:r>
              <a:rPr lang="en-US" sz="5400" b="1" u="sng" dirty="0">
                <a:ln w="9525">
                  <a:solidFill>
                    <a:schemeClr val="bg1"/>
                  </a:solidFill>
                  <a:prstDash val="solid"/>
                </a:ln>
                <a:effectLst>
                  <a:outerShdw blurRad="12700" dist="38100" dir="2700000" algn="tl" rotWithShape="0">
                    <a:schemeClr val="bg1">
                      <a:lumMod val="50000"/>
                    </a:schemeClr>
                  </a:outerShdw>
                </a:effectLst>
              </a:rPr>
              <a:t>NOT</a:t>
            </a:r>
            <a:r>
              <a:rPr lang="en-US" sz="5400" b="1" dirty="0">
                <a:ln w="9525">
                  <a:solidFill>
                    <a:schemeClr val="bg1"/>
                  </a:solidFill>
                  <a:prstDash val="solid"/>
                </a:ln>
                <a:effectLst>
                  <a:outerShdw blurRad="12700" dist="38100" dir="2700000" algn="tl" rotWithShape="0">
                    <a:schemeClr val="bg1">
                      <a:lumMod val="50000"/>
                    </a:schemeClr>
                  </a:outerShdw>
                </a:effectLst>
              </a:rPr>
              <a:t> </a:t>
            </a:r>
            <a:r>
              <a:rPr lang="en-US" sz="5400" dirty="0">
                <a:ln w="9525">
                  <a:solidFill>
                    <a:schemeClr val="bg1"/>
                  </a:solidFill>
                  <a:prstDash val="solid"/>
                </a:ln>
                <a:effectLst>
                  <a:outerShdw blurRad="12700" dist="38100" dir="2700000" algn="tl" rotWithShape="0">
                    <a:schemeClr val="bg1">
                      <a:lumMod val="50000"/>
                    </a:schemeClr>
                  </a:outerShdw>
                </a:effectLst>
              </a:rPr>
              <a:t>TO DO</a:t>
            </a:r>
            <a:endParaRPr lang="en-US" sz="54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Arrow: Down 5">
            <a:extLst>
              <a:ext uri="{FF2B5EF4-FFF2-40B4-BE49-F238E27FC236}">
                <a16:creationId xmlns:a16="http://schemas.microsoft.com/office/drawing/2014/main" id="{919DA993-C091-4576-B855-D0AF539CB746}"/>
              </a:ext>
            </a:extLst>
          </p:cNvPr>
          <p:cNvSpPr/>
          <p:nvPr/>
        </p:nvSpPr>
        <p:spPr>
          <a:xfrm>
            <a:off x="4556501" y="174422"/>
            <a:ext cx="133860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11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AABD76-7B1B-4893-BC9E-93484446637D}"/>
              </a:ext>
            </a:extLst>
          </p:cNvPr>
          <p:cNvSpPr/>
          <p:nvPr/>
        </p:nvSpPr>
        <p:spPr>
          <a:xfrm>
            <a:off x="6506175" y="-2055"/>
            <a:ext cx="3323347" cy="923330"/>
          </a:xfrm>
          <a:prstGeom prst="rect">
            <a:avLst/>
          </a:prstGeom>
          <a:noFill/>
        </p:spPr>
        <p:txBody>
          <a:bodyPr wrap="none" lIns="91440" tIns="45720" rIns="91440" bIns="45720">
            <a:spAutoFit/>
          </a:bodyPr>
          <a:lstStyle/>
          <a:p>
            <a:pPr algn="ctr"/>
            <a:r>
              <a:rPr lang="en-US" sz="5400" b="1" u="sng" dirty="0">
                <a:ln w="12700">
                  <a:solidFill>
                    <a:schemeClr val="accent1"/>
                  </a:solidFill>
                  <a:prstDash val="solid"/>
                </a:ln>
                <a:solidFill>
                  <a:schemeClr val="accent1">
                    <a:lumMod val="50000"/>
                  </a:schemeClr>
                </a:solidFill>
                <a:effectLst>
                  <a:outerShdw dist="38100" dir="2640000" algn="bl" rotWithShape="0">
                    <a:schemeClr val="accent1"/>
                  </a:outerShdw>
                </a:effectLst>
              </a:rPr>
              <a:t>DO THIS!!!!!</a:t>
            </a:r>
            <a:endParaRPr lang="en-US" sz="5400" b="1" u="sng" cap="none" spc="0" dirty="0">
              <a:ln w="12700">
                <a:solidFill>
                  <a:schemeClr val="accent1"/>
                </a:solidFill>
                <a:prstDash val="solid"/>
              </a:ln>
              <a:solidFill>
                <a:schemeClr val="accent1">
                  <a:lumMod val="50000"/>
                </a:schemeClr>
              </a:solidFill>
              <a:effectLst>
                <a:outerShdw dist="38100" dir="2640000" algn="bl" rotWithShape="0">
                  <a:schemeClr val="accent1"/>
                </a:outerShdw>
              </a:effectLst>
            </a:endParaRPr>
          </a:p>
        </p:txBody>
      </p:sp>
      <p:sp>
        <p:nvSpPr>
          <p:cNvPr id="4" name="Arrow: Down 3">
            <a:extLst>
              <a:ext uri="{FF2B5EF4-FFF2-40B4-BE49-F238E27FC236}">
                <a16:creationId xmlns:a16="http://schemas.microsoft.com/office/drawing/2014/main" id="{84948F62-A301-4FD6-80CD-B0CFE28BCD66}"/>
              </a:ext>
            </a:extLst>
          </p:cNvPr>
          <p:cNvSpPr/>
          <p:nvPr/>
        </p:nvSpPr>
        <p:spPr>
          <a:xfrm>
            <a:off x="4553146" y="96383"/>
            <a:ext cx="1368567"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C5AB7B-7801-3B3F-93B5-2B3C74D7A9AB}"/>
              </a:ext>
            </a:extLst>
          </p:cNvPr>
          <p:cNvPicPr>
            <a:picLocks noChangeAspect="1"/>
          </p:cNvPicPr>
          <p:nvPr/>
        </p:nvPicPr>
        <p:blipFill>
          <a:blip r:embed="rId2"/>
          <a:stretch>
            <a:fillRect/>
          </a:stretch>
        </p:blipFill>
        <p:spPr>
          <a:xfrm>
            <a:off x="2265028" y="1074790"/>
            <a:ext cx="8503364" cy="5783209"/>
          </a:xfrm>
          <a:prstGeom prst="rect">
            <a:avLst/>
          </a:prstGeom>
        </p:spPr>
      </p:pic>
    </p:spTree>
    <p:extLst>
      <p:ext uri="{BB962C8B-B14F-4D97-AF65-F5344CB8AC3E}">
        <p14:creationId xmlns:p14="http://schemas.microsoft.com/office/powerpoint/2010/main" val="29655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2908CF-A8B1-45E6-A3E0-BC4747B7CD84}"/>
              </a:ext>
            </a:extLst>
          </p:cNvPr>
          <p:cNvSpPr/>
          <p:nvPr/>
        </p:nvSpPr>
        <p:spPr>
          <a:xfrm>
            <a:off x="912674" y="843677"/>
            <a:ext cx="10574049" cy="5724644"/>
          </a:xfrm>
          <a:prstGeom prst="rect">
            <a:avLst/>
          </a:prstGeom>
          <a:noFill/>
        </p:spPr>
        <p:txBody>
          <a:bodyPr wrap="none" lIns="91440" tIns="45720" rIns="91440" bIns="45720">
            <a:spAutoFit/>
          </a:bodyPr>
          <a:lstStyle/>
          <a:p>
            <a:pPr algn="ctr"/>
            <a:r>
              <a:rPr lang="en-US" sz="6600" b="1" u="sng" dirty="0">
                <a:ln w="0"/>
              </a:rPr>
              <a:t>APPLICATIONS ARE DUE</a:t>
            </a:r>
            <a:r>
              <a:rPr lang="en-US" sz="5400" dirty="0">
                <a:ln w="0"/>
              </a:rPr>
              <a:t>:</a:t>
            </a:r>
          </a:p>
          <a:p>
            <a:pPr algn="ctr"/>
            <a:endParaRPr lang="en-US" sz="5400" dirty="0">
              <a:ln w="0"/>
              <a:gradFill>
                <a:gsLst>
                  <a:gs pos="21000">
                    <a:srgbClr val="53575C"/>
                  </a:gs>
                  <a:gs pos="88000">
                    <a:srgbClr val="C5C7CA"/>
                  </a:gs>
                </a:gsLst>
                <a:lin ang="5400000"/>
              </a:gradFill>
            </a:endParaRPr>
          </a:p>
          <a:p>
            <a:pPr algn="ctr"/>
            <a:r>
              <a:rPr lang="en-US" sz="5400" dirty="0">
                <a:ln w="0"/>
                <a:solidFill>
                  <a:srgbClr val="C00000"/>
                </a:solidFill>
              </a:rPr>
              <a:t>FRIDAY, APRIL 04, 2025</a:t>
            </a:r>
          </a:p>
          <a:p>
            <a:pPr algn="ctr"/>
            <a:r>
              <a:rPr lang="en-US" sz="5400" b="0" u="sng" cap="none" spc="0" dirty="0">
                <a:ln w="0"/>
                <a:effectLst/>
              </a:rPr>
              <a:t>NO LATER THAN 12:00 PM</a:t>
            </a:r>
          </a:p>
          <a:p>
            <a:pPr algn="ctr"/>
            <a:endParaRPr lang="en-US" sz="5400" b="0" cap="none" spc="0" dirty="0">
              <a:ln w="0"/>
              <a:effectLst/>
            </a:endParaRPr>
          </a:p>
          <a:p>
            <a:pPr algn="ctr"/>
            <a:r>
              <a:rPr lang="en-US" sz="4000" b="1" u="sng" dirty="0">
                <a:ln w="0"/>
              </a:rPr>
              <a:t>Late</a:t>
            </a:r>
            <a:r>
              <a:rPr lang="en-US" sz="4000" dirty="0">
                <a:ln w="0"/>
              </a:rPr>
              <a:t> or </a:t>
            </a:r>
            <a:r>
              <a:rPr lang="en-US" sz="4000" b="1" u="sng" dirty="0">
                <a:ln w="0"/>
              </a:rPr>
              <a:t>Incomplete</a:t>
            </a:r>
            <a:r>
              <a:rPr lang="en-US" sz="4000" dirty="0">
                <a:ln w="0"/>
              </a:rPr>
              <a:t> Packages will </a:t>
            </a:r>
            <a:r>
              <a:rPr lang="en-US" sz="4000" dirty="0">
                <a:ln w="0"/>
                <a:solidFill>
                  <a:srgbClr val="C00000"/>
                </a:solidFill>
              </a:rPr>
              <a:t>not be accepted</a:t>
            </a:r>
            <a:r>
              <a:rPr lang="en-US" sz="4000" dirty="0">
                <a:ln w="0"/>
              </a:rPr>
              <a:t>!</a:t>
            </a:r>
          </a:p>
          <a:p>
            <a:pPr algn="ctr"/>
            <a:endParaRPr lang="en-US" sz="4400" b="0" cap="none" spc="0" dirty="0">
              <a:ln w="0"/>
              <a:effectLst/>
            </a:endParaRPr>
          </a:p>
        </p:txBody>
      </p:sp>
    </p:spTree>
    <p:extLst>
      <p:ext uri="{BB962C8B-B14F-4D97-AF65-F5344CB8AC3E}">
        <p14:creationId xmlns:p14="http://schemas.microsoft.com/office/powerpoint/2010/main" val="304863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4F74-F5DE-F6BC-A404-A369081B199F}"/>
              </a:ext>
            </a:extLst>
          </p:cNvPr>
          <p:cNvSpPr>
            <a:spLocks noGrp="1"/>
          </p:cNvSpPr>
          <p:nvPr>
            <p:ph type="title"/>
          </p:nvPr>
        </p:nvSpPr>
        <p:spPr/>
        <p:txBody>
          <a:bodyPr/>
          <a:lstStyle/>
          <a:p>
            <a:r>
              <a:rPr lang="en-US" dirty="0"/>
              <a:t>Where to find scholarships on my website</a:t>
            </a:r>
          </a:p>
        </p:txBody>
      </p:sp>
      <p:sp>
        <p:nvSpPr>
          <p:cNvPr id="4" name="Content Placeholder 3">
            <a:extLst>
              <a:ext uri="{FF2B5EF4-FFF2-40B4-BE49-F238E27FC236}">
                <a16:creationId xmlns:a16="http://schemas.microsoft.com/office/drawing/2014/main" id="{D7B665F5-99BC-B8A7-C09B-A3704BB728BE}"/>
              </a:ext>
            </a:extLst>
          </p:cNvPr>
          <p:cNvSpPr>
            <a:spLocks noGrp="1"/>
          </p:cNvSpPr>
          <p:nvPr>
            <p:ph sz="quarter" idx="14"/>
          </p:nvPr>
        </p:nvSpPr>
        <p:spPr/>
        <p:txBody>
          <a:bodyPr/>
          <a:lstStyle/>
          <a:p>
            <a:r>
              <a:rPr lang="en-US" dirty="0">
                <a:hlinkClick r:id="rId2"/>
              </a:rPr>
              <a:t>Financial Aid - Heritage Woods Secondary School (sd43.bc.ca)</a:t>
            </a:r>
            <a:endParaRPr lang="en-US" dirty="0"/>
          </a:p>
          <a:p>
            <a:r>
              <a:rPr lang="en-US" dirty="0"/>
              <a:t>Scholarships are listed by due date</a:t>
            </a:r>
          </a:p>
          <a:p>
            <a:r>
              <a:rPr lang="en-US" dirty="0"/>
              <a:t>Click on each scholarship to see criteria. Most applications will be attached or in the link</a:t>
            </a:r>
          </a:p>
        </p:txBody>
      </p:sp>
      <p:sp>
        <p:nvSpPr>
          <p:cNvPr id="7" name="Arrow: Right 6">
            <a:extLst>
              <a:ext uri="{FF2B5EF4-FFF2-40B4-BE49-F238E27FC236}">
                <a16:creationId xmlns:a16="http://schemas.microsoft.com/office/drawing/2014/main" id="{03794CDF-EA3B-CE29-DEE1-767A6BF0A742}"/>
              </a:ext>
            </a:extLst>
          </p:cNvPr>
          <p:cNvSpPr/>
          <p:nvPr/>
        </p:nvSpPr>
        <p:spPr>
          <a:xfrm>
            <a:off x="144049" y="3448050"/>
            <a:ext cx="9078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D35FD319-A41D-AA3E-4BDD-CC99F92867A8}"/>
              </a:ext>
            </a:extLst>
          </p:cNvPr>
          <p:cNvPicPr>
            <a:picLocks noGrp="1" noChangeAspect="1"/>
          </p:cNvPicPr>
          <p:nvPr>
            <p:ph sz="quarter" idx="13"/>
          </p:nvPr>
        </p:nvPicPr>
        <p:blipFill>
          <a:blip r:embed="rId3"/>
          <a:stretch>
            <a:fillRect/>
          </a:stretch>
        </p:blipFill>
        <p:spPr>
          <a:xfrm>
            <a:off x="1051937" y="1676401"/>
            <a:ext cx="4882138" cy="4856908"/>
          </a:xfrm>
        </p:spPr>
      </p:pic>
    </p:spTree>
    <p:extLst>
      <p:ext uri="{BB962C8B-B14F-4D97-AF65-F5344CB8AC3E}">
        <p14:creationId xmlns:p14="http://schemas.microsoft.com/office/powerpoint/2010/main" val="101155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s hand with illuminated lights">
            <a:extLst>
              <a:ext uri="{FF2B5EF4-FFF2-40B4-BE49-F238E27FC236}">
                <a16:creationId xmlns:a16="http://schemas.microsoft.com/office/drawing/2014/main" id="{5304597D-9998-47A1-977C-C442A3E609C3}"/>
              </a:ext>
            </a:extLst>
          </p:cNvPr>
          <p:cNvPicPr>
            <a:picLocks noChangeAspect="1"/>
          </p:cNvPicPr>
          <p:nvPr/>
        </p:nvPicPr>
        <p:blipFill rotWithShape="1">
          <a:blip r:embed="rId2">
            <a:duotone>
              <a:schemeClr val="accent1">
                <a:shade val="45000"/>
                <a:satMod val="135000"/>
              </a:schemeClr>
              <a:prstClr val="white"/>
            </a:duotone>
            <a:alphaModFix amt="35000"/>
          </a:blip>
          <a:srcRect t="5101" b="10629"/>
          <a:stretch/>
        </p:blipFill>
        <p:spPr>
          <a:xfrm>
            <a:off x="20" y="-8877"/>
            <a:ext cx="12191980" cy="6858000"/>
          </a:xfrm>
          <a:prstGeom prst="rect">
            <a:avLst/>
          </a:prstGeom>
        </p:spPr>
      </p:pic>
      <p:pic>
        <p:nvPicPr>
          <p:cNvPr id="6" name="Picture 5">
            <a:extLst>
              <a:ext uri="{FF2B5EF4-FFF2-40B4-BE49-F238E27FC236}">
                <a16:creationId xmlns:a16="http://schemas.microsoft.com/office/drawing/2014/main" id="{C164DF18-59B7-428F-B73B-6CA169AAA05E}"/>
              </a:ext>
            </a:extLst>
          </p:cNvPr>
          <p:cNvPicPr>
            <a:picLocks noChangeAspect="1"/>
          </p:cNvPicPr>
          <p:nvPr/>
        </p:nvPicPr>
        <p:blipFill>
          <a:blip r:embed="rId3"/>
          <a:stretch>
            <a:fillRect/>
          </a:stretch>
        </p:blipFill>
        <p:spPr>
          <a:xfrm>
            <a:off x="0" y="632051"/>
            <a:ext cx="10777355" cy="4064692"/>
          </a:xfrm>
          <a:prstGeom prst="rect">
            <a:avLst/>
          </a:prstGeom>
        </p:spPr>
      </p:pic>
      <p:sp>
        <p:nvSpPr>
          <p:cNvPr id="8" name="Rectangle 7">
            <a:extLst>
              <a:ext uri="{FF2B5EF4-FFF2-40B4-BE49-F238E27FC236}">
                <a16:creationId xmlns:a16="http://schemas.microsoft.com/office/drawing/2014/main" id="{CBDE5505-1DE6-40A1-9B02-4FEFB55980B9}"/>
              </a:ext>
            </a:extLst>
          </p:cNvPr>
          <p:cNvSpPr/>
          <p:nvPr/>
        </p:nvSpPr>
        <p:spPr>
          <a:xfrm>
            <a:off x="7098894" y="4871162"/>
            <a:ext cx="2185214" cy="923330"/>
          </a:xfrm>
          <a:prstGeom prst="rect">
            <a:avLst/>
          </a:prstGeom>
          <a:solidFill>
            <a:schemeClr val="tx2">
              <a:lumMod val="20000"/>
              <a:lumOff val="80000"/>
            </a:schemeClr>
          </a:solid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Arrow: Up 9">
            <a:extLst>
              <a:ext uri="{FF2B5EF4-FFF2-40B4-BE49-F238E27FC236}">
                <a16:creationId xmlns:a16="http://schemas.microsoft.com/office/drawing/2014/main" id="{0AFF62C4-1E2D-49FD-B72F-E808DBD5EE68}"/>
              </a:ext>
            </a:extLst>
          </p:cNvPr>
          <p:cNvSpPr/>
          <p:nvPr/>
        </p:nvSpPr>
        <p:spPr>
          <a:xfrm>
            <a:off x="7949185" y="3962402"/>
            <a:ext cx="484632" cy="987931"/>
          </a:xfrm>
          <a:prstGeom prst="up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376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6014E-48F9-4662-8197-3A58BEC3621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D895DBE-629B-4A6C-8060-2DCD9C06D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BD6E8-96C5-498C-BDF4-D5FAE84E66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1826</TotalTime>
  <Words>436</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SCHOLARSHIPS </vt:lpstr>
      <vt:lpstr>Before you apply</vt:lpstr>
      <vt:lpstr>Things you must have to complete  your scholarship package</vt:lpstr>
      <vt:lpstr>PowerPoint Presentation</vt:lpstr>
      <vt:lpstr>PowerPoint Presentation</vt:lpstr>
      <vt:lpstr>PowerPoint Presentation</vt:lpstr>
      <vt:lpstr>PowerPoint Presentation</vt:lpstr>
      <vt:lpstr>Where to find scholarships on my website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Shaunna</dc:creator>
  <cp:lastModifiedBy>Butler, Darilynn</cp:lastModifiedBy>
  <cp:revision>19</cp:revision>
  <dcterms:created xsi:type="dcterms:W3CDTF">2019-03-12T18:15:20Z</dcterms:created>
  <dcterms:modified xsi:type="dcterms:W3CDTF">2025-03-05T16:50:57Z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ies>
</file>