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27"/>
  </p:notesMasterIdLst>
  <p:handoutMasterIdLst>
    <p:handoutMasterId r:id="rId28"/>
  </p:handoutMasterIdLst>
  <p:sldIdLst>
    <p:sldId id="351" r:id="rId2"/>
    <p:sldId id="335" r:id="rId3"/>
    <p:sldId id="337" r:id="rId4"/>
    <p:sldId id="333" r:id="rId5"/>
    <p:sldId id="304" r:id="rId6"/>
    <p:sldId id="257" r:id="rId7"/>
    <p:sldId id="259" r:id="rId8"/>
    <p:sldId id="334" r:id="rId9"/>
    <p:sldId id="349" r:id="rId10"/>
    <p:sldId id="346" r:id="rId11"/>
    <p:sldId id="330" r:id="rId12"/>
    <p:sldId id="347" r:id="rId13"/>
    <p:sldId id="331" r:id="rId14"/>
    <p:sldId id="339" r:id="rId15"/>
    <p:sldId id="336" r:id="rId16"/>
    <p:sldId id="340" r:id="rId17"/>
    <p:sldId id="343" r:id="rId18"/>
    <p:sldId id="307" r:id="rId19"/>
    <p:sldId id="341" r:id="rId20"/>
    <p:sldId id="348" r:id="rId21"/>
    <p:sldId id="308" r:id="rId22"/>
    <p:sldId id="329" r:id="rId23"/>
    <p:sldId id="352" r:id="rId24"/>
    <p:sldId id="350" r:id="rId25"/>
    <p:sldId id="344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C171F7D-AAB5-5746-BB6D-C205C4702F5C}">
          <p14:sldIdLst>
            <p14:sldId id="351"/>
            <p14:sldId id="335"/>
            <p14:sldId id="337"/>
            <p14:sldId id="333"/>
            <p14:sldId id="304"/>
            <p14:sldId id="257"/>
            <p14:sldId id="259"/>
            <p14:sldId id="334"/>
            <p14:sldId id="349"/>
            <p14:sldId id="346"/>
            <p14:sldId id="330"/>
            <p14:sldId id="347"/>
            <p14:sldId id="331"/>
            <p14:sldId id="339"/>
            <p14:sldId id="336"/>
            <p14:sldId id="340"/>
            <p14:sldId id="343"/>
            <p14:sldId id="307"/>
            <p14:sldId id="341"/>
            <p14:sldId id="348"/>
            <p14:sldId id="308"/>
            <p14:sldId id="329"/>
            <p14:sldId id="352"/>
            <p14:sldId id="350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9F7F7"/>
    <a:srgbClr val="000099"/>
    <a:srgbClr val="632B8D"/>
    <a:srgbClr val="512373"/>
    <a:srgbClr val="FF33CC"/>
    <a:srgbClr val="FF9900"/>
    <a:srgbClr val="6600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38" autoAdjust="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2DBCFDF4-06E1-4508-8EDE-06C2683CDF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7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FB6DBA-007D-4344-9AC7-6D76E54E3CAD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113EE6-02E0-4138-9171-17240FD0C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9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13EE6-02E0-4138-9171-17240FD0C1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9A2566-F1A1-4673-965A-F967CA50B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D658E-6805-4ADC-A76A-C7C98A6C8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B290-9D67-4634-B57C-2E049406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E707D-FD44-4F97-B2B0-45700F98B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pPr>
              <a:defRPr/>
            </a:pPr>
            <a:fld id="{D8133F28-EE0E-4491-91EC-67360BD24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D33746-2F71-410D-AC8B-F19B7E1BA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B48384C-9B39-4904-BF91-A6623C797C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908222-86A3-4CE0-A092-E8A9FD479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515D-ED8F-4585-A908-C9C412D12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97C40-4107-4ABF-A144-F6653BDE9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9E4648-FA80-4198-89C3-0CF50FDD2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clerkson@sd43.bc.ca" TargetMode="External"/><Relationship Id="rId5" Type="http://schemas.openxmlformats.org/officeDocument/2006/relationships/hyperlink" Target="https://www.sd43.bc.ca/school/heritagewoods/Documents/FAQ%20info%20sheet%20for%20grade%208%20Parents.pdf" TargetMode="Externa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2.gov.bc.ca/gov/content/education-training/k-12/support/gradu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sd43.bc.ca/school/heritagewoods/Pages/Course-Programming.aspx#/=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43.bc.ca/school/heritagewoods/Pages/Course-Programming.aspx#/=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watt@sd43.b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www.sd43.bc.ca/school/heritagewoods/Pages/Course-Programming.aspx#/=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>
            <a:extLst>
              <a:ext uri="{FF2B5EF4-FFF2-40B4-BE49-F238E27FC236}">
                <a16:creationId xmlns:a16="http://schemas.microsoft.com/office/drawing/2014/main" id="{2D1A868C-4881-4FE2-A12A-2EB7152A59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45" y="3771530"/>
            <a:ext cx="3034766" cy="275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3" name="Picture 2" descr="imgres.jpg">
            <a:extLst>
              <a:ext uri="{FF2B5EF4-FFF2-40B4-BE49-F238E27FC236}">
                <a16:creationId xmlns:a16="http://schemas.microsoft.com/office/drawing/2014/main" id="{3E65B952-A57C-4D30-ADFA-10B78FC51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24" y="391411"/>
            <a:ext cx="1992987" cy="199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C9098A2A-50EB-4F12-95F5-B2E6C33D4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812" y="173222"/>
            <a:ext cx="7467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Welcome to the Woods!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DFC40-5138-41A6-AC90-E66A3A2871D9}"/>
              </a:ext>
            </a:extLst>
          </p:cNvPr>
          <p:cNvSpPr txBox="1"/>
          <p:nvPr/>
        </p:nvSpPr>
        <p:spPr>
          <a:xfrm>
            <a:off x="225894" y="1178782"/>
            <a:ext cx="6642188" cy="1061829"/>
          </a:xfrm>
          <a:custGeom>
            <a:avLst/>
            <a:gdLst>
              <a:gd name="connsiteX0" fmla="*/ 0 w 6642188"/>
              <a:gd name="connsiteY0" fmla="*/ 0 h 1061829"/>
              <a:gd name="connsiteX1" fmla="*/ 487094 w 6642188"/>
              <a:gd name="connsiteY1" fmla="*/ 0 h 1061829"/>
              <a:gd name="connsiteX2" fmla="*/ 841344 w 6642188"/>
              <a:gd name="connsiteY2" fmla="*/ 0 h 1061829"/>
              <a:gd name="connsiteX3" fmla="*/ 1527703 w 6642188"/>
              <a:gd name="connsiteY3" fmla="*/ 0 h 1061829"/>
              <a:gd name="connsiteX4" fmla="*/ 2014797 w 6642188"/>
              <a:gd name="connsiteY4" fmla="*/ 0 h 1061829"/>
              <a:gd name="connsiteX5" fmla="*/ 2501891 w 6642188"/>
              <a:gd name="connsiteY5" fmla="*/ 0 h 1061829"/>
              <a:gd name="connsiteX6" fmla="*/ 3188250 w 6642188"/>
              <a:gd name="connsiteY6" fmla="*/ 0 h 1061829"/>
              <a:gd name="connsiteX7" fmla="*/ 3608922 w 6642188"/>
              <a:gd name="connsiteY7" fmla="*/ 0 h 1061829"/>
              <a:gd name="connsiteX8" fmla="*/ 4295282 w 6642188"/>
              <a:gd name="connsiteY8" fmla="*/ 0 h 1061829"/>
              <a:gd name="connsiteX9" fmla="*/ 4981641 w 6642188"/>
              <a:gd name="connsiteY9" fmla="*/ 0 h 1061829"/>
              <a:gd name="connsiteX10" fmla="*/ 5535157 w 6642188"/>
              <a:gd name="connsiteY10" fmla="*/ 0 h 1061829"/>
              <a:gd name="connsiteX11" fmla="*/ 6642188 w 6642188"/>
              <a:gd name="connsiteY11" fmla="*/ 0 h 1061829"/>
              <a:gd name="connsiteX12" fmla="*/ 6642188 w 6642188"/>
              <a:gd name="connsiteY12" fmla="*/ 520296 h 1061829"/>
              <a:gd name="connsiteX13" fmla="*/ 6642188 w 6642188"/>
              <a:gd name="connsiteY13" fmla="*/ 1061829 h 1061829"/>
              <a:gd name="connsiteX14" fmla="*/ 6088672 w 6642188"/>
              <a:gd name="connsiteY14" fmla="*/ 1061829 h 1061829"/>
              <a:gd name="connsiteX15" fmla="*/ 5668000 w 6642188"/>
              <a:gd name="connsiteY15" fmla="*/ 1061829 h 1061829"/>
              <a:gd name="connsiteX16" fmla="*/ 5114485 w 6642188"/>
              <a:gd name="connsiteY16" fmla="*/ 1061829 h 1061829"/>
              <a:gd name="connsiteX17" fmla="*/ 4428125 w 6642188"/>
              <a:gd name="connsiteY17" fmla="*/ 1061829 h 1061829"/>
              <a:gd name="connsiteX18" fmla="*/ 3874610 w 6642188"/>
              <a:gd name="connsiteY18" fmla="*/ 1061829 h 1061829"/>
              <a:gd name="connsiteX19" fmla="*/ 3520360 w 6642188"/>
              <a:gd name="connsiteY19" fmla="*/ 1061829 h 1061829"/>
              <a:gd name="connsiteX20" fmla="*/ 3099688 w 6642188"/>
              <a:gd name="connsiteY20" fmla="*/ 1061829 h 1061829"/>
              <a:gd name="connsiteX21" fmla="*/ 2413328 w 6642188"/>
              <a:gd name="connsiteY21" fmla="*/ 1061829 h 1061829"/>
              <a:gd name="connsiteX22" fmla="*/ 1859813 w 6642188"/>
              <a:gd name="connsiteY22" fmla="*/ 1061829 h 1061829"/>
              <a:gd name="connsiteX23" fmla="*/ 1439141 w 6642188"/>
              <a:gd name="connsiteY23" fmla="*/ 1061829 h 1061829"/>
              <a:gd name="connsiteX24" fmla="*/ 885625 w 6642188"/>
              <a:gd name="connsiteY24" fmla="*/ 1061829 h 1061829"/>
              <a:gd name="connsiteX25" fmla="*/ 531375 w 6642188"/>
              <a:gd name="connsiteY25" fmla="*/ 1061829 h 1061829"/>
              <a:gd name="connsiteX26" fmla="*/ 0 w 6642188"/>
              <a:gd name="connsiteY26" fmla="*/ 1061829 h 1061829"/>
              <a:gd name="connsiteX27" fmla="*/ 0 w 6642188"/>
              <a:gd name="connsiteY27" fmla="*/ 530915 h 1061829"/>
              <a:gd name="connsiteX28" fmla="*/ 0 w 6642188"/>
              <a:gd name="connsiteY28" fmla="*/ 0 h 106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42188" h="1061829" extrusionOk="0">
                <a:moveTo>
                  <a:pt x="0" y="0"/>
                </a:moveTo>
                <a:cubicBezTo>
                  <a:pt x="194954" y="-6648"/>
                  <a:pt x="354798" y="33857"/>
                  <a:pt x="487094" y="0"/>
                </a:cubicBezTo>
                <a:cubicBezTo>
                  <a:pt x="619390" y="-33857"/>
                  <a:pt x="707194" y="38939"/>
                  <a:pt x="841344" y="0"/>
                </a:cubicBezTo>
                <a:cubicBezTo>
                  <a:pt x="975494" y="-38939"/>
                  <a:pt x="1380556" y="36626"/>
                  <a:pt x="1527703" y="0"/>
                </a:cubicBezTo>
                <a:cubicBezTo>
                  <a:pt x="1674850" y="-36626"/>
                  <a:pt x="1880990" y="51680"/>
                  <a:pt x="2014797" y="0"/>
                </a:cubicBezTo>
                <a:cubicBezTo>
                  <a:pt x="2148604" y="-51680"/>
                  <a:pt x="2338885" y="35958"/>
                  <a:pt x="2501891" y="0"/>
                </a:cubicBezTo>
                <a:cubicBezTo>
                  <a:pt x="2664897" y="-35958"/>
                  <a:pt x="2879171" y="41875"/>
                  <a:pt x="3188250" y="0"/>
                </a:cubicBezTo>
                <a:cubicBezTo>
                  <a:pt x="3497329" y="-41875"/>
                  <a:pt x="3497808" y="47507"/>
                  <a:pt x="3608922" y="0"/>
                </a:cubicBezTo>
                <a:cubicBezTo>
                  <a:pt x="3720036" y="-47507"/>
                  <a:pt x="3990286" y="50065"/>
                  <a:pt x="4295282" y="0"/>
                </a:cubicBezTo>
                <a:cubicBezTo>
                  <a:pt x="4600278" y="-50065"/>
                  <a:pt x="4839231" y="16865"/>
                  <a:pt x="4981641" y="0"/>
                </a:cubicBezTo>
                <a:cubicBezTo>
                  <a:pt x="5124051" y="-16865"/>
                  <a:pt x="5314398" y="59103"/>
                  <a:pt x="5535157" y="0"/>
                </a:cubicBezTo>
                <a:cubicBezTo>
                  <a:pt x="5755916" y="-59103"/>
                  <a:pt x="6247526" y="38753"/>
                  <a:pt x="6642188" y="0"/>
                </a:cubicBezTo>
                <a:cubicBezTo>
                  <a:pt x="6691544" y="210838"/>
                  <a:pt x="6623797" y="357274"/>
                  <a:pt x="6642188" y="520296"/>
                </a:cubicBezTo>
                <a:cubicBezTo>
                  <a:pt x="6660579" y="683318"/>
                  <a:pt x="6596308" y="951413"/>
                  <a:pt x="6642188" y="1061829"/>
                </a:cubicBezTo>
                <a:cubicBezTo>
                  <a:pt x="6435125" y="1119916"/>
                  <a:pt x="6218463" y="1008226"/>
                  <a:pt x="6088672" y="1061829"/>
                </a:cubicBezTo>
                <a:cubicBezTo>
                  <a:pt x="5958881" y="1115432"/>
                  <a:pt x="5872744" y="1044927"/>
                  <a:pt x="5668000" y="1061829"/>
                </a:cubicBezTo>
                <a:cubicBezTo>
                  <a:pt x="5463256" y="1078731"/>
                  <a:pt x="5255343" y="1047800"/>
                  <a:pt x="5114485" y="1061829"/>
                </a:cubicBezTo>
                <a:cubicBezTo>
                  <a:pt x="4973627" y="1075858"/>
                  <a:pt x="4597896" y="1026138"/>
                  <a:pt x="4428125" y="1061829"/>
                </a:cubicBezTo>
                <a:cubicBezTo>
                  <a:pt x="4258354" y="1097520"/>
                  <a:pt x="4050977" y="1054964"/>
                  <a:pt x="3874610" y="1061829"/>
                </a:cubicBezTo>
                <a:cubicBezTo>
                  <a:pt x="3698243" y="1068694"/>
                  <a:pt x="3614933" y="1043396"/>
                  <a:pt x="3520360" y="1061829"/>
                </a:cubicBezTo>
                <a:cubicBezTo>
                  <a:pt x="3425787" y="1080262"/>
                  <a:pt x="3206303" y="1057564"/>
                  <a:pt x="3099688" y="1061829"/>
                </a:cubicBezTo>
                <a:cubicBezTo>
                  <a:pt x="2993073" y="1066094"/>
                  <a:pt x="2574753" y="981776"/>
                  <a:pt x="2413328" y="1061829"/>
                </a:cubicBezTo>
                <a:cubicBezTo>
                  <a:pt x="2251903" y="1141882"/>
                  <a:pt x="2024398" y="1022016"/>
                  <a:pt x="1859813" y="1061829"/>
                </a:cubicBezTo>
                <a:cubicBezTo>
                  <a:pt x="1695229" y="1101642"/>
                  <a:pt x="1532025" y="1059209"/>
                  <a:pt x="1439141" y="1061829"/>
                </a:cubicBezTo>
                <a:cubicBezTo>
                  <a:pt x="1346257" y="1064449"/>
                  <a:pt x="1156373" y="1040553"/>
                  <a:pt x="885625" y="1061829"/>
                </a:cubicBezTo>
                <a:cubicBezTo>
                  <a:pt x="614877" y="1083105"/>
                  <a:pt x="639305" y="1035555"/>
                  <a:pt x="531375" y="1061829"/>
                </a:cubicBezTo>
                <a:cubicBezTo>
                  <a:pt x="423445" y="1088103"/>
                  <a:pt x="170038" y="1045569"/>
                  <a:pt x="0" y="1061829"/>
                </a:cubicBezTo>
                <a:cubicBezTo>
                  <a:pt x="-284" y="842850"/>
                  <a:pt x="52953" y="764805"/>
                  <a:pt x="0" y="530915"/>
                </a:cubicBezTo>
                <a:cubicBezTo>
                  <a:pt x="-52953" y="297025"/>
                  <a:pt x="24440" y="22669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100" dirty="0"/>
              <a:t> Please carefully review this PowerPoint.  It should answer most questions and concerns regarding how high school works and what course selection is like.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BAAF4-DC2D-4E5B-97C8-403C48CE40E5}"/>
              </a:ext>
            </a:extLst>
          </p:cNvPr>
          <p:cNvSpPr txBox="1"/>
          <p:nvPr/>
        </p:nvSpPr>
        <p:spPr>
          <a:xfrm>
            <a:off x="609600" y="2646896"/>
            <a:ext cx="7983995" cy="3647152"/>
          </a:xfrm>
          <a:custGeom>
            <a:avLst/>
            <a:gdLst>
              <a:gd name="connsiteX0" fmla="*/ 0 w 7983995"/>
              <a:gd name="connsiteY0" fmla="*/ 0 h 3647152"/>
              <a:gd name="connsiteX1" fmla="*/ 490445 w 7983995"/>
              <a:gd name="connsiteY1" fmla="*/ 0 h 3647152"/>
              <a:gd name="connsiteX2" fmla="*/ 821211 w 7983995"/>
              <a:gd name="connsiteY2" fmla="*/ 0 h 3647152"/>
              <a:gd name="connsiteX3" fmla="*/ 1551176 w 7983995"/>
              <a:gd name="connsiteY3" fmla="*/ 0 h 3647152"/>
              <a:gd name="connsiteX4" fmla="*/ 2041622 w 7983995"/>
              <a:gd name="connsiteY4" fmla="*/ 0 h 3647152"/>
              <a:gd name="connsiteX5" fmla="*/ 2532067 w 7983995"/>
              <a:gd name="connsiteY5" fmla="*/ 0 h 3647152"/>
              <a:gd name="connsiteX6" fmla="*/ 3262032 w 7983995"/>
              <a:gd name="connsiteY6" fmla="*/ 0 h 3647152"/>
              <a:gd name="connsiteX7" fmla="*/ 3672638 w 7983995"/>
              <a:gd name="connsiteY7" fmla="*/ 0 h 3647152"/>
              <a:gd name="connsiteX8" fmla="*/ 4402603 w 7983995"/>
              <a:gd name="connsiteY8" fmla="*/ 0 h 3647152"/>
              <a:gd name="connsiteX9" fmla="*/ 5132568 w 7983995"/>
              <a:gd name="connsiteY9" fmla="*/ 0 h 3647152"/>
              <a:gd name="connsiteX10" fmla="*/ 5702854 w 7983995"/>
              <a:gd name="connsiteY10" fmla="*/ 0 h 3647152"/>
              <a:gd name="connsiteX11" fmla="*/ 6432819 w 7983995"/>
              <a:gd name="connsiteY11" fmla="*/ 0 h 3647152"/>
              <a:gd name="connsiteX12" fmla="*/ 6923264 w 7983995"/>
              <a:gd name="connsiteY12" fmla="*/ 0 h 3647152"/>
              <a:gd name="connsiteX13" fmla="*/ 7413710 w 7983995"/>
              <a:gd name="connsiteY13" fmla="*/ 0 h 3647152"/>
              <a:gd name="connsiteX14" fmla="*/ 7983995 w 7983995"/>
              <a:gd name="connsiteY14" fmla="*/ 0 h 3647152"/>
              <a:gd name="connsiteX15" fmla="*/ 7983995 w 7983995"/>
              <a:gd name="connsiteY15" fmla="*/ 484550 h 3647152"/>
              <a:gd name="connsiteX16" fmla="*/ 7983995 w 7983995"/>
              <a:gd name="connsiteY16" fmla="*/ 1005572 h 3647152"/>
              <a:gd name="connsiteX17" fmla="*/ 7983995 w 7983995"/>
              <a:gd name="connsiteY17" fmla="*/ 1563065 h 3647152"/>
              <a:gd name="connsiteX18" fmla="*/ 7983995 w 7983995"/>
              <a:gd name="connsiteY18" fmla="*/ 2120558 h 3647152"/>
              <a:gd name="connsiteX19" fmla="*/ 7983995 w 7983995"/>
              <a:gd name="connsiteY19" fmla="*/ 2678052 h 3647152"/>
              <a:gd name="connsiteX20" fmla="*/ 7983995 w 7983995"/>
              <a:gd name="connsiteY20" fmla="*/ 3089659 h 3647152"/>
              <a:gd name="connsiteX21" fmla="*/ 7983995 w 7983995"/>
              <a:gd name="connsiteY21" fmla="*/ 3647152 h 3647152"/>
              <a:gd name="connsiteX22" fmla="*/ 7333870 w 7983995"/>
              <a:gd name="connsiteY22" fmla="*/ 3647152 h 3647152"/>
              <a:gd name="connsiteX23" fmla="*/ 6923264 w 7983995"/>
              <a:gd name="connsiteY23" fmla="*/ 3647152 h 3647152"/>
              <a:gd name="connsiteX24" fmla="*/ 6352979 w 7983995"/>
              <a:gd name="connsiteY24" fmla="*/ 3647152 h 3647152"/>
              <a:gd name="connsiteX25" fmla="*/ 6022213 w 7983995"/>
              <a:gd name="connsiteY25" fmla="*/ 3647152 h 3647152"/>
              <a:gd name="connsiteX26" fmla="*/ 5691448 w 7983995"/>
              <a:gd name="connsiteY26" fmla="*/ 3647152 h 3647152"/>
              <a:gd name="connsiteX27" fmla="*/ 5121163 w 7983995"/>
              <a:gd name="connsiteY27" fmla="*/ 3647152 h 3647152"/>
              <a:gd name="connsiteX28" fmla="*/ 4710557 w 7983995"/>
              <a:gd name="connsiteY28" fmla="*/ 3647152 h 3647152"/>
              <a:gd name="connsiteX29" fmla="*/ 4060432 w 7983995"/>
              <a:gd name="connsiteY29" fmla="*/ 3647152 h 3647152"/>
              <a:gd name="connsiteX30" fmla="*/ 3649826 w 7983995"/>
              <a:gd name="connsiteY30" fmla="*/ 3647152 h 3647152"/>
              <a:gd name="connsiteX31" fmla="*/ 2999701 w 7983995"/>
              <a:gd name="connsiteY31" fmla="*/ 3647152 h 3647152"/>
              <a:gd name="connsiteX32" fmla="*/ 2668935 w 7983995"/>
              <a:gd name="connsiteY32" fmla="*/ 3647152 h 3647152"/>
              <a:gd name="connsiteX33" fmla="*/ 2018810 w 7983995"/>
              <a:gd name="connsiteY33" fmla="*/ 3647152 h 3647152"/>
              <a:gd name="connsiteX34" fmla="*/ 1608205 w 7983995"/>
              <a:gd name="connsiteY34" fmla="*/ 3647152 h 3647152"/>
              <a:gd name="connsiteX35" fmla="*/ 1277439 w 7983995"/>
              <a:gd name="connsiteY35" fmla="*/ 3647152 h 3647152"/>
              <a:gd name="connsiteX36" fmla="*/ 866834 w 7983995"/>
              <a:gd name="connsiteY36" fmla="*/ 3647152 h 3647152"/>
              <a:gd name="connsiteX37" fmla="*/ 0 w 7983995"/>
              <a:gd name="connsiteY37" fmla="*/ 3647152 h 3647152"/>
              <a:gd name="connsiteX38" fmla="*/ 0 w 7983995"/>
              <a:gd name="connsiteY38" fmla="*/ 3199073 h 3647152"/>
              <a:gd name="connsiteX39" fmla="*/ 0 w 7983995"/>
              <a:gd name="connsiteY39" fmla="*/ 2787466 h 3647152"/>
              <a:gd name="connsiteX40" fmla="*/ 0 w 7983995"/>
              <a:gd name="connsiteY40" fmla="*/ 2375859 h 3647152"/>
              <a:gd name="connsiteX41" fmla="*/ 0 w 7983995"/>
              <a:gd name="connsiteY41" fmla="*/ 1818366 h 3647152"/>
              <a:gd name="connsiteX42" fmla="*/ 0 w 7983995"/>
              <a:gd name="connsiteY42" fmla="*/ 1406759 h 3647152"/>
              <a:gd name="connsiteX43" fmla="*/ 0 w 7983995"/>
              <a:gd name="connsiteY43" fmla="*/ 885737 h 3647152"/>
              <a:gd name="connsiteX44" fmla="*/ 0 w 7983995"/>
              <a:gd name="connsiteY44" fmla="*/ 0 h 364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983995" h="3647152" extrusionOk="0">
                <a:moveTo>
                  <a:pt x="0" y="0"/>
                </a:moveTo>
                <a:cubicBezTo>
                  <a:pt x="146174" y="-57902"/>
                  <a:pt x="258869" y="49393"/>
                  <a:pt x="490445" y="0"/>
                </a:cubicBezTo>
                <a:cubicBezTo>
                  <a:pt x="722021" y="-49393"/>
                  <a:pt x="730686" y="21126"/>
                  <a:pt x="821211" y="0"/>
                </a:cubicBezTo>
                <a:cubicBezTo>
                  <a:pt x="911736" y="-21126"/>
                  <a:pt x="1376989" y="10000"/>
                  <a:pt x="1551176" y="0"/>
                </a:cubicBezTo>
                <a:cubicBezTo>
                  <a:pt x="1725363" y="-10000"/>
                  <a:pt x="1885156" y="37326"/>
                  <a:pt x="2041622" y="0"/>
                </a:cubicBezTo>
                <a:cubicBezTo>
                  <a:pt x="2198088" y="-37326"/>
                  <a:pt x="2403800" y="48391"/>
                  <a:pt x="2532067" y="0"/>
                </a:cubicBezTo>
                <a:cubicBezTo>
                  <a:pt x="2660334" y="-48391"/>
                  <a:pt x="3038759" y="15959"/>
                  <a:pt x="3262032" y="0"/>
                </a:cubicBezTo>
                <a:cubicBezTo>
                  <a:pt x="3485306" y="-15959"/>
                  <a:pt x="3528393" y="30093"/>
                  <a:pt x="3672638" y="0"/>
                </a:cubicBezTo>
                <a:cubicBezTo>
                  <a:pt x="3816883" y="-30093"/>
                  <a:pt x="4238139" y="50016"/>
                  <a:pt x="4402603" y="0"/>
                </a:cubicBezTo>
                <a:cubicBezTo>
                  <a:pt x="4567068" y="-50016"/>
                  <a:pt x="4837197" y="5289"/>
                  <a:pt x="5132568" y="0"/>
                </a:cubicBezTo>
                <a:cubicBezTo>
                  <a:pt x="5427939" y="-5289"/>
                  <a:pt x="5493304" y="33948"/>
                  <a:pt x="5702854" y="0"/>
                </a:cubicBezTo>
                <a:cubicBezTo>
                  <a:pt x="5912404" y="-33948"/>
                  <a:pt x="6115056" y="18595"/>
                  <a:pt x="6432819" y="0"/>
                </a:cubicBezTo>
                <a:cubicBezTo>
                  <a:pt x="6750583" y="-18595"/>
                  <a:pt x="6709786" y="41942"/>
                  <a:pt x="6923264" y="0"/>
                </a:cubicBezTo>
                <a:cubicBezTo>
                  <a:pt x="7136743" y="-41942"/>
                  <a:pt x="7288085" y="21933"/>
                  <a:pt x="7413710" y="0"/>
                </a:cubicBezTo>
                <a:cubicBezTo>
                  <a:pt x="7539335" y="-21933"/>
                  <a:pt x="7792502" y="17869"/>
                  <a:pt x="7983995" y="0"/>
                </a:cubicBezTo>
                <a:cubicBezTo>
                  <a:pt x="7990106" y="196801"/>
                  <a:pt x="7936942" y="306788"/>
                  <a:pt x="7983995" y="484550"/>
                </a:cubicBezTo>
                <a:cubicBezTo>
                  <a:pt x="8031048" y="662312"/>
                  <a:pt x="7964618" y="890099"/>
                  <a:pt x="7983995" y="1005572"/>
                </a:cubicBezTo>
                <a:cubicBezTo>
                  <a:pt x="8003372" y="1121045"/>
                  <a:pt x="7943655" y="1446738"/>
                  <a:pt x="7983995" y="1563065"/>
                </a:cubicBezTo>
                <a:cubicBezTo>
                  <a:pt x="8024335" y="1679392"/>
                  <a:pt x="7923652" y="1982201"/>
                  <a:pt x="7983995" y="2120558"/>
                </a:cubicBezTo>
                <a:cubicBezTo>
                  <a:pt x="8044338" y="2258915"/>
                  <a:pt x="7940193" y="2479347"/>
                  <a:pt x="7983995" y="2678052"/>
                </a:cubicBezTo>
                <a:cubicBezTo>
                  <a:pt x="8027797" y="2876757"/>
                  <a:pt x="7961752" y="2947198"/>
                  <a:pt x="7983995" y="3089659"/>
                </a:cubicBezTo>
                <a:cubicBezTo>
                  <a:pt x="8006238" y="3232120"/>
                  <a:pt x="7972457" y="3441198"/>
                  <a:pt x="7983995" y="3647152"/>
                </a:cubicBezTo>
                <a:cubicBezTo>
                  <a:pt x="7674404" y="3676675"/>
                  <a:pt x="7491530" y="3640595"/>
                  <a:pt x="7333870" y="3647152"/>
                </a:cubicBezTo>
                <a:cubicBezTo>
                  <a:pt x="7176210" y="3653709"/>
                  <a:pt x="7033703" y="3600843"/>
                  <a:pt x="6923264" y="3647152"/>
                </a:cubicBezTo>
                <a:cubicBezTo>
                  <a:pt x="6812825" y="3693461"/>
                  <a:pt x="6550716" y="3624040"/>
                  <a:pt x="6352979" y="3647152"/>
                </a:cubicBezTo>
                <a:cubicBezTo>
                  <a:pt x="6155243" y="3670264"/>
                  <a:pt x="6138694" y="3641727"/>
                  <a:pt x="6022213" y="3647152"/>
                </a:cubicBezTo>
                <a:cubicBezTo>
                  <a:pt x="5905732" y="3652577"/>
                  <a:pt x="5800119" y="3609308"/>
                  <a:pt x="5691448" y="3647152"/>
                </a:cubicBezTo>
                <a:cubicBezTo>
                  <a:pt x="5582777" y="3684996"/>
                  <a:pt x="5350404" y="3641128"/>
                  <a:pt x="5121163" y="3647152"/>
                </a:cubicBezTo>
                <a:cubicBezTo>
                  <a:pt x="4891922" y="3653176"/>
                  <a:pt x="4811250" y="3612091"/>
                  <a:pt x="4710557" y="3647152"/>
                </a:cubicBezTo>
                <a:cubicBezTo>
                  <a:pt x="4609864" y="3682213"/>
                  <a:pt x="4225185" y="3584174"/>
                  <a:pt x="4060432" y="3647152"/>
                </a:cubicBezTo>
                <a:cubicBezTo>
                  <a:pt x="3895680" y="3710130"/>
                  <a:pt x="3852349" y="3610117"/>
                  <a:pt x="3649826" y="3647152"/>
                </a:cubicBezTo>
                <a:cubicBezTo>
                  <a:pt x="3447303" y="3684187"/>
                  <a:pt x="3164654" y="3569551"/>
                  <a:pt x="2999701" y="3647152"/>
                </a:cubicBezTo>
                <a:cubicBezTo>
                  <a:pt x="2834748" y="3724753"/>
                  <a:pt x="2822662" y="3619992"/>
                  <a:pt x="2668935" y="3647152"/>
                </a:cubicBezTo>
                <a:cubicBezTo>
                  <a:pt x="2515208" y="3674312"/>
                  <a:pt x="2279964" y="3614448"/>
                  <a:pt x="2018810" y="3647152"/>
                </a:cubicBezTo>
                <a:cubicBezTo>
                  <a:pt x="1757657" y="3679856"/>
                  <a:pt x="1747236" y="3606998"/>
                  <a:pt x="1608205" y="3647152"/>
                </a:cubicBezTo>
                <a:cubicBezTo>
                  <a:pt x="1469174" y="3687306"/>
                  <a:pt x="1401112" y="3626344"/>
                  <a:pt x="1277439" y="3647152"/>
                </a:cubicBezTo>
                <a:cubicBezTo>
                  <a:pt x="1153766" y="3667960"/>
                  <a:pt x="1008835" y="3598026"/>
                  <a:pt x="866834" y="3647152"/>
                </a:cubicBezTo>
                <a:cubicBezTo>
                  <a:pt x="724833" y="3696278"/>
                  <a:pt x="321172" y="3566984"/>
                  <a:pt x="0" y="3647152"/>
                </a:cubicBezTo>
                <a:cubicBezTo>
                  <a:pt x="-24972" y="3448626"/>
                  <a:pt x="13696" y="3415204"/>
                  <a:pt x="0" y="3199073"/>
                </a:cubicBezTo>
                <a:cubicBezTo>
                  <a:pt x="-13696" y="2982942"/>
                  <a:pt x="18055" y="2989491"/>
                  <a:pt x="0" y="2787466"/>
                </a:cubicBezTo>
                <a:cubicBezTo>
                  <a:pt x="-18055" y="2585441"/>
                  <a:pt x="8751" y="2508047"/>
                  <a:pt x="0" y="2375859"/>
                </a:cubicBezTo>
                <a:cubicBezTo>
                  <a:pt x="-8751" y="2243671"/>
                  <a:pt x="8325" y="2038684"/>
                  <a:pt x="0" y="1818366"/>
                </a:cubicBezTo>
                <a:cubicBezTo>
                  <a:pt x="-8325" y="1598048"/>
                  <a:pt x="20947" y="1504411"/>
                  <a:pt x="0" y="1406759"/>
                </a:cubicBezTo>
                <a:cubicBezTo>
                  <a:pt x="-20947" y="1309107"/>
                  <a:pt x="16414" y="1000473"/>
                  <a:pt x="0" y="885737"/>
                </a:cubicBezTo>
                <a:cubicBezTo>
                  <a:pt x="-16414" y="771001"/>
                  <a:pt x="1612" y="223516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100" dirty="0"/>
              <a:t>At </a:t>
            </a:r>
            <a:r>
              <a:rPr lang="en-US" sz="2100" b="1" u="sng" dirty="0">
                <a:solidFill>
                  <a:schemeClr val="accent1"/>
                </a:solidFill>
              </a:rPr>
              <a:t>6:30pm on Monday, January 10</a:t>
            </a:r>
            <a:r>
              <a:rPr lang="en-US" sz="2100" dirty="0"/>
              <a:t>, our Principal &amp; Counselling Staff will be addressing anything that is not covered in this PowerPoint and will be available to answer any other questions that are not already on the Frequently asked Q &amp; A Sheet:</a:t>
            </a:r>
          </a:p>
          <a:p>
            <a:r>
              <a:rPr lang="en-CA" sz="21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 info sheet for grade 8 Parents.pdf (sd43.bc.ca)</a:t>
            </a:r>
            <a:endParaRPr lang="en-CA" sz="2100" dirty="0">
              <a:solidFill>
                <a:srgbClr val="00B0F0"/>
              </a:solidFill>
            </a:endParaRPr>
          </a:p>
          <a:p>
            <a:endParaRPr lang="en-US" sz="2100" dirty="0">
              <a:solidFill>
                <a:srgbClr val="00B0F0"/>
              </a:solidFill>
            </a:endParaRPr>
          </a:p>
          <a:p>
            <a:r>
              <a:rPr lang="en-US" sz="2100" dirty="0"/>
              <a:t>If you have questions that are not answered through this </a:t>
            </a:r>
            <a:r>
              <a:rPr lang="en-US" sz="2100" dirty="0" err="1"/>
              <a:t>powerpoint</a:t>
            </a:r>
            <a:r>
              <a:rPr lang="en-US" sz="2100" dirty="0"/>
              <a:t> or </a:t>
            </a:r>
            <a:r>
              <a:rPr lang="en-US" sz="2100" u="sng" dirty="0"/>
              <a:t>the Q &amp; A sheet</a:t>
            </a:r>
            <a:r>
              <a:rPr lang="en-US" sz="2100" dirty="0"/>
              <a:t>, then please email </a:t>
            </a:r>
            <a:r>
              <a:rPr lang="en-US" sz="21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tclerkson@sd43.bc.ca</a:t>
            </a:r>
            <a:r>
              <a:rPr lang="en-US" sz="2100" dirty="0">
                <a:solidFill>
                  <a:schemeClr val="accent1"/>
                </a:solidFill>
              </a:rPr>
              <a:t> </a:t>
            </a:r>
            <a:r>
              <a:rPr lang="en-US" sz="2100" dirty="0"/>
              <a:t>to register and receive the ZOOM link to the meeting.</a:t>
            </a:r>
          </a:p>
        </p:txBody>
      </p:sp>
    </p:spTree>
    <p:extLst>
      <p:ext uri="{BB962C8B-B14F-4D97-AF65-F5344CB8AC3E}">
        <p14:creationId xmlns:p14="http://schemas.microsoft.com/office/powerpoint/2010/main" val="277673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99" y="1143000"/>
            <a:ext cx="82296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Additional Courses:  Outside Block 2 - 5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choices including: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Musical  Theatre, Weight Training , Philanthropy, Red Cross, Agility, Band &amp; Choir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		These happen at different times of the day outside 			the regular schedule: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AM 	(Before School Hours)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FL 	(Flex &amp; Lunch)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PM 	(After School Hours)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24CC5-7AAC-4487-BC96-254C50C5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1" y="3429000"/>
            <a:ext cx="1837350" cy="1501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87B8F-D932-454B-A6C2-F54DD174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52" y="5026294"/>
            <a:ext cx="1830508" cy="1501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D6824-00A2-4100-96CE-16C00E7F8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762000"/>
            <a:ext cx="1007239" cy="13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1349"/>
            <a:ext cx="7010400" cy="685800"/>
          </a:xfrm>
        </p:spPr>
        <p:txBody>
          <a:bodyPr>
            <a:noAutofit/>
          </a:bodyPr>
          <a:lstStyle/>
          <a:p>
            <a:r>
              <a:rPr lang="en-CA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Sample Timetable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20574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1: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</a:t>
            </a:r>
            <a:r>
              <a:rPr lang="en-US" sz="2400">
                <a:solidFill>
                  <a:srgbClr val="002060"/>
                </a:solidFill>
                <a:latin typeface="Noteworthy Bold"/>
              </a:rPr>
              <a:t>- PHE </a:t>
            </a:r>
            <a:r>
              <a:rPr lang="en-US" sz="2400" dirty="0">
                <a:solidFill>
                  <a:srgbClr val="002060"/>
                </a:solidFill>
                <a:latin typeface="Noteworthy Bold"/>
              </a:rPr>
              <a:t>9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Science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English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5 - Photo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4438" y="20574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2:</a:t>
            </a:r>
          </a:p>
          <a:p>
            <a:endParaRPr lang="en-US" sz="2400" b="1" u="sng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2 - Math 9 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Social Studies 9 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Foods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– Tech Ed: Wood Design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6" b="95487" l="5198" r="97713">
                        <a14:foregroundMark x1="61123" y1="11164" x2="61123" y2="11164"/>
                        <a14:foregroundMark x1="43035" y1="7363" x2="15177" y2="12352"/>
                        <a14:foregroundMark x1="21206" y1="25416" x2="34096" y2="55819"/>
                        <a14:foregroundMark x1="11019" y1="61758" x2="23909" y2="85036"/>
                        <a14:foregroundMark x1="23909" y1="85036" x2="23909" y2="86461"/>
                        <a14:foregroundMark x1="20166" y1="90736" x2="13514" y2="63895"/>
                        <a14:foregroundMark x1="13514" y1="63895" x2="17879" y2="88124"/>
                        <a14:foregroundMark x1="5405" y1="58907" x2="5405" y2="58907"/>
                        <a14:foregroundMark x1="9979" y1="27553" x2="43035" y2="37292"/>
                        <a14:foregroundMark x1="31809" y1="33492" x2="34096" y2="48219"/>
                        <a14:foregroundMark x1="25780" y1="35629" x2="46778" y2="45606"/>
                        <a14:foregroundMark x1="12682" y1="57482" x2="9979" y2="62233"/>
                        <a14:foregroundMark x1="5821" y1="57245" x2="18087" y2="79810"/>
                        <a14:foregroundMark x1="18087" y1="79810" x2="18711" y2="79810"/>
                        <a14:foregroundMark x1="88150" y1="69596" x2="88981" y2="77435"/>
                        <a14:foregroundMark x1="92723" y1="75297" x2="92723" y2="75297"/>
                        <a14:foregroundMark x1="92723" y1="75297" x2="92723" y2="75297"/>
                        <a14:foregroundMark x1="92723" y1="75297" x2="92723" y2="75297"/>
                        <a14:foregroundMark x1="92308" y1="75297" x2="70894" y2="92637"/>
                        <a14:foregroundMark x1="70894" y1="92637" x2="69023" y2="95724"/>
                        <a14:foregroundMark x1="97713" y1="74822" x2="97713" y2="74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01" y="1447800"/>
            <a:ext cx="2317198" cy="20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CF708-4490-4BAC-9A7E-7D80C9D9CD25}"/>
              </a:ext>
            </a:extLst>
          </p:cNvPr>
          <p:cNvSpPr txBox="1"/>
          <p:nvPr/>
        </p:nvSpPr>
        <p:spPr>
          <a:xfrm>
            <a:off x="2286000" y="5445654"/>
            <a:ext cx="502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Digital Literacy 10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 Concert band 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8B92-B071-4FFC-89C3-0857F8F6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Looking Ahead:  </a:t>
            </a:r>
            <a:b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Questions about Grade 10-12 programming?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F816-74FC-4AD2-B6ED-059AF28A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/>
              <a:t>Check out the Ministry website for graduation program:  </a:t>
            </a:r>
            <a:r>
              <a:rPr lang="en-US" dirty="0">
                <a:solidFill>
                  <a:srgbClr val="0000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https://www2.gov.bc.ca/gov/content/education-training/k-12/support/graduation</a:t>
            </a:r>
            <a:endParaRPr lang="en-US" dirty="0"/>
          </a:p>
          <a:p>
            <a:r>
              <a:rPr lang="en-US" dirty="0"/>
              <a:t>Grade 10-12 booklet will also be available online next month</a:t>
            </a:r>
          </a:p>
          <a:p>
            <a:r>
              <a:rPr lang="en-US" dirty="0" err="1"/>
              <a:t>Honours</a:t>
            </a:r>
            <a:r>
              <a:rPr lang="en-US" dirty="0"/>
              <a:t> Courses:</a:t>
            </a:r>
          </a:p>
          <a:p>
            <a:pPr lvl="1"/>
            <a:r>
              <a:rPr lang="en-US" dirty="0"/>
              <a:t>Students entering the </a:t>
            </a:r>
            <a:r>
              <a:rPr lang="en-US" dirty="0" err="1"/>
              <a:t>Honours</a:t>
            </a:r>
            <a:r>
              <a:rPr lang="en-US" dirty="0"/>
              <a:t> program should expect to be challenged and will need a strong commitment to their studies</a:t>
            </a:r>
          </a:p>
          <a:p>
            <a:pPr lvl="1"/>
            <a:r>
              <a:rPr lang="en-US" dirty="0"/>
              <a:t>Math Accelerated and </a:t>
            </a:r>
            <a:r>
              <a:rPr lang="en-US" dirty="0" err="1"/>
              <a:t>Honours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English </a:t>
            </a:r>
            <a:r>
              <a:rPr lang="en-US" dirty="0" err="1"/>
              <a:t>Honours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AP Calculus, AP Psychology</a:t>
            </a:r>
          </a:p>
          <a:p>
            <a:r>
              <a:rPr lang="en-US" dirty="0"/>
              <a:t>Note: </a:t>
            </a:r>
            <a:r>
              <a:rPr lang="en-US" dirty="0" err="1"/>
              <a:t>Honours</a:t>
            </a:r>
            <a:r>
              <a:rPr lang="en-US" dirty="0"/>
              <a:t> designations do not appear on transcripts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26DC5-B678-4242-AD76-77BF77160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6600" y="2021605"/>
            <a:ext cx="1600200" cy="15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172200" cy="503238"/>
          </a:xfrm>
        </p:spPr>
        <p:txBody>
          <a:bodyPr>
            <a:noAutofit/>
          </a:bodyPr>
          <a:lstStyle/>
          <a:p>
            <a:r>
              <a:rPr lang="en-CA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How Do You Decide?</a:t>
            </a:r>
          </a:p>
        </p:txBody>
      </p:sp>
      <p:sp>
        <p:nvSpPr>
          <p:cNvPr id="6" name="Rectangle 5"/>
          <p:cNvSpPr/>
          <p:nvPr/>
        </p:nvSpPr>
        <p:spPr>
          <a:xfrm rot="20618715">
            <a:off x="1390517" y="1356678"/>
            <a:ext cx="27949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like to do?</a:t>
            </a:r>
          </a:p>
        </p:txBody>
      </p:sp>
      <p:sp>
        <p:nvSpPr>
          <p:cNvPr id="7" name="Rectangle 6"/>
          <p:cNvSpPr/>
          <p:nvPr/>
        </p:nvSpPr>
        <p:spPr>
          <a:xfrm rot="20985549">
            <a:off x="5329891" y="4011860"/>
            <a:ext cx="383112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some things at which you excel?</a:t>
            </a:r>
          </a:p>
        </p:txBody>
      </p:sp>
      <p:sp>
        <p:nvSpPr>
          <p:cNvPr id="8" name="Rectangle 7"/>
          <p:cNvSpPr/>
          <p:nvPr/>
        </p:nvSpPr>
        <p:spPr>
          <a:xfrm rot="972716">
            <a:off x="4639671" y="1728425"/>
            <a:ext cx="41596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your skills and talents?</a:t>
            </a:r>
          </a:p>
        </p:txBody>
      </p:sp>
      <p:sp>
        <p:nvSpPr>
          <p:cNvPr id="9" name="Rectangle 8"/>
          <p:cNvSpPr/>
          <p:nvPr/>
        </p:nvSpPr>
        <p:spPr>
          <a:xfrm rot="762836">
            <a:off x="705310" y="5200014"/>
            <a:ext cx="58446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 yourself to try </a:t>
            </a:r>
          </a:p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something new!</a:t>
            </a:r>
          </a:p>
          <a:p>
            <a:pPr algn="ctr"/>
            <a:endParaRPr lang="en-C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8" b="98994" l="4013" r="91011">
                        <a14:foregroundMark x1="15891" y1="87525" x2="15891" y2="87525"/>
                        <a14:foregroundMark x1="22632" y1="91549" x2="22632" y2="91549"/>
                        <a14:foregroundMark x1="14125" y1="99396" x2="14125" y2="99396"/>
                        <a14:foregroundMark x1="4013" y1="94165" x2="4013" y2="94165"/>
                        <a14:foregroundMark x1="91011" y1="54930" x2="91011" y2="54930"/>
                        <a14:foregroundMark x1="41091" y1="37022" x2="41091" y2="37022"/>
                        <a14:foregroundMark x1="40770" y1="37425" x2="40770" y2="37425"/>
                        <a14:foregroundMark x1="40931" y1="37022" x2="40931" y2="37022"/>
                        <a14:foregroundMark x1="40449" y1="36821" x2="41252" y2="37425"/>
                        <a14:foregroundMark x1="79615" y1="41851" x2="79615" y2="41851"/>
                        <a14:foregroundMark x1="78491" y1="42254" x2="79775" y2="41851"/>
                        <a14:backgroundMark x1="47673" y1="47082" x2="47673" y2="47082"/>
                        <a14:backgroundMark x1="47673" y1="48089" x2="47673" y2="48089"/>
                        <a14:backgroundMark x1="55698" y1="45473" x2="55698" y2="45473"/>
                        <a14:backgroundMark x1="62600" y1="46479" x2="62600" y2="46479"/>
                        <a14:backgroundMark x1="65490" y1="51107" x2="65490" y2="51107"/>
                        <a14:backgroundMark x1="64045" y1="51710" x2="64045" y2="51710"/>
                        <a14:backgroundMark x1="61477" y1="47082" x2="61477" y2="47082"/>
                        <a14:backgroundMark x1="63242" y1="51911" x2="63242" y2="51911"/>
                        <a14:backgroundMark x1="55056" y1="46076" x2="55056" y2="46076"/>
                        <a14:backgroundMark x1="35795" y1="39235" x2="35795" y2="39235"/>
                        <a14:backgroundMark x1="66453" y1="35010" x2="66453" y2="35010"/>
                        <a14:backgroundMark x1="72071" y1="36217" x2="72071" y2="36217"/>
                        <a14:backgroundMark x1="85875" y1="21127" x2="8587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98" y="2433716"/>
            <a:ext cx="3048000" cy="24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0E5A6-B946-4CA3-8F50-63B46F7CB216}"/>
              </a:ext>
            </a:extLst>
          </p:cNvPr>
          <p:cNvSpPr txBox="1"/>
          <p:nvPr/>
        </p:nvSpPr>
        <p:spPr>
          <a:xfrm rot="819279">
            <a:off x="239584" y="3070661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What are you curious about?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5357310" cy="114300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Courses Wisely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6334"/>
            <a:ext cx="8001000" cy="4716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u="sng" dirty="0"/>
              <a:t>We base our staffing AND scheduling on these requests!</a:t>
            </a:r>
            <a:endParaRPr lang="en-US" sz="9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Counsellors will connect with feeder middle  schools to go over the  Grade 9 course selection process.  Students will complete request forms and return to them to their middle school teachers.  </a:t>
            </a:r>
          </a:p>
          <a:p>
            <a:pPr marL="0" indent="0">
              <a:buNone/>
            </a:pPr>
            <a:r>
              <a:rPr lang="en-US" dirty="0"/>
              <a:t>Remember: descriptions of courses can be found on our website under </a:t>
            </a:r>
            <a:r>
              <a:rPr lang="en-US" dirty="0" err="1"/>
              <a:t>Quicklinks</a:t>
            </a:r>
            <a:r>
              <a:rPr lang="en-US" dirty="0"/>
              <a:t> –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Planning/Booklet/</a:t>
            </a:r>
            <a:r>
              <a:rPr lang="en-US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EpicForms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dirty="0"/>
              <a:t>Remember…these are </a:t>
            </a:r>
            <a:r>
              <a:rPr lang="en-US" sz="3200" u="sng" dirty="0"/>
              <a:t>requests</a:t>
            </a:r>
            <a:r>
              <a:rPr lang="en-US" sz="3200" dirty="0"/>
              <a:t>…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ALWAYS DO OUR BEST TO HELP STUDENTS GET COURSES THAT THEY WILL ENJOY!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778" l="4889" r="96000">
                        <a14:foregroundMark x1="43111" y1="18667" x2="43111" y2="18667"/>
                        <a14:foregroundMark x1="60000" y1="15556" x2="60000" y2="15556"/>
                        <a14:foregroundMark x1="66222" y1="27556" x2="39556" y2="28444"/>
                        <a14:foregroundMark x1="40889" y1="15556" x2="40889" y2="15556"/>
                        <a14:foregroundMark x1="52889" y1="15111" x2="52889" y2="15111"/>
                        <a14:foregroundMark x1="61333" y1="14667" x2="35556" y2="18222"/>
                        <a14:foregroundMark x1="34667" y1="31111" x2="63111" y2="35111"/>
                        <a14:foregroundMark x1="92000" y1="40444" x2="92000" y2="40444"/>
                        <a14:foregroundMark x1="5333" y1="40889" x2="5333" y2="40889"/>
                        <a14:foregroundMark x1="96000" y1="37333" x2="96000" y2="37333"/>
                        <a14:foregroundMark x1="49778" y1="8000" x2="4977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349285">
            <a:off x="6682376" y="3883969"/>
            <a:ext cx="321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96201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79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43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High School…</a:t>
            </a:r>
            <a:b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Your Child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3124200"/>
            <a:ext cx="7483738" cy="378981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Smaller “team”  	           larger environment</a:t>
            </a:r>
          </a:p>
          <a:p>
            <a:pPr marL="457200" lvl="1" indent="0">
              <a:buNone/>
            </a:pPr>
            <a:r>
              <a:rPr lang="en-US" sz="2000" dirty="0"/>
              <a:t>easier to fly (or swim) under radar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routines, new clubs / activities, lockers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friends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More freedom = More responsibility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No core teacher - Different teachers for different subjects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5890" y="54102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C:\Users\smartin\AppData\Local\Microsoft\Windows\Temporary Internet Files\Content.IE5\UKO3AXX5\Fi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867">
            <a:off x="349860" y="1367687"/>
            <a:ext cx="1915372" cy="12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artin\AppData\Local\Microsoft\Windows\Temporary Internet Files\Content.IE5\7U6KC3GA\large-Globe-Fish-Cartoon-Suprised-33.3-4409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87" y="1560743"/>
            <a:ext cx="238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2819400" y="3124200"/>
            <a:ext cx="1007073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51" y="388757"/>
            <a:ext cx="8229600" cy="914400"/>
          </a:xfrm>
        </p:spPr>
        <p:txBody>
          <a:bodyPr>
            <a:normAutofit/>
          </a:bodyPr>
          <a:lstStyle/>
          <a:p>
            <a:r>
              <a:rPr lang="en-CA" alt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is the best gift to give your Teen </a:t>
            </a:r>
            <a:endParaRPr lang="en-US" sz="40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137" y="1292271"/>
            <a:ext cx="8811628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sz="3200" b="1" u="sng" dirty="0"/>
              <a:t>Discuss: 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How to handle peer pressure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Attendance Expectations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Facing each day positively 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Homework expectations, organization, study time at home, goal setting (SMART GOALS – specific, measurable, attainable, realistic, time-based)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Praise and reinforcement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Ask questions (of your teen, teachers, counsellors, &amp; administration)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Learn about and use the resources available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Encourage and support them in getting involved!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12" y="1524000"/>
            <a:ext cx="19050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martin\AppData\Local\Microsoft\Windows\Temporary Internet Files\Content.IE5\7U6KC3GA\Redhe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03" y="5407071"/>
            <a:ext cx="121941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martin\AppData\Local\Microsoft\Windows\Temporary Internet Files\Content.IE5\LOP41XOV\16756-illustration-of-a-clock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96" y="1524000"/>
            <a:ext cx="1449049" cy="15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6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There are many ways for them to get involved…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84140" y="1558636"/>
            <a:ext cx="66294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Clubs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Leadership Opportunities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Music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Sports Teams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Intramurals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Volunteering</a:t>
            </a:r>
            <a:endParaRPr lang="en-US" sz="2800" b="1" dirty="0">
              <a:solidFill>
                <a:srgbClr val="512373"/>
              </a:solidFill>
              <a:latin typeface="Noteworthy Bold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86" y="1672941"/>
            <a:ext cx="13716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martin\AppData\Local\Microsoft\Windows\Temporary Internet Files\Content.IE5\26T0U0NA\1024px-Musical_note_nicu_bucule_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0" y="4461159"/>
            <a:ext cx="1066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artin\AppData\Local\Microsoft\Windows\Temporary Internet Files\Content.IE5\YUOMQC7Q\chemica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314965" cy="1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martin\AppData\Local\Microsoft\Windows\Temporary Internet Files\Content.IE5\LOP41XOV\math_clipart2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667" l="725" r="98551">
                        <a14:foregroundMark x1="5797" y1="31333" x2="5072" y2="77333"/>
                        <a14:foregroundMark x1="39130" y1="90000" x2="56522" y2="87333"/>
                        <a14:foregroundMark x1="55072" y1="96000" x2="44928" y2="96667"/>
                        <a14:foregroundMark x1="95652" y1="70667" x2="92029" y2="26667"/>
                        <a14:foregroundMark x1="89130" y1="33333" x2="62319" y2="40667"/>
                        <a14:foregroundMark x1="62319" y1="40667" x2="62319" y2="40667"/>
                        <a14:foregroundMark x1="65942" y1="12667" x2="44928" y2="6667"/>
                        <a14:foregroundMark x1="17391" y1="63333" x2="30435" y2="58667"/>
                        <a14:foregroundMark x1="95652" y1="80000" x2="95652" y2="80000"/>
                        <a14:foregroundMark x1="49275" y1="4000" x2="49275" y2="4000"/>
                        <a14:foregroundMark x1="725" y1="70667" x2="725" y2="70667"/>
                        <a14:foregroundMark x1="98551" y1="72667" x2="98551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4" y="4100742"/>
            <a:ext cx="1961635" cy="2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martin\AppData\Local\Microsoft\Windows\Temporary Internet Files\Content.IE5\0UZTR78V\large-Soccer-Ball-166.6-5587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3" y="3262542"/>
            <a:ext cx="104291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29" y="55932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And don’t forget to stay connected…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810000" cy="414496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/>
              <a:t>Telephone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Teacher email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Heritage home page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Teacher websites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Counsellor websites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Newsletters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Report cards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Parent nights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Heritage App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8953" l="2273" r="95455">
                        <a14:foregroundMark x1="2273" y1="81152" x2="19697" y2="81152"/>
                        <a14:foregroundMark x1="10985" y1="97382" x2="10985" y2="97382"/>
                        <a14:foregroundMark x1="47348" y1="98953" x2="47348" y2="98953"/>
                        <a14:foregroundMark x1="94697" y1="6283" x2="89015" y2="32984"/>
                        <a14:foregroundMark x1="95833" y1="26178" x2="75758" y2="30366"/>
                        <a14:foregroundMark x1="10985" y1="5759" x2="10985" y2="5759"/>
                        <a14:foregroundMark x1="18561" y1="3141" x2="18561" y2="3141"/>
                        <a14:foregroundMark x1="74621" y1="1571" x2="74621" y2="1571"/>
                        <a14:backgroundMark x1="31439" y1="27749" x2="31439" y2="27749"/>
                        <a14:backgroundMark x1="42803" y1="35602" x2="42803" y2="35602"/>
                        <a14:backgroundMark x1="67424" y1="72775" x2="67424" y2="7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4" y="2175452"/>
            <a:ext cx="4620174" cy="334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9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3" y="2744233"/>
            <a:ext cx="3276600" cy="801136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</a:t>
            </a:r>
            <a:br>
              <a:rPr lang="en-US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student’s last name)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27067" y="2921364"/>
            <a:ext cx="3867665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Worker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3100" y="2146340"/>
            <a:ext cx="4394686" cy="1048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900" dirty="0"/>
              <a:t>Martin Bozic		(A - G)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900" dirty="0"/>
              <a:t>Manjit Rai 		(H - N)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900" dirty="0"/>
              <a:t>Mark Rao (until Feb 1</a:t>
            </a:r>
            <a:r>
              <a:rPr lang="en-US" sz="2900" baseline="30000" dirty="0"/>
              <a:t>st</a:t>
            </a:r>
            <a:r>
              <a:rPr lang="en-US" sz="2900" dirty="0"/>
              <a:t>)	(O - Z)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</a:rPr>
              <a:t>      JJ Hyde (starting Feb 1</a:t>
            </a:r>
            <a:r>
              <a:rPr lang="en-US" sz="2900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sz="29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4198951"/>
            <a:ext cx="4800600" cy="407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and Post Secondary Advisor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983" y="4927252"/>
            <a:ext cx="5128710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Centre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2826" y="5716019"/>
            <a:ext cx="3927763" cy="110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Pat Vance </a:t>
            </a:r>
            <a:r>
              <a:rPr lang="en-US" sz="1400" dirty="0"/>
              <a:t>(Team Leader)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7065" y="5132640"/>
            <a:ext cx="4097951" cy="6710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Alternate Learners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97053" y="5728388"/>
            <a:ext cx="3800733" cy="110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Angeline Lee </a:t>
            </a:r>
            <a:r>
              <a:rPr lang="en-US" sz="1400" dirty="0"/>
              <a:t>(Team Leader)</a:t>
            </a:r>
          </a:p>
          <a:p>
            <a:pPr marL="6858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8983" y="1323212"/>
            <a:ext cx="1919417" cy="799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27067" y="1295400"/>
            <a:ext cx="3016733" cy="775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Vice-Principals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78026" y="3517112"/>
            <a:ext cx="44196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(A - G) Shaunna Martin </a:t>
            </a:r>
            <a:r>
              <a:rPr lang="en-US" sz="1400" dirty="0"/>
              <a:t>(Team Leader)</a:t>
            </a:r>
            <a:endParaRPr lang="en-US" sz="2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(H - N) Karen Watt / Karen Leeden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(O – Z) Curt Dewolff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6858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2826" y="2124348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Todd Clerkson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689D86-1A2D-44C9-8F57-99256E3655B1}"/>
              </a:ext>
            </a:extLst>
          </p:cNvPr>
          <p:cNvSpPr txBox="1">
            <a:spLocks/>
          </p:cNvSpPr>
          <p:nvPr/>
        </p:nvSpPr>
        <p:spPr>
          <a:xfrm>
            <a:off x="4997053" y="3643028"/>
            <a:ext cx="345203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Abhinesh Naidu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8186151-01C3-43F4-95AB-774D3F227D02}"/>
              </a:ext>
            </a:extLst>
          </p:cNvPr>
          <p:cNvSpPr txBox="1">
            <a:spLocks/>
          </p:cNvSpPr>
          <p:nvPr/>
        </p:nvSpPr>
        <p:spPr>
          <a:xfrm>
            <a:off x="4997053" y="4621989"/>
            <a:ext cx="345203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Darilynn Butler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5AF4F5-2C01-4D6B-BC8C-ECE7B627E971}"/>
              </a:ext>
            </a:extLst>
          </p:cNvPr>
          <p:cNvSpPr txBox="1">
            <a:spLocks/>
          </p:cNvSpPr>
          <p:nvPr/>
        </p:nvSpPr>
        <p:spPr>
          <a:xfrm>
            <a:off x="178384" y="4572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THE HERITAGE WOODS TEAM:</a:t>
            </a:r>
          </a:p>
        </p:txBody>
      </p:sp>
    </p:spTree>
    <p:extLst>
      <p:ext uri="{BB962C8B-B14F-4D97-AF65-F5344CB8AC3E}">
        <p14:creationId xmlns:p14="http://schemas.microsoft.com/office/powerpoint/2010/main" val="112003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316B7-0E22-4842-9559-C032C179E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241228" cy="33306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06E48-D282-4451-801C-6B65CE1C3E9B}"/>
              </a:ext>
            </a:extLst>
          </p:cNvPr>
          <p:cNvSpPr/>
          <p:nvPr/>
        </p:nvSpPr>
        <p:spPr>
          <a:xfrm>
            <a:off x="5817616" y="32676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Community Agencies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AE64CC-CC94-4ADC-95FD-BA7B7CE89CFA}"/>
              </a:ext>
            </a:extLst>
          </p:cNvPr>
          <p:cNvSpPr/>
          <p:nvPr/>
        </p:nvSpPr>
        <p:spPr>
          <a:xfrm>
            <a:off x="4594885" y="4300761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curricular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6CCAA-DD31-4993-BF03-B386FB4493BB}"/>
              </a:ext>
            </a:extLst>
          </p:cNvPr>
          <p:cNvSpPr/>
          <p:nvPr/>
        </p:nvSpPr>
        <p:spPr>
          <a:xfrm>
            <a:off x="2951700" y="4395649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 and Office Staff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5FFF3-B7DF-405C-8679-583387179685}"/>
              </a:ext>
            </a:extLst>
          </p:cNvPr>
          <p:cNvSpPr/>
          <p:nvPr/>
        </p:nvSpPr>
        <p:spPr>
          <a:xfrm>
            <a:off x="1796141" y="325440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 and Friends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947E5-CB1E-44C4-9210-F815159F7B82}"/>
              </a:ext>
            </a:extLst>
          </p:cNvPr>
          <p:cNvSpPr/>
          <p:nvPr/>
        </p:nvSpPr>
        <p:spPr>
          <a:xfrm>
            <a:off x="1706083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</a:t>
            </a:r>
          </a:p>
          <a:p>
            <a:pPr algn="ctr"/>
            <a:r>
              <a:rPr lang="en-US"/>
              <a:t>EAs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9E706E-E35F-4F31-BB9A-ACE1E911E06A}"/>
              </a:ext>
            </a:extLst>
          </p:cNvPr>
          <p:cNvSpPr/>
          <p:nvPr/>
        </p:nvSpPr>
        <p:spPr>
          <a:xfrm>
            <a:off x="2925284" y="5334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CounsellorsYouth</a:t>
            </a:r>
            <a:r>
              <a:rPr lang="en-US" sz="1600" dirty="0"/>
              <a:t> Workers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03C70C-2987-4465-A3A9-956656EC3D99}"/>
              </a:ext>
            </a:extLst>
          </p:cNvPr>
          <p:cNvSpPr/>
          <p:nvPr/>
        </p:nvSpPr>
        <p:spPr>
          <a:xfrm>
            <a:off x="4571999" y="5055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Career Advisor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E64895-DF27-4ECE-8CEF-6790A347FE73}"/>
              </a:ext>
            </a:extLst>
          </p:cNvPr>
          <p:cNvSpPr/>
          <p:nvPr/>
        </p:nvSpPr>
        <p:spPr>
          <a:xfrm>
            <a:off x="5791200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Teachers</a:t>
            </a:r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79EDD-21FA-4B07-967B-4FF8BCAAC806}"/>
              </a:ext>
            </a:extLst>
          </p:cNvPr>
          <p:cNvSpPr txBox="1"/>
          <p:nvPr/>
        </p:nvSpPr>
        <p:spPr>
          <a:xfrm rot="19934795">
            <a:off x="-76377" y="1074954"/>
            <a:ext cx="3490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 are all KODIAKS!!</a:t>
            </a:r>
          </a:p>
        </p:txBody>
      </p:sp>
    </p:spTree>
    <p:extLst>
      <p:ext uri="{BB962C8B-B14F-4D97-AF65-F5344CB8AC3E}">
        <p14:creationId xmlns:p14="http://schemas.microsoft.com/office/powerpoint/2010/main" val="165549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2015-01-11 17.11.26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199125" y="2030525"/>
            <a:ext cx="1249912" cy="11031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38257"/>
            <a:ext cx="2598952" cy="311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your child going to make their mark?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59" y="5566578"/>
            <a:ext cx="91374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 what you love &amp; love what you do</a:t>
            </a:r>
          </a:p>
        </p:txBody>
      </p:sp>
      <p:pic>
        <p:nvPicPr>
          <p:cNvPr id="8" name="Picture 7" descr="Screenshot 2015-01-11 17.11.26.png">
            <a:extLst>
              <a:ext uri="{FF2B5EF4-FFF2-40B4-BE49-F238E27FC236}">
                <a16:creationId xmlns:a16="http://schemas.microsoft.com/office/drawing/2014/main" id="{D66CF5C9-29D2-440B-998D-A9D3E6012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2607754" y="3436352"/>
            <a:ext cx="1249912" cy="1103139"/>
          </a:xfrm>
          <a:prstGeom prst="rect">
            <a:avLst/>
          </a:prstGeom>
        </p:spPr>
      </p:pic>
      <p:pic>
        <p:nvPicPr>
          <p:cNvPr id="9" name="Picture 8" descr="Screenshot 2015-01-11 17.11.26.png">
            <a:extLst>
              <a:ext uri="{FF2B5EF4-FFF2-40B4-BE49-F238E27FC236}">
                <a16:creationId xmlns:a16="http://schemas.microsoft.com/office/drawing/2014/main" id="{E55F024F-B72E-4191-973A-63D92A3DF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1254348" y="3557870"/>
            <a:ext cx="1249912" cy="1103139"/>
          </a:xfrm>
          <a:prstGeom prst="rect">
            <a:avLst/>
          </a:prstGeom>
        </p:spPr>
      </p:pic>
      <p:pic>
        <p:nvPicPr>
          <p:cNvPr id="11" name="Picture 10" descr="Screenshot 2015-01-11 17.11.26.png">
            <a:extLst>
              <a:ext uri="{FF2B5EF4-FFF2-40B4-BE49-F238E27FC236}">
                <a16:creationId xmlns:a16="http://schemas.microsoft.com/office/drawing/2014/main" id="{43A070A8-9EF1-421C-B36D-D0CD8F39D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1504278" y="1835007"/>
            <a:ext cx="1249912" cy="11031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90475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b="1" u="sng" dirty="0">
              <a:solidFill>
                <a:srgbClr val="000099"/>
              </a:solidFill>
              <a:latin typeface="Noteworthy Light"/>
              <a:cs typeface="Noteworthy Light"/>
            </a:endParaRPr>
          </a:p>
          <a:p>
            <a:pPr algn="ctr" eaLnBrk="1" hangingPunct="1">
              <a:buFontTx/>
              <a:buNone/>
            </a:pPr>
            <a:endParaRPr lang="en-US" b="1" u="sng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 eaLnBrk="1" hangingPunct="1">
              <a:buFontTx/>
              <a:buNone/>
            </a:pPr>
            <a:endParaRPr lang="en-US" b="1" u="sng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99"/>
              </a:solidFill>
              <a:latin typeface="Noteworthy Light"/>
              <a:cs typeface="Noteworthy Light"/>
            </a:endParaRPr>
          </a:p>
        </p:txBody>
      </p:sp>
      <p:sp>
        <p:nvSpPr>
          <p:cNvPr id="2" name="TextBox 1"/>
          <p:cNvSpPr txBox="1"/>
          <p:nvPr/>
        </p:nvSpPr>
        <p:spPr>
          <a:xfrm rot="21259471">
            <a:off x="857381" y="6086985"/>
            <a:ext cx="2730144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Important Dates: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91077"/>
            <a:ext cx="3944180" cy="424731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Optional Zoom Meeting </a:t>
            </a:r>
            <a:r>
              <a:rPr lang="en-US" b="1" dirty="0"/>
              <a:t>(for questions NOT already answered in this PowerPoint or on the Q &amp; A sheet!</a:t>
            </a:r>
          </a:p>
          <a:p>
            <a:endParaRPr lang="en-US" b="1" dirty="0"/>
          </a:p>
          <a:p>
            <a:r>
              <a:rPr lang="en-US" b="1" dirty="0"/>
              <a:t>Zoom Mtg: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Monday, January 10 (6:30 pm)</a:t>
            </a:r>
          </a:p>
          <a:p>
            <a:endParaRPr lang="en-US" dirty="0"/>
          </a:p>
          <a:p>
            <a:r>
              <a:rPr lang="en-US" b="1" u="sng" dirty="0"/>
              <a:t>Remember:</a:t>
            </a:r>
          </a:p>
          <a:p>
            <a:r>
              <a:rPr lang="en-US" b="1" u="sng" dirty="0"/>
              <a:t>Pre-Registration will be required</a:t>
            </a:r>
            <a:r>
              <a:rPr lang="en-US" dirty="0"/>
              <a:t>!  If you would like to receive the ZOOM Link, please email</a:t>
            </a:r>
            <a:r>
              <a:rPr lang="en-US" i="1" dirty="0"/>
              <a:t> </a:t>
            </a:r>
            <a:r>
              <a:rPr lang="en-US" i="1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tclerkson@sd43.bc.ca</a:t>
            </a:r>
            <a:r>
              <a:rPr lang="en-US" i="1" dirty="0">
                <a:solidFill>
                  <a:srgbClr val="0070C0"/>
                </a:solidFill>
              </a:rPr>
              <a:t>  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5C58F-A52C-4BA6-996A-38D39F1B99A0}"/>
              </a:ext>
            </a:extLst>
          </p:cNvPr>
          <p:cNvSpPr txBox="1"/>
          <p:nvPr/>
        </p:nvSpPr>
        <p:spPr>
          <a:xfrm>
            <a:off x="4572000" y="1840640"/>
            <a:ext cx="4267200" cy="424731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GRADE 8 TOUR</a:t>
            </a:r>
            <a:r>
              <a:rPr lang="en-US" dirty="0"/>
              <a:t>: (Virtual)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accent1"/>
                </a:solidFill>
              </a:rPr>
              <a:t>January 28: Video Available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/>
              <a:t>Middle school staff will send a </a:t>
            </a:r>
            <a:r>
              <a:rPr lang="en-US" b="1" u="sng" dirty="0"/>
              <a:t>link to each student</a:t>
            </a:r>
            <a:r>
              <a:rPr lang="en-US" b="1" dirty="0"/>
              <a:t> </a:t>
            </a:r>
            <a:r>
              <a:rPr lang="en-US" dirty="0"/>
              <a:t>who is scheduled to attend Heritage Woods in September 2022. This video will highlight our elective choices and other opportunities available to students.</a:t>
            </a:r>
          </a:p>
          <a:p>
            <a:endParaRPr lang="en-US" dirty="0"/>
          </a:p>
          <a:p>
            <a:r>
              <a:rPr lang="en-US" i="1" dirty="0"/>
              <a:t>This </a:t>
            </a:r>
            <a:r>
              <a:rPr lang="en-US" i="1" u="sng" dirty="0"/>
              <a:t>video will also be accessible to the public</a:t>
            </a:r>
            <a:r>
              <a:rPr lang="en-US" i="1" dirty="0"/>
              <a:t> after January 28 on our website under: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Planning/Booklet/</a:t>
            </a:r>
            <a:r>
              <a:rPr lang="en-US" dirty="0" err="1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EpicForms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79789-A000-4DD2-8225-087415E87CEB}"/>
              </a:ext>
            </a:extLst>
          </p:cNvPr>
          <p:cNvSpPr/>
          <p:nvPr/>
        </p:nvSpPr>
        <p:spPr>
          <a:xfrm>
            <a:off x="725184" y="65498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Noteworthy Light"/>
                <a:cs typeface="Noteworthy Light"/>
              </a:rPr>
              <a:t>Descriptions of courses can be found in our course booklet on our website under Quick Links: 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Planning/Booklet/</a:t>
            </a:r>
            <a:r>
              <a:rPr lang="en-US" dirty="0" err="1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EpicForms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0B93-F45B-42C8-BA82-60B9A18D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F53D15-391B-4EED-8752-1AF6C19323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rot="21150473">
            <a:off x="118561" y="867703"/>
            <a:ext cx="5588612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MORE Important Dates: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6F8EE-BC08-4ED4-ACE9-00DF26BFCCB1}"/>
              </a:ext>
            </a:extLst>
          </p:cNvPr>
          <p:cNvSpPr txBox="1"/>
          <p:nvPr/>
        </p:nvSpPr>
        <p:spPr>
          <a:xfrm>
            <a:off x="457200" y="2590800"/>
            <a:ext cx="8458200" cy="377071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PLACEMENT ASSESSMENT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If you want to take a language course, and you have a skill set superior to our introductory level courses (</a:t>
            </a:r>
            <a:r>
              <a:rPr lang="en-US" sz="2400" b="1" u="sng" dirty="0"/>
              <a:t>Spanish, French, and Japanese)</a:t>
            </a:r>
            <a:r>
              <a:rPr lang="en-US" sz="2400" dirty="0"/>
              <a:t>, then you are required to have a Language Level Assessment to determine appropriate placement.</a:t>
            </a:r>
            <a:endParaRPr lang="en-US" sz="2400" b="1" u="sng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regarding assessment process will be </a:t>
            </a:r>
            <a:r>
              <a:rPr lang="en-US" sz="2400" i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 available in April 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our website under QUICK LINKS under “Course Planning”!</a:t>
            </a:r>
          </a:p>
        </p:txBody>
      </p:sp>
    </p:spTree>
    <p:extLst>
      <p:ext uri="{BB962C8B-B14F-4D97-AF65-F5344CB8AC3E}">
        <p14:creationId xmlns:p14="http://schemas.microsoft.com/office/powerpoint/2010/main" val="56485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838337-4A1B-4563-86DE-C002A55D3406}"/>
              </a:ext>
            </a:extLst>
          </p:cNvPr>
          <p:cNvSpPr txBox="1"/>
          <p:nvPr/>
        </p:nvSpPr>
        <p:spPr>
          <a:xfrm>
            <a:off x="4717771" y="725774"/>
            <a:ext cx="3505200" cy="4069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ACCELERATED MATH 9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FBAC0-A5F8-4C95-B9DD-61D8908F38A1}"/>
              </a:ext>
            </a:extLst>
          </p:cNvPr>
          <p:cNvSpPr txBox="1"/>
          <p:nvPr/>
        </p:nvSpPr>
        <p:spPr>
          <a:xfrm>
            <a:off x="672751" y="1600200"/>
            <a:ext cx="8236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Accelerated Math 9</a:t>
            </a:r>
            <a:r>
              <a:rPr lang="en-US" dirty="0"/>
              <a:t> is for strong math students who are academically capable of completing  </a:t>
            </a:r>
            <a:r>
              <a:rPr lang="en-US" u="sng" dirty="0"/>
              <a:t>Math 9 and 10 in one semester</a:t>
            </a:r>
            <a:r>
              <a:rPr lang="en-US" dirty="0"/>
              <a:t>. Selection for this course is done through an application and assessment. 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Accelerated Math 9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Applications will be available 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on our Website </a:t>
            </a:r>
            <a:r>
              <a:rPr lang="en-US" sz="1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January 14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th</a:t>
            </a:r>
            <a:r>
              <a:rPr lang="en-US" sz="1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u="sng" dirty="0"/>
              <a:t>If you are interested, follow the steps below</a:t>
            </a:r>
            <a:r>
              <a:rPr lang="en-US" dirty="0"/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Print off Application from our website </a:t>
            </a:r>
            <a:r>
              <a:rPr lang="en-US" sz="1800" dirty="0">
                <a:solidFill>
                  <a:srgbClr val="CC00CC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http://www.sd43.bc.ca/school/heritagewoods/Pages/default.aspx#/=</a:t>
            </a:r>
            <a:endParaRPr lang="en-US" sz="1800" dirty="0">
              <a:solidFill>
                <a:srgbClr val="CC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Fill in Application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Scan it and email it back to </a:t>
            </a:r>
            <a:r>
              <a:rPr lang="en-US" sz="1800" u="sng" dirty="0">
                <a:solidFill>
                  <a:srgbClr val="CC00CC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kwatt@sd43.bc.ca</a:t>
            </a:r>
            <a:r>
              <a:rPr lang="en-US" sz="1800" dirty="0">
                <a:solidFill>
                  <a:srgbClr val="CC00CC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by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Jan 31</a:t>
            </a:r>
            <a:r>
              <a:rPr lang="en-US" sz="1800" b="1" baseline="30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2022.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r>
              <a:rPr lang="en-US" b="1" u="sng" dirty="0"/>
              <a:t>Successful candidates will be notified in early June 2022 by email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E1968-DD2F-4484-B98A-9E8FB288870C}"/>
              </a:ext>
            </a:extLst>
          </p:cNvPr>
          <p:cNvSpPr txBox="1"/>
          <p:nvPr/>
        </p:nvSpPr>
        <p:spPr>
          <a:xfrm>
            <a:off x="669326" y="5075873"/>
            <a:ext cx="8000999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Covid Restrictions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the Accelerated Math 9 Assessment will take place at the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Middle Schools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before Spring Break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Specific Times &amp; Dates are TBD by each individual Middle School! Applications will be available on our website on </a:t>
            </a:r>
            <a:r>
              <a:rPr lang="en-US" sz="1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January 14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MUST be submitted back to us by email on </a:t>
            </a:r>
            <a:r>
              <a:rPr lang="en-US" sz="1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January 31</a:t>
            </a:r>
            <a:r>
              <a:rPr lang="en-US" sz="1800" b="1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8DB1746-5248-418F-BD01-C14D41BD34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rot="21150473">
            <a:off x="113078" y="565452"/>
            <a:ext cx="4052464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AND MORE Important Dates: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16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91A576-E034-425F-A1E3-2E706997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4" y="6096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Questions?</a:t>
            </a:r>
            <a:b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child specific questions please email your child’s counsellor or admin!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1E6DD-4E85-4369-848B-96F116D7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3667" l="5000" r="96667">
                        <a14:foregroundMark x1="5333" y1="32333" x2="5333" y2="32333"/>
                        <a14:foregroundMark x1="74333" y1="42333" x2="39333" y2="48667"/>
                        <a14:foregroundMark x1="39333" y1="48667" x2="39333" y2="48667"/>
                        <a14:foregroundMark x1="66333" y1="49000" x2="66333" y2="49000"/>
                        <a14:foregroundMark x1="91667" y1="39333" x2="96667" y2="61000"/>
                        <a14:foregroundMark x1="45667" y1="48000" x2="52667" y2="36000"/>
                        <a14:foregroundMark x1="56667" y1="93667" x2="69000" y2="87000"/>
                        <a14:foregroundMark x1="15000" y1="3000" x2="15000" y2="3000"/>
                        <a14:foregroundMark x1="14667" y1="13000" x2="14667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" y="2743200"/>
            <a:ext cx="2400300" cy="24003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92A2FA-A42D-4A90-9C2D-42B5AC147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33491"/>
              </p:ext>
            </p:extLst>
          </p:nvPr>
        </p:nvGraphicFramePr>
        <p:xfrm>
          <a:off x="2514600" y="2057400"/>
          <a:ext cx="6477000" cy="453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289">
                  <a:extLst>
                    <a:ext uri="{9D8B030D-6E8A-4147-A177-3AD203B41FA5}">
                      <a16:colId xmlns:a16="http://schemas.microsoft.com/office/drawing/2014/main" val="1435319924"/>
                    </a:ext>
                  </a:extLst>
                </a:gridCol>
                <a:gridCol w="2740467">
                  <a:extLst>
                    <a:ext uri="{9D8B030D-6E8A-4147-A177-3AD203B41FA5}">
                      <a16:colId xmlns:a16="http://schemas.microsoft.com/office/drawing/2014/main" val="2182055125"/>
                    </a:ext>
                  </a:extLst>
                </a:gridCol>
                <a:gridCol w="2125244">
                  <a:extLst>
                    <a:ext uri="{9D8B030D-6E8A-4147-A177-3AD203B41FA5}">
                      <a16:colId xmlns:a16="http://schemas.microsoft.com/office/drawing/2014/main" val="602753143"/>
                    </a:ext>
                  </a:extLst>
                </a:gridCol>
              </a:tblGrid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Counsellor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326163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–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Shaunna Martin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smartin@sd43.bc.ca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Martin Bozic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mbozic@sd43.bc.ca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16957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H –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Karen Leeden/Karen Watt</a:t>
                      </a:r>
                    </a:p>
                    <a:p>
                      <a:r>
                        <a:rPr lang="en-US" u="none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kleeden@sd43.bc.ca</a:t>
                      </a:r>
                      <a:r>
                        <a:rPr lang="en-US" u="none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en-US" u="sng" dirty="0">
                          <a:solidFill>
                            <a:srgbClr val="0070C0"/>
                          </a:solidFill>
                        </a:rPr>
                        <a:t>kwatt@sd43.bc.ca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Manjit Rai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mrai@sd43.bc.ca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59012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 – 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Curt DeWolff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cudewolff@sd43.bc.ca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 Rao until Feb 1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mrao@sd43.bc.ca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en-US" dirty="0"/>
                        <a:t>JJ Hyde after Feb 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u="sng" dirty="0">
                          <a:solidFill>
                            <a:srgbClr val="0070C0"/>
                          </a:solidFill>
                        </a:rPr>
                        <a:t>jhyde@sd43.bc.ca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25356"/>
                  </a:ext>
                </a:extLst>
              </a:tr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Services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Pat Vance                      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pvance@sd43.bc.ca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16977"/>
                  </a:ext>
                </a:extLst>
              </a:tr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Angeline Lee                      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alee@sd43.bc.ca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41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3" y="684609"/>
            <a:ext cx="7024744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  <a:latin typeface="Noteworthy Bold"/>
              </a:rPr>
              <a:t>How Things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018"/>
            <a:ext cx="6777317" cy="45743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u="sng" dirty="0"/>
              <a:t>Two semesters</a:t>
            </a:r>
          </a:p>
          <a:p>
            <a:pPr lvl="1"/>
            <a:r>
              <a:rPr lang="en-US" sz="5100" dirty="0"/>
              <a:t>Semester 1: Sept-Jan</a:t>
            </a:r>
          </a:p>
          <a:p>
            <a:pPr lvl="1"/>
            <a:r>
              <a:rPr lang="en-US" sz="5100" dirty="0"/>
              <a:t>Semester 2: Feb-June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/>
                </a:solidFill>
              </a:rPr>
              <a:t>Students </a:t>
            </a:r>
            <a:r>
              <a:rPr lang="en-US" sz="5100" u="sng" dirty="0">
                <a:solidFill>
                  <a:schemeClr val="accent1"/>
                </a:solidFill>
              </a:rPr>
              <a:t>take 8 courses plus digital literacy </a:t>
            </a:r>
            <a:r>
              <a:rPr lang="en-US" sz="5100" dirty="0">
                <a:solidFill>
                  <a:schemeClr val="accent1"/>
                </a:solidFill>
              </a:rPr>
              <a:t>over 2 semesters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Classes are 72 minutes long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u="sng" dirty="0">
                <a:solidFill>
                  <a:schemeClr val="accent1"/>
                </a:solidFill>
              </a:rPr>
              <a:t>Flex Blocks</a:t>
            </a:r>
            <a:r>
              <a:rPr lang="en-US" sz="5100" dirty="0">
                <a:solidFill>
                  <a:schemeClr val="accent1"/>
                </a:solidFill>
              </a:rPr>
              <a:t>:  Mon-Fri, 30 mins of tutorial time with a teacher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Some students take additional courses outside of the 2-5 block schedule </a:t>
            </a:r>
            <a:r>
              <a:rPr lang="en-US" sz="3600" dirty="0"/>
              <a:t>(band, choir, agility)</a:t>
            </a:r>
          </a:p>
          <a:p>
            <a:pPr marL="68580" indent="0">
              <a:buNone/>
            </a:pPr>
            <a:endParaRPr lang="en-US" sz="5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smartin\AppData\Local\Microsoft\Windows\Temporary Internet Files\Content.IE5\1PEZ0ILV\desk_calendar_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" b="95128" l="2449" r="96735">
                        <a14:foregroundMark x1="13878" y1="5568" x2="13878" y2="5568"/>
                        <a14:foregroundMark x1="9592" y1="15777" x2="9592" y2="15777"/>
                        <a14:foregroundMark x1="3673" y1="26914" x2="3673" y2="26914"/>
                        <a14:foregroundMark x1="33061" y1="4176" x2="33061" y2="4176"/>
                        <a14:foregroundMark x1="24490" y1="6032" x2="24490" y2="6032"/>
                        <a14:foregroundMark x1="92041" y1="69374" x2="92041" y2="69374"/>
                        <a14:foregroundMark x1="90816" y1="93968" x2="90816" y2="93968"/>
                        <a14:foregroundMark x1="94694" y1="86775" x2="94694" y2="86775"/>
                        <a14:foregroundMark x1="96735" y1="81439" x2="96735" y2="81439"/>
                        <a14:foregroundMark x1="74898" y1="61021" x2="74898" y2="61021"/>
                        <a14:foregroundMark x1="68163" y1="63341" x2="68163" y2="63341"/>
                        <a14:foregroundMark x1="55306" y1="67053" x2="76531" y2="62645"/>
                        <a14:foregroundMark x1="76531" y1="62645" x2="78163" y2="61485"/>
                        <a14:foregroundMark x1="36735" y1="53364" x2="54286" y2="53132"/>
                        <a14:foregroundMark x1="83061" y1="95128" x2="92653" y2="89095"/>
                        <a14:foregroundMark x1="30612" y1="12297" x2="30612" y2="1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199"/>
            <a:ext cx="3253439" cy="28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5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3657600" cy="9144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Bell Schedule…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B7F866-CC9C-46F0-9F6D-A597BDFF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21424"/>
              </p:ext>
            </p:extLst>
          </p:nvPr>
        </p:nvGraphicFramePr>
        <p:xfrm>
          <a:off x="304800" y="1600200"/>
          <a:ext cx="6019800" cy="376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202783701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403506592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3414201826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5834422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3086647933"/>
                    </a:ext>
                  </a:extLst>
                </a:gridCol>
              </a:tblGrid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MONDAY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TUESDAY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WEDNESDAY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THURSDAY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FRIDAY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8327052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34457577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55758161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10:29-10:58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10:29-10:58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10:29-10:58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10:29-10:58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10:29-10:58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67558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11:02-12:15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11:02-12:15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11:02-12:15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11:02-12:15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11:02-12:15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76196608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12:15-12:55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12:15-12:55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12:15-12:55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12:15-12:55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12:15-12:55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835580556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12:59-2:11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12:59-2:11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12:59-2:11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12:59-2:11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12:59-2:11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067748722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2:15-3:27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2:15-3:27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2:15-3:27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2:15-3:27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2:15-3:27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31996275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92157" l="9314" r="96569">
                        <a14:foregroundMark x1="35784" y1="9314" x2="35784" y2="9314"/>
                        <a14:foregroundMark x1="9314" y1="29902" x2="9314" y2="29902"/>
                        <a14:foregroundMark x1="17647" y1="5392" x2="17647" y2="5392"/>
                        <a14:foregroundMark x1="89706" y1="42647" x2="89706" y2="42647"/>
                        <a14:foregroundMark x1="93137" y1="44608" x2="93137" y2="44608"/>
                        <a14:foregroundMark x1="96569" y1="45588" x2="96569" y2="45588"/>
                        <a14:foregroundMark x1="24020" y1="92157" x2="24020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3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6F825F-5AB1-4D08-AF29-3279A10F6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42441"/>
              </p:ext>
            </p:extLst>
          </p:nvPr>
        </p:nvGraphicFramePr>
        <p:xfrm>
          <a:off x="7026111" y="2514600"/>
          <a:ext cx="1676400" cy="370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2641271"/>
                    </a:ext>
                  </a:extLst>
                </a:gridCol>
              </a:tblGrid>
              <a:tr h="5880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</a:rPr>
                        <a:t>st</a:t>
                      </a:r>
                      <a:r>
                        <a:rPr lang="en-US" sz="1200" b="1" dirty="0">
                          <a:effectLst/>
                        </a:rPr>
                        <a:t> MONDAY OF MONTH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No </a:t>
                      </a:r>
                      <a:r>
                        <a:rPr lang="en-US" sz="1200" b="1">
                          <a:effectLst/>
                        </a:rPr>
                        <a:t>Scheduled Flex</a:t>
                      </a:r>
                      <a:endParaRPr lang="en-US" sz="12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18845561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29913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911481838"/>
                  </a:ext>
                </a:extLst>
              </a:tr>
              <a:tr h="626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10:32 – 11:45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459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12:45-12:26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214042907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12:30-1:43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09984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Period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1:47-3:00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204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3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82498" y="962025"/>
            <a:ext cx="8839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chemeClr val="accent1"/>
                </a:solidFill>
                <a:cs typeface="Noteworthy Light"/>
              </a:rPr>
              <a:t>Required Courses:</a:t>
            </a:r>
            <a:endParaRPr lang="en-US" sz="2400" b="1" dirty="0">
              <a:solidFill>
                <a:schemeClr val="accent1"/>
              </a:solidFill>
              <a:cs typeface="Noteworthy Light"/>
            </a:endParaRP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English 9 /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or recommended EAL from middle school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Mathematics 9 </a:t>
            </a:r>
            <a:r>
              <a:rPr lang="en-US" sz="2400" dirty="0">
                <a:solidFill>
                  <a:schemeClr val="accent1"/>
                </a:solidFill>
                <a:cs typeface="Noteworthy Light"/>
              </a:rPr>
              <a:t>(Regular or Accelerated)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Social Studies 9 /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or recommended EAL from middle school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Physical &amp; Health Education 9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Science 9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Applications of Digital Literacy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E8CF3-2036-4358-B8B9-116E2FCA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1" y="3697606"/>
            <a:ext cx="2764910" cy="24745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CBD9B-BBD1-48E9-A7C2-A381F0C5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648200"/>
            <a:ext cx="2657475" cy="177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6BC55-3BC6-42D6-AD37-FC1C12E2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38" y="762000"/>
            <a:ext cx="8229600" cy="685800"/>
          </a:xfrm>
        </p:spPr>
        <p:txBody>
          <a:bodyPr/>
          <a:lstStyle/>
          <a:p>
            <a:r>
              <a:rPr lang="en-US" dirty="0"/>
              <a:t>What is Applications of Digital Learning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70DE-7AF1-429C-9C53-82E17F3D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80" y="1905786"/>
            <a:ext cx="7931116" cy="4267200"/>
          </a:xfrm>
        </p:spPr>
        <p:txBody>
          <a:bodyPr vert="horz" lIns="51435" tIns="25718" rIns="51435" bIns="25718" rtlCol="0" anchor="t">
            <a:normAutofit/>
          </a:bodyPr>
          <a:lstStyle/>
          <a:p>
            <a:r>
              <a:rPr lang="en-US" sz="2100" dirty="0"/>
              <a:t>District course in conjunction with Coquitlam Open Learning</a:t>
            </a:r>
          </a:p>
          <a:p>
            <a:r>
              <a:rPr lang="en-US" sz="2100" dirty="0"/>
              <a:t>4 Graduation credits upon completion</a:t>
            </a:r>
          </a:p>
          <a:p>
            <a:r>
              <a:rPr lang="en-US" sz="2100" dirty="0"/>
              <a:t>Concepts of DL:</a:t>
            </a:r>
          </a:p>
          <a:p>
            <a:pPr lvl="1"/>
            <a:r>
              <a:rPr lang="en-US" sz="2100" dirty="0">
                <a:solidFill>
                  <a:schemeClr val="accent1"/>
                </a:solidFill>
              </a:rPr>
              <a:t>Where are you now?   Where do you want to be in 4 years?   How are you going to get there?</a:t>
            </a:r>
          </a:p>
          <a:p>
            <a:pPr lvl="1"/>
            <a:r>
              <a:rPr lang="en-US" sz="2100" dirty="0">
                <a:solidFill>
                  <a:schemeClr val="accent1"/>
                </a:solidFill>
              </a:rPr>
              <a:t>Students begin to create Showcase Portfolios of their work here at Heritage Woods</a:t>
            </a:r>
          </a:p>
          <a:p>
            <a:pPr lvl="1"/>
            <a:r>
              <a:rPr lang="en-US" sz="2100" dirty="0">
                <a:solidFill>
                  <a:schemeClr val="accent1"/>
                </a:solidFill>
              </a:rPr>
              <a:t>Tools we use to report on the Core Competencies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65A0-47C8-4724-BED0-B8360CBF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2783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1-to-1 School:  What are acceptable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D524-6379-41D8-BBD4-5D7410DA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50584"/>
            <a:ext cx="8077200" cy="3443438"/>
          </a:xfrm>
        </p:spPr>
        <p:txBody>
          <a:bodyPr>
            <a:normAutofit/>
          </a:bodyPr>
          <a:lstStyle/>
          <a:p>
            <a:r>
              <a:rPr lang="en-US" sz="1900" dirty="0"/>
              <a:t>Laptop Computers, Tablets, iPads – Phones are not acceptable</a:t>
            </a:r>
          </a:p>
          <a:p>
            <a:r>
              <a:rPr lang="en-US" sz="1900" dirty="0"/>
              <a:t>Laptop with a hard drive is recommended (~ $300-500)</a:t>
            </a:r>
          </a:p>
          <a:p>
            <a:r>
              <a:rPr lang="en-US" sz="1900" dirty="0"/>
              <a:t>You do NOT require a top of the line device to be successful</a:t>
            </a:r>
          </a:p>
          <a:p>
            <a:r>
              <a:rPr lang="en-US" sz="1900" dirty="0"/>
              <a:t>Don’t pay for Microsoft Programs if buying a laptop – free to SD43 Students (PC and Mac)</a:t>
            </a:r>
          </a:p>
          <a:p>
            <a:r>
              <a:rPr lang="en-US" sz="1900" dirty="0"/>
              <a:t>School has some devices available to loan if purchasing is not an option – parent release forms available in September</a:t>
            </a:r>
          </a:p>
          <a:p>
            <a:endParaRPr lang="en-US" dirty="0"/>
          </a:p>
        </p:txBody>
      </p:sp>
      <p:pic>
        <p:nvPicPr>
          <p:cNvPr id="2050" name="Picture 2" descr="black and silver asus laptop computer">
            <a:extLst>
              <a:ext uri="{FF2B5EF4-FFF2-40B4-BE49-F238E27FC236}">
                <a16:creationId xmlns:a16="http://schemas.microsoft.com/office/drawing/2014/main" id="{9364528F-3F2D-4D23-9CC5-8D168FE4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" y="3962400"/>
            <a:ext cx="3222288" cy="23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AB2FA-1CF9-4D1B-9CFA-C6D7744765AB}"/>
              </a:ext>
            </a:extLst>
          </p:cNvPr>
          <p:cNvSpPr txBox="1"/>
          <p:nvPr/>
        </p:nvSpPr>
        <p:spPr>
          <a:xfrm>
            <a:off x="3244391" y="3976221"/>
            <a:ext cx="61282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Questions about Digital Literacy 10?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Contact one of the teachers: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EF2EB-F7C6-4124-9EDF-ADA4CFEA54CF}"/>
              </a:ext>
            </a:extLst>
          </p:cNvPr>
          <p:cNvSpPr txBox="1"/>
          <p:nvPr/>
        </p:nvSpPr>
        <p:spPr>
          <a:xfrm>
            <a:off x="3306451" y="511759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 Blake: 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dblake@sd43.bc.ca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/>
              <a:t>Roger Raghoobarsingh: 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rraghoobarsingh@sd43.bc.ca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935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18" y="1087137"/>
            <a:ext cx="7024744" cy="332088"/>
          </a:xfrm>
        </p:spPr>
        <p:txBody>
          <a:bodyPr>
            <a:normAutofit fontScale="90000"/>
          </a:bodyPr>
          <a:lstStyle/>
          <a:p>
            <a:b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b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ELECTIVES</a:t>
            </a:r>
            <a:b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  <a:t>Grade 9 students can request 3 main electives</a:t>
            </a: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r>
              <a:rPr lang="en-US" sz="2200" dirty="0">
                <a:solidFill>
                  <a:schemeClr val="accent1"/>
                </a:solidFill>
                <a:latin typeface="Noteworthy Light"/>
                <a:cs typeface="Noteworthy Light"/>
              </a:rPr>
              <a:t>Descriptions can be found in our course booklet on our website under </a:t>
            </a:r>
            <a:r>
              <a:rPr lang="en-US" sz="2200" dirty="0" err="1">
                <a:solidFill>
                  <a:schemeClr val="accent1"/>
                </a:solidFill>
                <a:latin typeface="Noteworthy Light"/>
                <a:cs typeface="Noteworthy Light"/>
              </a:rPr>
              <a:t>QuickLinks</a:t>
            </a:r>
            <a:r>
              <a:rPr lang="en-US" sz="2200" dirty="0">
                <a:solidFill>
                  <a:schemeClr val="accent1"/>
                </a:solidFill>
                <a:latin typeface="Noteworthy Light"/>
                <a:cs typeface="Noteworthy Light"/>
              </a:rPr>
              <a:t>: </a:t>
            </a:r>
            <a:r>
              <a:rPr lang="en-US" sz="23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Planning/Booklet/</a:t>
            </a:r>
            <a:r>
              <a:rPr lang="en-US" sz="2300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EpicForms</a:t>
            </a: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458200" cy="4510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Languages: </a:t>
            </a:r>
            <a:r>
              <a:rPr lang="en-US" sz="2400" dirty="0">
                <a:solidFill>
                  <a:schemeClr val="accent1"/>
                </a:solidFill>
              </a:rPr>
              <a:t> 		</a:t>
            </a:r>
            <a:r>
              <a:rPr lang="en-US" sz="2400" dirty="0"/>
              <a:t>Spanish, Japanese, French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Contemporary arts:</a:t>
            </a:r>
            <a:r>
              <a:rPr lang="en-US" sz="2400" dirty="0">
                <a:solidFill>
                  <a:schemeClr val="accent1"/>
                </a:solidFill>
              </a:rPr>
              <a:t>  	</a:t>
            </a:r>
            <a:r>
              <a:rPr lang="en-US" sz="2400" dirty="0"/>
              <a:t>Dance, Art, Acting and Film, Photo, Ceramics, 		            	Guitar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Applied skills: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/>
              <a:t> 	Info Tech; Tech Ed – Wood Design, Drafting &amp; 			Engineering, Robotics; Foods; Textiles; 				Business Ed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Fitness &amp; leadership:</a:t>
            </a:r>
            <a:r>
              <a:rPr lang="en-US" sz="2400" dirty="0">
                <a:solidFill>
                  <a:schemeClr val="accent1"/>
                </a:solidFill>
              </a:rPr>
              <a:t> 	</a:t>
            </a:r>
            <a:r>
              <a:rPr lang="en-US" sz="2400" dirty="0"/>
              <a:t>Fitness Co-Ed, Women’s Fitness (these do 				not replace PHE 9); Leadership</a:t>
            </a:r>
            <a:endParaRPr lang="en-US" sz="2400" u="sng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5" b="96066" l="2653" r="94430">
                        <a14:foregroundMark x1="48011" y1="5902" x2="36605" y2="18689"/>
                        <a14:foregroundMark x1="71353" y1="6885" x2="71353" y2="6885"/>
                        <a14:foregroundMark x1="22546" y1="8197" x2="22546" y2="8197"/>
                        <a14:foregroundMark x1="17241" y1="7869" x2="25464" y2="10164"/>
                        <a14:foregroundMark x1="7162" y1="27213" x2="12732" y2="40000"/>
                        <a14:foregroundMark x1="5570" y1="51148" x2="7958" y2="54098"/>
                        <a14:foregroundMark x1="2653" y1="40984" x2="2653" y2="40984"/>
                        <a14:foregroundMark x1="83289" y1="55082" x2="90981" y2="39016"/>
                        <a14:foregroundMark x1="94430" y1="47213" x2="94430" y2="47213"/>
                        <a14:foregroundMark x1="57029" y1="92787" x2="15650" y2="94426"/>
                        <a14:foregroundMark x1="48011" y1="2951" x2="45093" y2="2951"/>
                        <a14:foregroundMark x1="51724" y1="96393" x2="26260" y2="95738"/>
                        <a14:foregroundMark x1="68700" y1="2295" x2="68700" y2="2295"/>
                        <a14:foregroundMark x1="72414" y1="2295" x2="72414" y2="2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6" y="5526972"/>
            <a:ext cx="122310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9" b="95374" l="4270" r="97509">
                        <a14:foregroundMark x1="63345" y1="17438" x2="22064" y2="12100"/>
                        <a14:foregroundMark x1="22064" y1="12100" x2="16370" y2="12811"/>
                        <a14:foregroundMark x1="7829" y1="24911" x2="23488" y2="22064"/>
                        <a14:foregroundMark x1="91103" y1="75089" x2="91815" y2="49822"/>
                        <a14:foregroundMark x1="66548" y1="95374" x2="84342" y2="85409"/>
                        <a14:foregroundMark x1="97509" y1="62989" x2="97509" y2="62989"/>
                        <a14:foregroundMark x1="46619" y1="10320" x2="46619" y2="10320"/>
                        <a14:foregroundMark x1="40214" y1="8897" x2="40214" y2="8897"/>
                        <a14:foregroundMark x1="34164" y1="3559" x2="34164" y2="3559"/>
                        <a14:foregroundMark x1="4270" y1="22776" x2="4270" y2="22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43" y="838200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martin\AppData\Local\Microsoft\Windows\Temporary Internet Files\Content.IE5\JJJ2B5L1\exercise-clip-art-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7" b="94421" l="1102" r="97521">
                        <a14:foregroundMark x1="21266" y1="76395" x2="22314" y2="78112"/>
                        <a14:foregroundMark x1="6336" y1="51931" x2="21266" y2="76395"/>
                        <a14:foregroundMark x1="18457" y1="32618" x2="18457" y2="32618"/>
                        <a14:foregroundMark x1="40220" y1="64378" x2="55096" y2="75536"/>
                        <a14:foregroundMark x1="12201" y1="76395" x2="14050" y2="56652"/>
                        <a14:foregroundMark x1="12121" y1="77253" x2="12201" y2="76395"/>
                        <a14:foregroundMark x1="1377" y1="61373" x2="1377" y2="61373"/>
                        <a14:foregroundMark x1="12397" y1="56223" x2="12397" y2="56223"/>
                        <a14:foregroundMark x1="17355" y1="61803" x2="17355" y2="61803"/>
                        <a14:foregroundMark x1="21212" y1="66953" x2="21212" y2="66953"/>
                        <a14:foregroundMark x1="13223" y1="83262" x2="13223" y2="83262"/>
                        <a14:foregroundMark x1="23416" y1="94421" x2="23416" y2="94421"/>
                        <a14:foregroundMark x1="93388" y1="6867" x2="93388" y2="6867"/>
                        <a14:foregroundMark x1="87879" y1="20601" x2="87879" y2="20601"/>
                        <a14:foregroundMark x1="97521" y1="17167" x2="97521" y2="17167"/>
                        <a14:foregroundMark x1="83495" y1="28755" x2="83196" y2="29185"/>
                        <a14:foregroundMark x1="84390" y1="27468" x2="83495" y2="28755"/>
                        <a14:foregroundMark x1="90358" y1="18884" x2="84390" y2="27468"/>
                        <a14:foregroundMark x1="88430" y1="13734" x2="84022" y2="24034"/>
                        <a14:foregroundMark x1="88547" y1="30472" x2="88154" y2="32618"/>
                        <a14:foregroundMark x1="88626" y1="30043" x2="88547" y2="30472"/>
                        <a14:foregroundMark x1="88705" y1="29614" x2="88626" y2="30043"/>
                        <a14:foregroundMark x1="88862" y1="28755" x2="88705" y2="29614"/>
                        <a14:foregroundMark x1="89098" y1="27468" x2="88862" y2="28755"/>
                        <a14:foregroundMark x1="91460" y1="14592" x2="89098" y2="27468"/>
                        <a14:foregroundMark x1="84848" y1="14592" x2="89532" y2="8155"/>
                        <a14:foregroundMark x1="87328" y1="36052" x2="87328" y2="36052"/>
                        <a14:foregroundMark x1="50138" y1="36052" x2="61157" y2="55365"/>
                        <a14:foregroundMark x1="43802" y1="36481" x2="33058" y2="48498"/>
                        <a14:foregroundMark x1="19559" y1="30043" x2="19559" y2="30043"/>
                        <a14:foregroundMark x1="61433" y1="14163" x2="61433" y2="14163"/>
                        <a14:foregroundMark x1="43526" y1="77682" x2="43526" y2="77682"/>
                        <a14:foregroundMark x1="62534" y1="12446" x2="62534" y2="12446"/>
                        <a14:foregroundMark x1="60055" y1="15880" x2="60055" y2="15880"/>
                        <a14:foregroundMark x1="63361" y1="13734" x2="63361" y2="13734"/>
                        <a14:foregroundMark x1="22039" y1="33476" x2="22039" y2="33476"/>
                        <a14:backgroundMark x1="25069" y1="91416" x2="25069" y2="91416"/>
                        <a14:backgroundMark x1="31680" y1="85408" x2="31680" y2="85408"/>
                        <a14:backgroundMark x1="30028" y1="88841" x2="30028" y2="88841"/>
                        <a14:backgroundMark x1="20661" y1="87124" x2="20661" y2="87124"/>
                        <a14:backgroundMark x1="66942" y1="28755" x2="66942" y2="28755"/>
                        <a14:backgroundMark x1="67218" y1="29614" x2="67218" y2="29614"/>
                        <a14:backgroundMark x1="73003" y1="39056" x2="73003" y2="39056"/>
                        <a14:backgroundMark x1="82920" y1="30043" x2="82920" y2="30043"/>
                        <a14:backgroundMark x1="82920" y1="28755" x2="82920" y2="28755"/>
                        <a14:backgroundMark x1="82645" y1="27468" x2="82645" y2="27468"/>
                        <a14:backgroundMark x1="83196" y1="30472" x2="83196" y2="30472"/>
                        <a14:backgroundMark x1="82920" y1="29614" x2="82920" y2="29614"/>
                        <a14:backgroundMark x1="18182" y1="76395" x2="18182" y2="76395"/>
                        <a14:backgroundMark x1="19284" y1="84979" x2="19284" y2="84979"/>
                        <a14:backgroundMark x1="18733" y1="83691" x2="18733" y2="8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23" y="5684410"/>
            <a:ext cx="1563311" cy="10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martin\AppData\Local\Microsoft\Windows\Temporary Internet Files\Content.IE5\ETEEE5KL\acoustic_guitar_psd_by_ditney-d662i7v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455" l="9767" r="89767">
                        <a14:foregroundMark x1="46047" y1="90455" x2="46047" y2="9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76" y="4981837"/>
            <a:ext cx="1563311" cy="15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29B8-A520-41CE-8C5A-C18173B8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1575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QUESTIONS ABOUT ELECTIVES?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AAD2-8710-49F6-8FF3-12A396B4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4991100" cy="2183035"/>
          </a:xfrm>
        </p:spPr>
        <p:txBody>
          <a:bodyPr>
            <a:normAutofit/>
          </a:bodyPr>
          <a:lstStyle/>
          <a:p>
            <a:r>
              <a:rPr lang="en-US" sz="2400" dirty="0"/>
              <a:t>Check out the information/upcoming dates about the VIRTURAL TOUR at the end of this presentation!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F1824-6DAC-472C-AA87-12FFF718E78D}"/>
              </a:ext>
            </a:extLst>
          </p:cNvPr>
          <p:cNvSpPr/>
          <p:nvPr/>
        </p:nvSpPr>
        <p:spPr>
          <a:xfrm>
            <a:off x="2076315" y="4477599"/>
            <a:ext cx="6977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May be used 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it is not possible to get one of their top three choices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Many </a:t>
            </a:r>
            <a:r>
              <a:rPr lang="en-US" dirty="0"/>
              <a:t>reasons a student may not get a course (course conflicts, class sizes, class cancelations,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Therefore, these are JUST AS IMPORTANT.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1072B-DCF9-4CB7-8CA3-57CF23544E81}"/>
              </a:ext>
            </a:extLst>
          </p:cNvPr>
          <p:cNvSpPr txBox="1"/>
          <p:nvPr/>
        </p:nvSpPr>
        <p:spPr>
          <a:xfrm>
            <a:off x="430987" y="370703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Alternate Elective Courses (</a:t>
            </a:r>
            <a: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2 back-up Electives)</a:t>
            </a:r>
            <a:endParaRPr lang="en-US" sz="3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6444F36-D126-4B08-A765-337D19F7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11" y="1270087"/>
            <a:ext cx="3560790" cy="20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368093C-6D2A-40FC-B382-712CBD7D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0" y="4661833"/>
            <a:ext cx="1628811" cy="14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07644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Custom 4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910E08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963B36054549A4D5DFA3407C647F" ma:contentTypeVersion="1" ma:contentTypeDescription="Create a new document." ma:contentTypeScope="" ma:versionID="1c2eea7b3d46e4fed672e584aaecbd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E84A12-40F5-4EF7-8DF8-8DE4A5F3318F}"/>
</file>

<file path=customXml/itemProps2.xml><?xml version="1.0" encoding="utf-8"?>
<ds:datastoreItem xmlns:ds="http://schemas.openxmlformats.org/officeDocument/2006/customXml" ds:itemID="{628DFE51-7F15-4A4A-A23E-637FF1556645}"/>
</file>

<file path=customXml/itemProps3.xml><?xml version="1.0" encoding="utf-8"?>
<ds:datastoreItem xmlns:ds="http://schemas.openxmlformats.org/officeDocument/2006/customXml" ds:itemID="{77F8A4AD-2629-4ABA-BF42-9A45E6ED30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9254</TotalTime>
  <Words>1996</Words>
  <Application>Microsoft Office PowerPoint</Application>
  <PresentationFormat>On-screen Show (4:3)</PresentationFormat>
  <Paragraphs>322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Cooper Black</vt:lpstr>
      <vt:lpstr>Courier New</vt:lpstr>
      <vt:lpstr>Noteworthy Bold</vt:lpstr>
      <vt:lpstr>Noteworthy Light</vt:lpstr>
      <vt:lpstr>Wingdings</vt:lpstr>
      <vt:lpstr>Wingdings 2</vt:lpstr>
      <vt:lpstr>Macro</vt:lpstr>
      <vt:lpstr>PowerPoint Presentation</vt:lpstr>
      <vt:lpstr>Counselling  (by student’s last name)</vt:lpstr>
      <vt:lpstr>How Things Work:</vt:lpstr>
      <vt:lpstr>Bell Schedule…</vt:lpstr>
      <vt:lpstr>PowerPoint Presentation</vt:lpstr>
      <vt:lpstr>What is Applications of Digital Learning 10?</vt:lpstr>
      <vt:lpstr>1-to-1 School:  What are acceptable devices?</vt:lpstr>
      <vt:lpstr>  ELECTIVES Grade 9 students can request 3 main electives Descriptions can be found in our course booklet on our website under QuickLinks: Course Planning/Booklet/EpicForms  </vt:lpstr>
      <vt:lpstr>QUESTIONS ABOUT ELECTIVES?</vt:lpstr>
      <vt:lpstr>PowerPoint Presentation</vt:lpstr>
      <vt:lpstr>Sample Timetable</vt:lpstr>
      <vt:lpstr>Looking Ahead:   Questions about Grade 10-12 programming? </vt:lpstr>
      <vt:lpstr>How Do You Decide?</vt:lpstr>
      <vt:lpstr>Choose Courses Wisely</vt:lpstr>
      <vt:lpstr>PowerPoint Presentation</vt:lpstr>
      <vt:lpstr>Going to High School… What Should Your Child Expect?</vt:lpstr>
      <vt:lpstr>Time is the best gift to give your Teen </vt:lpstr>
      <vt:lpstr>There are many ways for them to get involved…</vt:lpstr>
      <vt:lpstr>And don’t forget to stay connected…</vt:lpstr>
      <vt:lpstr>PowerPoint Presentation</vt:lpstr>
      <vt:lpstr>How is your child going to make their mark?</vt:lpstr>
      <vt:lpstr>PowerPoint Presentation</vt:lpstr>
      <vt:lpstr> </vt:lpstr>
      <vt:lpstr>PowerPoint Presentation</vt:lpstr>
      <vt:lpstr>General Questions?  For child specific questions please email your child’s counsellor or admin!</vt:lpstr>
    </vt:vector>
  </TitlesOfParts>
  <Company>School District #43 (Coquitlam)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Planning 2005</dc:title>
  <dc:creator>rbutler</dc:creator>
  <cp:lastModifiedBy>Clerkson, Todd</cp:lastModifiedBy>
  <cp:revision>380</cp:revision>
  <cp:lastPrinted>2022-01-04T17:35:49Z</cp:lastPrinted>
  <dcterms:created xsi:type="dcterms:W3CDTF">2005-02-03T20:05:37Z</dcterms:created>
  <dcterms:modified xsi:type="dcterms:W3CDTF">2022-01-05T19:58:01Z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TC010721391033</vt:lpwstr>
  </property>
  <property fmtid="{D5CDD505-2E9C-101B-9397-08002B2CF9AE}" pid="3" name="ContentTypeId">
    <vt:lpwstr>0x01010000F8963B36054549A4D5DFA3407C647F</vt:lpwstr>
  </property>
</Properties>
</file>