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335" r:id="rId3"/>
    <p:sldId id="337" r:id="rId4"/>
    <p:sldId id="378" r:id="rId5"/>
    <p:sldId id="304" r:id="rId6"/>
    <p:sldId id="257" r:id="rId7"/>
    <p:sldId id="259" r:id="rId8"/>
    <p:sldId id="380" r:id="rId9"/>
    <p:sldId id="381" r:id="rId10"/>
    <p:sldId id="285" r:id="rId11"/>
    <p:sldId id="382" r:id="rId12"/>
    <p:sldId id="338" r:id="rId13"/>
    <p:sldId id="330" r:id="rId14"/>
    <p:sldId id="384" r:id="rId15"/>
    <p:sldId id="294" r:id="rId16"/>
    <p:sldId id="359" r:id="rId17"/>
    <p:sldId id="331" r:id="rId18"/>
    <p:sldId id="339" r:id="rId19"/>
    <p:sldId id="366" r:id="rId20"/>
    <p:sldId id="368" r:id="rId21"/>
    <p:sldId id="390" r:id="rId22"/>
    <p:sldId id="387" r:id="rId23"/>
    <p:sldId id="372" r:id="rId24"/>
    <p:sldId id="353" r:id="rId25"/>
    <p:sldId id="391" r:id="rId26"/>
    <p:sldId id="385" r:id="rId27"/>
    <p:sldId id="327" r:id="rId28"/>
    <p:sldId id="351" r:id="rId29"/>
    <p:sldId id="388" r:id="rId30"/>
    <p:sldId id="355" r:id="rId31"/>
    <p:sldId id="392" r:id="rId32"/>
    <p:sldId id="374" r:id="rId33"/>
    <p:sldId id="336" r:id="rId34"/>
    <p:sldId id="340" r:id="rId35"/>
    <p:sldId id="343" r:id="rId36"/>
    <p:sldId id="307" r:id="rId37"/>
    <p:sldId id="341" r:id="rId38"/>
    <p:sldId id="348" r:id="rId39"/>
    <p:sldId id="329" r:id="rId40"/>
    <p:sldId id="389" r:id="rId41"/>
    <p:sldId id="344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den, Karen" initials="LK" lastIdx="3" clrIdx="0">
    <p:extLst>
      <p:ext uri="{19B8F6BF-5375-455C-9EA6-DF929625EA0E}">
        <p15:presenceInfo xmlns:p15="http://schemas.microsoft.com/office/powerpoint/2012/main" userId="S::kleeden@sd43.bc.ca::6a4c10e6-75a9-4850-8c0d-f9bae9936b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88602" autoAdjust="0"/>
  </p:normalViewPr>
  <p:slideViewPr>
    <p:cSldViewPr snapToGrid="0" snapToObjects="1">
      <p:cViewPr varScale="1">
        <p:scale>
          <a:sx n="75" d="100"/>
          <a:sy n="75" d="100"/>
        </p:scale>
        <p:origin x="18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9A2CA-1E99-44C4-AEE1-2F558C208EF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966FA-E9EB-4322-AA28-E4729C6B2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2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1B290-9D67-4634-B57C-2E0494067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5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kfester@sd43.bc.ca" TargetMode="External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9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2.gov.bc.ca/gov/content/education-training/k-12/support/gradu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cialinnovation.tistory.com/20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://twelvemakesadozen.blogspot.com/2011/12/when-i-grow-up.html" TargetMode="External"/><Relationship Id="rId7" Type="http://schemas.openxmlformats.org/officeDocument/2006/relationships/hyperlink" Target="http://www.publicdomainpictures.net/view-image.php?image=28520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hyperlink" Target="https://en.wikipedia.org/wiki/Insurance_Corporation_of_British_Columbia" TargetMode="External"/><Relationship Id="rId10" Type="http://schemas.openxmlformats.org/officeDocument/2006/relationships/hyperlink" Target="https://www2.gov.bc.ca/gov/content/education-training/k-12/support/graduation/getting-credit-to-graduate/external-credentials/first-nations-and-organizations-offering-approved-external-credentials" TargetMode="External"/><Relationship Id="rId4" Type="http://schemas.openxmlformats.org/officeDocument/2006/relationships/image" Target="../media/image26.png"/><Relationship Id="rId9" Type="http://schemas.openxmlformats.org/officeDocument/2006/relationships/hyperlink" Target="http://gsouto-digitalteacher.blogspot.com/2014/09/lets-talk-foreign-languages-edl-2014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dbutler@sd43.bc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sd43.bc.ca/school/heritagewoods/Pages/Course-Programming.aspx#/=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d43.bc.ca/school/heritagewoods/Pages/Course-Programming.aspx#/=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mailto:cudewolff@sd43.bc.ca" TargetMode="External"/><Relationship Id="rId3" Type="http://schemas.microsoft.com/office/2007/relationships/hdphoto" Target="../media/hdphoto16.wdp"/><Relationship Id="rId7" Type="http://schemas.openxmlformats.org/officeDocument/2006/relationships/hyperlink" Target="mailto:rmazzucco@sd43.bc.ca" TargetMode="External"/><Relationship Id="rId12" Type="http://schemas.openxmlformats.org/officeDocument/2006/relationships/hyperlink" Target="mailto:alee@sd43.bc.ca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leeden@sd43.bc.ca" TargetMode="External"/><Relationship Id="rId11" Type="http://schemas.openxmlformats.org/officeDocument/2006/relationships/hyperlink" Target="mailto:dpengelly@sd43.bc.ca" TargetMode="External"/><Relationship Id="rId5" Type="http://schemas.openxmlformats.org/officeDocument/2006/relationships/hyperlink" Target="mailto:jhyde@sd43.bc.ca" TargetMode="External"/><Relationship Id="rId10" Type="http://schemas.openxmlformats.org/officeDocument/2006/relationships/hyperlink" Target="mailto:shughes@sd43.bc.ca" TargetMode="External"/><Relationship Id="rId4" Type="http://schemas.openxmlformats.org/officeDocument/2006/relationships/hyperlink" Target="mailto:kwatt@sd43.bc.ca" TargetMode="External"/><Relationship Id="rId9" Type="http://schemas.openxmlformats.org/officeDocument/2006/relationships/hyperlink" Target="mailto:smclenahan@sd43.bc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ioa.blogspot.com/2011/01/blog-post_14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kim@sd43.bc.c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modder@sd43.bc.ca" TargetMode="External"/><Relationship Id="rId4" Type="http://schemas.openxmlformats.org/officeDocument/2006/relationships/hyperlink" Target="mailto:dblake@sd43.bc.c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d43.bc.ca/school/heritagewoods/Pages/Course-Programming.aspx#/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diak Floor Logo5 - Keychai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01" y="2545929"/>
            <a:ext cx="1908499" cy="16620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819" y="1157566"/>
            <a:ext cx="4341181" cy="236537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WELCOME TO THE WOODS!!</a:t>
            </a:r>
            <a:br>
              <a:rPr lang="en-US" sz="3600" b="1" dirty="0">
                <a:solidFill>
                  <a:schemeClr val="bg1"/>
                </a:solidFill>
              </a:rPr>
            </a:br>
            <a:br>
              <a:rPr 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8" y="4063630"/>
            <a:ext cx="2320270" cy="2320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6F9D6F-CEA1-BA56-7A39-37B454A84C83}"/>
              </a:ext>
            </a:extLst>
          </p:cNvPr>
          <p:cNvSpPr txBox="1"/>
          <p:nvPr/>
        </p:nvSpPr>
        <p:spPr>
          <a:xfrm>
            <a:off x="4664950" y="2705226"/>
            <a:ext cx="196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Heritage Woods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Course Request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Information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2024-2025</a:t>
            </a:r>
            <a:endParaRPr lang="en-US" dirty="0"/>
          </a:p>
        </p:txBody>
      </p:sp>
      <p:pic>
        <p:nvPicPr>
          <p:cNvPr id="6" name="Picture 5" descr="imgres.jpg">
            <a:extLst>
              <a:ext uri="{FF2B5EF4-FFF2-40B4-BE49-F238E27FC236}">
                <a16:creationId xmlns:a16="http://schemas.microsoft.com/office/drawing/2014/main" id="{7BDD6C75-7263-0357-9831-184434555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68" y="550416"/>
            <a:ext cx="2027980" cy="154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92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07" y="182922"/>
            <a:ext cx="7556313" cy="735106"/>
          </a:xfrm>
        </p:spPr>
        <p:txBody>
          <a:bodyPr/>
          <a:lstStyle/>
          <a:p>
            <a:r>
              <a:rPr lang="en-US" sz="4400" b="1" dirty="0"/>
              <a:t>A note about Languages…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49" y="1532352"/>
            <a:ext cx="8173844" cy="2460693"/>
          </a:xfrm>
        </p:spPr>
        <p:txBody>
          <a:bodyPr>
            <a:noAutofit/>
          </a:bodyPr>
          <a:lstStyle/>
          <a:p>
            <a:pPr lvl="1"/>
            <a:r>
              <a:rPr lang="en-US" sz="1900" dirty="0">
                <a:solidFill>
                  <a:schemeClr val="tx1"/>
                </a:solidFill>
              </a:rPr>
              <a:t>Language is NOT required for graduation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Most post-secondary institutions do not require a language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If you later decide you need a language 11, but did not take a language 9 or 10, you can take the </a:t>
            </a:r>
            <a:r>
              <a:rPr lang="en-US" sz="1900" u="sng" dirty="0">
                <a:solidFill>
                  <a:schemeClr val="tx1"/>
                </a:solidFill>
              </a:rPr>
              <a:t>accelerated</a:t>
            </a:r>
            <a:r>
              <a:rPr lang="en-US" sz="1900" dirty="0">
                <a:solidFill>
                  <a:schemeClr val="tx1"/>
                </a:solidFill>
              </a:rPr>
              <a:t> “Intro11” (9/10)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BD4D99-2502-434C-B104-4873222534C4}"/>
              </a:ext>
            </a:extLst>
          </p:cNvPr>
          <p:cNvSpPr/>
          <p:nvPr/>
        </p:nvSpPr>
        <p:spPr>
          <a:xfrm>
            <a:off x="339987" y="886021"/>
            <a:ext cx="3272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Bauhaus 93" panose="04030905020B02020C02" pitchFamily="82" charset="0"/>
              </a:rPr>
              <a:t>Did you know?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26CD5-26DC-7C64-D990-4400C5E5324D}"/>
              </a:ext>
            </a:extLst>
          </p:cNvPr>
          <p:cNvSpPr txBox="1"/>
          <p:nvPr/>
        </p:nvSpPr>
        <p:spPr>
          <a:xfrm>
            <a:off x="992919" y="2997851"/>
            <a:ext cx="6762236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7030A0"/>
                </a:solidFill>
              </a:rPr>
              <a:t>***STUDENTS AND FAMILIES NEED TO CHECK INDIVIDUAL POST-SECONDARY WEBSITES***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7044A1-66B9-4CBB-DC1F-A878618A09EB}"/>
              </a:ext>
            </a:extLst>
          </p:cNvPr>
          <p:cNvSpPr txBox="1">
            <a:spLocks/>
          </p:cNvSpPr>
          <p:nvPr/>
        </p:nvSpPr>
        <p:spPr>
          <a:xfrm>
            <a:off x="2493906" y="4248150"/>
            <a:ext cx="6564369" cy="2185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You have a skill set superior to our introductory level language courses (</a:t>
            </a:r>
            <a:r>
              <a:rPr lang="en-US" sz="1800" b="1" u="sng" dirty="0">
                <a:solidFill>
                  <a:schemeClr val="tx1"/>
                </a:solidFill>
              </a:rPr>
              <a:t>Spanish, </a:t>
            </a:r>
            <a:r>
              <a:rPr lang="en-US" sz="1800" b="1" u="sng" dirty="0" err="1">
                <a:solidFill>
                  <a:schemeClr val="tx1"/>
                </a:solidFill>
              </a:rPr>
              <a:t>French,and</a:t>
            </a:r>
            <a:r>
              <a:rPr lang="en-US" sz="1800" b="1" u="sng" dirty="0">
                <a:solidFill>
                  <a:schemeClr val="tx1"/>
                </a:solidFill>
              </a:rPr>
              <a:t> Japanese)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</a:rPr>
              <a:t>Take a Language Level Assessment – contact the appropriate teacher – form on website under course programming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2F341F-54EB-6CA0-4AB3-F4C0A73D372E}"/>
              </a:ext>
            </a:extLst>
          </p:cNvPr>
          <p:cNvSpPr txBox="1">
            <a:spLocks/>
          </p:cNvSpPr>
          <p:nvPr/>
        </p:nvSpPr>
        <p:spPr>
          <a:xfrm>
            <a:off x="1562101" y="3749901"/>
            <a:ext cx="7857362" cy="6941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 PLACEMENT ASSESSMENT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8" name="Picture 2" descr="Spanish Speaking Stock Illustrations – 346 Spanish Speaking Stock  Illustrations, Vectors &amp; Clipart - Dreamstime">
            <a:extLst>
              <a:ext uri="{FF2B5EF4-FFF2-40B4-BE49-F238E27FC236}">
                <a16:creationId xmlns:a16="http://schemas.microsoft.com/office/drawing/2014/main" id="{59166F14-98B3-2366-F2EB-9236236E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8" y="4665238"/>
            <a:ext cx="1831344" cy="158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2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739"/>
            <a:ext cx="8229600" cy="3294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Additional Courses:  Outside of Blocks 2 - </a:t>
            </a:r>
            <a:r>
              <a:rPr lang="en-US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5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Many choices including: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Musical  Theatre, Theatre Tech, Agility, Basketball Athletic Training, Concert Choir, Vocal Jazz, Beginner Band, Concert Band, Jazz Band, String Orchestra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		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24CC5-7AAC-4487-BC96-254C50C51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27159"/>
            <a:ext cx="1837350" cy="1501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87B8F-D932-454B-A6C2-F54DD1744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020" y="4920053"/>
            <a:ext cx="1830508" cy="1501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3D6824-00A2-4100-96CE-16C00E7F8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249" y="4854605"/>
            <a:ext cx="1276990" cy="1652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E3CFB-0240-1083-FF9C-4BA93707A58D}"/>
              </a:ext>
            </a:extLst>
          </p:cNvPr>
          <p:cNvSpPr txBox="1"/>
          <p:nvPr/>
        </p:nvSpPr>
        <p:spPr>
          <a:xfrm>
            <a:off x="3421223" y="4456643"/>
            <a:ext cx="4835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During Period 1 @ 8:00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Lunch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School Hours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7DF27-A99E-0C8E-C9E4-67F9A388C2FD}"/>
              </a:ext>
            </a:extLst>
          </p:cNvPr>
          <p:cNvSpPr txBox="1"/>
          <p:nvPr/>
        </p:nvSpPr>
        <p:spPr>
          <a:xfrm>
            <a:off x="2550488" y="3533313"/>
            <a:ext cx="4365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These happen at different times of the day outside the regular schedule:  </a:t>
            </a:r>
          </a:p>
          <a:p>
            <a:endParaRPr lang="en-US" dirty="0"/>
          </a:p>
        </p:txBody>
      </p:sp>
      <p:pic>
        <p:nvPicPr>
          <p:cNvPr id="1026" name="Picture 2" descr="Free Jazz Band Cliparts, Download Free Jazz Band Cliparts png images, Free ClipArts on Clipart ...">
            <a:extLst>
              <a:ext uri="{FF2B5EF4-FFF2-40B4-BE49-F238E27FC236}">
                <a16:creationId xmlns:a16="http://schemas.microsoft.com/office/drawing/2014/main" id="{A4E45739-E15C-D0EE-B199-1C96D283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52" y="2960954"/>
            <a:ext cx="1988024" cy="13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2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And now a word from our music department…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1" b="96591" l="1739" r="94783">
                        <a14:foregroundMark x1="53043" y1="30114" x2="53043" y2="30114"/>
                        <a14:foregroundMark x1="84783" y1="34659" x2="84783" y2="34659"/>
                        <a14:foregroundMark x1="21304" y1="96591" x2="21304" y2="96591"/>
                        <a14:foregroundMark x1="54783" y1="4545" x2="54783" y2="4545"/>
                        <a14:foregroundMark x1="95652" y1="17045" x2="95652" y2="17045"/>
                        <a14:foregroundMark x1="5652" y1="47727" x2="5652" y2="47727"/>
                        <a14:foregroundMark x1="3043" y1="64205" x2="3043" y2="64205"/>
                        <a14:foregroundMark x1="1739" y1="52273" x2="1739" y2="5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630" y="1669869"/>
            <a:ext cx="2350294" cy="179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7464" l="1316" r="96711">
                        <a14:foregroundMark x1="90461" y1="9783" x2="83224" y2="19565"/>
                        <a14:foregroundMark x1="6908" y1="88043" x2="6250" y2="59420"/>
                        <a14:foregroundMark x1="20724" y1="97464" x2="30921" y2="93841"/>
                        <a14:foregroundMark x1="54605" y1="52174" x2="83553" y2="21014"/>
                        <a14:foregroundMark x1="74013" y1="24275" x2="74013" y2="24275"/>
                        <a14:foregroundMark x1="72368" y1="32609" x2="72368" y2="32609"/>
                        <a14:foregroundMark x1="61842" y1="37681" x2="61842" y2="37681"/>
                        <a14:foregroundMark x1="51316" y1="46377" x2="67434" y2="36594"/>
                        <a14:foregroundMark x1="58882" y1="36594" x2="73355" y2="35145"/>
                        <a14:foregroundMark x1="72039" y1="28261" x2="82895" y2="23913"/>
                        <a14:foregroundMark x1="80921" y1="2899" x2="80921" y2="2899"/>
                        <a14:foregroundMark x1="88816" y1="6159" x2="95066" y2="11594"/>
                        <a14:foregroundMark x1="97039" y1="21014" x2="97039" y2="21014"/>
                        <a14:foregroundMark x1="91118" y1="29348" x2="91118" y2="29348"/>
                        <a14:foregroundMark x1="1316" y1="73188" x2="1316" y2="73188"/>
                        <a14:foregroundMark x1="93750" y1="4710" x2="93750" y2="4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17" y="2873002"/>
            <a:ext cx="18526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640" y="2392438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Kathy Fester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239C14-E207-4C22-9F35-87BF0E67A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81" b="98311" l="2461" r="97092">
                        <a14:foregroundMark x1="8725" y1="12838" x2="6040" y2="52703"/>
                        <a14:foregroundMark x1="6040" y1="52703" x2="10067" y2="77027"/>
                        <a14:foregroundMark x1="10291" y1="7770" x2="10291" y2="7770"/>
                        <a14:foregroundMark x1="25727" y1="11824" x2="25727" y2="11824"/>
                        <a14:foregroundMark x1="15213" y1="54730" x2="58613" y2="44595"/>
                        <a14:foregroundMark x1="59060" y1="60135" x2="59060" y2="60135"/>
                        <a14:foregroundMark x1="61159" y1="66892" x2="61969" y2="54392"/>
                        <a14:foregroundMark x1="59955" y1="85473" x2="61159" y2="66892"/>
                        <a14:foregroundMark x1="46532" y1="89865" x2="46309" y2="60473"/>
                        <a14:foregroundMark x1="32949" y1="68919" x2="34004" y2="54392"/>
                        <a14:foregroundMark x1="32384" y1="76689" x2="32949" y2="68919"/>
                        <a14:foregroundMark x1="31991" y1="82095" x2="32384" y2="76689"/>
                        <a14:foregroundMark x1="16779" y1="94257" x2="18345" y2="61149"/>
                        <a14:foregroundMark x1="14318" y1="97297" x2="14318" y2="97297"/>
                        <a14:foregroundMark x1="21924" y1="95946" x2="21924" y2="95946"/>
                        <a14:foregroundMark x1="27293" y1="78041" x2="27293" y2="78041"/>
                        <a14:foregroundMark x1="6264" y1="80743" x2="6264" y2="80743"/>
                        <a14:foregroundMark x1="10291" y1="6419" x2="10291" y2="6419"/>
                        <a14:foregroundMark x1="15884" y1="19932" x2="15884" y2="19932"/>
                        <a14:foregroundMark x1="2461" y1="21284" x2="2461" y2="21284"/>
                        <a14:foregroundMark x1="8725" y1="34122" x2="18568" y2="33784"/>
                        <a14:foregroundMark x1="22595" y1="38851" x2="35347" y2="38851"/>
                        <a14:foregroundMark x1="27069" y1="10811" x2="29530" y2="29730"/>
                        <a14:foregroundMark x1="44519" y1="13514" x2="45414" y2="29392"/>
                        <a14:foregroundMark x1="43848" y1="14189" x2="37808" y2="19257"/>
                        <a14:foregroundMark x1="74860" y1="29054" x2="74049" y2="74324"/>
                        <a14:foregroundMark x1="74896" y1="27027" x2="74860" y2="29054"/>
                        <a14:foregroundMark x1="75168" y1="11824" x2="74896" y2="27027"/>
                        <a14:foregroundMark x1="90157" y1="14189" x2="93512" y2="39527"/>
                        <a14:foregroundMark x1="93512" y1="39527" x2="89038" y2="77027"/>
                        <a14:foregroundMark x1="91946" y1="63176" x2="91946" y2="63176"/>
                        <a14:foregroundMark x1="97315" y1="34797" x2="95749" y2="50676"/>
                        <a14:foregroundMark x1="90732" y1="90541" x2="88143" y2="78378"/>
                        <a14:foregroundMark x1="92170" y1="97297" x2="90732" y2="90541"/>
                        <a14:foregroundMark x1="75566" y1="88176" x2="75839" y2="78716"/>
                        <a14:foregroundMark x1="75508" y1="90203" x2="75566" y2="88176"/>
                        <a14:foregroundMark x1="75391" y1="94257" x2="75508" y2="90203"/>
                        <a14:foregroundMark x1="87919" y1="96284" x2="87919" y2="96284"/>
                        <a14:foregroundMark x1="77405" y1="96959" x2="77405" y2="96959"/>
                        <a14:foregroundMark x1="72036" y1="96959" x2="72036" y2="96959"/>
                        <a14:foregroundMark x1="61969" y1="96284" x2="61969" y2="96284"/>
                        <a14:foregroundMark x1="36242" y1="97973" x2="36242" y2="97973"/>
                        <a14:foregroundMark x1="29754" y1="97635" x2="29754" y2="97635"/>
                        <a14:foregroundMark x1="42953" y1="98311" x2="42953" y2="98311"/>
                        <a14:foregroundMark x1="50336" y1="98311" x2="50336" y2="98311"/>
                        <a14:foregroundMark x1="56823" y1="97297" x2="56823" y2="97297"/>
                        <a14:foregroundMark x1="60850" y1="86824" x2="60850" y2="86824"/>
                        <a14:foregroundMark x1="58613" y1="85473" x2="58613" y2="85473"/>
                        <a14:foregroundMark x1="73602" y1="6081" x2="73602" y2="6081"/>
                        <a14:backgroundMark x1="17897" y1="23986" x2="17897" y2="23986"/>
                        <a14:backgroundMark x1="35794" y1="25338" x2="35794" y2="25338"/>
                        <a14:backgroundMark x1="50783" y1="31419" x2="50783" y2="31419"/>
                        <a14:backgroundMark x1="79195" y1="27027" x2="79195" y2="27027"/>
                        <a14:backgroundMark x1="70246" y1="29054" x2="70246" y2="29054"/>
                        <a14:backgroundMark x1="68680" y1="25000" x2="68680" y2="25000"/>
                        <a14:backgroundMark x1="66219" y1="66892" x2="66219" y2="66892"/>
                        <a14:backgroundMark x1="53915" y1="72297" x2="53915" y2="72297"/>
                        <a14:backgroundMark x1="40492" y1="86486" x2="40492" y2="86486"/>
                        <a14:backgroundMark x1="37584" y1="76689" x2="37584" y2="76689"/>
                        <a14:backgroundMark x1="38031" y1="68919" x2="38031" y2="68919"/>
                        <a14:backgroundMark x1="94407" y1="90541" x2="94407" y2="90541"/>
                        <a14:backgroundMark x1="23937" y1="72635" x2="23937" y2="72635"/>
                        <a14:backgroundMark x1="55705" y1="89189" x2="55705" y2="89189"/>
                        <a14:backgroundMark x1="70022" y1="88176" x2="70022" y2="88176"/>
                        <a14:backgroundMark x1="65772" y1="53378" x2="65772" y2="53378"/>
                        <a14:backgroundMark x1="81655" y1="51689" x2="81655" y2="51689"/>
                        <a14:backgroundMark x1="83893" y1="71622" x2="83893" y2="71622"/>
                        <a14:backgroundMark x1="68009" y1="33108" x2="68009" y2="33108"/>
                        <a14:backgroundMark x1="67338" y1="31419" x2="67338" y2="31419"/>
                        <a14:backgroundMark x1="67562" y1="35473" x2="67562" y2="35473"/>
                        <a14:backgroundMark x1="80537" y1="90203" x2="80537" y2="90203"/>
                        <a14:backgroundMark x1="59508" y1="97973" x2="59508" y2="97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0" y="3718397"/>
            <a:ext cx="2391188" cy="1583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C5E7CE-0B52-78EB-3C26-671876E74140}"/>
              </a:ext>
            </a:extLst>
          </p:cNvPr>
          <p:cNvSpPr txBox="1"/>
          <p:nvPr/>
        </p:nvSpPr>
        <p:spPr>
          <a:xfrm>
            <a:off x="3179036" y="4860026"/>
            <a:ext cx="5964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Music Info Night:</a:t>
            </a:r>
          </a:p>
          <a:p>
            <a:r>
              <a:rPr lang="en-US" sz="2000" b="1" dirty="0"/>
              <a:t>Immediately following this presentation</a:t>
            </a:r>
          </a:p>
          <a:p>
            <a:endParaRPr lang="en-US" sz="2000" b="1" dirty="0"/>
          </a:p>
          <a:p>
            <a:r>
              <a:rPr lang="en-US" dirty="0"/>
              <a:t>HWSS Theatre</a:t>
            </a:r>
          </a:p>
          <a:p>
            <a:r>
              <a:rPr lang="en-US" dirty="0"/>
              <a:t>RSVP </a:t>
            </a:r>
            <a:r>
              <a:rPr lang="en-US" dirty="0">
                <a:hlinkClick r:id="rId8"/>
              </a:rPr>
              <a:t>kfester@sd43.bc.ca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1689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1349"/>
            <a:ext cx="7010400" cy="685800"/>
          </a:xfrm>
        </p:spPr>
        <p:txBody>
          <a:bodyPr>
            <a:noAutofit/>
          </a:bodyPr>
          <a:lstStyle/>
          <a:p>
            <a:r>
              <a:rPr lang="en-CA" sz="36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Sample Timetable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2057400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Noteworthy Bold"/>
              </a:rPr>
              <a:t>Semester 1:</a:t>
            </a:r>
          </a:p>
          <a:p>
            <a:endParaRPr lang="en-US" sz="2400" dirty="0">
              <a:solidFill>
                <a:srgbClr val="002060"/>
              </a:solidFill>
              <a:latin typeface="Noteworthy Bold"/>
            </a:endParaRP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2 - PHE 9</a:t>
            </a:r>
          </a:p>
          <a:p>
            <a:r>
              <a:rPr lang="en-US" sz="2400" b="1" dirty="0">
                <a:solidFill>
                  <a:srgbClr val="002060"/>
                </a:solidFill>
                <a:latin typeface="Noteworthy Bold"/>
              </a:rPr>
              <a:t>FLEX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3 - Science 9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4 - English 9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5 - Photo 9</a:t>
            </a:r>
          </a:p>
          <a:p>
            <a:endParaRPr lang="en-US" sz="2400" dirty="0">
              <a:solidFill>
                <a:srgbClr val="002060"/>
              </a:solidFill>
              <a:latin typeface="Noteworthy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3849" y="2076450"/>
            <a:ext cx="3609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Noteworthy Bold"/>
              </a:rPr>
              <a:t>Semester 2:</a:t>
            </a:r>
          </a:p>
          <a:p>
            <a:endParaRPr lang="en-US" sz="2400" b="1" u="sng" dirty="0">
              <a:solidFill>
                <a:srgbClr val="002060"/>
              </a:solidFill>
              <a:latin typeface="Noteworthy Bold"/>
            </a:endParaRP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2 - Math 9 </a:t>
            </a:r>
          </a:p>
          <a:p>
            <a:r>
              <a:rPr lang="en-US" sz="2400" b="1" dirty="0">
                <a:solidFill>
                  <a:srgbClr val="002060"/>
                </a:solidFill>
                <a:latin typeface="Noteworthy Bold"/>
              </a:rPr>
              <a:t>FLEX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3 - Social Studies 9 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4 - Foods 9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Block 5 –Woodwork 9</a:t>
            </a:r>
          </a:p>
          <a:p>
            <a:endParaRPr lang="en-US" sz="2400" dirty="0">
              <a:solidFill>
                <a:srgbClr val="002060"/>
              </a:solidFill>
              <a:latin typeface="Noteworthy Bold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26" b="95487" l="5198" r="97713">
                        <a14:foregroundMark x1="61123" y1="11164" x2="61123" y2="11164"/>
                        <a14:foregroundMark x1="43035" y1="7363" x2="15177" y2="12352"/>
                        <a14:foregroundMark x1="21206" y1="25416" x2="34096" y2="55819"/>
                        <a14:foregroundMark x1="11019" y1="61758" x2="23909" y2="85036"/>
                        <a14:foregroundMark x1="23909" y1="85036" x2="23909" y2="86461"/>
                        <a14:foregroundMark x1="20166" y1="90736" x2="13514" y2="63895"/>
                        <a14:foregroundMark x1="13514" y1="63895" x2="17879" y2="88124"/>
                        <a14:foregroundMark x1="5405" y1="58907" x2="5405" y2="58907"/>
                        <a14:foregroundMark x1="9979" y1="27553" x2="43035" y2="37292"/>
                        <a14:foregroundMark x1="31809" y1="33492" x2="34096" y2="48219"/>
                        <a14:foregroundMark x1="25780" y1="35629" x2="46778" y2="45606"/>
                        <a14:foregroundMark x1="12682" y1="57482" x2="9979" y2="62233"/>
                        <a14:foregroundMark x1="5821" y1="57245" x2="18087" y2="79810"/>
                        <a14:foregroundMark x1="18087" y1="79810" x2="18711" y2="79810"/>
                        <a14:foregroundMark x1="88150" y1="69596" x2="88981" y2="77435"/>
                        <a14:foregroundMark x1="92723" y1="75297" x2="92723" y2="75297"/>
                        <a14:foregroundMark x1="92723" y1="75297" x2="92723" y2="75297"/>
                        <a14:foregroundMark x1="92723" y1="75297" x2="92723" y2="75297"/>
                        <a14:foregroundMark x1="92308" y1="75297" x2="70894" y2="92637"/>
                        <a14:foregroundMark x1="70894" y1="92637" x2="69023" y2="95724"/>
                        <a14:foregroundMark x1="97713" y1="74822" x2="97713" y2="748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601" y="1447800"/>
            <a:ext cx="2317198" cy="202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1CF708-4490-4BAC-9A7E-7D80C9D9CD25}"/>
              </a:ext>
            </a:extLst>
          </p:cNvPr>
          <p:cNvSpPr txBox="1"/>
          <p:nvPr/>
        </p:nvSpPr>
        <p:spPr>
          <a:xfrm>
            <a:off x="2286000" y="5445654"/>
            <a:ext cx="502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Linear (year long) - Digital Literacy 10</a:t>
            </a:r>
          </a:p>
          <a:p>
            <a:r>
              <a:rPr lang="en-US" sz="2400" dirty="0">
                <a:solidFill>
                  <a:srgbClr val="002060"/>
                </a:solidFill>
                <a:latin typeface="Noteworthy Bold"/>
              </a:rPr>
              <a:t>Linear (year long) -  Concert band 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8B92-B071-4FFC-89C3-0857F8F67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80277"/>
            <a:ext cx="7173897" cy="91440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Looking Ahead:  </a:t>
            </a:r>
            <a:b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</a:b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Questions about programming?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EF816-74FC-4AD2-B6ED-059AF28A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85975"/>
            <a:ext cx="8229600" cy="4496649"/>
          </a:xfrm>
        </p:spPr>
        <p:txBody>
          <a:bodyPr>
            <a:normAutofit/>
          </a:bodyPr>
          <a:lstStyle/>
          <a:p>
            <a:r>
              <a:rPr lang="en-US" dirty="0"/>
              <a:t>Check out the Ministry website for graduation program:  </a:t>
            </a:r>
            <a:r>
              <a:rPr lang="en-US" dirty="0">
                <a:solidFill>
                  <a:srgbClr val="00009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https://www2.gov.bc.ca/gov/content/education-training/k-12/support/graduation</a:t>
            </a:r>
            <a:endParaRPr lang="en-US" dirty="0">
              <a:solidFill>
                <a:srgbClr val="000099"/>
              </a:solidFill>
            </a:endParaRPr>
          </a:p>
          <a:p>
            <a:r>
              <a:rPr lang="en-US" dirty="0" err="1"/>
              <a:t>Honours</a:t>
            </a:r>
            <a:r>
              <a:rPr lang="en-US" dirty="0"/>
              <a:t> Courses:</a:t>
            </a:r>
          </a:p>
          <a:p>
            <a:pPr lvl="1"/>
            <a:r>
              <a:rPr lang="en-US" dirty="0"/>
              <a:t>Students should expect to be challenged and will need a strong commitment to their studies</a:t>
            </a:r>
          </a:p>
          <a:p>
            <a:pPr lvl="1"/>
            <a:r>
              <a:rPr lang="en-US" dirty="0"/>
              <a:t>Math Accelerated and </a:t>
            </a:r>
            <a:r>
              <a:rPr lang="en-US" dirty="0" err="1"/>
              <a:t>Honours</a:t>
            </a:r>
            <a:r>
              <a:rPr lang="en-US" dirty="0"/>
              <a:t> Programs </a:t>
            </a:r>
          </a:p>
          <a:p>
            <a:pPr lvl="1"/>
            <a:r>
              <a:rPr lang="en-US" dirty="0"/>
              <a:t>English </a:t>
            </a:r>
            <a:r>
              <a:rPr lang="en-US" dirty="0" err="1"/>
              <a:t>Honours</a:t>
            </a:r>
            <a:r>
              <a:rPr lang="en-US" dirty="0"/>
              <a:t> Programs</a:t>
            </a:r>
          </a:p>
          <a:p>
            <a:pPr lvl="1"/>
            <a:r>
              <a:rPr lang="en-US" dirty="0"/>
              <a:t>AP Calculus, AP Psychology</a:t>
            </a:r>
          </a:p>
          <a:p>
            <a:r>
              <a:rPr lang="en-US" dirty="0"/>
              <a:t>Note: </a:t>
            </a:r>
            <a:r>
              <a:rPr lang="en-US" dirty="0" err="1"/>
              <a:t>Honours</a:t>
            </a:r>
            <a:r>
              <a:rPr lang="en-US" dirty="0"/>
              <a:t> designations do not appear on transcripts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26DC5-B678-4242-AD76-77BF77160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58025" y="241303"/>
            <a:ext cx="1600200" cy="15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2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8128-D6C5-4EDC-9890-07B45EA8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253111"/>
            <a:ext cx="7556313" cy="1116106"/>
          </a:xfrm>
        </p:spPr>
        <p:txBody>
          <a:bodyPr/>
          <a:lstStyle/>
          <a:p>
            <a:r>
              <a:rPr lang="en-US" dirty="0"/>
              <a:t>Other ways to earn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94788-0538-4129-927F-DCB6D437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1" y="1019918"/>
            <a:ext cx="7556313" cy="41449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Online courses</a:t>
            </a:r>
          </a:p>
          <a:p>
            <a:r>
              <a:rPr lang="en-US" dirty="0">
                <a:solidFill>
                  <a:schemeClr val="tx1"/>
                </a:solidFill>
              </a:rPr>
              <a:t>External credits (sports, dance, first aid, work safe)</a:t>
            </a:r>
          </a:p>
          <a:p>
            <a:r>
              <a:rPr lang="en-US" dirty="0">
                <a:solidFill>
                  <a:schemeClr val="tx1"/>
                </a:solidFill>
              </a:rPr>
              <a:t>Concurrent courses at Post Secondary (Emily </a:t>
            </a:r>
            <a:r>
              <a:rPr lang="en-US" dirty="0" err="1">
                <a:solidFill>
                  <a:schemeClr val="tx1"/>
                </a:solidFill>
              </a:rPr>
              <a:t>Carr</a:t>
            </a:r>
            <a:r>
              <a:rPr lang="en-US" dirty="0">
                <a:solidFill>
                  <a:schemeClr val="tx1"/>
                </a:solidFill>
              </a:rPr>
              <a:t>, Douglas, SFU)</a:t>
            </a:r>
          </a:p>
          <a:p>
            <a:r>
              <a:rPr lang="en-US" dirty="0">
                <a:solidFill>
                  <a:schemeClr val="tx1"/>
                </a:solidFill>
              </a:rPr>
              <a:t>Language Challenge Exam</a:t>
            </a:r>
          </a:p>
          <a:p>
            <a:r>
              <a:rPr lang="en-US" dirty="0">
                <a:solidFill>
                  <a:schemeClr val="tx1"/>
                </a:solidFill>
              </a:rPr>
              <a:t>Train in Trades, Work Experience, Apprenticeship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A106B-523C-4971-B1A2-A520450D3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8474" y="4585284"/>
            <a:ext cx="808017" cy="175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FCCCA-7AF7-4732-B480-17D7952E9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09085" y="361333"/>
            <a:ext cx="1322681" cy="13171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A1D576-35F0-4DBE-B69A-FC9D1C664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41789" y="3092399"/>
            <a:ext cx="1452940" cy="961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F92757-031E-4833-AF27-9DEC9B19B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729658" y="4722920"/>
            <a:ext cx="1881036" cy="1410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D92F0D-5FFA-2089-7C1A-3032D8764106}"/>
              </a:ext>
            </a:extLst>
          </p:cNvPr>
          <p:cNvSpPr txBox="1"/>
          <p:nvPr/>
        </p:nvSpPr>
        <p:spPr>
          <a:xfrm>
            <a:off x="1926454" y="4722920"/>
            <a:ext cx="4314059" cy="1200329"/>
          </a:xfrm>
          <a:custGeom>
            <a:avLst/>
            <a:gdLst>
              <a:gd name="connsiteX0" fmla="*/ 0 w 4314059"/>
              <a:gd name="connsiteY0" fmla="*/ 0 h 1200329"/>
              <a:gd name="connsiteX1" fmla="*/ 539257 w 4314059"/>
              <a:gd name="connsiteY1" fmla="*/ 0 h 1200329"/>
              <a:gd name="connsiteX2" fmla="*/ 1164796 w 4314059"/>
              <a:gd name="connsiteY2" fmla="*/ 0 h 1200329"/>
              <a:gd name="connsiteX3" fmla="*/ 1660913 w 4314059"/>
              <a:gd name="connsiteY3" fmla="*/ 0 h 1200329"/>
              <a:gd name="connsiteX4" fmla="*/ 2157030 w 4314059"/>
              <a:gd name="connsiteY4" fmla="*/ 0 h 1200329"/>
              <a:gd name="connsiteX5" fmla="*/ 2696287 w 4314059"/>
              <a:gd name="connsiteY5" fmla="*/ 0 h 1200329"/>
              <a:gd name="connsiteX6" fmla="*/ 3192404 w 4314059"/>
              <a:gd name="connsiteY6" fmla="*/ 0 h 1200329"/>
              <a:gd name="connsiteX7" fmla="*/ 3817942 w 4314059"/>
              <a:gd name="connsiteY7" fmla="*/ 0 h 1200329"/>
              <a:gd name="connsiteX8" fmla="*/ 4314059 w 4314059"/>
              <a:gd name="connsiteY8" fmla="*/ 0 h 1200329"/>
              <a:gd name="connsiteX9" fmla="*/ 4314059 w 4314059"/>
              <a:gd name="connsiteY9" fmla="*/ 400110 h 1200329"/>
              <a:gd name="connsiteX10" fmla="*/ 4314059 w 4314059"/>
              <a:gd name="connsiteY10" fmla="*/ 776213 h 1200329"/>
              <a:gd name="connsiteX11" fmla="*/ 4314059 w 4314059"/>
              <a:gd name="connsiteY11" fmla="*/ 1200329 h 1200329"/>
              <a:gd name="connsiteX12" fmla="*/ 3861083 w 4314059"/>
              <a:gd name="connsiteY12" fmla="*/ 1200329 h 1200329"/>
              <a:gd name="connsiteX13" fmla="*/ 3408107 w 4314059"/>
              <a:gd name="connsiteY13" fmla="*/ 1200329 h 1200329"/>
              <a:gd name="connsiteX14" fmla="*/ 2782568 w 4314059"/>
              <a:gd name="connsiteY14" fmla="*/ 1200329 h 1200329"/>
              <a:gd name="connsiteX15" fmla="*/ 2372732 w 4314059"/>
              <a:gd name="connsiteY15" fmla="*/ 1200329 h 1200329"/>
              <a:gd name="connsiteX16" fmla="*/ 1919756 w 4314059"/>
              <a:gd name="connsiteY16" fmla="*/ 1200329 h 1200329"/>
              <a:gd name="connsiteX17" fmla="*/ 1380499 w 4314059"/>
              <a:gd name="connsiteY17" fmla="*/ 1200329 h 1200329"/>
              <a:gd name="connsiteX18" fmla="*/ 927523 w 4314059"/>
              <a:gd name="connsiteY18" fmla="*/ 1200329 h 1200329"/>
              <a:gd name="connsiteX19" fmla="*/ 0 w 4314059"/>
              <a:gd name="connsiteY19" fmla="*/ 1200329 h 1200329"/>
              <a:gd name="connsiteX20" fmla="*/ 0 w 4314059"/>
              <a:gd name="connsiteY20" fmla="*/ 812223 h 1200329"/>
              <a:gd name="connsiteX21" fmla="*/ 0 w 4314059"/>
              <a:gd name="connsiteY21" fmla="*/ 436120 h 1200329"/>
              <a:gd name="connsiteX22" fmla="*/ 0 w 4314059"/>
              <a:gd name="connsiteY22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14059" h="1200329" extrusionOk="0">
                <a:moveTo>
                  <a:pt x="0" y="0"/>
                </a:moveTo>
                <a:cubicBezTo>
                  <a:pt x="268556" y="-21947"/>
                  <a:pt x="280400" y="19835"/>
                  <a:pt x="539257" y="0"/>
                </a:cubicBezTo>
                <a:cubicBezTo>
                  <a:pt x="798114" y="-19835"/>
                  <a:pt x="1029053" y="73141"/>
                  <a:pt x="1164796" y="0"/>
                </a:cubicBezTo>
                <a:cubicBezTo>
                  <a:pt x="1300539" y="-73141"/>
                  <a:pt x="1447562" y="29101"/>
                  <a:pt x="1660913" y="0"/>
                </a:cubicBezTo>
                <a:cubicBezTo>
                  <a:pt x="1874264" y="-29101"/>
                  <a:pt x="2056448" y="32215"/>
                  <a:pt x="2157030" y="0"/>
                </a:cubicBezTo>
                <a:cubicBezTo>
                  <a:pt x="2257612" y="-32215"/>
                  <a:pt x="2572690" y="18958"/>
                  <a:pt x="2696287" y="0"/>
                </a:cubicBezTo>
                <a:cubicBezTo>
                  <a:pt x="2819884" y="-18958"/>
                  <a:pt x="3032475" y="39745"/>
                  <a:pt x="3192404" y="0"/>
                </a:cubicBezTo>
                <a:cubicBezTo>
                  <a:pt x="3352333" y="-39745"/>
                  <a:pt x="3522248" y="36270"/>
                  <a:pt x="3817942" y="0"/>
                </a:cubicBezTo>
                <a:cubicBezTo>
                  <a:pt x="4113636" y="-36270"/>
                  <a:pt x="4100185" y="2936"/>
                  <a:pt x="4314059" y="0"/>
                </a:cubicBezTo>
                <a:cubicBezTo>
                  <a:pt x="4361372" y="101740"/>
                  <a:pt x="4298841" y="283076"/>
                  <a:pt x="4314059" y="400110"/>
                </a:cubicBezTo>
                <a:cubicBezTo>
                  <a:pt x="4329277" y="517144"/>
                  <a:pt x="4284295" y="614498"/>
                  <a:pt x="4314059" y="776213"/>
                </a:cubicBezTo>
                <a:cubicBezTo>
                  <a:pt x="4343823" y="937928"/>
                  <a:pt x="4298903" y="1015679"/>
                  <a:pt x="4314059" y="1200329"/>
                </a:cubicBezTo>
                <a:cubicBezTo>
                  <a:pt x="4198920" y="1236956"/>
                  <a:pt x="4055361" y="1188267"/>
                  <a:pt x="3861083" y="1200329"/>
                </a:cubicBezTo>
                <a:cubicBezTo>
                  <a:pt x="3666805" y="1212391"/>
                  <a:pt x="3595051" y="1184522"/>
                  <a:pt x="3408107" y="1200329"/>
                </a:cubicBezTo>
                <a:cubicBezTo>
                  <a:pt x="3221163" y="1216136"/>
                  <a:pt x="3017348" y="1190137"/>
                  <a:pt x="2782568" y="1200329"/>
                </a:cubicBezTo>
                <a:cubicBezTo>
                  <a:pt x="2547788" y="1210521"/>
                  <a:pt x="2505109" y="1163290"/>
                  <a:pt x="2372732" y="1200329"/>
                </a:cubicBezTo>
                <a:cubicBezTo>
                  <a:pt x="2240355" y="1237368"/>
                  <a:pt x="2080974" y="1169061"/>
                  <a:pt x="1919756" y="1200329"/>
                </a:cubicBezTo>
                <a:cubicBezTo>
                  <a:pt x="1758538" y="1231597"/>
                  <a:pt x="1607360" y="1191178"/>
                  <a:pt x="1380499" y="1200329"/>
                </a:cubicBezTo>
                <a:cubicBezTo>
                  <a:pt x="1153638" y="1209480"/>
                  <a:pt x="1096100" y="1179590"/>
                  <a:pt x="927523" y="1200329"/>
                </a:cubicBezTo>
                <a:cubicBezTo>
                  <a:pt x="758946" y="1221068"/>
                  <a:pt x="358259" y="1195406"/>
                  <a:pt x="0" y="1200329"/>
                </a:cubicBezTo>
                <a:cubicBezTo>
                  <a:pt x="-15851" y="1114915"/>
                  <a:pt x="18203" y="937179"/>
                  <a:pt x="0" y="812223"/>
                </a:cubicBezTo>
                <a:cubicBezTo>
                  <a:pt x="-18203" y="687267"/>
                  <a:pt x="12496" y="616066"/>
                  <a:pt x="0" y="436120"/>
                </a:cubicBezTo>
                <a:cubicBezTo>
                  <a:pt x="-12496" y="256174"/>
                  <a:pt x="45294" y="10048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387636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Check out the Ministry Website on External Credit for more information:</a:t>
            </a:r>
          </a:p>
          <a:p>
            <a:endParaRPr lang="en-US" dirty="0"/>
          </a:p>
          <a:p>
            <a:r>
              <a:rPr lang="en-US" dirty="0">
                <a:hlinkClick r:id="rId10"/>
              </a:rPr>
              <a:t>Approved External 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8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D94868-93C0-47A4-7F97-451292BEE746}"/>
              </a:ext>
            </a:extLst>
          </p:cNvPr>
          <p:cNvSpPr txBox="1"/>
          <p:nvPr/>
        </p:nvSpPr>
        <p:spPr>
          <a:xfrm>
            <a:off x="648071" y="637598"/>
            <a:ext cx="6207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7030A0"/>
                </a:solidFill>
              </a:rPr>
              <a:t>Post Secondary and Career Advisor: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r>
              <a:rPr lang="en-CA" dirty="0"/>
              <a:t>Ms. Darilynn Butler:  </a:t>
            </a:r>
            <a:r>
              <a:rPr lang="en-CA" dirty="0">
                <a:hlinkClick r:id="rId2"/>
              </a:rPr>
              <a:t>dbutler@sd43.bc.ca</a:t>
            </a:r>
            <a:r>
              <a:rPr lang="en-CA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863EA-E88E-2E59-21BF-52C1B5ED5883}"/>
              </a:ext>
            </a:extLst>
          </p:cNvPr>
          <p:cNvSpPr txBox="1"/>
          <p:nvPr/>
        </p:nvSpPr>
        <p:spPr>
          <a:xfrm>
            <a:off x="594804" y="2237173"/>
            <a:ext cx="316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Apprenticeship opportunities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Volunteering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Work experience</a:t>
            </a:r>
          </a:p>
        </p:txBody>
      </p:sp>
      <p:pic>
        <p:nvPicPr>
          <p:cNvPr id="1028" name="Picture 4" descr="Choices">
            <a:extLst>
              <a:ext uri="{FF2B5EF4-FFF2-40B4-BE49-F238E27FC236}">
                <a16:creationId xmlns:a16="http://schemas.microsoft.com/office/drawing/2014/main" id="{70542D7C-E918-BF83-D4F3-A425DC5E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56" y="2292871"/>
            <a:ext cx="45148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CDCFD9-9092-9FDD-30C8-160C10C30479}"/>
              </a:ext>
            </a:extLst>
          </p:cNvPr>
          <p:cNvSpPr txBox="1"/>
          <p:nvPr/>
        </p:nvSpPr>
        <p:spPr>
          <a:xfrm>
            <a:off x="5237826" y="4678532"/>
            <a:ext cx="30627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Finances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Awards, bursaries, scholarships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College, university, institutes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2" name="Picture 2" descr="Keep Your Options Open MORE EDUCATION Can Equal MORE INCOME. - ppt download">
            <a:extLst>
              <a:ext uri="{FF2B5EF4-FFF2-40B4-BE49-F238E27FC236}">
                <a16:creationId xmlns:a16="http://schemas.microsoft.com/office/drawing/2014/main" id="{2970FCEC-2A37-AF27-A41F-3AF929FDF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39" y="4678532"/>
            <a:ext cx="2277717" cy="170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52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5780"/>
            <a:ext cx="6172200" cy="503238"/>
          </a:xfrm>
        </p:spPr>
        <p:txBody>
          <a:bodyPr>
            <a:noAutofit/>
          </a:bodyPr>
          <a:lstStyle/>
          <a:p>
            <a:r>
              <a:rPr lang="en-CA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Planning your courses</a:t>
            </a:r>
          </a:p>
        </p:txBody>
      </p:sp>
      <p:sp>
        <p:nvSpPr>
          <p:cNvPr id="6" name="Rectangle 5"/>
          <p:cNvSpPr/>
          <p:nvPr/>
        </p:nvSpPr>
        <p:spPr>
          <a:xfrm rot="20618715">
            <a:off x="933453" y="1472261"/>
            <a:ext cx="279496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you like to do?</a:t>
            </a:r>
          </a:p>
        </p:txBody>
      </p:sp>
      <p:sp>
        <p:nvSpPr>
          <p:cNvPr id="7" name="Rectangle 6"/>
          <p:cNvSpPr/>
          <p:nvPr/>
        </p:nvSpPr>
        <p:spPr>
          <a:xfrm rot="20985549">
            <a:off x="5159501" y="3483441"/>
            <a:ext cx="3831124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some things at which you excel?</a:t>
            </a:r>
          </a:p>
        </p:txBody>
      </p:sp>
      <p:sp>
        <p:nvSpPr>
          <p:cNvPr id="8" name="Rectangle 7"/>
          <p:cNvSpPr/>
          <p:nvPr/>
        </p:nvSpPr>
        <p:spPr>
          <a:xfrm rot="972716">
            <a:off x="5042697" y="1359419"/>
            <a:ext cx="415966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are your skills and talents?</a:t>
            </a:r>
          </a:p>
        </p:txBody>
      </p:sp>
      <p:sp>
        <p:nvSpPr>
          <p:cNvPr id="9" name="Rectangle 8"/>
          <p:cNvSpPr/>
          <p:nvPr/>
        </p:nvSpPr>
        <p:spPr>
          <a:xfrm rot="21169310">
            <a:off x="-74321" y="5000530"/>
            <a:ext cx="576263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7F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Challenging yourself to try </a:t>
            </a:r>
          </a:p>
          <a:p>
            <a:pPr algn="ctr"/>
            <a:r>
              <a:rPr lang="en-CA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9F7F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something new!</a:t>
            </a:r>
          </a:p>
          <a:p>
            <a:pPr algn="ctr"/>
            <a:endParaRPr lang="en-CA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58" b="98994" l="4013" r="91011">
                        <a14:foregroundMark x1="15891" y1="87525" x2="15891" y2="87525"/>
                        <a14:foregroundMark x1="22632" y1="91549" x2="22632" y2="91549"/>
                        <a14:foregroundMark x1="14125" y1="99396" x2="14125" y2="99396"/>
                        <a14:foregroundMark x1="4013" y1="94165" x2="4013" y2="94165"/>
                        <a14:foregroundMark x1="91011" y1="54930" x2="91011" y2="54930"/>
                        <a14:foregroundMark x1="41091" y1="37022" x2="41091" y2="37022"/>
                        <a14:foregroundMark x1="40770" y1="37425" x2="40770" y2="37425"/>
                        <a14:foregroundMark x1="40931" y1="37022" x2="40931" y2="37022"/>
                        <a14:foregroundMark x1="40449" y1="36821" x2="41252" y2="37425"/>
                        <a14:foregroundMark x1="79615" y1="41851" x2="79615" y2="41851"/>
                        <a14:foregroundMark x1="78491" y1="42254" x2="79775" y2="41851"/>
                        <a14:backgroundMark x1="47673" y1="47082" x2="47673" y2="47082"/>
                        <a14:backgroundMark x1="47673" y1="48089" x2="47673" y2="48089"/>
                        <a14:backgroundMark x1="55698" y1="45473" x2="55698" y2="45473"/>
                        <a14:backgroundMark x1="62600" y1="46479" x2="62600" y2="46479"/>
                        <a14:backgroundMark x1="65490" y1="51107" x2="65490" y2="51107"/>
                        <a14:backgroundMark x1="64045" y1="51710" x2="64045" y2="51710"/>
                        <a14:backgroundMark x1="61477" y1="47082" x2="61477" y2="47082"/>
                        <a14:backgroundMark x1="63242" y1="51911" x2="63242" y2="51911"/>
                        <a14:backgroundMark x1="55056" y1="46076" x2="55056" y2="46076"/>
                        <a14:backgroundMark x1="35795" y1="39235" x2="35795" y2="39235"/>
                        <a14:backgroundMark x1="66453" y1="35010" x2="66453" y2="35010"/>
                        <a14:backgroundMark x1="72071" y1="36217" x2="72071" y2="36217"/>
                        <a14:backgroundMark x1="85875" y1="21127" x2="85875" y2="2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24" y="1919792"/>
            <a:ext cx="3048000" cy="243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0E5A6-B946-4CA3-8F50-63B46F7CB216}"/>
              </a:ext>
            </a:extLst>
          </p:cNvPr>
          <p:cNvSpPr txBox="1"/>
          <p:nvPr/>
        </p:nvSpPr>
        <p:spPr>
          <a:xfrm rot="819279">
            <a:off x="683188" y="3398197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What are you curious about?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AAB8E-5ED9-5EF7-0E60-2AE394884ECC}"/>
              </a:ext>
            </a:extLst>
          </p:cNvPr>
          <p:cNvSpPr txBox="1"/>
          <p:nvPr/>
        </p:nvSpPr>
        <p:spPr>
          <a:xfrm>
            <a:off x="5763799" y="5673522"/>
            <a:ext cx="36035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>
              <a:spcBef>
                <a:spcPts val="1200"/>
              </a:spcBef>
            </a:pPr>
            <a:r>
              <a:rPr lang="en-US" sz="1800" dirty="0">
                <a:solidFill>
                  <a:srgbClr val="0070C0"/>
                </a:solidFill>
              </a:rPr>
              <a:t>READ THE COURSE BOOKLET! </a:t>
            </a:r>
          </a:p>
          <a:p>
            <a:pPr marL="914400" lvl="1">
              <a:spcBef>
                <a:spcPts val="1200"/>
              </a:spcBef>
            </a:pPr>
            <a:r>
              <a:rPr lang="en-US" sz="1800" dirty="0">
                <a:hlinkClick r:id="rId4"/>
              </a:rPr>
              <a:t>Course Programming </a:t>
            </a:r>
            <a:endParaRPr lang="en-US" sz="1800" dirty="0">
              <a:solidFill>
                <a:srgbClr val="0070C0"/>
              </a:solidFill>
            </a:endParaRPr>
          </a:p>
          <a:p>
            <a:endParaRPr lang="en-CA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40A45B3-E436-4C6B-CA84-6DA6D8A79C1A}"/>
              </a:ext>
            </a:extLst>
          </p:cNvPr>
          <p:cNvSpPr/>
          <p:nvPr/>
        </p:nvSpPr>
        <p:spPr>
          <a:xfrm>
            <a:off x="5239924" y="5810393"/>
            <a:ext cx="1346200" cy="5606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458" y="330693"/>
            <a:ext cx="6347534" cy="1143000"/>
          </a:xfrm>
        </p:spPr>
        <p:txBody>
          <a:bodyPr>
            <a:normAutofit fontScale="90000"/>
          </a:bodyPr>
          <a:lstStyle/>
          <a:p>
            <a:r>
              <a:rPr lang="en-US" sz="4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Courses Wisely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2" y="1035896"/>
            <a:ext cx="7625919" cy="50124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u="sng" dirty="0">
                <a:solidFill>
                  <a:schemeClr val="tx1"/>
                </a:solidFill>
              </a:rPr>
              <a:t>Your choices NOW determine the school timetable</a:t>
            </a:r>
          </a:p>
          <a:p>
            <a:r>
              <a:rPr lang="en-US" dirty="0">
                <a:solidFill>
                  <a:schemeClr val="tx1"/>
                </a:solidFill>
              </a:rPr>
              <a:t>Many reasons for not getting all requests (conflict, courses cancelled, courses are full…)</a:t>
            </a:r>
          </a:p>
          <a:p>
            <a:r>
              <a:rPr lang="en-US" dirty="0">
                <a:solidFill>
                  <a:schemeClr val="tx1"/>
                </a:solidFill>
              </a:rPr>
              <a:t>Not able to make changes based on: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Friends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Teacher preference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Semester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Time of Day</a:t>
            </a:r>
          </a:p>
          <a:p>
            <a:pPr marL="0" indent="0" algn="ctr">
              <a:buNone/>
            </a:pPr>
            <a:endParaRPr lang="en-US" sz="11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ALWAYS DO OUR BEST TO HELP STUDENTS GET COURSES THAT THEY WILL ENJOY!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89778" l="4889" r="96000">
                        <a14:foregroundMark x1="43111" y1="18667" x2="43111" y2="18667"/>
                        <a14:foregroundMark x1="60000" y1="15556" x2="60000" y2="15556"/>
                        <a14:foregroundMark x1="66222" y1="27556" x2="39556" y2="28444"/>
                        <a14:foregroundMark x1="40889" y1="15556" x2="40889" y2="15556"/>
                        <a14:foregroundMark x1="52889" y1="15111" x2="52889" y2="15111"/>
                        <a14:foregroundMark x1="61333" y1="14667" x2="35556" y2="18222"/>
                        <a14:foregroundMark x1="34667" y1="31111" x2="63111" y2="35111"/>
                        <a14:foregroundMark x1="92000" y1="40444" x2="92000" y2="40444"/>
                        <a14:foregroundMark x1="5333" y1="40889" x2="5333" y2="40889"/>
                        <a14:foregroundMark x1="96000" y1="37333" x2="96000" y2="37333"/>
                        <a14:foregroundMark x1="49778" y1="8000" x2="49778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81" y="2656134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11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27B491-A33A-2773-5377-355B8BF5604E}"/>
              </a:ext>
            </a:extLst>
          </p:cNvPr>
          <p:cNvSpPr txBox="1"/>
          <p:nvPr/>
        </p:nvSpPr>
        <p:spPr>
          <a:xfrm>
            <a:off x="1331649" y="541537"/>
            <a:ext cx="67559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1" dirty="0">
                <a:solidFill>
                  <a:srgbClr val="0070C0"/>
                </a:solidFill>
                <a:effectLst/>
                <a:latin typeface="Merriweather" panose="020B0604020202020204" pitchFamily="2" charset="0"/>
              </a:rPr>
              <a:t>“The only way to do great work is to love what you do. If you haven't found it yet, keep looking. Don't settle.”</a:t>
            </a:r>
          </a:p>
          <a:p>
            <a:endParaRPr lang="en-US" dirty="0"/>
          </a:p>
        </p:txBody>
      </p:sp>
      <p:pic>
        <p:nvPicPr>
          <p:cNvPr id="4098" name="Picture 2" descr="Do What You Love: But First Find Out What That Is">
            <a:extLst>
              <a:ext uri="{FF2B5EF4-FFF2-40B4-BE49-F238E27FC236}">
                <a16:creationId xmlns:a16="http://schemas.microsoft.com/office/drawing/2014/main" id="{1322F1D6-32D5-93F3-FC4B-FAB430525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46" y="312686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92E45-1B30-585D-3206-EBC3A9C49458}"/>
              </a:ext>
            </a:extLst>
          </p:cNvPr>
          <p:cNvSpPr txBox="1"/>
          <p:nvPr/>
        </p:nvSpPr>
        <p:spPr>
          <a:xfrm>
            <a:off x="1467131" y="5252203"/>
            <a:ext cx="62097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i="1" dirty="0">
                <a:solidFill>
                  <a:srgbClr val="772399"/>
                </a:solidFill>
              </a:rPr>
              <a:t>Once you know what courses you want, it is time to fill out your planning sheet</a:t>
            </a:r>
            <a:r>
              <a:rPr lang="en-US" i="1" dirty="0">
                <a:solidFill>
                  <a:srgbClr val="772399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0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286" y="2140551"/>
            <a:ext cx="3412304" cy="801136"/>
          </a:xfrm>
          <a:noFill/>
        </p:spPr>
        <p:txBody>
          <a:bodyPr>
            <a:noAutofit/>
          </a:bodyPr>
          <a:lstStyle/>
          <a:p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Counselling </a:t>
            </a:r>
            <a:b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(by student’s last name)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8361" y="4577905"/>
            <a:ext cx="3867665" cy="43129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Worker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5046" y="2048112"/>
            <a:ext cx="4129404" cy="1141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8800" dirty="0"/>
              <a:t>JJ Hyde (A - G)</a:t>
            </a:r>
          </a:p>
          <a:p>
            <a:pPr fontAlgn="auto">
              <a:spcAft>
                <a:spcPts val="0"/>
              </a:spcAft>
            </a:pPr>
            <a:r>
              <a:rPr lang="en-US" sz="8800" dirty="0"/>
              <a:t>Renee </a:t>
            </a:r>
            <a:r>
              <a:rPr lang="en-US" sz="8800" dirty="0" err="1"/>
              <a:t>Mazzucco</a:t>
            </a:r>
            <a:r>
              <a:rPr lang="en-US" sz="8800" dirty="0"/>
              <a:t>   (H - N)</a:t>
            </a:r>
          </a:p>
          <a:p>
            <a:pPr fontAlgn="auto">
              <a:spcAft>
                <a:spcPts val="0"/>
              </a:spcAft>
            </a:pPr>
            <a:r>
              <a:rPr lang="en-US" sz="8800" dirty="0"/>
              <a:t>Shelly McClenahan (O - Z)</a:t>
            </a:r>
          </a:p>
          <a:p>
            <a:pPr marL="68580" indent="0" fontAlgn="auto">
              <a:spcAft>
                <a:spcPts val="0"/>
              </a:spcAft>
              <a:buNone/>
            </a:pPr>
            <a:r>
              <a:rPr lang="en-US" sz="2900" dirty="0">
                <a:solidFill>
                  <a:schemeClr val="bg2">
                    <a:lumMod val="25000"/>
                  </a:schemeClr>
                </a:solidFill>
              </a:rPr>
              <a:t>     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43400" y="5788085"/>
            <a:ext cx="4800600" cy="4312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&amp; Post Secondary Advisor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9286" y="4268873"/>
            <a:ext cx="2659223" cy="457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Services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2826" y="4755319"/>
            <a:ext cx="3927763" cy="749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Sherri Hughes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Derek Pengelly</a:t>
            </a:r>
          </a:p>
          <a:p>
            <a:pPr marL="68580" indent="0" fontAlgn="auto">
              <a:spcAft>
                <a:spcPts val="0"/>
              </a:spcAft>
              <a:buNone/>
            </a:pPr>
            <a:endParaRPr lang="en-US" sz="1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5449" y="5701247"/>
            <a:ext cx="4097951" cy="5260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Language Learner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6527" y="6219378"/>
            <a:ext cx="3800733" cy="431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Angeline Lee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9286" y="1032569"/>
            <a:ext cx="1919417" cy="4891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2367" y="2779113"/>
            <a:ext cx="4419600" cy="1447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Karen Watt   (A - G) 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Alina Birsan  (H - N) 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Giovanni Zenone (O – Z) 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marL="6858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2826" y="1469863"/>
            <a:ext cx="3810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Cheryl Woods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689D86-1A2D-44C9-8F57-99256E3655B1}"/>
              </a:ext>
            </a:extLst>
          </p:cNvPr>
          <p:cNvSpPr txBox="1">
            <a:spLocks/>
          </p:cNvSpPr>
          <p:nvPr/>
        </p:nvSpPr>
        <p:spPr>
          <a:xfrm>
            <a:off x="4857726" y="5016152"/>
            <a:ext cx="3452030" cy="4050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Abhinesh Naidu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512373"/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8186151-01C3-43F4-95AB-774D3F227D02}"/>
              </a:ext>
            </a:extLst>
          </p:cNvPr>
          <p:cNvSpPr txBox="1">
            <a:spLocks/>
          </p:cNvSpPr>
          <p:nvPr/>
        </p:nvSpPr>
        <p:spPr>
          <a:xfrm>
            <a:off x="4873873" y="6163091"/>
            <a:ext cx="3452030" cy="657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Darilynn Butler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512373"/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35AF4F5-2C01-4D6B-BC8C-ECE7B627E971}"/>
              </a:ext>
            </a:extLst>
          </p:cNvPr>
          <p:cNvSpPr txBox="1">
            <a:spLocks/>
          </p:cNvSpPr>
          <p:nvPr/>
        </p:nvSpPr>
        <p:spPr>
          <a:xfrm>
            <a:off x="889356" y="69914"/>
            <a:ext cx="7346669" cy="91440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</a:rPr>
              <a:t>THE HERITAGE WOODS TEAM: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BB92542-36F2-5CB9-856B-28B328157616}"/>
              </a:ext>
            </a:extLst>
          </p:cNvPr>
          <p:cNvSpPr txBox="1">
            <a:spLocks/>
          </p:cNvSpPr>
          <p:nvPr/>
        </p:nvSpPr>
        <p:spPr>
          <a:xfrm>
            <a:off x="4278482" y="3540624"/>
            <a:ext cx="4047421" cy="4312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Indigenous Youth Worker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412A403-0B85-C2EE-D881-7623373E73C0}"/>
              </a:ext>
            </a:extLst>
          </p:cNvPr>
          <p:cNvSpPr txBox="1">
            <a:spLocks/>
          </p:cNvSpPr>
          <p:nvPr/>
        </p:nvSpPr>
        <p:spPr>
          <a:xfrm>
            <a:off x="4856789" y="3988497"/>
            <a:ext cx="3452030" cy="43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Erika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512373"/>
              </a:solidFill>
            </a:endParaRPr>
          </a:p>
          <a:p>
            <a:pPr fontAlgn="auto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5DAC4B-E47E-8D01-5053-29D315AB1B9D}"/>
              </a:ext>
            </a:extLst>
          </p:cNvPr>
          <p:cNvSpPr txBox="1">
            <a:spLocks/>
          </p:cNvSpPr>
          <p:nvPr/>
        </p:nvSpPr>
        <p:spPr>
          <a:xfrm>
            <a:off x="4232637" y="1373162"/>
            <a:ext cx="3412304" cy="80113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 Principals </a:t>
            </a:r>
            <a:b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(by student’s last name)</a:t>
            </a:r>
          </a:p>
        </p:txBody>
      </p:sp>
    </p:spTree>
    <p:extLst>
      <p:ext uri="{BB962C8B-B14F-4D97-AF65-F5344CB8AC3E}">
        <p14:creationId xmlns:p14="http://schemas.microsoft.com/office/powerpoint/2010/main" val="1120035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73E0-5962-ED9D-40EE-7CC600DCF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38" y="495300"/>
            <a:ext cx="5751405" cy="1116106"/>
          </a:xfrm>
        </p:spPr>
        <p:txBody>
          <a:bodyPr/>
          <a:lstStyle/>
          <a:p>
            <a:r>
              <a:rPr lang="en-CA" dirty="0"/>
              <a:t>ONLINE COURSE 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41078-C390-CE03-F66C-2A243B6C1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84" y="2046287"/>
            <a:ext cx="6302191" cy="4144963"/>
          </a:xfrm>
        </p:spPr>
        <p:txBody>
          <a:bodyPr>
            <a:normAutofit/>
          </a:bodyPr>
          <a:lstStyle/>
          <a:p>
            <a:r>
              <a:rPr lang="en-CA" dirty="0"/>
              <a:t>The following slides are meant to guide you through the process</a:t>
            </a:r>
          </a:p>
          <a:p>
            <a:r>
              <a:rPr lang="en-CA" dirty="0"/>
              <a:t>Counsellors will be going into the main feeder schools reviewing process</a:t>
            </a:r>
          </a:p>
          <a:p>
            <a:r>
              <a:rPr lang="en-CA" dirty="0"/>
              <a:t>If you are from an out of catchment school, you will be able to input your requests once cross-catchment acceptance has been granted</a:t>
            </a:r>
          </a:p>
          <a:p>
            <a:r>
              <a:rPr lang="en-CA" dirty="0"/>
              <a:t>If you are out of district, fill out a hard copy of the form and hand it in to the office with your registration documents</a:t>
            </a:r>
          </a:p>
        </p:txBody>
      </p:sp>
      <p:pic>
        <p:nvPicPr>
          <p:cNvPr id="6146" name="Picture 2" descr="Free Computers Clipart - Clip Art Pictures - Graphics - Illustrations">
            <a:extLst>
              <a:ext uri="{FF2B5EF4-FFF2-40B4-BE49-F238E27FC236}">
                <a16:creationId xmlns:a16="http://schemas.microsoft.com/office/drawing/2014/main" id="{07409E8B-CF3C-3866-7471-EAADCA9C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75780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14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58E4-4E74-4A32-C6EE-DBD066BF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674594"/>
            <a:ext cx="7556313" cy="716056"/>
          </a:xfrm>
        </p:spPr>
        <p:txBody>
          <a:bodyPr/>
          <a:lstStyle/>
          <a:p>
            <a:r>
              <a:rPr lang="en-US" dirty="0"/>
              <a:t>For your PLANNING only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31B9A-9C07-F131-0E2F-3EA19B903B2C}"/>
              </a:ext>
            </a:extLst>
          </p:cNvPr>
          <p:cNvSpPr txBox="1"/>
          <p:nvPr/>
        </p:nvSpPr>
        <p:spPr>
          <a:xfrm>
            <a:off x="304800" y="1743075"/>
            <a:ext cx="2571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in catchment or will be accepted cross-catchment, you will be inputting your own requests through the portal once you are accepted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A59A8-25C0-60D6-9711-B38DC70E1D95}"/>
              </a:ext>
            </a:extLst>
          </p:cNvPr>
          <p:cNvSpPr txBox="1"/>
          <p:nvPr/>
        </p:nvSpPr>
        <p:spPr>
          <a:xfrm>
            <a:off x="6610350" y="3291833"/>
            <a:ext cx="2295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out of district, hand in a filled out hard copy to the office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545EA-6C93-269F-71D1-9CB85BB3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37" y="1390650"/>
            <a:ext cx="3267113" cy="52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88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6803-2394-286B-72FB-33E8F777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61" y="493619"/>
            <a:ext cx="7556313" cy="1116106"/>
          </a:xfrm>
        </p:spPr>
        <p:txBody>
          <a:bodyPr/>
          <a:lstStyle/>
          <a:p>
            <a:r>
              <a:rPr lang="en-US" dirty="0"/>
              <a:t>Now students are ready to enter the information into the portal	</a:t>
            </a:r>
            <a:endParaRPr lang="en-CA" dirty="0"/>
          </a:p>
        </p:txBody>
      </p:sp>
      <p:pic>
        <p:nvPicPr>
          <p:cNvPr id="1026" name="Picture 2" descr="Portal Images - Free Download on Freepik">
            <a:extLst>
              <a:ext uri="{FF2B5EF4-FFF2-40B4-BE49-F238E27FC236}">
                <a16:creationId xmlns:a16="http://schemas.microsoft.com/office/drawing/2014/main" id="{112F576C-C492-BF2A-5F52-B3F28640A8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830481"/>
            <a:ext cx="2776537" cy="27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5912CB-791C-E392-2642-F5B73A1B1782}"/>
              </a:ext>
            </a:extLst>
          </p:cNvPr>
          <p:cNvSpPr txBox="1">
            <a:spLocks/>
          </p:cNvSpPr>
          <p:nvPr/>
        </p:nvSpPr>
        <p:spPr>
          <a:xfrm>
            <a:off x="715261" y="5027519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You can go in and out of the portal and make changes any number of times until the portal closes on March 30</a:t>
            </a:r>
            <a:r>
              <a:rPr lang="en-US" sz="2400" baseline="30000" dirty="0"/>
              <a:t>th</a:t>
            </a:r>
            <a:r>
              <a:rPr lang="en-US" sz="2400" dirty="0"/>
              <a:t>, 2025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04184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03C4-3F68-AA84-2EEC-A3FF5664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 1:  Login to the </a:t>
            </a:r>
            <a:r>
              <a:rPr lang="en-US" sz="3600" dirty="0" err="1"/>
              <a:t>MyEd</a:t>
            </a:r>
            <a:r>
              <a:rPr lang="en-US" sz="3600" dirty="0"/>
              <a:t> Portal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223A7-79B7-1B3F-5AF2-D88549DD3341}"/>
              </a:ext>
            </a:extLst>
          </p:cNvPr>
          <p:cNvSpPr txBox="1"/>
          <p:nvPr/>
        </p:nvSpPr>
        <p:spPr>
          <a:xfrm>
            <a:off x="5184560" y="2419322"/>
            <a:ext cx="330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MYED BC and login with your 7 Digit Student Number (not an email address or PEN number)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6DB6B-78FE-587E-9BC4-B80168F49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05" y="4845913"/>
            <a:ext cx="3076317" cy="16436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489F1A-3577-CC1F-C829-DD7B6D0F114F}"/>
              </a:ext>
            </a:extLst>
          </p:cNvPr>
          <p:cNvSpPr txBox="1"/>
          <p:nvPr/>
        </p:nvSpPr>
        <p:spPr>
          <a:xfrm>
            <a:off x="4867372" y="5227597"/>
            <a:ext cx="287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“MY INFO” in the top left corner.</a:t>
            </a:r>
            <a:endParaRPr lang="en-CA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EA18D1A-2633-4AED-EF73-0474EEE39688}"/>
              </a:ext>
            </a:extLst>
          </p:cNvPr>
          <p:cNvSpPr/>
          <p:nvPr/>
        </p:nvSpPr>
        <p:spPr>
          <a:xfrm rot="8880803">
            <a:off x="2518247" y="4886447"/>
            <a:ext cx="1133846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2B791F-D307-73CE-E0E6-4441E3B6B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621" y="1164370"/>
            <a:ext cx="3301966" cy="323018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7280B832-7D80-D2C4-7FA2-A3B1D293FD3E}"/>
              </a:ext>
            </a:extLst>
          </p:cNvPr>
          <p:cNvSpPr/>
          <p:nvPr/>
        </p:nvSpPr>
        <p:spPr>
          <a:xfrm rot="8880803">
            <a:off x="4497848" y="2081262"/>
            <a:ext cx="1133846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CF16B-446B-A852-9DC1-CEE2938EE425}"/>
              </a:ext>
            </a:extLst>
          </p:cNvPr>
          <p:cNvSpPr txBox="1"/>
          <p:nvPr/>
        </p:nvSpPr>
        <p:spPr>
          <a:xfrm>
            <a:off x="4867372" y="4160278"/>
            <a:ext cx="3822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STEP 2:  My Info</a:t>
            </a:r>
          </a:p>
        </p:txBody>
      </p:sp>
    </p:spTree>
    <p:extLst>
      <p:ext uri="{BB962C8B-B14F-4D97-AF65-F5344CB8AC3E}">
        <p14:creationId xmlns:p14="http://schemas.microsoft.com/office/powerpoint/2010/main" val="1603825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3C70E-A0D2-0BAC-26DA-14E602F3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27" y="766539"/>
            <a:ext cx="7556313" cy="1116106"/>
          </a:xfrm>
        </p:spPr>
        <p:txBody>
          <a:bodyPr/>
          <a:lstStyle/>
          <a:p>
            <a:r>
              <a:rPr lang="en-CA" dirty="0"/>
              <a:t>STEP 3: Click on REQUESTS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633E55-FF0E-0ABA-2505-0AF1C8D03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891" y="2243308"/>
            <a:ext cx="2166151" cy="24348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99BEA1-6C64-6C30-EC84-FF5BE2841E48}"/>
              </a:ext>
            </a:extLst>
          </p:cNvPr>
          <p:cNvSpPr txBox="1"/>
          <p:nvPr/>
        </p:nvSpPr>
        <p:spPr>
          <a:xfrm>
            <a:off x="4105765" y="3129812"/>
            <a:ext cx="2627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“REQUESTS” at the bottom of the left sidebar.</a:t>
            </a:r>
            <a:endParaRPr lang="en-CA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D699A7-26AA-8421-787A-434E105108C6}"/>
              </a:ext>
            </a:extLst>
          </p:cNvPr>
          <p:cNvSpPr/>
          <p:nvPr/>
        </p:nvSpPr>
        <p:spPr>
          <a:xfrm rot="8880803">
            <a:off x="2211760" y="4017963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77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C199-6E50-C58E-D5A1-39F33361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ED90B-5E38-B8DE-929F-7F0B7C7EE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parent/caregiver you can REVIEW the course requests through the parent portal, but cannot make changes through there</a:t>
            </a:r>
          </a:p>
          <a:p>
            <a:r>
              <a:rPr lang="en-US" dirty="0"/>
              <a:t>There are detailed instructions on how to view the requests on the parent portal under “Support Documents” on the HWSS course programming webpage:  </a:t>
            </a:r>
            <a:r>
              <a:rPr lang="en-US" dirty="0">
                <a:hlinkClick r:id="rId2"/>
              </a:rPr>
              <a:t>Course Programming - Heritage Woods Secondary School (sd43.bc.ca)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03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E798C6-796B-F21E-0363-EAD9C022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794979"/>
            <a:ext cx="8254873" cy="31597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74CBDC-EB06-E9DE-AE9B-743D6E0892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8475" y="484188"/>
            <a:ext cx="7556500" cy="11160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STEP 4:  RE-READ all the 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A1CD7-A710-7910-2EA6-721095B20D04}"/>
              </a:ext>
            </a:extLst>
          </p:cNvPr>
          <p:cNvSpPr txBox="1"/>
          <p:nvPr/>
        </p:nvSpPr>
        <p:spPr>
          <a:xfrm>
            <a:off x="5435573" y="1600200"/>
            <a:ext cx="2521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Instructions mirror what is on the planning sheet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EEB348E-BED4-E657-E9AE-4598F03F99AE}"/>
              </a:ext>
            </a:extLst>
          </p:cNvPr>
          <p:cNvSpPr/>
          <p:nvPr/>
        </p:nvSpPr>
        <p:spPr>
          <a:xfrm rot="9649885">
            <a:off x="5161024" y="316874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1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1F6B9AA8-1801-1A92-CB16-5BD44DB1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87" y="812568"/>
            <a:ext cx="8050722" cy="1116106"/>
          </a:xfrm>
        </p:spPr>
        <p:txBody>
          <a:bodyPr/>
          <a:lstStyle/>
          <a:p>
            <a:r>
              <a:rPr lang="en-CA" sz="3200" dirty="0"/>
              <a:t>STEP 5: Enter Your REQUESTS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200F005-8186-7A51-E914-4D4E5964E0CA}"/>
              </a:ext>
            </a:extLst>
          </p:cNvPr>
          <p:cNvSpPr/>
          <p:nvPr/>
        </p:nvSpPr>
        <p:spPr>
          <a:xfrm>
            <a:off x="2315692" y="423220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CF43E903-2E53-99E3-CE29-E653D1579B57}"/>
              </a:ext>
            </a:extLst>
          </p:cNvPr>
          <p:cNvSpPr/>
          <p:nvPr/>
        </p:nvSpPr>
        <p:spPr>
          <a:xfrm rot="1351955">
            <a:off x="2137938" y="2839395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C9BF83-7DB6-E504-4F6E-2486BDCC33B5}"/>
              </a:ext>
            </a:extLst>
          </p:cNvPr>
          <p:cNvSpPr txBox="1"/>
          <p:nvPr/>
        </p:nvSpPr>
        <p:spPr>
          <a:xfrm>
            <a:off x="142029" y="2122641"/>
            <a:ext cx="245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These Core Classes will be pre-selected</a:t>
            </a:r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63DDB05D-7371-6615-F3B9-2068D19D9674}"/>
              </a:ext>
            </a:extLst>
          </p:cNvPr>
          <p:cNvSpPr/>
          <p:nvPr/>
        </p:nvSpPr>
        <p:spPr>
          <a:xfrm>
            <a:off x="3253002" y="2888501"/>
            <a:ext cx="483921" cy="111610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A67659-8819-0F41-A808-3AAB3583A540}"/>
              </a:ext>
            </a:extLst>
          </p:cNvPr>
          <p:cNvSpPr txBox="1"/>
          <p:nvPr/>
        </p:nvSpPr>
        <p:spPr>
          <a:xfrm>
            <a:off x="187436" y="3879637"/>
            <a:ext cx="2253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Click on select and enter the correct number of electives (3 for grade 9)</a:t>
            </a:r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422744F4-07FC-832A-78B0-66EBC90D3372}"/>
              </a:ext>
            </a:extLst>
          </p:cNvPr>
          <p:cNvSpPr/>
          <p:nvPr/>
        </p:nvSpPr>
        <p:spPr>
          <a:xfrm>
            <a:off x="3383297" y="4293769"/>
            <a:ext cx="483921" cy="4589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E01364-C786-4E95-9014-F68BF8017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218" y="1806393"/>
            <a:ext cx="3438525" cy="314325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B4BC80B-094A-EA58-CC6F-46EAEC2C165A}"/>
              </a:ext>
            </a:extLst>
          </p:cNvPr>
          <p:cNvSpPr/>
          <p:nvPr/>
        </p:nvSpPr>
        <p:spPr>
          <a:xfrm rot="19896838">
            <a:off x="4099614" y="5043575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801B2-514C-C295-4DB4-43C5CEE5C68B}"/>
              </a:ext>
            </a:extLst>
          </p:cNvPr>
          <p:cNvSpPr txBox="1"/>
          <p:nvPr/>
        </p:nvSpPr>
        <p:spPr>
          <a:xfrm>
            <a:off x="1077931" y="5477032"/>
            <a:ext cx="2679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Click on if you would like to request any of the additional courses (band, choir, athletics)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7638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9DF7F3-E08F-E227-85B9-E8FAC8550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3" y="1876360"/>
            <a:ext cx="7808564" cy="4245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16928-45C4-06FE-BEF9-5FDB61DF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165096"/>
            <a:ext cx="7556313" cy="1116106"/>
          </a:xfrm>
        </p:spPr>
        <p:txBody>
          <a:bodyPr/>
          <a:lstStyle/>
          <a:p>
            <a:r>
              <a:rPr lang="en-CA" dirty="0"/>
              <a:t>Step 6: Electives</a:t>
            </a:r>
            <a:br>
              <a:rPr lang="en-CA" dirty="0"/>
            </a:br>
            <a:r>
              <a:rPr lang="en-CA" dirty="0"/>
              <a:t>When entering electives…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4AF21-AFF8-45CD-21F1-88ED8255F031}"/>
              </a:ext>
            </a:extLst>
          </p:cNvPr>
          <p:cNvSpPr txBox="1"/>
          <p:nvPr/>
        </p:nvSpPr>
        <p:spPr>
          <a:xfrm>
            <a:off x="3022620" y="1422894"/>
            <a:ext cx="264475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When entering electives use the &lt; &gt; arrows to scroll through to each page of electives</a:t>
            </a:r>
            <a:endParaRPr lang="en-CA" sz="16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43EA4E8-10DC-86E6-77CD-97FA673E200B}"/>
              </a:ext>
            </a:extLst>
          </p:cNvPr>
          <p:cNvSpPr/>
          <p:nvPr/>
        </p:nvSpPr>
        <p:spPr>
          <a:xfrm rot="9127040">
            <a:off x="2099425" y="2673695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23E8FF-3CA5-9230-BE07-6E1E4B0C003D}"/>
              </a:ext>
            </a:extLst>
          </p:cNvPr>
          <p:cNvSpPr txBox="1"/>
          <p:nvPr/>
        </p:nvSpPr>
        <p:spPr>
          <a:xfrm>
            <a:off x="6467476" y="4039766"/>
            <a:ext cx="195571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600" dirty="0"/>
              <a:t>Electives are in subject groupings!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0DA48B0-F806-F054-86BB-2758C91216AB}"/>
              </a:ext>
            </a:extLst>
          </p:cNvPr>
          <p:cNvSpPr/>
          <p:nvPr/>
        </p:nvSpPr>
        <p:spPr>
          <a:xfrm rot="11110611">
            <a:off x="782380" y="586112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DBC26-90B0-1122-59B0-D5FDF854024D}"/>
              </a:ext>
            </a:extLst>
          </p:cNvPr>
          <p:cNvSpPr txBox="1"/>
          <p:nvPr/>
        </p:nvSpPr>
        <p:spPr>
          <a:xfrm>
            <a:off x="2148856" y="6064726"/>
            <a:ext cx="14992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Click okay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7DB54CD-491A-72D7-C906-D0D22AAC8C49}"/>
              </a:ext>
            </a:extLst>
          </p:cNvPr>
          <p:cNvSpPr/>
          <p:nvPr/>
        </p:nvSpPr>
        <p:spPr>
          <a:xfrm rot="9127040">
            <a:off x="1005234" y="450589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FF458D-253C-1126-A4EF-DE7E133C0EAC}"/>
              </a:ext>
            </a:extLst>
          </p:cNvPr>
          <p:cNvSpPr txBox="1"/>
          <p:nvPr/>
        </p:nvSpPr>
        <p:spPr>
          <a:xfrm>
            <a:off x="2068269" y="4012393"/>
            <a:ext cx="190869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Choose all three at the same time…no need to go in and out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98748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EB63-1CD5-77D1-BECD-79E874BC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820831"/>
          </a:xfrm>
        </p:spPr>
        <p:txBody>
          <a:bodyPr/>
          <a:lstStyle/>
          <a:p>
            <a:r>
              <a:rPr lang="en-US" dirty="0"/>
              <a:t>Step 7: Additional Courses</a:t>
            </a:r>
            <a:br>
              <a:rPr lang="en-US" dirty="0"/>
            </a:b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2A904-7368-CFE9-EC75-B7747458E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820" y="2422475"/>
            <a:ext cx="3640467" cy="3924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7CEB3D-7CAA-4FDD-D7AD-2666F2EF27BA}"/>
              </a:ext>
            </a:extLst>
          </p:cNvPr>
          <p:cNvSpPr txBox="1"/>
          <p:nvPr/>
        </p:nvSpPr>
        <p:spPr>
          <a:xfrm>
            <a:off x="1943100" y="1304925"/>
            <a:ext cx="346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the same format for choosing Additional Courses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DB7AB-2F2E-F89D-F167-3C6B0AEE91D7}"/>
              </a:ext>
            </a:extLst>
          </p:cNvPr>
          <p:cNvSpPr txBox="1"/>
          <p:nvPr/>
        </p:nvSpPr>
        <p:spPr>
          <a:xfrm>
            <a:off x="366713" y="3066678"/>
            <a:ext cx="36404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may take ADDITIONAL COURSES from the Music, Theatre, Physical Education and ELL departments, which meet outside a student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primary timetable. See course descriptions under the appropriate department for more information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0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73" y="684609"/>
            <a:ext cx="7024744" cy="1143000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  <a:latin typeface="Noteworthy Bold"/>
              </a:rPr>
              <a:t>How Things 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4017"/>
            <a:ext cx="6777317" cy="466963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100" u="sng" dirty="0"/>
              <a:t>Two semesters</a:t>
            </a:r>
          </a:p>
          <a:p>
            <a:pPr lvl="1"/>
            <a:r>
              <a:rPr lang="en-US" sz="5100" dirty="0"/>
              <a:t>Semester 1: Sept-Jan</a:t>
            </a:r>
          </a:p>
          <a:p>
            <a:pPr lvl="1"/>
            <a:r>
              <a:rPr lang="en-US" sz="5100" dirty="0"/>
              <a:t>Semester 2: Feb-June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/>
                </a:solidFill>
              </a:rPr>
              <a:t>Students </a:t>
            </a:r>
            <a:r>
              <a:rPr lang="en-US" sz="5100" u="sng" dirty="0">
                <a:solidFill>
                  <a:schemeClr val="accent1"/>
                </a:solidFill>
              </a:rPr>
              <a:t>take 8 courses plus digital literacy </a:t>
            </a:r>
            <a:r>
              <a:rPr lang="en-US" sz="5100" dirty="0">
                <a:solidFill>
                  <a:schemeClr val="accent1"/>
                </a:solidFill>
              </a:rPr>
              <a:t>over 2 semesters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dirty="0"/>
              <a:t>Classes are 72 minutes long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5100" u="sng" dirty="0">
                <a:solidFill>
                  <a:schemeClr val="accent1"/>
                </a:solidFill>
              </a:rPr>
              <a:t>Flex Blocks</a:t>
            </a:r>
            <a:r>
              <a:rPr lang="en-US" sz="5100" dirty="0">
                <a:solidFill>
                  <a:schemeClr val="accent1"/>
                </a:solidFill>
              </a:rPr>
              <a:t>:  Mon-Fri, 30 mins of tutorial time with a teacher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800" b="1" dirty="0"/>
              <a:t>Students may also take ADDITIONAL COURSES from the Music, Theatre, Physical Education and ELL departments, which meet outside a student’s primary timetable.</a:t>
            </a:r>
            <a:endParaRPr lang="en-US" sz="5100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C:\Users\smartin\AppData\Local\Microsoft\Windows\Temporary Internet Files\Content.IE5\1PEZ0ILV\desk_calendar_1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6" b="95128" l="2449" r="96735">
                        <a14:foregroundMark x1="13878" y1="5568" x2="13878" y2="5568"/>
                        <a14:foregroundMark x1="9592" y1="15777" x2="9592" y2="15777"/>
                        <a14:foregroundMark x1="3673" y1="26914" x2="3673" y2="26914"/>
                        <a14:foregroundMark x1="33061" y1="4176" x2="33061" y2="4176"/>
                        <a14:foregroundMark x1="24490" y1="6032" x2="24490" y2="6032"/>
                        <a14:foregroundMark x1="92041" y1="69374" x2="92041" y2="69374"/>
                        <a14:foregroundMark x1="90816" y1="93968" x2="90816" y2="93968"/>
                        <a14:foregroundMark x1="94694" y1="86775" x2="94694" y2="86775"/>
                        <a14:foregroundMark x1="96735" y1="81439" x2="96735" y2="81439"/>
                        <a14:foregroundMark x1="74898" y1="61021" x2="74898" y2="61021"/>
                        <a14:foregroundMark x1="68163" y1="63341" x2="68163" y2="63341"/>
                        <a14:foregroundMark x1="55306" y1="67053" x2="76531" y2="62645"/>
                        <a14:foregroundMark x1="76531" y1="62645" x2="78163" y2="61485"/>
                        <a14:foregroundMark x1="36735" y1="53364" x2="54286" y2="53132"/>
                        <a14:foregroundMark x1="83061" y1="95128" x2="92653" y2="89095"/>
                        <a14:foregroundMark x1="30612" y1="12297" x2="30612" y2="12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199"/>
            <a:ext cx="3253439" cy="286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54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F343-22EA-5FD1-5B84-C6DB6CFE4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 8: Enter TWO alternates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693334-B39E-A7DF-88FF-AEF315031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079" y="1472729"/>
            <a:ext cx="4495800" cy="1266825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EF153DE-71EE-F2F1-9C76-7FB2E097C224}"/>
              </a:ext>
            </a:extLst>
          </p:cNvPr>
          <p:cNvSpPr/>
          <p:nvPr/>
        </p:nvSpPr>
        <p:spPr>
          <a:xfrm>
            <a:off x="1185070" y="2061304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F005C-2C37-554C-61AD-554B44766956}"/>
              </a:ext>
            </a:extLst>
          </p:cNvPr>
          <p:cNvSpPr txBox="1"/>
          <p:nvPr/>
        </p:nvSpPr>
        <p:spPr>
          <a:xfrm>
            <a:off x="358625" y="4149561"/>
            <a:ext cx="304504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Notes For Counsellor: </a:t>
            </a:r>
          </a:p>
          <a:p>
            <a:r>
              <a:rPr lang="en-US" dirty="0"/>
              <a:t>ELL?</a:t>
            </a:r>
            <a:br>
              <a:rPr lang="en-US" dirty="0"/>
            </a:br>
            <a:r>
              <a:rPr lang="en-US" dirty="0"/>
              <a:t>Student support?</a:t>
            </a:r>
          </a:p>
          <a:p>
            <a:endParaRPr lang="en-US" dirty="0"/>
          </a:p>
          <a:p>
            <a:r>
              <a:rPr lang="en-US" sz="1600" dirty="0"/>
              <a:t>Use the bullet points from earlier in the power point or the planning sheet to guide you in writing any additional information</a:t>
            </a:r>
            <a:endParaRPr lang="en-CA" sz="1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BF1AD3-B324-45C0-7BCD-5F55068B84CB}"/>
              </a:ext>
            </a:extLst>
          </p:cNvPr>
          <p:cNvSpPr txBox="1">
            <a:spLocks/>
          </p:cNvSpPr>
          <p:nvPr/>
        </p:nvSpPr>
        <p:spPr>
          <a:xfrm>
            <a:off x="498474" y="334572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highlight>
                  <a:srgbClr val="FFFF00"/>
                </a:highlight>
              </a:rPr>
              <a:t>STEP 9: Notes for Counsellor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C13713-09BD-2092-C2FF-02354A6C6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81" y="4809008"/>
            <a:ext cx="4591050" cy="115252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FE508A26-A09D-CFB2-BA5E-DC7E5C869F52}"/>
              </a:ext>
            </a:extLst>
          </p:cNvPr>
          <p:cNvSpPr/>
          <p:nvPr/>
        </p:nvSpPr>
        <p:spPr>
          <a:xfrm rot="9063539">
            <a:off x="5435926" y="4807751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62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39D1-A01F-DA3F-3AB6-6949844D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484094"/>
            <a:ext cx="6748360" cy="1116106"/>
          </a:xfrm>
        </p:spPr>
        <p:txBody>
          <a:bodyPr/>
          <a:lstStyle/>
          <a:p>
            <a:r>
              <a:rPr lang="en-US" dirty="0"/>
              <a:t>A note about student support blocks and ELL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843F0-231F-DAB3-6F3E-5312B5C5E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Middle school and high schools start the transition process in late April</a:t>
            </a:r>
          </a:p>
          <a:p>
            <a:r>
              <a:rPr lang="en-US" dirty="0"/>
              <a:t>Counsellors, teachers, support staff all meet to review students</a:t>
            </a:r>
          </a:p>
          <a:p>
            <a:r>
              <a:rPr lang="en-US" dirty="0"/>
              <a:t>Your case manager or ELL teacher will ensure that the most accurate information is passed along</a:t>
            </a:r>
          </a:p>
          <a:p>
            <a:r>
              <a:rPr lang="en-US" dirty="0"/>
              <a:t>ELL students will be assessed later in May and placed in the appropriate courses</a:t>
            </a:r>
          </a:p>
          <a:p>
            <a:r>
              <a:rPr lang="en-US" dirty="0"/>
              <a:t>By the end of June, case managers from the high school will be assigned</a:t>
            </a:r>
          </a:p>
          <a:p>
            <a:r>
              <a:rPr lang="en-US" dirty="0"/>
              <a:t>Case manager will reach out to connect</a:t>
            </a:r>
          </a:p>
          <a:p>
            <a:endParaRPr lang="en-US" dirty="0"/>
          </a:p>
        </p:txBody>
      </p:sp>
      <p:pic>
        <p:nvPicPr>
          <p:cNvPr id="1026" name="Picture 2" descr="care clip art 20 free Cliparts | Download images on Clipground 2023">
            <a:extLst>
              <a:ext uri="{FF2B5EF4-FFF2-40B4-BE49-F238E27FC236}">
                <a16:creationId xmlns:a16="http://schemas.microsoft.com/office/drawing/2014/main" id="{8C4F1510-64E0-ABFD-948F-F05C6160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04" y="74202"/>
            <a:ext cx="1797327" cy="179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51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97090-4DED-D9EB-BF4A-FE1BFAB7C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488" y="4391586"/>
            <a:ext cx="6276975" cy="952500"/>
          </a:xfrm>
        </p:spPr>
      </p:pic>
      <p:pic>
        <p:nvPicPr>
          <p:cNvPr id="1026" name="Picture 2" descr="Free Forget Cliparts, Download Free Forget Cliparts png images, Free  ClipArts on Clipart Library">
            <a:extLst>
              <a:ext uri="{FF2B5EF4-FFF2-40B4-BE49-F238E27FC236}">
                <a16:creationId xmlns:a16="http://schemas.microsoft.com/office/drawing/2014/main" id="{97068F3A-75B1-2404-FF9E-96EA0F1D7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22" y="586435"/>
            <a:ext cx="3455309" cy="305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FE35D36-6BFB-C542-38BE-21A771204E04}"/>
              </a:ext>
            </a:extLst>
          </p:cNvPr>
          <p:cNvSpPr/>
          <p:nvPr/>
        </p:nvSpPr>
        <p:spPr>
          <a:xfrm rot="9063539">
            <a:off x="5862054" y="3982128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5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71" y="1182949"/>
            <a:ext cx="6284857" cy="413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7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08" y="26512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to High School…</a:t>
            </a:r>
            <a:b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Should Your Child Expect?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665" y="2815151"/>
            <a:ext cx="6491909" cy="3789816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/>
              <a:t>Smaller “team”  	           larger environment</a:t>
            </a:r>
          </a:p>
          <a:p>
            <a:pPr marL="457200" lvl="1" indent="0">
              <a:buNone/>
            </a:pPr>
            <a:r>
              <a:rPr lang="en-US" sz="2000" dirty="0"/>
              <a:t>easier to fly (or swim) under radar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New routines, new clubs / activities, lockers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New friends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More freedom = More responsibility</a:t>
            </a:r>
          </a:p>
          <a:p>
            <a:pPr>
              <a:buBlip>
                <a:blip r:embed="rId2"/>
              </a:buBlip>
            </a:pPr>
            <a:r>
              <a:rPr lang="en-US" sz="2400" dirty="0"/>
              <a:t>Different teachers for different subjects </a:t>
            </a:r>
          </a:p>
          <a:p>
            <a:pPr marL="6858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5890" y="54102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026" name="Picture 2" descr="C:\Users\smartin\AppData\Local\Microsoft\Windows\Temporary Internet Files\Content.IE5\UKO3AXX5\Fis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0867">
            <a:off x="349860" y="1367687"/>
            <a:ext cx="1915372" cy="12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martin\AppData\Local\Microsoft\Windows\Temporary Internet Files\Content.IE5\7U6KC3GA\large-Globe-Fish-Cartoon-Suprised-33.3-4409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87" y="3299783"/>
            <a:ext cx="2389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iped Right Arrow 3"/>
          <p:cNvSpPr/>
          <p:nvPr/>
        </p:nvSpPr>
        <p:spPr>
          <a:xfrm>
            <a:off x="2819400" y="2815151"/>
            <a:ext cx="1007073" cy="484632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51" y="388757"/>
            <a:ext cx="8229600" cy="914400"/>
          </a:xfrm>
        </p:spPr>
        <p:txBody>
          <a:bodyPr>
            <a:normAutofit/>
          </a:bodyPr>
          <a:lstStyle/>
          <a:p>
            <a:r>
              <a:rPr lang="en-CA" altLang="en-US" sz="40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prepare with your child</a:t>
            </a:r>
            <a:endParaRPr lang="en-US" sz="40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477" y="1292271"/>
            <a:ext cx="8696288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altLang="en-US" sz="2400" b="1" u="sng" dirty="0"/>
              <a:t>Discuss: 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Peer pressure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Attendance expectations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Facing each day positively 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Homework expectations, organization, study time at home, goal setting 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Praise and reinforcement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Ask questions (of your teen, teachers, counsellors, &amp; administration)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Learn about and use the resources available</a:t>
            </a:r>
          </a:p>
          <a:p>
            <a:pPr>
              <a:buBlip>
                <a:blip r:embed="rId2"/>
              </a:buBlip>
            </a:pPr>
            <a:r>
              <a:rPr lang="en-CA" altLang="en-US" dirty="0"/>
              <a:t>Encourage and support them in getting involved!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374" y="1832524"/>
            <a:ext cx="1491422" cy="127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smartin\AppData\Local\Microsoft\Windows\Temporary Internet Files\Content.IE5\7U6KC3GA\Redhear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68" y="1250286"/>
            <a:ext cx="121941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martin\AppData\Local\Microsoft\Windows\Temporary Internet Files\Content.IE5\LOP41XOV\16756-illustration-of-a-clock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83" y="1866282"/>
            <a:ext cx="1219419" cy="133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69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9372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There are many ways to get involved…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63660" y="1357542"/>
            <a:ext cx="6629400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Clubs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Leadership Opportunities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Music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Sports Teams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Intramurals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512373"/>
                </a:solidFill>
                <a:latin typeface="Noteworthy Bold"/>
              </a:rPr>
              <a:t>Volunteering</a:t>
            </a:r>
            <a:endParaRPr lang="en-US" sz="2800" b="1" dirty="0">
              <a:solidFill>
                <a:srgbClr val="512373"/>
              </a:solidFill>
              <a:latin typeface="Noteworthy Bold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86" y="1672941"/>
            <a:ext cx="1371600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martin\AppData\Local\Microsoft\Windows\Temporary Internet Files\Content.IE5\26T0U0NA\1024px-Musical_note_nicu_bucule_01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0" y="4461159"/>
            <a:ext cx="1066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martin\AppData\Local\Microsoft\Windows\Temporary Internet Files\Content.IE5\YUOMQC7Q\chemica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1314965" cy="17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martin\AppData\Local\Microsoft\Windows\Temporary Internet Files\Content.IE5\LOP41XOV\math_clipart2[1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6667" l="725" r="98551">
                        <a14:foregroundMark x1="5797" y1="31333" x2="5072" y2="77333"/>
                        <a14:foregroundMark x1="39130" y1="90000" x2="56522" y2="87333"/>
                        <a14:foregroundMark x1="55072" y1="96000" x2="44928" y2="96667"/>
                        <a14:foregroundMark x1="95652" y1="70667" x2="92029" y2="26667"/>
                        <a14:foregroundMark x1="89130" y1="33333" x2="62319" y2="40667"/>
                        <a14:foregroundMark x1="62319" y1="40667" x2="62319" y2="40667"/>
                        <a14:foregroundMark x1="65942" y1="12667" x2="44928" y2="6667"/>
                        <a14:foregroundMark x1="17391" y1="63333" x2="30435" y2="58667"/>
                        <a14:foregroundMark x1="95652" y1="80000" x2="95652" y2="80000"/>
                        <a14:foregroundMark x1="49275" y1="4000" x2="49275" y2="4000"/>
                        <a14:foregroundMark x1="725" y1="70667" x2="725" y2="70667"/>
                        <a14:foregroundMark x1="98551" y1="72667" x2="98551" y2="7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64" y="4100742"/>
            <a:ext cx="1961635" cy="21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martin\AppData\Local\Microsoft\Windows\Temporary Internet Files\Content.IE5\0UZTR78V\large-Soccer-Ball-166.6-5587[1]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83" y="3262542"/>
            <a:ext cx="104291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57" y="84137"/>
            <a:ext cx="7024744" cy="1143000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</a:rPr>
              <a:t>Stay Connected…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925" y="1219200"/>
            <a:ext cx="8715375" cy="441960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b="1" dirty="0"/>
              <a:t>Telephone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Teacher email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Heritage home page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Teacher websites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Counsellor websites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Newsletters, school emails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Report cards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Parent nights</a:t>
            </a:r>
          </a:p>
          <a:p>
            <a:pPr>
              <a:buBlip>
                <a:blip r:embed="rId2"/>
              </a:buBlip>
            </a:pPr>
            <a:r>
              <a:rPr lang="en-US" b="1" dirty="0"/>
              <a:t>Heritage App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1" b="98953" l="2273" r="95455">
                        <a14:foregroundMark x1="2273" y1="81152" x2="19697" y2="81152"/>
                        <a14:foregroundMark x1="10985" y1="97382" x2="10985" y2="97382"/>
                        <a14:foregroundMark x1="47348" y1="98953" x2="47348" y2="98953"/>
                        <a14:foregroundMark x1="94697" y1="6283" x2="89015" y2="32984"/>
                        <a14:foregroundMark x1="95833" y1="26178" x2="75758" y2="30366"/>
                        <a14:foregroundMark x1="10985" y1="5759" x2="10985" y2="5759"/>
                        <a14:foregroundMark x1="18561" y1="3141" x2="18561" y2="3141"/>
                        <a14:foregroundMark x1="74621" y1="1571" x2="74621" y2="1571"/>
                        <a14:backgroundMark x1="31439" y1="27749" x2="31439" y2="27749"/>
                        <a14:backgroundMark x1="42803" y1="35602" x2="42803" y2="35602"/>
                        <a14:backgroundMark x1="67424" y1="72775" x2="67424" y2="7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68" y="1318189"/>
            <a:ext cx="315970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795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644B69-8BCE-42DA-9447-D0669817A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59" y="392045"/>
            <a:ext cx="5806281" cy="5806281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DB06E48-D282-4451-801C-6B65CE1C3E9B}"/>
              </a:ext>
            </a:extLst>
          </p:cNvPr>
          <p:cNvSpPr/>
          <p:nvPr/>
        </p:nvSpPr>
        <p:spPr>
          <a:xfrm>
            <a:off x="5817616" y="3267622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Community Agencies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AE64CC-CC94-4ADC-95FD-BA7B7CE89CFA}"/>
              </a:ext>
            </a:extLst>
          </p:cNvPr>
          <p:cNvSpPr/>
          <p:nvPr/>
        </p:nvSpPr>
        <p:spPr>
          <a:xfrm>
            <a:off x="4594885" y="4300761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Clubs and Teams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86CCAA-DD31-4993-BF03-B386FB4493BB}"/>
              </a:ext>
            </a:extLst>
          </p:cNvPr>
          <p:cNvSpPr/>
          <p:nvPr/>
        </p:nvSpPr>
        <p:spPr>
          <a:xfrm>
            <a:off x="2951700" y="4395649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D75FFF3-B7DF-405C-8679-583387179685}"/>
              </a:ext>
            </a:extLst>
          </p:cNvPr>
          <p:cNvSpPr/>
          <p:nvPr/>
        </p:nvSpPr>
        <p:spPr>
          <a:xfrm>
            <a:off x="1796141" y="3254402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Family and Friends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0947E5-CB1E-44C4-9210-F815159F7B82}"/>
              </a:ext>
            </a:extLst>
          </p:cNvPr>
          <p:cNvSpPr/>
          <p:nvPr/>
        </p:nvSpPr>
        <p:spPr>
          <a:xfrm>
            <a:off x="1706083" y="1600200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Resource</a:t>
            </a:r>
          </a:p>
          <a:p>
            <a:pPr algn="ctr"/>
            <a:r>
              <a:rPr lang="en-US" dirty="0"/>
              <a:t>EA’s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9E706E-E35F-4F31-BB9A-ACE1E911E06A}"/>
              </a:ext>
            </a:extLst>
          </p:cNvPr>
          <p:cNvSpPr/>
          <p:nvPr/>
        </p:nvSpPr>
        <p:spPr>
          <a:xfrm>
            <a:off x="2925284" y="533400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Counsellors</a:t>
            </a:r>
          </a:p>
          <a:p>
            <a:pPr algn="ctr"/>
            <a:r>
              <a:rPr lang="en-US" sz="1400" dirty="0"/>
              <a:t>Youth Workers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03C70C-2987-4465-A3A9-956656EC3D99}"/>
              </a:ext>
            </a:extLst>
          </p:cNvPr>
          <p:cNvSpPr/>
          <p:nvPr/>
        </p:nvSpPr>
        <p:spPr>
          <a:xfrm>
            <a:off x="4571999" y="505522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Office staff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E64895-DF27-4ECE-8CEF-6790A347FE73}"/>
              </a:ext>
            </a:extLst>
          </p:cNvPr>
          <p:cNvSpPr/>
          <p:nvPr/>
        </p:nvSpPr>
        <p:spPr>
          <a:xfrm>
            <a:off x="5791200" y="1600200"/>
            <a:ext cx="168394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Teachers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97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09042">
            <a:off x="110473" y="595426"/>
            <a:ext cx="2730144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oteworthy Bold"/>
                <a:cs typeface="Noteworthy Bold"/>
              </a:rPr>
              <a:t>Important Dates: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758" y="1514505"/>
            <a:ext cx="7620000" cy="107721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oteworthy Light"/>
                <a:cs typeface="Noteworthy Light"/>
              </a:rPr>
              <a:t>Planning sheets and course description booklet available online tomorrow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F10EE-8A97-D1EF-C22B-8B97003F7809}"/>
              </a:ext>
            </a:extLst>
          </p:cNvPr>
          <p:cNvSpPr txBox="1"/>
          <p:nvPr/>
        </p:nvSpPr>
        <p:spPr>
          <a:xfrm>
            <a:off x="762000" y="3049918"/>
            <a:ext cx="7620000" cy="156966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Noteworthy Light"/>
                <a:cs typeface="Noteworthy Light"/>
              </a:rPr>
              <a:t>If you are in catchment or will be accepted through cross-catchment: DO NOT HAND PLANNING SHEETS IN</a:t>
            </a:r>
          </a:p>
        </p:txBody>
      </p:sp>
      <p:pic>
        <p:nvPicPr>
          <p:cNvPr id="1026" name="Picture 2" descr="Image result for free image don't!">
            <a:extLst>
              <a:ext uri="{FF2B5EF4-FFF2-40B4-BE49-F238E27FC236}">
                <a16:creationId xmlns:a16="http://schemas.microsoft.com/office/drawing/2014/main" id="{CD5F3FFD-771D-BBBB-713C-898A8F376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70" y="4876770"/>
            <a:ext cx="20097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4914900" cy="914400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Bold"/>
                <a:cs typeface="Noteworthy Bold"/>
              </a:rPr>
              <a:t>Bell Schedule…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B7F866-CC9C-46F0-9F6D-A597BDFF1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05266"/>
              </p:ext>
            </p:extLst>
          </p:nvPr>
        </p:nvGraphicFramePr>
        <p:xfrm>
          <a:off x="441489" y="1686101"/>
          <a:ext cx="6019800" cy="376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960">
                  <a:extLst>
                    <a:ext uri="{9D8B030D-6E8A-4147-A177-3AD203B41FA5}">
                      <a16:colId xmlns:a16="http://schemas.microsoft.com/office/drawing/2014/main" val="2027837011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403506592"/>
                    </a:ext>
                  </a:extLst>
                </a:gridCol>
                <a:gridCol w="1348269">
                  <a:extLst>
                    <a:ext uri="{9D8B030D-6E8A-4147-A177-3AD203B41FA5}">
                      <a16:colId xmlns:a16="http://schemas.microsoft.com/office/drawing/2014/main" val="3414201826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5834422"/>
                    </a:ext>
                  </a:extLst>
                </a:gridCol>
                <a:gridCol w="1130136">
                  <a:extLst>
                    <a:ext uri="{9D8B030D-6E8A-4147-A177-3AD203B41FA5}">
                      <a16:colId xmlns:a16="http://schemas.microsoft.com/office/drawing/2014/main" val="3086647933"/>
                    </a:ext>
                  </a:extLst>
                </a:gridCol>
              </a:tblGrid>
              <a:tr h="2832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MONDAY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TUESDAY</a:t>
                      </a:r>
                      <a:endParaRPr lang="en-US" sz="140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WEDNESDAY</a:t>
                      </a:r>
                      <a:endParaRPr lang="en-US" sz="140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THURSDAY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FRIDAY</a:t>
                      </a:r>
                      <a:endParaRPr lang="en-US" sz="14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428327052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8:00-9:12​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344575777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557581611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FLEX</a:t>
                      </a:r>
                      <a:endParaRPr lang="en-US" sz="1400" dirty="0">
                        <a:effectLst/>
                      </a:endParaRP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10:29-10:57</a:t>
                      </a:r>
                    </a:p>
                  </a:txBody>
                  <a:tcPr marL="70821" marR="70821" marT="35411" marB="35411" anchor="ctr">
                    <a:solidFill>
                      <a:srgbClr val="39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67558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11:01-12:13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761966081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12:13-12:53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835580556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12:57-2:09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1067748722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2:13-3:25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31996275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2" b="92157" l="9314" r="96569">
                        <a14:foregroundMark x1="35784" y1="9314" x2="35784" y2="9314"/>
                        <a14:foregroundMark x1="9314" y1="29902" x2="9314" y2="29902"/>
                        <a14:foregroundMark x1="17647" y1="5392" x2="17647" y2="5392"/>
                        <a14:foregroundMark x1="89706" y1="42647" x2="89706" y2="42647"/>
                        <a14:foregroundMark x1="93137" y1="44608" x2="93137" y2="44608"/>
                        <a14:foregroundMark x1="96569" y1="45588" x2="96569" y2="45588"/>
                        <a14:foregroundMark x1="24020" y1="92157" x2="24020" y2="9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87" y="2667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6F825F-5AB1-4D08-AF29-3279A10F6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84435"/>
              </p:ext>
            </p:extLst>
          </p:nvPr>
        </p:nvGraphicFramePr>
        <p:xfrm>
          <a:off x="7026111" y="2514600"/>
          <a:ext cx="1676400" cy="3734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962641271"/>
                    </a:ext>
                  </a:extLst>
                </a:gridCol>
              </a:tblGrid>
              <a:tr h="5880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1</a:t>
                      </a:r>
                      <a:r>
                        <a:rPr lang="en-US" sz="1200" b="1" baseline="30000" dirty="0">
                          <a:effectLst/>
                        </a:rPr>
                        <a:t>st</a:t>
                      </a:r>
                      <a:r>
                        <a:rPr lang="en-US" sz="1200" b="1" dirty="0">
                          <a:effectLst/>
                        </a:rPr>
                        <a:t> MONDAY OF MONTH</a:t>
                      </a:r>
                    </a:p>
                    <a:p>
                      <a:pPr algn="ctr"/>
                      <a:r>
                        <a:rPr lang="en-US" sz="1200" b="1" dirty="0">
                          <a:effectLst/>
                        </a:rPr>
                        <a:t>No </a:t>
                      </a:r>
                      <a:r>
                        <a:rPr lang="en-US" sz="1200" b="1">
                          <a:effectLst/>
                        </a:rPr>
                        <a:t>Scheduled Flex</a:t>
                      </a:r>
                      <a:endParaRPr lang="en-US" sz="1200" dirty="0">
                        <a:effectLst/>
                      </a:endParaRP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188455617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1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8:00-9:12​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29913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2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9:16-10:28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1911481838"/>
                  </a:ext>
                </a:extLst>
              </a:tr>
              <a:tr h="6266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3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10:32 – 11:44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37459"/>
                  </a:ext>
                </a:extLst>
              </a:tr>
              <a:tr h="4957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LUNCH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12:44-12:28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3214042907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4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12:32-1:44</a:t>
                      </a:r>
                    </a:p>
                  </a:txBody>
                  <a:tcPr marL="70821" marR="70821" marT="35411" marB="354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809984"/>
                  </a:ext>
                </a:extLst>
              </a:tr>
              <a:tr h="4980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Block 5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1:48-3:00</a:t>
                      </a:r>
                    </a:p>
                  </a:txBody>
                  <a:tcPr marL="70821" marR="70821" marT="35411" marB="35411" anchor="ctr"/>
                </a:tc>
                <a:extLst>
                  <a:ext uri="{0D108BD9-81ED-4DB2-BD59-A6C34878D82A}">
                    <a16:rowId xmlns:a16="http://schemas.microsoft.com/office/drawing/2014/main" val="242204674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C008B6-9173-0016-1902-870AA98B8A83}"/>
              </a:ext>
            </a:extLst>
          </p:cNvPr>
          <p:cNvSpPr txBox="1"/>
          <p:nvPr/>
        </p:nvSpPr>
        <p:spPr>
          <a:xfrm rot="20339123">
            <a:off x="5186161" y="297672"/>
            <a:ext cx="2364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highlight>
                  <a:srgbClr val="FFFF00"/>
                </a:highlight>
              </a:rPr>
              <a:t>Sign up for FLEX!!!</a:t>
            </a:r>
          </a:p>
        </p:txBody>
      </p:sp>
    </p:spTree>
    <p:extLst>
      <p:ext uri="{BB962C8B-B14F-4D97-AF65-F5344CB8AC3E}">
        <p14:creationId xmlns:p14="http://schemas.microsoft.com/office/powerpoint/2010/main" val="385232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EAF24-D8E1-E9A7-B2F4-CDFBFDE1D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5879628"/>
            <a:ext cx="8420100" cy="4677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rgbClr val="7030A0"/>
                </a:solidFill>
              </a:rPr>
              <a:t>Portal Closes Thursday March 28</a:t>
            </a:r>
            <a:endParaRPr lang="en-CA" sz="40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82811-D0B5-32EE-5EBD-D43231D24A2E}"/>
              </a:ext>
            </a:extLst>
          </p:cNvPr>
          <p:cNvSpPr txBox="1"/>
          <p:nvPr/>
        </p:nvSpPr>
        <p:spPr>
          <a:xfrm>
            <a:off x="730931" y="215086"/>
            <a:ext cx="5436533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buFontTx/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oteworthy Bold"/>
                <a:cs typeface="Noteworthy Bold"/>
              </a:rPr>
              <a:t>Bring your completed planning sheets to the counsellor visits</a:t>
            </a:r>
          </a:p>
        </p:txBody>
      </p:sp>
      <p:pic>
        <p:nvPicPr>
          <p:cNvPr id="2052" name="Picture 4" descr="Calendar Images - Free Download on Freepik">
            <a:extLst>
              <a:ext uri="{FF2B5EF4-FFF2-40B4-BE49-F238E27FC236}">
                <a16:creationId xmlns:a16="http://schemas.microsoft.com/office/drawing/2014/main" id="{571EF6BA-F79A-748E-1218-04122086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144321"/>
            <a:ext cx="1773312" cy="17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E7E9AF06-0113-83CF-3DB7-0B0838AD2B33}"/>
              </a:ext>
            </a:extLst>
          </p:cNvPr>
          <p:cNvSpPr txBox="1">
            <a:spLocks noChangeArrowheads="1"/>
          </p:cNvSpPr>
          <p:nvPr/>
        </p:nvSpPr>
        <p:spPr>
          <a:xfrm>
            <a:off x="323851" y="1523016"/>
            <a:ext cx="2876550" cy="3811967"/>
          </a:xfrm>
          <a:custGeom>
            <a:avLst/>
            <a:gdLst>
              <a:gd name="connsiteX0" fmla="*/ 0 w 2876550"/>
              <a:gd name="connsiteY0" fmla="*/ 0 h 3811967"/>
              <a:gd name="connsiteX1" fmla="*/ 2876550 w 2876550"/>
              <a:gd name="connsiteY1" fmla="*/ 0 h 3811967"/>
              <a:gd name="connsiteX2" fmla="*/ 2876550 w 2876550"/>
              <a:gd name="connsiteY2" fmla="*/ 3811967 h 3811967"/>
              <a:gd name="connsiteX3" fmla="*/ 0 w 2876550"/>
              <a:gd name="connsiteY3" fmla="*/ 3811967 h 3811967"/>
              <a:gd name="connsiteX4" fmla="*/ 0 w 2876550"/>
              <a:gd name="connsiteY4" fmla="*/ 0 h 381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550" h="3811967" fill="none" extrusionOk="0">
                <a:moveTo>
                  <a:pt x="0" y="0"/>
                </a:moveTo>
                <a:cubicBezTo>
                  <a:pt x="1192685" y="-147861"/>
                  <a:pt x="1583934" y="-10773"/>
                  <a:pt x="2876550" y="0"/>
                </a:cubicBezTo>
                <a:cubicBezTo>
                  <a:pt x="2987930" y="669412"/>
                  <a:pt x="2991470" y="3340380"/>
                  <a:pt x="2876550" y="3811967"/>
                </a:cubicBezTo>
                <a:cubicBezTo>
                  <a:pt x="1479834" y="3771563"/>
                  <a:pt x="926066" y="3931618"/>
                  <a:pt x="0" y="3811967"/>
                </a:cubicBezTo>
                <a:cubicBezTo>
                  <a:pt x="412" y="2026297"/>
                  <a:pt x="151584" y="505088"/>
                  <a:pt x="0" y="0"/>
                </a:cubicBezTo>
                <a:close/>
              </a:path>
              <a:path w="2876550" h="3811967" stroke="0" extrusionOk="0">
                <a:moveTo>
                  <a:pt x="0" y="0"/>
                </a:moveTo>
                <a:cubicBezTo>
                  <a:pt x="1115540" y="24494"/>
                  <a:pt x="1500435" y="-147209"/>
                  <a:pt x="2876550" y="0"/>
                </a:cubicBezTo>
                <a:cubicBezTo>
                  <a:pt x="2875828" y="631622"/>
                  <a:pt x="2828827" y="2150046"/>
                  <a:pt x="2876550" y="3811967"/>
                </a:cubicBezTo>
                <a:cubicBezTo>
                  <a:pt x="1850528" y="3913619"/>
                  <a:pt x="617166" y="3841408"/>
                  <a:pt x="0" y="3811967"/>
                </a:cubicBezTo>
                <a:cubicBezTo>
                  <a:pt x="88856" y="2476003"/>
                  <a:pt x="-48579" y="1808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3287779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latin typeface="Noteworthy Light"/>
                <a:cs typeface="Noteworthy Light"/>
              </a:rPr>
              <a:t>@ Eagle Mountain PM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February 14</a:t>
            </a:r>
            <a:r>
              <a:rPr lang="en-US" sz="24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th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latin typeface="Noteworthy Light"/>
                <a:cs typeface="Noteworthy Light"/>
              </a:rPr>
              <a:t>@ Scott Creek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latin typeface="Noteworthy Light"/>
                <a:cs typeface="Noteworthy Light"/>
              </a:rPr>
              <a:t>@ Summit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March 12</a:t>
            </a:r>
            <a:r>
              <a:rPr lang="en-US" sz="24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th</a:t>
            </a: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</a:rPr>
              <a:t> 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latin typeface="Noteworthy Light"/>
                <a:cs typeface="Noteworthy Light"/>
              </a:rPr>
              <a:t>@ Moody </a:t>
            </a:r>
          </a:p>
          <a:p>
            <a:pPr algn="ctr">
              <a:buFont typeface="Wingdings" pitchFamily="2" charset="2"/>
              <a:buNone/>
            </a:pPr>
            <a:r>
              <a:rPr lang="en-US" sz="2400" dirty="0">
                <a:solidFill>
                  <a:srgbClr val="000099"/>
                </a:solidFill>
                <a:latin typeface="Noteworthy Light"/>
                <a:cs typeface="Noteworthy Light"/>
              </a:rPr>
              <a:t>tba</a:t>
            </a:r>
          </a:p>
          <a:p>
            <a:pPr algn="ctr">
              <a:buFont typeface="Wingdings" pitchFamily="2" charset="2"/>
              <a:buNone/>
            </a:pPr>
            <a:endParaRPr lang="en-US" sz="2400" dirty="0">
              <a:solidFill>
                <a:srgbClr val="000099"/>
              </a:solidFill>
              <a:latin typeface="Noteworthy Light"/>
              <a:cs typeface="Noteworthy Light"/>
            </a:endParaRPr>
          </a:p>
          <a:p>
            <a:pPr algn="ctr">
              <a:buFont typeface="Wingdings" pitchFamily="2" charset="2"/>
              <a:buNone/>
            </a:pPr>
            <a:endParaRPr lang="en-US" sz="2400" dirty="0">
              <a:solidFill>
                <a:srgbClr val="000099"/>
              </a:solidFill>
              <a:latin typeface="Noteworthy Light"/>
              <a:cs typeface="Noteworthy Light"/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0099"/>
              </a:solidFill>
              <a:latin typeface="Noteworthy Light"/>
              <a:cs typeface="Noteworthy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282AA-1C6D-4B83-1340-AA3131DC4EA8}"/>
              </a:ext>
            </a:extLst>
          </p:cNvPr>
          <p:cNvSpPr txBox="1"/>
          <p:nvPr/>
        </p:nvSpPr>
        <p:spPr>
          <a:xfrm>
            <a:off x="3471003" y="2139178"/>
            <a:ext cx="56063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Students will have the opportunity to go into the portal at home and make changes until the portal closes.</a:t>
            </a:r>
          </a:p>
          <a:p>
            <a:endParaRPr lang="en-US" sz="1600" dirty="0"/>
          </a:p>
          <a:p>
            <a:r>
              <a:rPr lang="en-US" sz="1600" dirty="0"/>
              <a:t>Students not at these schools but IN HWSS catchment – please refer to the slides and enter your information in the portal.  Contact your home school counsellor if necessary.</a:t>
            </a:r>
          </a:p>
          <a:p>
            <a:endParaRPr lang="en-US" sz="1600" dirty="0"/>
          </a:p>
          <a:p>
            <a:r>
              <a:rPr lang="en-US" sz="1600" dirty="0"/>
              <a:t>Students not in catchment will need to wait until the cross-catchment approval date and then will be able to access the HWSS request portal.</a:t>
            </a:r>
          </a:p>
          <a:p>
            <a:endParaRPr lang="en-US" sz="1600" dirty="0"/>
          </a:p>
          <a:p>
            <a:r>
              <a:rPr lang="en-US" sz="1600" dirty="0"/>
              <a:t>Students out of district, hand in a hard copy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40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391A576-E034-425F-A1E3-2E7069978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10879"/>
            <a:ext cx="7058025" cy="1143000"/>
          </a:xfrm>
        </p:spPr>
        <p:txBody>
          <a:bodyPr>
            <a:noAutofit/>
          </a:bodyPr>
          <a:lstStyle/>
          <a:p>
            <a:pPr algn="ctr"/>
            <a:r>
              <a:rPr lang="en-US" sz="48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Questions?</a:t>
            </a:r>
            <a:br>
              <a:rPr lang="en-US" sz="32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child specific questions please email your child’s counsellor or admin!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D1E6DD-4E85-4369-848B-96F116D71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3667" l="5000" r="96667">
                        <a14:foregroundMark x1="5333" y1="32333" x2="5333" y2="32333"/>
                        <a14:foregroundMark x1="74333" y1="42333" x2="39333" y2="48667"/>
                        <a14:foregroundMark x1="39333" y1="48667" x2="39333" y2="48667"/>
                        <a14:foregroundMark x1="66333" y1="49000" x2="66333" y2="49000"/>
                        <a14:foregroundMark x1="91667" y1="39333" x2="96667" y2="61000"/>
                        <a14:foregroundMark x1="45667" y1="48000" x2="52667" y2="36000"/>
                        <a14:foregroundMark x1="56667" y1="93667" x2="69000" y2="87000"/>
                        <a14:foregroundMark x1="15000" y1="3000" x2="15000" y2="3000"/>
                        <a14:foregroundMark x1="14667" y1="13000" x2="14667" y2="1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0"/>
            <a:ext cx="2042604" cy="2042604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92A2FA-A42D-4A90-9C2D-42B5AC147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530057"/>
              </p:ext>
            </p:extLst>
          </p:nvPr>
        </p:nvGraphicFramePr>
        <p:xfrm>
          <a:off x="2085974" y="2074416"/>
          <a:ext cx="7058025" cy="4244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576">
                  <a:extLst>
                    <a:ext uri="{9D8B030D-6E8A-4147-A177-3AD203B41FA5}">
                      <a16:colId xmlns:a16="http://schemas.microsoft.com/office/drawing/2014/main" val="143531992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182055125"/>
                    </a:ext>
                  </a:extLst>
                </a:gridCol>
                <a:gridCol w="2838449">
                  <a:extLst>
                    <a:ext uri="{9D8B030D-6E8A-4147-A177-3AD203B41FA5}">
                      <a16:colId xmlns:a16="http://schemas.microsoft.com/office/drawing/2014/main" val="602753143"/>
                    </a:ext>
                  </a:extLst>
                </a:gridCol>
              </a:tblGrid>
              <a:tr h="4798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Last Names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Counsellor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326163"/>
                  </a:ext>
                </a:extLst>
              </a:tr>
              <a:tr h="8282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–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Karen Watt</a:t>
                      </a:r>
                    </a:p>
                    <a:p>
                      <a:r>
                        <a:rPr lang="en-US" dirty="0">
                          <a:hlinkClick r:id="rId4"/>
                        </a:rPr>
                        <a:t>kwatt@sd43.bc.ca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J.J. Hyde</a:t>
                      </a:r>
                    </a:p>
                    <a:p>
                      <a:r>
                        <a:rPr lang="en-US" dirty="0">
                          <a:hlinkClick r:id="rId5"/>
                        </a:rPr>
                        <a:t>jhyde@sd43.bc.ca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316957"/>
                  </a:ext>
                </a:extLst>
              </a:tr>
              <a:tr h="828291">
                <a:tc>
                  <a:txBody>
                    <a:bodyPr/>
                    <a:lstStyle/>
                    <a:p>
                      <a:pPr algn="ctr"/>
                      <a:r>
                        <a:rPr lang="en-US" u="none" dirty="0"/>
                        <a:t>H – 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Alina Birsan</a:t>
                      </a:r>
                    </a:p>
                    <a:p>
                      <a:r>
                        <a:rPr lang="en-US" u="none" dirty="0">
                          <a:hlinkClick r:id="rId6"/>
                        </a:rPr>
                        <a:t>abirsan@sd43.bc.ca</a:t>
                      </a:r>
                      <a:r>
                        <a:rPr lang="en-US" u="non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Renee </a:t>
                      </a:r>
                      <a:r>
                        <a:rPr lang="en-US" dirty="0" err="1"/>
                        <a:t>Mazzucco</a:t>
                      </a:r>
                      <a:endParaRPr lang="en-US" dirty="0"/>
                    </a:p>
                    <a:p>
                      <a:r>
                        <a:rPr lang="en-US" dirty="0">
                          <a:hlinkClick r:id="rId7"/>
                        </a:rPr>
                        <a:t>rmazzucco@sd43.bc.ca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59012"/>
                  </a:ext>
                </a:extLst>
              </a:tr>
              <a:tr h="8282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 – 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Giovanni Zenone</a:t>
                      </a:r>
                    </a:p>
                    <a:p>
                      <a:r>
                        <a:rPr lang="en-US" dirty="0">
                          <a:hlinkClick r:id="rId8"/>
                        </a:rPr>
                        <a:t>gzenone@sd43.bc.ca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Shelley McClenahan</a:t>
                      </a:r>
                    </a:p>
                    <a:p>
                      <a:r>
                        <a:rPr lang="en-US" dirty="0">
                          <a:hlinkClick r:id="rId9"/>
                        </a:rPr>
                        <a:t>smclenahan@sd43.bc.ca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25356"/>
                  </a:ext>
                </a:extLst>
              </a:tr>
              <a:tr h="4798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 Services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Sherri Hughes                  Derek Pengelly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hlinkClick r:id="rId10"/>
                        </a:rPr>
                        <a:t>shughes@sd43.bc.ca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hlinkClick r:id="rId11"/>
                        </a:rPr>
                        <a:t>dpengelly@sd43.bc.ca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516977"/>
                  </a:ext>
                </a:extLst>
              </a:tr>
              <a:tr h="4798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EAL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Angeline Lee    </a:t>
                      </a:r>
                    </a:p>
                    <a:p>
                      <a:r>
                        <a:rPr lang="en-US" dirty="0">
                          <a:hlinkClick r:id="rId12"/>
                        </a:rPr>
                        <a:t>alee@sd43.bc.ca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8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41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282498" y="962025"/>
            <a:ext cx="8051877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4000" b="1" u="sng" dirty="0">
                <a:solidFill>
                  <a:schemeClr val="accent1"/>
                </a:solidFill>
                <a:cs typeface="Noteworthy Light"/>
              </a:rPr>
              <a:t>Primary Courses:</a:t>
            </a:r>
            <a:endParaRPr lang="en-US" sz="2400" b="1" dirty="0">
              <a:solidFill>
                <a:schemeClr val="accent1"/>
              </a:solidFill>
              <a:cs typeface="Noteworthy Light"/>
            </a:endParaRP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English 9 /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or recommended EAL from middle school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  <a:cs typeface="Noteworthy Light"/>
              </a:rPr>
              <a:t>Mathematics 9 </a:t>
            </a:r>
            <a:r>
              <a:rPr lang="en-US" sz="2400" dirty="0">
                <a:solidFill>
                  <a:schemeClr val="accent1"/>
                </a:solidFill>
                <a:cs typeface="Noteworthy Light"/>
              </a:rPr>
              <a:t>(Regular or Accelerated)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Social Studies 9 /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or recommended EAL from middle school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  <a:cs typeface="Noteworthy Light"/>
              </a:rPr>
              <a:t>Physical &amp; Health Education 9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Science 9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accent1"/>
                </a:solidFill>
                <a:cs typeface="Noteworthy Light"/>
              </a:rPr>
              <a:t>Applications of Digital Literacy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E8CF3-2036-4358-B8B9-116E2FCA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2848" y="4021456"/>
            <a:ext cx="2456279" cy="2198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612DBF-C294-95D4-C42A-DA48D74C4254}"/>
              </a:ext>
            </a:extLst>
          </p:cNvPr>
          <p:cNvSpPr txBox="1"/>
          <p:nvPr/>
        </p:nvSpPr>
        <p:spPr>
          <a:xfrm>
            <a:off x="1247686" y="5725682"/>
            <a:ext cx="4879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*MATH ACCELERATED:</a:t>
            </a:r>
          </a:p>
          <a:p>
            <a:r>
              <a:rPr lang="en-US" dirty="0"/>
              <a:t>April write for students who were absent or are new to district or Cross Catchment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5CBD9B-BBD1-48E9-A7C2-A381F0C5A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592" y="482191"/>
            <a:ext cx="2414586" cy="1609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D6BC55-3BC6-42D6-AD37-FC1C12E23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10716"/>
            <a:ext cx="6172200" cy="514350"/>
          </a:xfrm>
        </p:spPr>
        <p:txBody>
          <a:bodyPr/>
          <a:lstStyle/>
          <a:p>
            <a:r>
              <a:rPr lang="en-US" dirty="0"/>
              <a:t>What is Applications of Digital Learning 10?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570DE-7AF1-429C-9C53-82E17F3DC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47" y="1569833"/>
            <a:ext cx="8308478" cy="3718334"/>
          </a:xfrm>
        </p:spPr>
        <p:txBody>
          <a:bodyPr vert="horz" lIns="38576" tIns="19289" rIns="38576" bIns="19289" rtlCol="0" anchor="t">
            <a:normAutofit/>
          </a:bodyPr>
          <a:lstStyle/>
          <a:p>
            <a:r>
              <a:rPr lang="en-US" sz="1575" dirty="0"/>
              <a:t>District course in conjunction with Coquitlam Open Learning</a:t>
            </a:r>
          </a:p>
          <a:p>
            <a:r>
              <a:rPr lang="en-US" sz="1575" dirty="0"/>
              <a:t>4 Graduation credits upon completion</a:t>
            </a:r>
          </a:p>
          <a:p>
            <a:r>
              <a:rPr lang="en-US" sz="1575" dirty="0"/>
              <a:t>Concepts of DL:</a:t>
            </a:r>
          </a:p>
          <a:p>
            <a:pPr lvl="1"/>
            <a:r>
              <a:rPr lang="en-US" sz="1575" dirty="0">
                <a:solidFill>
                  <a:schemeClr val="accent1"/>
                </a:solidFill>
              </a:rPr>
              <a:t>Students explore multiple platforms that will be used over the next 4 years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Digital Referencing and MLA Citations of different media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Exploring Digital Citizenship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Exploring Office365 Tools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Reflecting on Core Competencies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Researching Educational Tools</a:t>
            </a:r>
          </a:p>
          <a:p>
            <a:pPr marL="942975" lvl="2" indent="-257175">
              <a:buFontTx/>
              <a:buChar char="-"/>
            </a:pPr>
            <a:r>
              <a:rPr lang="en-US" sz="1425" dirty="0">
                <a:solidFill>
                  <a:schemeClr val="accent1"/>
                </a:solidFill>
              </a:rPr>
              <a:t>And more!</a:t>
            </a:r>
          </a:p>
          <a:p>
            <a:pPr marL="942975" lvl="2" indent="-257175">
              <a:buFontTx/>
              <a:buChar char="-"/>
            </a:pPr>
            <a:endParaRPr lang="en-US" sz="1425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AF504-9BAE-FF8F-EE25-524E37C71115}"/>
              </a:ext>
            </a:extLst>
          </p:cNvPr>
          <p:cNvSpPr txBox="1"/>
          <p:nvPr/>
        </p:nvSpPr>
        <p:spPr>
          <a:xfrm>
            <a:off x="581025" y="5423219"/>
            <a:ext cx="803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Students begin to create Showcase Portfolios of their work here at Heritage Woods, using the platform EDUBLOG. This blog follows them throughout their high school career and can be a valuable reflective tool.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65A0-47C8-4724-BED0-B8360CBFF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84" y="311226"/>
            <a:ext cx="7846391" cy="5143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devices will students be using?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DD524-6379-41D8-BBD4-5D7410DA8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200150"/>
            <a:ext cx="7134225" cy="3031681"/>
          </a:xfrm>
        </p:spPr>
        <p:txBody>
          <a:bodyPr>
            <a:normAutofit/>
          </a:bodyPr>
          <a:lstStyle/>
          <a:p>
            <a:r>
              <a:rPr lang="en-US" sz="1800" b="1" u="sng" dirty="0"/>
              <a:t>We area BYOD school – laptops are recommended as they will be used in other courses as well</a:t>
            </a:r>
          </a:p>
          <a:p>
            <a:r>
              <a:rPr lang="en-US" sz="1800" dirty="0"/>
              <a:t>Students may wish to have a device that can be used in other courses</a:t>
            </a:r>
          </a:p>
          <a:p>
            <a:r>
              <a:rPr lang="en-US" sz="1800" dirty="0"/>
              <a:t>Don’t pay for Microsoft Programs if buying a laptop – free to SD43 Students (PC and Mac)</a:t>
            </a:r>
          </a:p>
          <a:p>
            <a:endParaRPr lang="en-US" dirty="0"/>
          </a:p>
        </p:txBody>
      </p:sp>
      <p:pic>
        <p:nvPicPr>
          <p:cNvPr id="2050" name="Picture 2" descr="black and silver asus laptop computer">
            <a:extLst>
              <a:ext uri="{FF2B5EF4-FFF2-40B4-BE49-F238E27FC236}">
                <a16:creationId xmlns:a16="http://schemas.microsoft.com/office/drawing/2014/main" id="{9364528F-3F2D-4D23-9CC5-8D168FE4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6" y="4231831"/>
            <a:ext cx="2769955" cy="199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3AB2FA-1CF9-4D1B-9CFA-C6D7744765AB}"/>
              </a:ext>
            </a:extLst>
          </p:cNvPr>
          <p:cNvSpPr txBox="1"/>
          <p:nvPr/>
        </p:nvSpPr>
        <p:spPr>
          <a:xfrm>
            <a:off x="3576294" y="4093861"/>
            <a:ext cx="45961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910E08"/>
                </a:solidFill>
                <a:latin typeface="Comic Sans MS" pitchFamily="66" charset="0"/>
                <a:cs typeface="Arial" charset="0"/>
              </a:rPr>
              <a:t>Questions about Digital Literacy 10?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910E08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910E08"/>
                </a:solidFill>
                <a:latin typeface="Comic Sans MS" pitchFamily="66" charset="0"/>
                <a:cs typeface="Arial" charset="0"/>
              </a:rPr>
              <a:t>Contact one of the teachers: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EF2EB-F7C6-4124-9EDF-ADA4CFEA54CF}"/>
              </a:ext>
            </a:extLst>
          </p:cNvPr>
          <p:cNvSpPr txBox="1"/>
          <p:nvPr/>
        </p:nvSpPr>
        <p:spPr>
          <a:xfrm>
            <a:off x="3622838" y="5096003"/>
            <a:ext cx="51219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Dept Head:  Ms. Elizabeth Kim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hlinkClick r:id="rId3"/>
              </a:rPr>
              <a:t>ekim@sd43.bc.ca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) </a:t>
            </a:r>
          </a:p>
          <a:p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Mr. Don Blake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hlinkClick r:id="rId4"/>
              </a:rPr>
              <a:t>dblake@sd43.bc.ca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Mr. Luke Modder (</a:t>
            </a:r>
            <a:r>
              <a:rPr lang="en-US" sz="1800" u="sng" dirty="0">
                <a:solidFill>
                  <a:srgbClr val="0563C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hlinkClick r:id="rId5"/>
              </a:rPr>
              <a:t>lmodder@sd43.bc.ca</a:t>
            </a:r>
            <a:r>
              <a:rPr lang="en-US" sz="18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70C0"/>
                </a:solidFill>
                <a:latin typeface="Comic Sans MS" pitchFamily="66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2935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004" y="481187"/>
            <a:ext cx="7502876" cy="1273696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ELECTIVES</a:t>
            </a:r>
            <a:b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</a:br>
            <a: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  <a:t>Grade 9 students can request 3 primary electives</a:t>
            </a:r>
            <a:b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</a:br>
            <a:b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</a:br>
            <a:br>
              <a:rPr lang="en-US" sz="3100" dirty="0">
                <a:solidFill>
                  <a:schemeClr val="accent1"/>
                </a:solidFill>
                <a:latin typeface="Noteworthy Light"/>
                <a:cs typeface="Noteworthy Light"/>
              </a:rPr>
            </a:br>
            <a:endParaRPr lang="en-US" sz="31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93" y="1903321"/>
            <a:ext cx="8353507" cy="45102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Languages: </a:t>
            </a:r>
            <a:r>
              <a:rPr lang="en-US" sz="2400" dirty="0">
                <a:solidFill>
                  <a:schemeClr val="accent1"/>
                </a:solidFill>
              </a:rPr>
              <a:t> 	</a:t>
            </a:r>
            <a:r>
              <a:rPr lang="en-US" sz="2400" dirty="0"/>
              <a:t>Spanish, Japanese, French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Arts:</a:t>
            </a:r>
            <a:r>
              <a:rPr lang="en-US" sz="2400" dirty="0">
                <a:solidFill>
                  <a:schemeClr val="accent1"/>
                </a:solidFill>
              </a:rPr>
              <a:t>  			</a:t>
            </a:r>
            <a:r>
              <a:rPr lang="en-US" sz="2400" dirty="0"/>
              <a:t>Dance, Art, Film &amp; Media, Acting &amp; 			Film; Photo, Ceramics, Guitar 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Applied skills:</a:t>
            </a: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/>
              <a:t>Info Tech; Woodwork; General 				Explorations; Design, Drafting &amp; 				Engineering, Electronics and Robotics; 			Foods; Textiles; Business Ed		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1"/>
                </a:solidFill>
              </a:rPr>
              <a:t>Fitness &amp; leadership:</a:t>
            </a:r>
            <a:r>
              <a:rPr lang="en-US" sz="2400" dirty="0">
                <a:solidFill>
                  <a:schemeClr val="accent1"/>
                </a:solidFill>
              </a:rPr>
              <a:t> 	</a:t>
            </a:r>
            <a:r>
              <a:rPr lang="en-US" sz="2400" dirty="0"/>
              <a:t>Fitness Co-Ed, Fitness Girls 				(these do not replace PHE 9); 				Leadership</a:t>
            </a:r>
            <a:endParaRPr lang="en-US" sz="2400" u="sng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5" b="96066" l="2653" r="94430">
                        <a14:foregroundMark x1="48011" y1="5902" x2="36605" y2="18689"/>
                        <a14:foregroundMark x1="71353" y1="6885" x2="71353" y2="6885"/>
                        <a14:foregroundMark x1="22546" y1="8197" x2="22546" y2="8197"/>
                        <a14:foregroundMark x1="17241" y1="7869" x2="25464" y2="10164"/>
                        <a14:foregroundMark x1="7162" y1="27213" x2="12732" y2="40000"/>
                        <a14:foregroundMark x1="5570" y1="51148" x2="7958" y2="54098"/>
                        <a14:foregroundMark x1="2653" y1="40984" x2="2653" y2="40984"/>
                        <a14:foregroundMark x1="83289" y1="55082" x2="90981" y2="39016"/>
                        <a14:foregroundMark x1="94430" y1="47213" x2="94430" y2="47213"/>
                        <a14:foregroundMark x1="57029" y1="92787" x2="15650" y2="94426"/>
                        <a14:foregroundMark x1="48011" y1="2951" x2="45093" y2="2951"/>
                        <a14:foregroundMark x1="51724" y1="96393" x2="26260" y2="95738"/>
                        <a14:foregroundMark x1="68700" y1="2295" x2="68700" y2="2295"/>
                        <a14:foregroundMark x1="72414" y1="2295" x2="72414" y2="2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69" y="4140319"/>
            <a:ext cx="122310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9" b="95374" l="4270" r="97509">
                        <a14:foregroundMark x1="63345" y1="17438" x2="22064" y2="12100"/>
                        <a14:foregroundMark x1="22064" y1="12100" x2="16370" y2="12811"/>
                        <a14:foregroundMark x1="7829" y1="24911" x2="23488" y2="22064"/>
                        <a14:foregroundMark x1="91103" y1="75089" x2="91815" y2="49822"/>
                        <a14:foregroundMark x1="66548" y1="95374" x2="84342" y2="85409"/>
                        <a14:foregroundMark x1="97509" y1="62989" x2="97509" y2="62989"/>
                        <a14:foregroundMark x1="46619" y1="10320" x2="46619" y2="10320"/>
                        <a14:foregroundMark x1="40214" y1="8897" x2="40214" y2="8897"/>
                        <a14:foregroundMark x1="34164" y1="3559" x2="34164" y2="3559"/>
                        <a14:foregroundMark x1="4270" y1="22776" x2="4270" y2="22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52" y="444394"/>
            <a:ext cx="11620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smartin\AppData\Local\Microsoft\Windows\Temporary Internet Files\Content.IE5\JJJ2B5L1\exercise-clip-art-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67" b="94421" l="1102" r="97521">
                        <a14:foregroundMark x1="21266" y1="76395" x2="22314" y2="78112"/>
                        <a14:foregroundMark x1="6336" y1="51931" x2="21266" y2="76395"/>
                        <a14:foregroundMark x1="18457" y1="32618" x2="18457" y2="32618"/>
                        <a14:foregroundMark x1="40220" y1="64378" x2="55096" y2="75536"/>
                        <a14:foregroundMark x1="12201" y1="76395" x2="14050" y2="56652"/>
                        <a14:foregroundMark x1="12121" y1="77253" x2="12201" y2="76395"/>
                        <a14:foregroundMark x1="1377" y1="61373" x2="1377" y2="61373"/>
                        <a14:foregroundMark x1="12397" y1="56223" x2="12397" y2="56223"/>
                        <a14:foregroundMark x1="17355" y1="61803" x2="17355" y2="61803"/>
                        <a14:foregroundMark x1="21212" y1="66953" x2="21212" y2="66953"/>
                        <a14:foregroundMark x1="13223" y1="83262" x2="13223" y2="83262"/>
                        <a14:foregroundMark x1="23416" y1="94421" x2="23416" y2="94421"/>
                        <a14:foregroundMark x1="93388" y1="6867" x2="93388" y2="6867"/>
                        <a14:foregroundMark x1="87879" y1="20601" x2="87879" y2="20601"/>
                        <a14:foregroundMark x1="97521" y1="17167" x2="97521" y2="17167"/>
                        <a14:foregroundMark x1="83495" y1="28755" x2="83196" y2="29185"/>
                        <a14:foregroundMark x1="84390" y1="27468" x2="83495" y2="28755"/>
                        <a14:foregroundMark x1="90358" y1="18884" x2="84390" y2="27468"/>
                        <a14:foregroundMark x1="88430" y1="13734" x2="84022" y2="24034"/>
                        <a14:foregroundMark x1="88547" y1="30472" x2="88154" y2="32618"/>
                        <a14:foregroundMark x1="88626" y1="30043" x2="88547" y2="30472"/>
                        <a14:foregroundMark x1="88705" y1="29614" x2="88626" y2="30043"/>
                        <a14:foregroundMark x1="88862" y1="28755" x2="88705" y2="29614"/>
                        <a14:foregroundMark x1="89098" y1="27468" x2="88862" y2="28755"/>
                        <a14:foregroundMark x1="91460" y1="14592" x2="89098" y2="27468"/>
                        <a14:foregroundMark x1="84848" y1="14592" x2="89532" y2="8155"/>
                        <a14:foregroundMark x1="87328" y1="36052" x2="87328" y2="36052"/>
                        <a14:foregroundMark x1="50138" y1="36052" x2="61157" y2="55365"/>
                        <a14:foregroundMark x1="43802" y1="36481" x2="33058" y2="48498"/>
                        <a14:foregroundMark x1="19559" y1="30043" x2="19559" y2="30043"/>
                        <a14:foregroundMark x1="61433" y1="14163" x2="61433" y2="14163"/>
                        <a14:foregroundMark x1="43526" y1="77682" x2="43526" y2="77682"/>
                        <a14:foregroundMark x1="62534" y1="12446" x2="62534" y2="12446"/>
                        <a14:foregroundMark x1="60055" y1="15880" x2="60055" y2="15880"/>
                        <a14:foregroundMark x1="63361" y1="13734" x2="63361" y2="13734"/>
                        <a14:foregroundMark x1="22039" y1="33476" x2="22039" y2="33476"/>
                        <a14:backgroundMark x1="25069" y1="91416" x2="25069" y2="91416"/>
                        <a14:backgroundMark x1="31680" y1="85408" x2="31680" y2="85408"/>
                        <a14:backgroundMark x1="30028" y1="88841" x2="30028" y2="88841"/>
                        <a14:backgroundMark x1="20661" y1="87124" x2="20661" y2="87124"/>
                        <a14:backgroundMark x1="66942" y1="28755" x2="66942" y2="28755"/>
                        <a14:backgroundMark x1="67218" y1="29614" x2="67218" y2="29614"/>
                        <a14:backgroundMark x1="73003" y1="39056" x2="73003" y2="39056"/>
                        <a14:backgroundMark x1="82920" y1="30043" x2="82920" y2="30043"/>
                        <a14:backgroundMark x1="82920" y1="28755" x2="82920" y2="28755"/>
                        <a14:backgroundMark x1="82645" y1="27468" x2="82645" y2="27468"/>
                        <a14:backgroundMark x1="83196" y1="30472" x2="83196" y2="30472"/>
                        <a14:backgroundMark x1="82920" y1="29614" x2="82920" y2="29614"/>
                        <a14:backgroundMark x1="18182" y1="76395" x2="18182" y2="76395"/>
                        <a14:backgroundMark x1="19284" y1="84979" x2="19284" y2="84979"/>
                        <a14:backgroundMark x1="18733" y1="83691" x2="18733" y2="8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79" y="5774657"/>
            <a:ext cx="1563311" cy="10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martin\AppData\Local\Microsoft\Windows\Temporary Internet Files\Content.IE5\ETEEE5KL\acoustic_guitar_psd_by_ditney-d662i7v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455" l="9767" r="89767">
                        <a14:foregroundMark x1="46047" y1="90455" x2="46047" y2="9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71" y="2561890"/>
            <a:ext cx="1563311" cy="159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3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29B8-A520-41CE-8C5A-C18173B88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1575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QUESTIONS ABOUT ELECTIVES?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AAD2-8710-49F6-8FF3-12A396B4B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4000"/>
            <a:ext cx="4991100" cy="1198711"/>
          </a:xfrm>
        </p:spPr>
        <p:txBody>
          <a:bodyPr>
            <a:normAutofit/>
          </a:bodyPr>
          <a:lstStyle/>
          <a:p>
            <a:r>
              <a:rPr lang="en-US" sz="2400" dirty="0"/>
              <a:t>Check out the online course description booklet on the course programming page: </a:t>
            </a: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F1824-6DAC-472C-AA87-12FFF718E78D}"/>
              </a:ext>
            </a:extLst>
          </p:cNvPr>
          <p:cNvSpPr/>
          <p:nvPr/>
        </p:nvSpPr>
        <p:spPr>
          <a:xfrm>
            <a:off x="2076315" y="4477599"/>
            <a:ext cx="6977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May be used 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it is not possible to get one of their top three choices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Noteworthy Light"/>
              </a:rPr>
              <a:t>Many </a:t>
            </a:r>
            <a:r>
              <a:rPr lang="en-US" dirty="0"/>
              <a:t>reasons a student may not get a course (course conflicts, class sizes, class cancelations, 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Putting time into choosing alternate is just as important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1072B-DCF9-4CB7-8CA3-57CF23544E81}"/>
              </a:ext>
            </a:extLst>
          </p:cNvPr>
          <p:cNvSpPr txBox="1"/>
          <p:nvPr/>
        </p:nvSpPr>
        <p:spPr>
          <a:xfrm>
            <a:off x="430987" y="370703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eworthy Light"/>
                <a:cs typeface="Noteworthy Light"/>
              </a:rPr>
              <a:t>Alternate Elective Course</a:t>
            </a:r>
            <a:endParaRPr lang="en-US" sz="32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6444F36-D126-4B08-A765-337D19F7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11" y="1270087"/>
            <a:ext cx="3560790" cy="20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368093C-6D2A-40FC-B382-712CBD7D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0" y="4661833"/>
            <a:ext cx="1628811" cy="14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CDF7E841-BD30-11E9-5F41-3D302AF54B6C}"/>
              </a:ext>
            </a:extLst>
          </p:cNvPr>
          <p:cNvSpPr/>
          <p:nvPr/>
        </p:nvSpPr>
        <p:spPr>
          <a:xfrm>
            <a:off x="430987" y="2881259"/>
            <a:ext cx="970960" cy="52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65369-FD3A-1C96-AE95-6AEC238155D7}"/>
              </a:ext>
            </a:extLst>
          </p:cNvPr>
          <p:cNvSpPr txBox="1"/>
          <p:nvPr/>
        </p:nvSpPr>
        <p:spPr>
          <a:xfrm>
            <a:off x="1518082" y="2991775"/>
            <a:ext cx="285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Course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07644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8963B36054549A4D5DFA3407C647F" ma:contentTypeVersion="1" ma:contentTypeDescription="Create a new document." ma:contentTypeScope="" ma:versionID="1c2eea7b3d46e4fed672e584aaecbd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3C02623-0A01-4AA1-A0D7-206B6ECF4CF1}"/>
</file>

<file path=customXml/itemProps2.xml><?xml version="1.0" encoding="utf-8"?>
<ds:datastoreItem xmlns:ds="http://schemas.openxmlformats.org/officeDocument/2006/customXml" ds:itemID="{24BB22BA-0DA6-4A2E-B65E-96FDC72D92C9}"/>
</file>

<file path=customXml/itemProps3.xml><?xml version="1.0" encoding="utf-8"?>
<ds:datastoreItem xmlns:ds="http://schemas.openxmlformats.org/officeDocument/2006/customXml" ds:itemID="{7F24456F-6FEF-40D0-902A-DA0F848ABDC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6604</TotalTime>
  <Words>2371</Words>
  <Application>Microsoft Office PowerPoint</Application>
  <PresentationFormat>On-screen Show (4:3)</PresentationFormat>
  <Paragraphs>394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Aptos</vt:lpstr>
      <vt:lpstr>Arial</vt:lpstr>
      <vt:lpstr>Arial Black</vt:lpstr>
      <vt:lpstr>Bauhaus 93</vt:lpstr>
      <vt:lpstr>Calibri</vt:lpstr>
      <vt:lpstr>Century Gothic</vt:lpstr>
      <vt:lpstr>Comic Sans MS</vt:lpstr>
      <vt:lpstr>Courier New</vt:lpstr>
      <vt:lpstr>Merriweather</vt:lpstr>
      <vt:lpstr>Noteworthy Bold</vt:lpstr>
      <vt:lpstr>Noteworthy Light</vt:lpstr>
      <vt:lpstr>Rockwell</vt:lpstr>
      <vt:lpstr>Wingdings</vt:lpstr>
      <vt:lpstr>Advantage</vt:lpstr>
      <vt:lpstr>WELCOME TO THE WOODS!!  </vt:lpstr>
      <vt:lpstr>Counselling  (by student’s last name)</vt:lpstr>
      <vt:lpstr>How Things Work:</vt:lpstr>
      <vt:lpstr>Bell Schedule…</vt:lpstr>
      <vt:lpstr>PowerPoint Presentation</vt:lpstr>
      <vt:lpstr>What is Applications of Digital Learning 10?</vt:lpstr>
      <vt:lpstr>What devices will students be using?</vt:lpstr>
      <vt:lpstr>ELECTIVES Grade 9 students can request 3 primary electives   </vt:lpstr>
      <vt:lpstr>QUESTIONS ABOUT ELECTIVES?</vt:lpstr>
      <vt:lpstr>A note about Languages…</vt:lpstr>
      <vt:lpstr>PowerPoint Presentation</vt:lpstr>
      <vt:lpstr>And now a word from our music department…</vt:lpstr>
      <vt:lpstr>Sample Timetable</vt:lpstr>
      <vt:lpstr>Looking Ahead:   Questions about programming? </vt:lpstr>
      <vt:lpstr>Other ways to earn credits</vt:lpstr>
      <vt:lpstr>PowerPoint Presentation</vt:lpstr>
      <vt:lpstr>Planning your courses</vt:lpstr>
      <vt:lpstr>Choose Courses Wisely</vt:lpstr>
      <vt:lpstr>PowerPoint Presentation</vt:lpstr>
      <vt:lpstr>ONLINE COURSE REQUEST PROCESS</vt:lpstr>
      <vt:lpstr>For your PLANNING only </vt:lpstr>
      <vt:lpstr>Now students are ready to enter the information into the portal </vt:lpstr>
      <vt:lpstr>STEP 1:  Login to the MyEd Portal</vt:lpstr>
      <vt:lpstr>STEP 3: Click on REQUESTS</vt:lpstr>
      <vt:lpstr>NOTE:</vt:lpstr>
      <vt:lpstr>STEP 4:  RE-READ all the instructions</vt:lpstr>
      <vt:lpstr>STEP 5: Enter Your REQUESTS</vt:lpstr>
      <vt:lpstr>Step 6: Electives When entering electives…</vt:lpstr>
      <vt:lpstr>Step 7: Additional Courses </vt:lpstr>
      <vt:lpstr>STEP 8: Enter TWO alternates</vt:lpstr>
      <vt:lpstr>A note about student support blocks and ELL courses</vt:lpstr>
      <vt:lpstr>PowerPoint Presentation</vt:lpstr>
      <vt:lpstr>PowerPoint Presentation</vt:lpstr>
      <vt:lpstr>Going to High School… What Should Your Child Expect?</vt:lpstr>
      <vt:lpstr>How to prepare with your child</vt:lpstr>
      <vt:lpstr>There are many ways to get involved…</vt:lpstr>
      <vt:lpstr>Stay Connected…</vt:lpstr>
      <vt:lpstr>PowerPoint Presentation</vt:lpstr>
      <vt:lpstr>PowerPoint Presentation</vt:lpstr>
      <vt:lpstr>PowerPoint Presentation</vt:lpstr>
      <vt:lpstr>General Questions?  For child specific questions please email your child’s counsellor or admin!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HWSS Course Selection 2015</dc:title>
  <dc:creator>robyn sinclair</dc:creator>
  <cp:lastModifiedBy>Mazzucco, Renee</cp:lastModifiedBy>
  <cp:revision>180</cp:revision>
  <cp:lastPrinted>2015-02-12T14:38:48Z</cp:lastPrinted>
  <dcterms:created xsi:type="dcterms:W3CDTF">2015-02-07T22:04:38Z</dcterms:created>
  <dcterms:modified xsi:type="dcterms:W3CDTF">2025-02-06T18:06:55Z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0x01010000F8963B36054549A4D5DFA3407C647F</vt:lpwstr>
  </property>
</Properties>
</file>