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4"/>
  </p:notesMasterIdLst>
  <p:sldIdLst>
    <p:sldId id="256" r:id="rId2"/>
    <p:sldId id="335" r:id="rId3"/>
    <p:sldId id="337" r:id="rId4"/>
    <p:sldId id="378" r:id="rId5"/>
    <p:sldId id="304" r:id="rId6"/>
    <p:sldId id="257" r:id="rId7"/>
    <p:sldId id="259" r:id="rId8"/>
    <p:sldId id="380" r:id="rId9"/>
    <p:sldId id="381" r:id="rId10"/>
    <p:sldId id="285" r:id="rId11"/>
    <p:sldId id="382" r:id="rId12"/>
    <p:sldId id="338" r:id="rId13"/>
    <p:sldId id="330" r:id="rId14"/>
    <p:sldId id="359" r:id="rId15"/>
    <p:sldId id="331" r:id="rId16"/>
    <p:sldId id="339" r:id="rId17"/>
    <p:sldId id="368" r:id="rId18"/>
    <p:sldId id="387" r:id="rId19"/>
    <p:sldId id="394" r:id="rId20"/>
    <p:sldId id="353" r:id="rId21"/>
    <p:sldId id="385" r:id="rId22"/>
    <p:sldId id="327" r:id="rId23"/>
    <p:sldId id="351" r:id="rId24"/>
    <p:sldId id="388" r:id="rId25"/>
    <p:sldId id="355" r:id="rId26"/>
    <p:sldId id="391" r:id="rId27"/>
    <p:sldId id="392" r:id="rId28"/>
    <p:sldId id="374" r:id="rId29"/>
    <p:sldId id="307" r:id="rId30"/>
    <p:sldId id="348" r:id="rId31"/>
    <p:sldId id="344" r:id="rId32"/>
    <p:sldId id="336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eden, Karen" initials="LK" lastIdx="3" clrIdx="0">
    <p:extLst>
      <p:ext uri="{19B8F6BF-5375-455C-9EA6-DF929625EA0E}">
        <p15:presenceInfo xmlns:p15="http://schemas.microsoft.com/office/powerpoint/2012/main" userId="S::kleeden@sd43.bc.ca::6a4c10e6-75a9-4850-8c0d-f9bae9936bb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2" autoAdjust="0"/>
    <p:restoredTop sz="88602" autoAdjust="0"/>
  </p:normalViewPr>
  <p:slideViewPr>
    <p:cSldViewPr snapToGrid="0" snapToObjects="1">
      <p:cViewPr varScale="1">
        <p:scale>
          <a:sx n="56" d="100"/>
          <a:sy n="56" d="100"/>
        </p:scale>
        <p:origin x="1596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43" Type="http://schemas.openxmlformats.org/officeDocument/2006/relationships/customXml" Target="../customXml/item3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zzucco, Renee" userId="2aa0945b-ec02-4612-bd80-99f7505e11f7" providerId="ADAL" clId="{2E2026D6-DA5E-48E9-B618-8E6AF0145D24}"/>
    <pc:docChg chg="mod">
      <pc:chgData name="Mazzucco, Renee" userId="2aa0945b-ec02-4612-bd80-99f7505e11f7" providerId="ADAL" clId="{2E2026D6-DA5E-48E9-B618-8E6AF0145D24}" dt="2026-02-13T03:50:23.696" v="0" actId="33475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D9A2CA-1E99-44C4-AEE1-2F558C208EF0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4966FA-E9EB-4322-AA28-E4729C6B2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220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7884099D-EC50-FC4E-AE12-9ECE062A9A2E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4099D-EC50-FC4E-AE12-9ECE062A9A2E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2EF4F-F09F-1F4C-A253-59327CC390D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4099D-EC50-FC4E-AE12-9ECE062A9A2E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2EF4F-F09F-1F4C-A253-59327CC390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4099D-EC50-FC4E-AE12-9ECE062A9A2E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2EF4F-F09F-1F4C-A253-59327CC390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CA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7884099D-EC50-FC4E-AE12-9ECE062A9A2E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7884099D-EC50-FC4E-AE12-9ECE062A9A2E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2EF4F-F09F-1F4C-A253-59327CC390D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4099D-EC50-FC4E-AE12-9ECE062A9A2E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2EF4F-F09F-1F4C-A253-59327CC390D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84099D-EC50-FC4E-AE12-9ECE062A9A2E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2EF4F-F09F-1F4C-A253-59327CC390D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CA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CA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84099D-EC50-FC4E-AE12-9ECE062A9A2E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2EF4F-F09F-1F4C-A253-59327CC390D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CA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CA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CA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7884099D-EC50-FC4E-AE12-9ECE062A9A2E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2EF4F-F09F-1F4C-A253-59327CC390D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CA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CA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4099D-EC50-FC4E-AE12-9ECE062A9A2E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2EF4F-F09F-1F4C-A253-59327CC390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4099D-EC50-FC4E-AE12-9ECE062A9A2E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2EF4F-F09F-1F4C-A253-59327CC390D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4099D-EC50-FC4E-AE12-9ECE062A9A2E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2EF4F-F09F-1F4C-A253-59327CC390D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1B290-9D67-4634-B57C-2E04940673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751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4099D-EC50-FC4E-AE12-9ECE062A9A2E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2EF4F-F09F-1F4C-A253-59327CC390D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7884099D-EC50-FC4E-AE12-9ECE062A9A2E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CA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CA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CA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7884099D-EC50-FC4E-AE12-9ECE062A9A2E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3592EF4F-F09F-1F4C-A253-59327CC390D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4099D-EC50-FC4E-AE12-9ECE062A9A2E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2EF4F-F09F-1F4C-A253-59327CC390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4099D-EC50-FC4E-AE12-9ECE062A9A2E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2EF4F-F09F-1F4C-A253-59327CC390D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4099D-EC50-FC4E-AE12-9ECE062A9A2E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3592EF4F-F09F-1F4C-A253-59327CC390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4099D-EC50-FC4E-AE12-9ECE062A9A2E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2EF4F-F09F-1F4C-A253-59327CC390D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884099D-EC50-FC4E-AE12-9ECE062A9A2E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3592EF4F-F09F-1F4C-A253-59327CC390D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mailto:kfester@sd43.bc.ca" TargetMode="External"/><Relationship Id="rId3" Type="http://schemas.microsoft.com/office/2007/relationships/hdphoto" Target="../media/hdphoto8.wdp"/><Relationship Id="rId7" Type="http://schemas.microsoft.com/office/2007/relationships/hdphoto" Target="../media/hdphoto10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microsoft.com/office/2007/relationships/hdphoto" Target="../media/hdphoto9.wdp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mailto:dbutler@sd43.bc.c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1.xml"/><Relationship Id="rId4" Type="http://schemas.openxmlformats.org/officeDocument/2006/relationships/hyperlink" Target="https://www.sd43.bc.ca/school/heritagewoods/Pages/Course-Programming.aspx#/=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d43.bc.ca/school/heritagewoods/Pages/Course-Programming.aspx#/=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4.wdp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mailto:cudewolff@sd43.bc.ca" TargetMode="External"/><Relationship Id="rId3" Type="http://schemas.microsoft.com/office/2007/relationships/hdphoto" Target="../media/hdphoto15.wdp"/><Relationship Id="rId7" Type="http://schemas.openxmlformats.org/officeDocument/2006/relationships/hyperlink" Target="mailto:rmazzucco@sd43.bc.ca" TargetMode="Externa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kleeden@sd43.bc.ca" TargetMode="External"/><Relationship Id="rId11" Type="http://schemas.openxmlformats.org/officeDocument/2006/relationships/hyperlink" Target="mailto:alee@sd43.bc.ca" TargetMode="External"/><Relationship Id="rId5" Type="http://schemas.openxmlformats.org/officeDocument/2006/relationships/hyperlink" Target="mailto:jhyde@sd43.bc.ca" TargetMode="External"/><Relationship Id="rId10" Type="http://schemas.openxmlformats.org/officeDocument/2006/relationships/hyperlink" Target="mailto:dpengelly@sd43.bc.ca" TargetMode="External"/><Relationship Id="rId4" Type="http://schemas.openxmlformats.org/officeDocument/2006/relationships/hyperlink" Target="mailto:kwatt@sd43.bc.ca" TargetMode="External"/><Relationship Id="rId9" Type="http://schemas.openxmlformats.org/officeDocument/2006/relationships/hyperlink" Target="mailto:smclenahan@sd43.bc.ca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aioa.blogspot.com/2011/01/blog-post_14.html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ekim@sd43.bc.ca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lmodder@sd43.bc.ca" TargetMode="External"/><Relationship Id="rId4" Type="http://schemas.openxmlformats.org/officeDocument/2006/relationships/hyperlink" Target="mailto:dblake@sd43.bc.ca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5.wdp"/><Relationship Id="rId4" Type="http://schemas.openxmlformats.org/officeDocument/2006/relationships/image" Target="../media/image10.png"/><Relationship Id="rId9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d43.bc.ca/school/heritagewoods/Pages/Course-Programming.aspx#/=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odiak Floor Logo5 - Keychain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201" y="2545929"/>
            <a:ext cx="1908499" cy="1662088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819" y="1157566"/>
            <a:ext cx="4341181" cy="2365371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WELCOME TO THE WOODS!!</a:t>
            </a:r>
            <a:br>
              <a:rPr lang="en-US" sz="3600" b="1" dirty="0">
                <a:solidFill>
                  <a:schemeClr val="bg1"/>
                </a:solidFill>
              </a:rPr>
            </a:br>
            <a:br>
              <a:rPr lang="en-US" sz="3600" b="1" dirty="0">
                <a:solidFill>
                  <a:schemeClr val="bg1"/>
                </a:solidFill>
              </a:rPr>
            </a:b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5" name="Picture 4" descr="imgres.jpg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68" y="4063630"/>
            <a:ext cx="2320270" cy="23202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76F9D6F-CEA1-BA56-7A39-37B454A84C83}"/>
              </a:ext>
            </a:extLst>
          </p:cNvPr>
          <p:cNvSpPr txBox="1"/>
          <p:nvPr/>
        </p:nvSpPr>
        <p:spPr>
          <a:xfrm>
            <a:off x="4664950" y="2705226"/>
            <a:ext cx="19677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</a:rPr>
              <a:t>Heritage Woods</a:t>
            </a:r>
            <a:br>
              <a:rPr lang="en-US" sz="1800" b="1" dirty="0">
                <a:solidFill>
                  <a:schemeClr val="bg1"/>
                </a:solidFill>
              </a:rPr>
            </a:br>
            <a:r>
              <a:rPr lang="en-US" sz="1800" b="1" dirty="0">
                <a:solidFill>
                  <a:schemeClr val="bg1"/>
                </a:solidFill>
              </a:rPr>
              <a:t>Course Request</a:t>
            </a:r>
            <a:br>
              <a:rPr lang="en-US" sz="1800" b="1" dirty="0">
                <a:solidFill>
                  <a:schemeClr val="bg1"/>
                </a:solidFill>
              </a:rPr>
            </a:br>
            <a:r>
              <a:rPr lang="en-US" sz="1800" b="1" dirty="0">
                <a:solidFill>
                  <a:schemeClr val="bg1"/>
                </a:solidFill>
              </a:rPr>
              <a:t>Information </a:t>
            </a:r>
            <a:br>
              <a:rPr lang="en-US" sz="1800" b="1" dirty="0">
                <a:solidFill>
                  <a:schemeClr val="bg1"/>
                </a:solidFill>
              </a:rPr>
            </a:br>
            <a:r>
              <a:rPr lang="en-US" sz="1800" b="1" dirty="0">
                <a:solidFill>
                  <a:schemeClr val="bg1"/>
                </a:solidFill>
              </a:rPr>
              <a:t>2026-2027</a:t>
            </a:r>
            <a:endParaRPr lang="en-US" dirty="0"/>
          </a:p>
        </p:txBody>
      </p:sp>
      <p:pic>
        <p:nvPicPr>
          <p:cNvPr id="6" name="Picture 5" descr="imgres.jpg">
            <a:extLst>
              <a:ext uri="{FF2B5EF4-FFF2-40B4-BE49-F238E27FC236}">
                <a16:creationId xmlns:a16="http://schemas.microsoft.com/office/drawing/2014/main" id="{7BDD6C75-7263-0357-9831-1844345558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468" y="550416"/>
            <a:ext cx="2027980" cy="154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3921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307" y="182922"/>
            <a:ext cx="7556313" cy="735106"/>
          </a:xfrm>
        </p:spPr>
        <p:txBody>
          <a:bodyPr/>
          <a:lstStyle/>
          <a:p>
            <a:r>
              <a:rPr lang="en-US" sz="4400" b="1" dirty="0"/>
              <a:t>A note about Languages…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849" y="1532352"/>
            <a:ext cx="8173844" cy="2460693"/>
          </a:xfrm>
        </p:spPr>
        <p:txBody>
          <a:bodyPr>
            <a:noAutofit/>
          </a:bodyPr>
          <a:lstStyle/>
          <a:p>
            <a:pPr lvl="1"/>
            <a:r>
              <a:rPr lang="en-US" sz="1900" dirty="0">
                <a:solidFill>
                  <a:schemeClr val="tx1"/>
                </a:solidFill>
              </a:rPr>
              <a:t>Language is NOT required for graduation</a:t>
            </a:r>
          </a:p>
          <a:p>
            <a:pPr lvl="1"/>
            <a:r>
              <a:rPr lang="en-US" sz="1900" dirty="0">
                <a:solidFill>
                  <a:schemeClr val="tx1"/>
                </a:solidFill>
              </a:rPr>
              <a:t>Most post-secondary institutions do not require a language</a:t>
            </a:r>
          </a:p>
          <a:p>
            <a:pPr lvl="1"/>
            <a:r>
              <a:rPr lang="en-US" sz="1900" dirty="0">
                <a:solidFill>
                  <a:schemeClr val="tx1"/>
                </a:solidFill>
              </a:rPr>
              <a:t>If you later decide you need a language 11, but did not take a language 9 or 10, you can take the </a:t>
            </a:r>
            <a:r>
              <a:rPr lang="en-US" sz="1900" u="sng" dirty="0">
                <a:solidFill>
                  <a:schemeClr val="tx1"/>
                </a:solidFill>
              </a:rPr>
              <a:t>accelerated</a:t>
            </a:r>
            <a:r>
              <a:rPr lang="en-US" sz="1900" dirty="0">
                <a:solidFill>
                  <a:schemeClr val="tx1"/>
                </a:solidFill>
              </a:rPr>
              <a:t> “Intro11” (9/10)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BD4D99-2502-434C-B104-4873222534C4}"/>
              </a:ext>
            </a:extLst>
          </p:cNvPr>
          <p:cNvSpPr/>
          <p:nvPr/>
        </p:nvSpPr>
        <p:spPr>
          <a:xfrm>
            <a:off x="339987" y="886021"/>
            <a:ext cx="32720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Bauhaus 93" panose="04030905020B02020C02" pitchFamily="82" charset="0"/>
              </a:rPr>
              <a:t>Did you know?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526CD5-26DC-7C64-D990-4400C5E5324D}"/>
              </a:ext>
            </a:extLst>
          </p:cNvPr>
          <p:cNvSpPr txBox="1"/>
          <p:nvPr/>
        </p:nvSpPr>
        <p:spPr>
          <a:xfrm>
            <a:off x="992919" y="2997851"/>
            <a:ext cx="6762236" cy="2616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7030A0"/>
                </a:solidFill>
              </a:rPr>
              <a:t>***STUDENTS AND FAMILIES NEED TO CHECK INDIVIDUAL POST-SECONDARY WEBSITES***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A7044A1-66B9-4CBB-DC1F-A878618A09EB}"/>
              </a:ext>
            </a:extLst>
          </p:cNvPr>
          <p:cNvSpPr txBox="1">
            <a:spLocks/>
          </p:cNvSpPr>
          <p:nvPr/>
        </p:nvSpPr>
        <p:spPr>
          <a:xfrm>
            <a:off x="2493906" y="4248150"/>
            <a:ext cx="6564369" cy="21854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chemeClr val="tx1"/>
                </a:solidFill>
              </a:rPr>
              <a:t>You have a skill set superior to our introductory level language courses (</a:t>
            </a:r>
            <a:r>
              <a:rPr lang="en-US" sz="1800" b="1" u="sng" dirty="0">
                <a:solidFill>
                  <a:schemeClr val="tx1"/>
                </a:solidFill>
              </a:rPr>
              <a:t>Spanish, </a:t>
            </a:r>
            <a:r>
              <a:rPr lang="en-US" sz="1800" b="1" u="sng" dirty="0" err="1">
                <a:solidFill>
                  <a:schemeClr val="tx1"/>
                </a:solidFill>
              </a:rPr>
              <a:t>French,and</a:t>
            </a:r>
            <a:r>
              <a:rPr lang="en-US" sz="1800" b="1" u="sng" dirty="0">
                <a:solidFill>
                  <a:schemeClr val="tx1"/>
                </a:solidFill>
              </a:rPr>
              <a:t> Japanese)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chemeClr val="tx1"/>
                </a:solidFill>
              </a:rPr>
              <a:t>Take a Language Level Assessment – contact the appropriate teacher – form on website under course programming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02F341F-54EB-6CA0-4AB3-F4C0A73D372E}"/>
              </a:ext>
            </a:extLst>
          </p:cNvPr>
          <p:cNvSpPr txBox="1">
            <a:spLocks/>
          </p:cNvSpPr>
          <p:nvPr/>
        </p:nvSpPr>
        <p:spPr>
          <a:xfrm>
            <a:off x="1562101" y="3749901"/>
            <a:ext cx="7857362" cy="6941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LANGUAGE PLACEMENT ASSESSMENT</a:t>
            </a:r>
            <a:b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8" name="Picture 2" descr="Spanish Speaking Stock Illustrations – 346 Spanish Speaking Stock  Illustrations, Vectors &amp; Clipart - Dreamstime">
            <a:extLst>
              <a:ext uri="{FF2B5EF4-FFF2-40B4-BE49-F238E27FC236}">
                <a16:creationId xmlns:a16="http://schemas.microsoft.com/office/drawing/2014/main" id="{59166F14-98B3-2366-F2EB-9236236ED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68" y="4665238"/>
            <a:ext cx="1831344" cy="1588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128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8739"/>
            <a:ext cx="8229600" cy="32945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eworthy Light"/>
                <a:cs typeface="Noteworthy Light"/>
              </a:rPr>
              <a:t>Additional Courses:  Outside of Blocks 2 - </a:t>
            </a:r>
            <a:r>
              <a:rPr lang="en-US" sz="3200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eworthy Light"/>
                <a:cs typeface="Noteworthy Light"/>
              </a:rPr>
              <a:t>5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Many choices including: 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Musical  Theatre, Theatre Tech, Agility, Basketball Athletic Training, Concert Choir, Vocal Jazz, Beginner Band, Concert Band, Jazz Band, String Orchestra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/>
                </a:solidFill>
              </a:rPr>
              <a:t>		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			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624CC5-7AAC-4487-BC96-254C50C511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127159"/>
            <a:ext cx="1837350" cy="15016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A87B8F-D932-454B-A6C2-F54DD17443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020" y="4920053"/>
            <a:ext cx="1830508" cy="15016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43D6824-00A2-4100-96CE-16C00E7F89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4249" y="4854605"/>
            <a:ext cx="1276990" cy="16527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96E3CFB-0240-1083-FF9C-4BA93707A58D}"/>
              </a:ext>
            </a:extLst>
          </p:cNvPr>
          <p:cNvSpPr txBox="1"/>
          <p:nvPr/>
        </p:nvSpPr>
        <p:spPr>
          <a:xfrm>
            <a:off x="3421223" y="4456643"/>
            <a:ext cx="48357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During Period 1 @ 8:00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Flex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Lunch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After School Hours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07DF27-A99E-0C8E-C9E4-67F9A388C2FD}"/>
              </a:ext>
            </a:extLst>
          </p:cNvPr>
          <p:cNvSpPr txBox="1"/>
          <p:nvPr/>
        </p:nvSpPr>
        <p:spPr>
          <a:xfrm>
            <a:off x="2550488" y="3533313"/>
            <a:ext cx="4365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1"/>
                </a:solidFill>
              </a:rPr>
              <a:t>These happen at different times of the day outside the regular schedule:  </a:t>
            </a:r>
          </a:p>
          <a:p>
            <a:endParaRPr lang="en-US" dirty="0"/>
          </a:p>
        </p:txBody>
      </p:sp>
      <p:pic>
        <p:nvPicPr>
          <p:cNvPr id="1026" name="Picture 2" descr="Free Jazz Band Cliparts, Download Free Jazz Band Cliparts png images, Free ClipArts on Clipart ...">
            <a:extLst>
              <a:ext uri="{FF2B5EF4-FFF2-40B4-BE49-F238E27FC236}">
                <a16:creationId xmlns:a16="http://schemas.microsoft.com/office/drawing/2014/main" id="{A4E45739-E15C-D0EE-B199-1C96D2836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452" y="2960954"/>
            <a:ext cx="1988024" cy="1303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821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Music </a:t>
            </a:r>
            <a:r>
              <a:rPr lang="en-US" dirty="0" err="1"/>
              <a:t>Deparment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41" b="96591" l="1739" r="94783">
                        <a14:foregroundMark x1="53043" y1="30114" x2="53043" y2="30114"/>
                        <a14:foregroundMark x1="84783" y1="34659" x2="84783" y2="34659"/>
                        <a14:foregroundMark x1="21304" y1="96591" x2="21304" y2="96591"/>
                        <a14:foregroundMark x1="54783" y1="4545" x2="54783" y2="4545"/>
                        <a14:foregroundMark x1="95652" y1="17045" x2="95652" y2="17045"/>
                        <a14:foregroundMark x1="5652" y1="47727" x2="5652" y2="47727"/>
                        <a14:foregroundMark x1="3043" y1="64205" x2="3043" y2="64205"/>
                        <a14:foregroundMark x1="1739" y1="52273" x2="1739" y2="52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630" y="1669869"/>
            <a:ext cx="2350294" cy="1798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99" b="97464" l="1316" r="96711">
                        <a14:foregroundMark x1="90461" y1="9783" x2="83224" y2="19565"/>
                        <a14:foregroundMark x1="6908" y1="88043" x2="6250" y2="59420"/>
                        <a14:foregroundMark x1="20724" y1="97464" x2="30921" y2="93841"/>
                        <a14:foregroundMark x1="54605" y1="52174" x2="83553" y2="21014"/>
                        <a14:foregroundMark x1="74013" y1="24275" x2="74013" y2="24275"/>
                        <a14:foregroundMark x1="72368" y1="32609" x2="72368" y2="32609"/>
                        <a14:foregroundMark x1="61842" y1="37681" x2="61842" y2="37681"/>
                        <a14:foregroundMark x1="51316" y1="46377" x2="67434" y2="36594"/>
                        <a14:foregroundMark x1="58882" y1="36594" x2="73355" y2="35145"/>
                        <a14:foregroundMark x1="72039" y1="28261" x2="82895" y2="23913"/>
                        <a14:foregroundMark x1="80921" y1="2899" x2="80921" y2="2899"/>
                        <a14:foregroundMark x1="88816" y1="6159" x2="95066" y2="11594"/>
                        <a14:foregroundMark x1="97039" y1="21014" x2="97039" y2="21014"/>
                        <a14:foregroundMark x1="91118" y1="29348" x2="91118" y2="29348"/>
                        <a14:foregroundMark x1="1316" y1="73188" x2="1316" y2="73188"/>
                        <a14:foregroundMark x1="93750" y1="4710" x2="93750" y2="47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817" y="2873002"/>
            <a:ext cx="1852613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2640" y="2392438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Kathy Fester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239C14-E207-4C22-9F35-87BF0E67AE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081" b="98311" l="2461" r="97092">
                        <a14:foregroundMark x1="8725" y1="12838" x2="6040" y2="52703"/>
                        <a14:foregroundMark x1="6040" y1="52703" x2="10067" y2="77027"/>
                        <a14:foregroundMark x1="10291" y1="7770" x2="10291" y2="7770"/>
                        <a14:foregroundMark x1="25727" y1="11824" x2="25727" y2="11824"/>
                        <a14:foregroundMark x1="15213" y1="54730" x2="58613" y2="44595"/>
                        <a14:foregroundMark x1="59060" y1="60135" x2="59060" y2="60135"/>
                        <a14:foregroundMark x1="61159" y1="66892" x2="61969" y2="54392"/>
                        <a14:foregroundMark x1="59955" y1="85473" x2="61159" y2="66892"/>
                        <a14:foregroundMark x1="46532" y1="89865" x2="46309" y2="60473"/>
                        <a14:foregroundMark x1="32949" y1="68919" x2="34004" y2="54392"/>
                        <a14:foregroundMark x1="32384" y1="76689" x2="32949" y2="68919"/>
                        <a14:foregroundMark x1="31991" y1="82095" x2="32384" y2="76689"/>
                        <a14:foregroundMark x1="16779" y1="94257" x2="18345" y2="61149"/>
                        <a14:foregroundMark x1="14318" y1="97297" x2="14318" y2="97297"/>
                        <a14:foregroundMark x1="21924" y1="95946" x2="21924" y2="95946"/>
                        <a14:foregroundMark x1="27293" y1="78041" x2="27293" y2="78041"/>
                        <a14:foregroundMark x1="6264" y1="80743" x2="6264" y2="80743"/>
                        <a14:foregroundMark x1="10291" y1="6419" x2="10291" y2="6419"/>
                        <a14:foregroundMark x1="15884" y1="19932" x2="15884" y2="19932"/>
                        <a14:foregroundMark x1="2461" y1="21284" x2="2461" y2="21284"/>
                        <a14:foregroundMark x1="8725" y1="34122" x2="18568" y2="33784"/>
                        <a14:foregroundMark x1="22595" y1="38851" x2="35347" y2="38851"/>
                        <a14:foregroundMark x1="27069" y1="10811" x2="29530" y2="29730"/>
                        <a14:foregroundMark x1="44519" y1="13514" x2="45414" y2="29392"/>
                        <a14:foregroundMark x1="43848" y1="14189" x2="37808" y2="19257"/>
                        <a14:foregroundMark x1="74860" y1="29054" x2="74049" y2="74324"/>
                        <a14:foregroundMark x1="74896" y1="27027" x2="74860" y2="29054"/>
                        <a14:foregroundMark x1="75168" y1="11824" x2="74896" y2="27027"/>
                        <a14:foregroundMark x1="90157" y1="14189" x2="93512" y2="39527"/>
                        <a14:foregroundMark x1="93512" y1="39527" x2="89038" y2="77027"/>
                        <a14:foregroundMark x1="91946" y1="63176" x2="91946" y2="63176"/>
                        <a14:foregroundMark x1="97315" y1="34797" x2="95749" y2="50676"/>
                        <a14:foregroundMark x1="90732" y1="90541" x2="88143" y2="78378"/>
                        <a14:foregroundMark x1="92170" y1="97297" x2="90732" y2="90541"/>
                        <a14:foregroundMark x1="75566" y1="88176" x2="75839" y2="78716"/>
                        <a14:foregroundMark x1="75508" y1="90203" x2="75566" y2="88176"/>
                        <a14:foregroundMark x1="75391" y1="94257" x2="75508" y2="90203"/>
                        <a14:foregroundMark x1="87919" y1="96284" x2="87919" y2="96284"/>
                        <a14:foregroundMark x1="77405" y1="96959" x2="77405" y2="96959"/>
                        <a14:foregroundMark x1="72036" y1="96959" x2="72036" y2="96959"/>
                        <a14:foregroundMark x1="61969" y1="96284" x2="61969" y2="96284"/>
                        <a14:foregroundMark x1="36242" y1="97973" x2="36242" y2="97973"/>
                        <a14:foregroundMark x1="29754" y1="97635" x2="29754" y2="97635"/>
                        <a14:foregroundMark x1="42953" y1="98311" x2="42953" y2="98311"/>
                        <a14:foregroundMark x1="50336" y1="98311" x2="50336" y2="98311"/>
                        <a14:foregroundMark x1="56823" y1="97297" x2="56823" y2="97297"/>
                        <a14:foregroundMark x1="60850" y1="86824" x2="60850" y2="86824"/>
                        <a14:foregroundMark x1="58613" y1="85473" x2="58613" y2="85473"/>
                        <a14:foregroundMark x1="73602" y1="6081" x2="73602" y2="6081"/>
                        <a14:backgroundMark x1="17897" y1="23986" x2="17897" y2="23986"/>
                        <a14:backgroundMark x1="35794" y1="25338" x2="35794" y2="25338"/>
                        <a14:backgroundMark x1="50783" y1="31419" x2="50783" y2="31419"/>
                        <a14:backgroundMark x1="79195" y1="27027" x2="79195" y2="27027"/>
                        <a14:backgroundMark x1="70246" y1="29054" x2="70246" y2="29054"/>
                        <a14:backgroundMark x1="68680" y1="25000" x2="68680" y2="25000"/>
                        <a14:backgroundMark x1="66219" y1="66892" x2="66219" y2="66892"/>
                        <a14:backgroundMark x1="53915" y1="72297" x2="53915" y2="72297"/>
                        <a14:backgroundMark x1="40492" y1="86486" x2="40492" y2="86486"/>
                        <a14:backgroundMark x1="37584" y1="76689" x2="37584" y2="76689"/>
                        <a14:backgroundMark x1="38031" y1="68919" x2="38031" y2="68919"/>
                        <a14:backgroundMark x1="94407" y1="90541" x2="94407" y2="90541"/>
                        <a14:backgroundMark x1="23937" y1="72635" x2="23937" y2="72635"/>
                        <a14:backgroundMark x1="55705" y1="89189" x2="55705" y2="89189"/>
                        <a14:backgroundMark x1="70022" y1="88176" x2="70022" y2="88176"/>
                        <a14:backgroundMark x1="65772" y1="53378" x2="65772" y2="53378"/>
                        <a14:backgroundMark x1="81655" y1="51689" x2="81655" y2="51689"/>
                        <a14:backgroundMark x1="83893" y1="71622" x2="83893" y2="71622"/>
                        <a14:backgroundMark x1="68009" y1="33108" x2="68009" y2="33108"/>
                        <a14:backgroundMark x1="67338" y1="31419" x2="67338" y2="31419"/>
                        <a14:backgroundMark x1="67562" y1="35473" x2="67562" y2="35473"/>
                        <a14:backgroundMark x1="80537" y1="90203" x2="80537" y2="90203"/>
                        <a14:backgroundMark x1="59508" y1="97973" x2="59508" y2="979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40" y="3718397"/>
            <a:ext cx="2391188" cy="15834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8C5E7CE-0B52-78EB-3C26-671876E74140}"/>
              </a:ext>
            </a:extLst>
          </p:cNvPr>
          <p:cNvSpPr txBox="1"/>
          <p:nvPr/>
        </p:nvSpPr>
        <p:spPr>
          <a:xfrm>
            <a:off x="3179036" y="4860026"/>
            <a:ext cx="59649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Music Info Night Tonight @ 7:15</a:t>
            </a:r>
          </a:p>
          <a:p>
            <a:r>
              <a:rPr lang="en-US" sz="2000" b="1" dirty="0"/>
              <a:t>                     In the theatre</a:t>
            </a:r>
          </a:p>
          <a:p>
            <a:endParaRPr lang="en-US" sz="2000" b="1" dirty="0"/>
          </a:p>
          <a:p>
            <a:r>
              <a:rPr lang="en-US" dirty="0"/>
              <a:t>HWSS Theatre</a:t>
            </a:r>
          </a:p>
          <a:p>
            <a:r>
              <a:rPr lang="en-US" dirty="0"/>
              <a:t>RSVP </a:t>
            </a:r>
            <a:r>
              <a:rPr lang="en-US" dirty="0">
                <a:hlinkClick r:id="rId8"/>
              </a:rPr>
              <a:t>kfester@sd43.bc.ca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41689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81349"/>
            <a:ext cx="7010400" cy="685800"/>
          </a:xfrm>
        </p:spPr>
        <p:txBody>
          <a:bodyPr>
            <a:noAutofit/>
          </a:bodyPr>
          <a:lstStyle/>
          <a:p>
            <a:r>
              <a:rPr lang="en-CA" sz="3600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eworthy Bold"/>
                <a:cs typeface="Noteworthy Bold"/>
              </a:rPr>
              <a:t>Sample Timetable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1000" y="2057400"/>
            <a:ext cx="3429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002060"/>
                </a:solidFill>
                <a:latin typeface="Noteworthy Bold"/>
              </a:rPr>
              <a:t>Semester 1:</a:t>
            </a:r>
          </a:p>
          <a:p>
            <a:endParaRPr lang="en-US" sz="2400" dirty="0">
              <a:solidFill>
                <a:srgbClr val="002060"/>
              </a:solidFill>
              <a:latin typeface="Noteworthy Bold"/>
            </a:endParaRPr>
          </a:p>
          <a:p>
            <a:r>
              <a:rPr lang="en-US" sz="2400" dirty="0">
                <a:solidFill>
                  <a:srgbClr val="002060"/>
                </a:solidFill>
                <a:latin typeface="Noteworthy Bold"/>
              </a:rPr>
              <a:t>Block 2 - PHE 9</a:t>
            </a:r>
          </a:p>
          <a:p>
            <a:r>
              <a:rPr lang="en-US" sz="2400" b="1" dirty="0">
                <a:solidFill>
                  <a:srgbClr val="002060"/>
                </a:solidFill>
                <a:latin typeface="Noteworthy Bold"/>
              </a:rPr>
              <a:t>FLEX</a:t>
            </a:r>
          </a:p>
          <a:p>
            <a:r>
              <a:rPr lang="en-US" sz="2400" dirty="0">
                <a:solidFill>
                  <a:srgbClr val="002060"/>
                </a:solidFill>
                <a:latin typeface="Noteworthy Bold"/>
              </a:rPr>
              <a:t>Block 3 - Science 9</a:t>
            </a:r>
          </a:p>
          <a:p>
            <a:r>
              <a:rPr lang="en-US" sz="2400" dirty="0">
                <a:solidFill>
                  <a:srgbClr val="002060"/>
                </a:solidFill>
                <a:latin typeface="Noteworthy Bold"/>
              </a:rPr>
              <a:t>Block 4 - English 9</a:t>
            </a:r>
          </a:p>
          <a:p>
            <a:r>
              <a:rPr lang="en-US" sz="2400" dirty="0">
                <a:solidFill>
                  <a:srgbClr val="002060"/>
                </a:solidFill>
                <a:latin typeface="Noteworthy Bold"/>
              </a:rPr>
              <a:t>Block 5 - Photo 9</a:t>
            </a:r>
          </a:p>
          <a:p>
            <a:endParaRPr lang="en-US" sz="2400" dirty="0">
              <a:solidFill>
                <a:srgbClr val="002060"/>
              </a:solidFill>
              <a:latin typeface="Noteworthy Bold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63849" y="2076450"/>
            <a:ext cx="36099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002060"/>
                </a:solidFill>
                <a:latin typeface="Noteworthy Bold"/>
              </a:rPr>
              <a:t>Semester 2:</a:t>
            </a:r>
          </a:p>
          <a:p>
            <a:endParaRPr lang="en-US" sz="2400" b="1" u="sng" dirty="0">
              <a:solidFill>
                <a:srgbClr val="002060"/>
              </a:solidFill>
              <a:latin typeface="Noteworthy Bold"/>
            </a:endParaRPr>
          </a:p>
          <a:p>
            <a:r>
              <a:rPr lang="en-US" sz="2400" dirty="0">
                <a:solidFill>
                  <a:srgbClr val="002060"/>
                </a:solidFill>
                <a:latin typeface="Noteworthy Bold"/>
              </a:rPr>
              <a:t>Block 2 - Math 9 </a:t>
            </a:r>
          </a:p>
          <a:p>
            <a:r>
              <a:rPr lang="en-US" sz="2400" b="1" dirty="0">
                <a:solidFill>
                  <a:srgbClr val="002060"/>
                </a:solidFill>
                <a:latin typeface="Noteworthy Bold"/>
              </a:rPr>
              <a:t>FLEX</a:t>
            </a:r>
          </a:p>
          <a:p>
            <a:r>
              <a:rPr lang="en-US" sz="2400" dirty="0">
                <a:solidFill>
                  <a:srgbClr val="002060"/>
                </a:solidFill>
                <a:latin typeface="Noteworthy Bold"/>
              </a:rPr>
              <a:t>Block 3 - Social Studies 9 </a:t>
            </a:r>
          </a:p>
          <a:p>
            <a:r>
              <a:rPr lang="en-US" sz="2400" dirty="0">
                <a:solidFill>
                  <a:srgbClr val="002060"/>
                </a:solidFill>
                <a:latin typeface="Noteworthy Bold"/>
              </a:rPr>
              <a:t>Block 4 - Foods 9</a:t>
            </a:r>
          </a:p>
          <a:p>
            <a:r>
              <a:rPr lang="en-US" sz="2400" dirty="0">
                <a:solidFill>
                  <a:srgbClr val="002060"/>
                </a:solidFill>
                <a:latin typeface="Noteworthy Bold"/>
              </a:rPr>
              <a:t>Block 5 –Woodwork 9</a:t>
            </a:r>
          </a:p>
          <a:p>
            <a:endParaRPr lang="en-US" sz="2400" dirty="0">
              <a:solidFill>
                <a:srgbClr val="002060"/>
              </a:solidFill>
              <a:latin typeface="Noteworthy Bold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126" b="95487" l="5198" r="97713">
                        <a14:foregroundMark x1="61123" y1="11164" x2="61123" y2="11164"/>
                        <a14:foregroundMark x1="43035" y1="7363" x2="15177" y2="12352"/>
                        <a14:foregroundMark x1="21206" y1="25416" x2="34096" y2="55819"/>
                        <a14:foregroundMark x1="11019" y1="61758" x2="23909" y2="85036"/>
                        <a14:foregroundMark x1="23909" y1="85036" x2="23909" y2="86461"/>
                        <a14:foregroundMark x1="20166" y1="90736" x2="13514" y2="63895"/>
                        <a14:foregroundMark x1="13514" y1="63895" x2="17879" y2="88124"/>
                        <a14:foregroundMark x1="5405" y1="58907" x2="5405" y2="58907"/>
                        <a14:foregroundMark x1="9979" y1="27553" x2="43035" y2="37292"/>
                        <a14:foregroundMark x1="31809" y1="33492" x2="34096" y2="48219"/>
                        <a14:foregroundMark x1="25780" y1="35629" x2="46778" y2="45606"/>
                        <a14:foregroundMark x1="12682" y1="57482" x2="9979" y2="62233"/>
                        <a14:foregroundMark x1="5821" y1="57245" x2="18087" y2="79810"/>
                        <a14:foregroundMark x1="18087" y1="79810" x2="18711" y2="79810"/>
                        <a14:foregroundMark x1="88150" y1="69596" x2="88981" y2="77435"/>
                        <a14:foregroundMark x1="92723" y1="75297" x2="92723" y2="75297"/>
                        <a14:foregroundMark x1="92723" y1="75297" x2="92723" y2="75297"/>
                        <a14:foregroundMark x1="92723" y1="75297" x2="92723" y2="75297"/>
                        <a14:foregroundMark x1="92308" y1="75297" x2="70894" y2="92637"/>
                        <a14:foregroundMark x1="70894" y1="92637" x2="69023" y2="95724"/>
                        <a14:foregroundMark x1="97713" y1="74822" x2="97713" y2="748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601" y="1447800"/>
            <a:ext cx="2317198" cy="2028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B1CF708-4490-4BAC-9A7E-7D80C9D9CD25}"/>
              </a:ext>
            </a:extLst>
          </p:cNvPr>
          <p:cNvSpPr txBox="1"/>
          <p:nvPr/>
        </p:nvSpPr>
        <p:spPr>
          <a:xfrm>
            <a:off x="2286000" y="5445654"/>
            <a:ext cx="5026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Noteworthy Bold"/>
              </a:rPr>
              <a:t>Linear (year long) - Digital Literacy 10</a:t>
            </a:r>
          </a:p>
          <a:p>
            <a:r>
              <a:rPr lang="en-US" sz="2400" dirty="0">
                <a:solidFill>
                  <a:srgbClr val="002060"/>
                </a:solidFill>
                <a:latin typeface="Noteworthy Bold"/>
              </a:rPr>
              <a:t>Linear (year long) -  Concert band 9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8D94868-93C0-47A4-7F97-451292BEE746}"/>
              </a:ext>
            </a:extLst>
          </p:cNvPr>
          <p:cNvSpPr txBox="1"/>
          <p:nvPr/>
        </p:nvSpPr>
        <p:spPr>
          <a:xfrm>
            <a:off x="648071" y="637598"/>
            <a:ext cx="62079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>
                <a:solidFill>
                  <a:srgbClr val="7030A0"/>
                </a:solidFill>
              </a:rPr>
              <a:t>Post Secondary and Career Advisor: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CA" dirty="0"/>
          </a:p>
          <a:p>
            <a:r>
              <a:rPr lang="en-CA" dirty="0"/>
              <a:t>Ms. Darilynn Butler:  </a:t>
            </a:r>
            <a:r>
              <a:rPr lang="en-CA" dirty="0">
                <a:hlinkClick r:id="rId2"/>
              </a:rPr>
              <a:t>dbutler@sd43.bc.ca</a:t>
            </a:r>
            <a:r>
              <a:rPr lang="en-CA" dirty="0"/>
              <a:t>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E863EA-E88E-2E59-21BF-52C1B5ED5883}"/>
              </a:ext>
            </a:extLst>
          </p:cNvPr>
          <p:cNvSpPr txBox="1"/>
          <p:nvPr/>
        </p:nvSpPr>
        <p:spPr>
          <a:xfrm>
            <a:off x="594804" y="2237173"/>
            <a:ext cx="31693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/>
              <a:t>Apprenticeship opportunities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/>
              <a:t>Volunteering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/>
              <a:t>Work experience</a:t>
            </a:r>
          </a:p>
        </p:txBody>
      </p:sp>
      <p:pic>
        <p:nvPicPr>
          <p:cNvPr id="1028" name="Picture 4" descr="Choices">
            <a:extLst>
              <a:ext uri="{FF2B5EF4-FFF2-40B4-BE49-F238E27FC236}">
                <a16:creationId xmlns:a16="http://schemas.microsoft.com/office/drawing/2014/main" id="{70542D7C-E918-BF83-D4F3-A425DC5E6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456" y="2292871"/>
            <a:ext cx="4514850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ACDCFD9-9092-9FDD-30C8-160C10C30479}"/>
              </a:ext>
            </a:extLst>
          </p:cNvPr>
          <p:cNvSpPr txBox="1"/>
          <p:nvPr/>
        </p:nvSpPr>
        <p:spPr>
          <a:xfrm>
            <a:off x="5237826" y="4678532"/>
            <a:ext cx="306279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/>
              <a:t>Finances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/>
              <a:t>Awards, bursaries, scholarships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/>
              <a:t>College, university, institutes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</p:txBody>
      </p:sp>
      <p:pic>
        <p:nvPicPr>
          <p:cNvPr id="2" name="Picture 2" descr="Keep Your Options Open MORE EDUCATION Can Equal MORE INCOME. - ppt download">
            <a:extLst>
              <a:ext uri="{FF2B5EF4-FFF2-40B4-BE49-F238E27FC236}">
                <a16:creationId xmlns:a16="http://schemas.microsoft.com/office/drawing/2014/main" id="{2970FCEC-2A37-AF27-A41F-3AF929FDF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739" y="4678532"/>
            <a:ext cx="2277717" cy="1706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0525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55780"/>
            <a:ext cx="6172200" cy="503238"/>
          </a:xfrm>
        </p:spPr>
        <p:txBody>
          <a:bodyPr>
            <a:noAutofit/>
          </a:bodyPr>
          <a:lstStyle/>
          <a:p>
            <a:r>
              <a:rPr lang="en-CA" sz="4800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eworthy Bold"/>
                <a:cs typeface="Noteworthy Bold"/>
              </a:rPr>
              <a:t>Planning your courses</a:t>
            </a:r>
          </a:p>
        </p:txBody>
      </p:sp>
      <p:sp>
        <p:nvSpPr>
          <p:cNvPr id="6" name="Rectangle 5"/>
          <p:cNvSpPr/>
          <p:nvPr/>
        </p:nvSpPr>
        <p:spPr>
          <a:xfrm rot="20618715">
            <a:off x="933453" y="1472261"/>
            <a:ext cx="279496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CA" sz="32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6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What do you like to do?</a:t>
            </a:r>
          </a:p>
        </p:txBody>
      </p:sp>
      <p:sp>
        <p:nvSpPr>
          <p:cNvPr id="7" name="Rectangle 6"/>
          <p:cNvSpPr/>
          <p:nvPr/>
        </p:nvSpPr>
        <p:spPr>
          <a:xfrm rot="20985549">
            <a:off x="5159501" y="3483441"/>
            <a:ext cx="3831124" cy="156966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CA" sz="3200" b="1" cap="none" spc="0" dirty="0">
                <a:ln w="12700">
                  <a:solidFill>
                    <a:srgbClr val="000000"/>
                  </a:solidFill>
                  <a:prstDash val="solid"/>
                </a:ln>
                <a:solidFill>
                  <a:srgbClr val="CC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What are some things at which you excel?</a:t>
            </a:r>
          </a:p>
        </p:txBody>
      </p:sp>
      <p:sp>
        <p:nvSpPr>
          <p:cNvPr id="8" name="Rectangle 7"/>
          <p:cNvSpPr/>
          <p:nvPr/>
        </p:nvSpPr>
        <p:spPr>
          <a:xfrm rot="972716">
            <a:off x="5042697" y="1359419"/>
            <a:ext cx="415966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CA" sz="32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What are your skills and talents?</a:t>
            </a:r>
          </a:p>
        </p:txBody>
      </p:sp>
      <p:sp>
        <p:nvSpPr>
          <p:cNvPr id="9" name="Rectangle 8"/>
          <p:cNvSpPr/>
          <p:nvPr/>
        </p:nvSpPr>
        <p:spPr>
          <a:xfrm rot="21169310">
            <a:off x="-74321" y="5000530"/>
            <a:ext cx="576263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CA" sz="32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9F7F7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Challenging yourself to try </a:t>
            </a:r>
          </a:p>
          <a:p>
            <a:pPr algn="ctr"/>
            <a:r>
              <a:rPr lang="en-CA" sz="32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9F7F7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something new!</a:t>
            </a:r>
          </a:p>
          <a:p>
            <a:pPr algn="ctr"/>
            <a:endParaRPr lang="en-CA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58" b="98994" l="4013" r="91011">
                        <a14:foregroundMark x1="15891" y1="87525" x2="15891" y2="87525"/>
                        <a14:foregroundMark x1="22632" y1="91549" x2="22632" y2="91549"/>
                        <a14:foregroundMark x1="14125" y1="99396" x2="14125" y2="99396"/>
                        <a14:foregroundMark x1="4013" y1="94165" x2="4013" y2="94165"/>
                        <a14:foregroundMark x1="91011" y1="54930" x2="91011" y2="54930"/>
                        <a14:foregroundMark x1="41091" y1="37022" x2="41091" y2="37022"/>
                        <a14:foregroundMark x1="40770" y1="37425" x2="40770" y2="37425"/>
                        <a14:foregroundMark x1="40931" y1="37022" x2="40931" y2="37022"/>
                        <a14:foregroundMark x1="40449" y1="36821" x2="41252" y2="37425"/>
                        <a14:foregroundMark x1="79615" y1="41851" x2="79615" y2="41851"/>
                        <a14:foregroundMark x1="78491" y1="42254" x2="79775" y2="41851"/>
                        <a14:backgroundMark x1="47673" y1="47082" x2="47673" y2="47082"/>
                        <a14:backgroundMark x1="47673" y1="48089" x2="47673" y2="48089"/>
                        <a14:backgroundMark x1="55698" y1="45473" x2="55698" y2="45473"/>
                        <a14:backgroundMark x1="62600" y1="46479" x2="62600" y2="46479"/>
                        <a14:backgroundMark x1="65490" y1="51107" x2="65490" y2="51107"/>
                        <a14:backgroundMark x1="64045" y1="51710" x2="64045" y2="51710"/>
                        <a14:backgroundMark x1="61477" y1="47082" x2="61477" y2="47082"/>
                        <a14:backgroundMark x1="63242" y1="51911" x2="63242" y2="51911"/>
                        <a14:backgroundMark x1="55056" y1="46076" x2="55056" y2="46076"/>
                        <a14:backgroundMark x1="35795" y1="39235" x2="35795" y2="39235"/>
                        <a14:backgroundMark x1="66453" y1="35010" x2="66453" y2="35010"/>
                        <a14:backgroundMark x1="72071" y1="36217" x2="72071" y2="36217"/>
                        <a14:backgroundMark x1="85875" y1="21127" x2="85875" y2="211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924" y="1919792"/>
            <a:ext cx="3048000" cy="2434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210E5A6-B946-4CA3-8F50-63B46F7CB216}"/>
              </a:ext>
            </a:extLst>
          </p:cNvPr>
          <p:cNvSpPr txBox="1"/>
          <p:nvPr/>
        </p:nvSpPr>
        <p:spPr>
          <a:xfrm rot="819279">
            <a:off x="683188" y="3398197"/>
            <a:ext cx="320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What are you curious about?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3AAB8E-5ED9-5EF7-0E60-2AE394884ECC}"/>
              </a:ext>
            </a:extLst>
          </p:cNvPr>
          <p:cNvSpPr txBox="1"/>
          <p:nvPr/>
        </p:nvSpPr>
        <p:spPr>
          <a:xfrm>
            <a:off x="5763799" y="5673522"/>
            <a:ext cx="360353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>
              <a:spcBef>
                <a:spcPts val="1200"/>
              </a:spcBef>
            </a:pPr>
            <a:r>
              <a:rPr lang="en-US" sz="1800" dirty="0">
                <a:solidFill>
                  <a:srgbClr val="0070C0"/>
                </a:solidFill>
              </a:rPr>
              <a:t>READ THE COURSE BOOKLET! </a:t>
            </a:r>
          </a:p>
          <a:p>
            <a:pPr marL="914400" lvl="1">
              <a:spcBef>
                <a:spcPts val="1200"/>
              </a:spcBef>
            </a:pPr>
            <a:r>
              <a:rPr lang="en-US" sz="1800" dirty="0">
                <a:hlinkClick r:id="rId4"/>
              </a:rPr>
              <a:t>Course Programming </a:t>
            </a:r>
            <a:endParaRPr lang="en-US" sz="1800" dirty="0">
              <a:solidFill>
                <a:srgbClr val="0070C0"/>
              </a:solidFill>
            </a:endParaRPr>
          </a:p>
          <a:p>
            <a:endParaRPr lang="en-CA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440A45B3-E436-4C6B-CA84-6DA6D8A79C1A}"/>
              </a:ext>
            </a:extLst>
          </p:cNvPr>
          <p:cNvSpPr/>
          <p:nvPr/>
        </p:nvSpPr>
        <p:spPr>
          <a:xfrm>
            <a:off x="5239924" y="5810393"/>
            <a:ext cx="1346200" cy="56060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458" y="330693"/>
            <a:ext cx="6347534" cy="1143000"/>
          </a:xfrm>
        </p:spPr>
        <p:txBody>
          <a:bodyPr>
            <a:normAutofit fontScale="90000"/>
          </a:bodyPr>
          <a:lstStyle/>
          <a:p>
            <a:r>
              <a:rPr lang="en-US" sz="4400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Choose Courses Wisely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862" y="1035896"/>
            <a:ext cx="7625919" cy="501247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b="1" u="sng" dirty="0">
                <a:solidFill>
                  <a:schemeClr val="tx1"/>
                </a:solidFill>
              </a:rPr>
              <a:t>Your choices NOW determine the school timetable</a:t>
            </a:r>
          </a:p>
          <a:p>
            <a:r>
              <a:rPr lang="en-US" dirty="0">
                <a:solidFill>
                  <a:schemeClr val="tx1"/>
                </a:solidFill>
              </a:rPr>
              <a:t>Many reasons for not getting all requests (conflict, courses cancelled, courses are full…)</a:t>
            </a:r>
          </a:p>
          <a:p>
            <a:r>
              <a:rPr lang="en-US" dirty="0">
                <a:solidFill>
                  <a:schemeClr val="tx1"/>
                </a:solidFill>
              </a:rPr>
              <a:t>Not able to make changes based on: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Friends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Teacher preference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Semester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Time of Day</a:t>
            </a:r>
          </a:p>
          <a:p>
            <a:pPr marL="0" indent="0" algn="ctr">
              <a:buNone/>
            </a:pPr>
            <a:endParaRPr lang="en-US" sz="11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WILL ALWAYS DO OUR BEST TO HELP STUDENTS GET COURSES THAT THEY WILL ENJOY!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00" b="89778" l="4889" r="96000">
                        <a14:foregroundMark x1="43111" y1="18667" x2="43111" y2="18667"/>
                        <a14:foregroundMark x1="60000" y1="15556" x2="60000" y2="15556"/>
                        <a14:foregroundMark x1="66222" y1="27556" x2="39556" y2="28444"/>
                        <a14:foregroundMark x1="40889" y1="15556" x2="40889" y2="15556"/>
                        <a14:foregroundMark x1="52889" y1="15111" x2="52889" y2="15111"/>
                        <a14:foregroundMark x1="61333" y1="14667" x2="35556" y2="18222"/>
                        <a14:foregroundMark x1="34667" y1="31111" x2="63111" y2="35111"/>
                        <a14:foregroundMark x1="92000" y1="40444" x2="92000" y2="40444"/>
                        <a14:foregroundMark x1="5333" y1="40889" x2="5333" y2="40889"/>
                        <a14:foregroundMark x1="96000" y1="37333" x2="96000" y2="37333"/>
                        <a14:foregroundMark x1="49778" y1="8000" x2="49778" y2="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981" y="2656134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20112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573E0-5962-ED9D-40EE-7CC600DCF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638" y="495300"/>
            <a:ext cx="5751405" cy="1116106"/>
          </a:xfrm>
        </p:spPr>
        <p:txBody>
          <a:bodyPr/>
          <a:lstStyle/>
          <a:p>
            <a:pPr algn="ctr"/>
            <a:r>
              <a:rPr lang="en-CA" dirty="0"/>
              <a:t>COURSE REQUEST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E41078-C390-CE03-F66C-2A243B6C12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284" y="2046287"/>
            <a:ext cx="6302191" cy="4144963"/>
          </a:xfrm>
        </p:spPr>
        <p:txBody>
          <a:bodyPr>
            <a:normAutofit/>
          </a:bodyPr>
          <a:lstStyle/>
          <a:p>
            <a:r>
              <a:rPr lang="en-CA" b="1" dirty="0">
                <a:solidFill>
                  <a:schemeClr val="tx1"/>
                </a:solidFill>
              </a:rPr>
              <a:t>All Course Requests are done online via </a:t>
            </a:r>
            <a:r>
              <a:rPr lang="en-CA" b="1" dirty="0" err="1">
                <a:solidFill>
                  <a:schemeClr val="tx1"/>
                </a:solidFill>
              </a:rPr>
              <a:t>MyEducation</a:t>
            </a:r>
            <a:r>
              <a:rPr lang="en-CA" b="1" dirty="0">
                <a:solidFill>
                  <a:schemeClr val="tx1"/>
                </a:solidFill>
              </a:rPr>
              <a:t> BC</a:t>
            </a:r>
          </a:p>
          <a:p>
            <a:r>
              <a:rPr lang="en-CA" b="1" dirty="0">
                <a:solidFill>
                  <a:schemeClr val="tx1"/>
                </a:solidFill>
              </a:rPr>
              <a:t>Counsellors will visit Feeder Schools to support course selection</a:t>
            </a:r>
          </a:p>
          <a:p>
            <a:pPr marL="0" indent="0">
              <a:buNone/>
            </a:pPr>
            <a:endParaRPr lang="en-CA" b="1" dirty="0">
              <a:solidFill>
                <a:schemeClr val="tx1"/>
              </a:solidFill>
            </a:endParaRPr>
          </a:p>
          <a:p>
            <a:pPr algn="ctr"/>
            <a:r>
              <a:rPr lang="en-CA" b="1" dirty="0">
                <a:solidFill>
                  <a:schemeClr val="tx1"/>
                </a:solidFill>
              </a:rPr>
              <a:t>Students coming from out of district/private school can contact the school and submit a paper course selection form</a:t>
            </a:r>
          </a:p>
        </p:txBody>
      </p:sp>
      <p:pic>
        <p:nvPicPr>
          <p:cNvPr id="6146" name="Picture 2" descr="Free Computers Clipart - Clip Art Pictures - Graphics - Illustrations">
            <a:extLst>
              <a:ext uri="{FF2B5EF4-FFF2-40B4-BE49-F238E27FC236}">
                <a16:creationId xmlns:a16="http://schemas.microsoft.com/office/drawing/2014/main" id="{07409E8B-CF3C-3866-7471-EAADCA9C7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075780"/>
            <a:ext cx="2000250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4145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B6803-2394-286B-72FB-33E8F777F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361" y="493619"/>
            <a:ext cx="7556313" cy="1116106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Course Selection is done on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“The Portal”	</a:t>
            </a:r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1026" name="Picture 2" descr="Portal Images - Free Download on Freepik">
            <a:extLst>
              <a:ext uri="{FF2B5EF4-FFF2-40B4-BE49-F238E27FC236}">
                <a16:creationId xmlns:a16="http://schemas.microsoft.com/office/drawing/2014/main" id="{112F576C-C492-BF2A-5F52-B3F28640A84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1761705"/>
            <a:ext cx="2776537" cy="277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65912CB-791C-E392-2642-F5B73A1B1782}"/>
              </a:ext>
            </a:extLst>
          </p:cNvPr>
          <p:cNvSpPr txBox="1">
            <a:spLocks/>
          </p:cNvSpPr>
          <p:nvPr/>
        </p:nvSpPr>
        <p:spPr>
          <a:xfrm>
            <a:off x="793843" y="4690222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chemeClr val="tx1"/>
                </a:solidFill>
              </a:rPr>
              <a:t>You can go in and out of the portal and make changes any number of times until the portal closes on March 27th</a:t>
            </a:r>
            <a:r>
              <a:rPr lang="en-US" sz="2400" baseline="30000" dirty="0">
                <a:solidFill>
                  <a:schemeClr val="tx1"/>
                </a:solidFill>
              </a:rPr>
              <a:t>th</a:t>
            </a:r>
            <a:r>
              <a:rPr lang="en-US" sz="2400" dirty="0">
                <a:solidFill>
                  <a:schemeClr val="tx1"/>
                </a:solidFill>
              </a:rPr>
              <a:t>, 2025</a:t>
            </a:r>
          </a:p>
          <a:p>
            <a:endParaRPr lang="en-US" sz="2400" dirty="0"/>
          </a:p>
          <a:p>
            <a:r>
              <a:rPr lang="en-US" sz="2000" b="1" dirty="0">
                <a:solidFill>
                  <a:schemeClr val="tx1"/>
                </a:solidFill>
                <a:highlight>
                  <a:srgbClr val="FFFF00"/>
                </a:highlight>
              </a:rPr>
              <a:t>COURSES ARE NOT FIRST COME FIRST SERVED!!!!</a:t>
            </a:r>
            <a:endParaRPr lang="en-CA" sz="2000" b="1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3041843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403C4-3F68-AA84-2EEC-A3FF56642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STEP 1:  Login to </a:t>
            </a:r>
            <a:r>
              <a:rPr lang="en-US" dirty="0">
                <a:highlight>
                  <a:srgbClr val="FFFF00"/>
                </a:highlight>
              </a:rPr>
              <a:t>YOUR</a:t>
            </a:r>
            <a:r>
              <a:rPr lang="en-US" sz="3600" dirty="0"/>
              <a:t> </a:t>
            </a:r>
            <a:r>
              <a:rPr lang="en-US" sz="3600" dirty="0" err="1"/>
              <a:t>MyEd</a:t>
            </a:r>
            <a:r>
              <a:rPr lang="en-US" sz="3600" dirty="0"/>
              <a:t> 			       Portal</a:t>
            </a:r>
            <a:endParaRPr lang="en-C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1223A7-79B7-1B3F-5AF2-D88549DD3341}"/>
              </a:ext>
            </a:extLst>
          </p:cNvPr>
          <p:cNvSpPr txBox="1"/>
          <p:nvPr/>
        </p:nvSpPr>
        <p:spPr>
          <a:xfrm>
            <a:off x="4394030" y="1600768"/>
            <a:ext cx="330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 to MYED BC and Login</a:t>
            </a:r>
            <a:endParaRPr lang="en-CA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B2B791F-D307-73CE-E0E6-4441E3B6B2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400" y="1759001"/>
            <a:ext cx="2490374" cy="2436235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7280B832-7D80-D2C4-7FA2-A3B1D293FD3E}"/>
              </a:ext>
            </a:extLst>
          </p:cNvPr>
          <p:cNvSpPr/>
          <p:nvPr/>
        </p:nvSpPr>
        <p:spPr>
          <a:xfrm rot="8880803">
            <a:off x="3026532" y="2060361"/>
            <a:ext cx="1133846" cy="5205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7AFBB2-EA64-DAD7-251B-CC79A52E85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52" y="4634216"/>
            <a:ext cx="2717800" cy="1411605"/>
          </a:xfrm>
          <a:prstGeom prst="rect">
            <a:avLst/>
          </a:prstGeom>
        </p:spPr>
      </p:pic>
      <p:sp>
        <p:nvSpPr>
          <p:cNvPr id="5" name="Arrow: Bent 4">
            <a:extLst>
              <a:ext uri="{FF2B5EF4-FFF2-40B4-BE49-F238E27FC236}">
                <a16:creationId xmlns:a16="http://schemas.microsoft.com/office/drawing/2014/main" id="{A802946F-0BFC-A031-1A61-9399946DDB30}"/>
              </a:ext>
            </a:extLst>
          </p:cNvPr>
          <p:cNvSpPr/>
          <p:nvPr/>
        </p:nvSpPr>
        <p:spPr>
          <a:xfrm rot="9291305">
            <a:off x="2935033" y="3762548"/>
            <a:ext cx="813816" cy="868680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C16228-C309-4871-0666-EB41E8F9E68D}"/>
              </a:ext>
            </a:extLst>
          </p:cNvPr>
          <p:cNvSpPr txBox="1"/>
          <p:nvPr/>
        </p:nvSpPr>
        <p:spPr>
          <a:xfrm>
            <a:off x="3894843" y="3521508"/>
            <a:ext cx="3388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on the Person Icon !!!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97DF75-D019-5800-612B-354C4379F8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287" y="4904026"/>
            <a:ext cx="2641600" cy="1346835"/>
          </a:xfrm>
          <a:prstGeom prst="rect">
            <a:avLst/>
          </a:prstGeom>
        </p:spPr>
      </p:pic>
      <p:sp>
        <p:nvSpPr>
          <p:cNvPr id="13" name="Arrow: Left 12">
            <a:extLst>
              <a:ext uri="{FF2B5EF4-FFF2-40B4-BE49-F238E27FC236}">
                <a16:creationId xmlns:a16="http://schemas.microsoft.com/office/drawing/2014/main" id="{79DE4387-8277-9D96-61FE-BCF117F199F8}"/>
              </a:ext>
            </a:extLst>
          </p:cNvPr>
          <p:cNvSpPr/>
          <p:nvPr/>
        </p:nvSpPr>
        <p:spPr>
          <a:xfrm rot="20440800">
            <a:off x="6480162" y="4911173"/>
            <a:ext cx="978408" cy="48463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2DEB01-7156-FCED-B413-8B05133632CB}"/>
              </a:ext>
            </a:extLst>
          </p:cNvPr>
          <p:cNvSpPr txBox="1"/>
          <p:nvPr/>
        </p:nvSpPr>
        <p:spPr>
          <a:xfrm>
            <a:off x="6947233" y="5488982"/>
            <a:ext cx="17956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Click on</a:t>
            </a:r>
          </a:p>
          <a:p>
            <a:r>
              <a:rPr lang="en-US" dirty="0"/>
              <a:t>“Visit Full Site”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55AB1FC-F541-7B93-4146-49906D18B6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6902" y="4528049"/>
            <a:ext cx="1085906" cy="87634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F77808C-CE6E-B820-97F5-1B631F2531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83302" y="3081437"/>
            <a:ext cx="666052" cy="88014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11B81B4-2152-CC48-C282-353F2624C8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15333" y="4762968"/>
            <a:ext cx="1105806" cy="121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686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286" y="2140551"/>
            <a:ext cx="3412304" cy="801136"/>
          </a:xfrm>
          <a:noFill/>
        </p:spPr>
        <p:txBody>
          <a:bodyPr>
            <a:noAutofit/>
          </a:bodyPr>
          <a:lstStyle/>
          <a:p>
            <a:r>
              <a:rPr lang="en-US" sz="24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Counselling </a:t>
            </a:r>
            <a:br>
              <a:rPr lang="en-US" sz="24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(by student’s last name)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368361" y="4577905"/>
            <a:ext cx="3867665" cy="431295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Youth Worker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805046" y="2048112"/>
            <a:ext cx="4129404" cy="114149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8800" dirty="0"/>
              <a:t>JJ Hyde (A - G)</a:t>
            </a:r>
          </a:p>
          <a:p>
            <a:pPr fontAlgn="auto">
              <a:spcAft>
                <a:spcPts val="0"/>
              </a:spcAft>
            </a:pPr>
            <a:r>
              <a:rPr lang="en-US" sz="8800" dirty="0"/>
              <a:t>Renee </a:t>
            </a:r>
            <a:r>
              <a:rPr lang="en-US" sz="8800" dirty="0" err="1"/>
              <a:t>Mazzucco</a:t>
            </a:r>
            <a:r>
              <a:rPr lang="en-US" sz="8800" dirty="0"/>
              <a:t>   (H - N)</a:t>
            </a:r>
          </a:p>
          <a:p>
            <a:pPr fontAlgn="auto">
              <a:spcAft>
                <a:spcPts val="0"/>
              </a:spcAft>
            </a:pPr>
            <a:r>
              <a:rPr lang="en-US" sz="8800"/>
              <a:t>Joe </a:t>
            </a:r>
            <a:r>
              <a:rPr lang="en-US" sz="8800" dirty="0"/>
              <a:t>Dardano (O - Z)</a:t>
            </a:r>
          </a:p>
          <a:p>
            <a:pPr marL="68580" indent="0" fontAlgn="auto">
              <a:spcAft>
                <a:spcPts val="0"/>
              </a:spcAft>
              <a:buNone/>
            </a:pPr>
            <a:r>
              <a:rPr lang="en-US" sz="2900" dirty="0">
                <a:solidFill>
                  <a:schemeClr val="bg2">
                    <a:lumMod val="25000"/>
                  </a:schemeClr>
                </a:solidFill>
              </a:rPr>
              <a:t>      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343400" y="5788085"/>
            <a:ext cx="4800600" cy="4312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Career &amp; Post Secondary Advisor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79286" y="4268873"/>
            <a:ext cx="2659223" cy="4575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 Services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82826" y="4755319"/>
            <a:ext cx="3927763" cy="7499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200" dirty="0"/>
              <a:t>Derek Pengelly</a:t>
            </a:r>
          </a:p>
          <a:p>
            <a:pPr marL="68580" indent="0" fontAlgn="auto">
              <a:spcAft>
                <a:spcPts val="0"/>
              </a:spcAft>
              <a:buNone/>
            </a:pPr>
            <a:endParaRPr lang="en-US" sz="14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45449" y="5701247"/>
            <a:ext cx="4097951" cy="52609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English Language Learner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66527" y="6219378"/>
            <a:ext cx="3800733" cy="431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200" dirty="0"/>
              <a:t>Angeline Lee</a:t>
            </a:r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79286" y="1032569"/>
            <a:ext cx="1919417" cy="48914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36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Principal 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602367" y="2779113"/>
            <a:ext cx="4419600" cy="14478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200" dirty="0"/>
              <a:t>Karen Watt   (A - G) </a:t>
            </a:r>
          </a:p>
          <a:p>
            <a:pPr fontAlgn="auto">
              <a:spcAft>
                <a:spcPts val="0"/>
              </a:spcAft>
            </a:pPr>
            <a:r>
              <a:rPr lang="en-US" sz="2200" dirty="0"/>
              <a:t>Alina Birsan  (H - N) </a:t>
            </a:r>
          </a:p>
          <a:p>
            <a:pPr fontAlgn="auto">
              <a:spcAft>
                <a:spcPts val="0"/>
              </a:spcAft>
            </a:pPr>
            <a:r>
              <a:rPr lang="en-US" sz="2200" dirty="0"/>
              <a:t>Giovanni Zenone (O – Z) </a:t>
            </a:r>
          </a:p>
          <a:p>
            <a:pPr fontAlgn="auto">
              <a:spcAft>
                <a:spcPts val="0"/>
              </a:spcAft>
            </a:pPr>
            <a:endParaRPr lang="en-US" dirty="0"/>
          </a:p>
          <a:p>
            <a:pPr marL="68580" indent="0" fontAlgn="auto"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582826" y="1469863"/>
            <a:ext cx="38100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200" dirty="0"/>
              <a:t>Cheryl Woods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E689D86-1A2D-44C9-8F57-99256E3655B1}"/>
              </a:ext>
            </a:extLst>
          </p:cNvPr>
          <p:cNvSpPr txBox="1">
            <a:spLocks/>
          </p:cNvSpPr>
          <p:nvPr/>
        </p:nvSpPr>
        <p:spPr>
          <a:xfrm>
            <a:off x="4857726" y="5016152"/>
            <a:ext cx="3452030" cy="40505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200" dirty="0"/>
              <a:t>Abhinesh Naidu</a:t>
            </a:r>
          </a:p>
          <a:p>
            <a:pPr fontAlgn="auto">
              <a:spcAft>
                <a:spcPts val="0"/>
              </a:spcAft>
            </a:pPr>
            <a:endParaRPr lang="en-US" dirty="0">
              <a:solidFill>
                <a:srgbClr val="512373"/>
              </a:solidFill>
            </a:endParaRPr>
          </a:p>
          <a:p>
            <a:pPr fontAlgn="auto"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8186151-01C3-43F4-95AB-774D3F227D02}"/>
              </a:ext>
            </a:extLst>
          </p:cNvPr>
          <p:cNvSpPr txBox="1">
            <a:spLocks/>
          </p:cNvSpPr>
          <p:nvPr/>
        </p:nvSpPr>
        <p:spPr>
          <a:xfrm>
            <a:off x="4873873" y="6163091"/>
            <a:ext cx="3452030" cy="6579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200" dirty="0"/>
              <a:t>Darilynn Butler</a:t>
            </a:r>
          </a:p>
          <a:p>
            <a:pPr fontAlgn="auto">
              <a:spcAft>
                <a:spcPts val="0"/>
              </a:spcAft>
            </a:pPr>
            <a:endParaRPr lang="en-US" dirty="0">
              <a:solidFill>
                <a:srgbClr val="512373"/>
              </a:solidFill>
            </a:endParaRPr>
          </a:p>
          <a:p>
            <a:pPr fontAlgn="auto"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735AF4F5-2C01-4D6B-BC8C-ECE7B627E971}"/>
              </a:ext>
            </a:extLst>
          </p:cNvPr>
          <p:cNvSpPr txBox="1">
            <a:spLocks/>
          </p:cNvSpPr>
          <p:nvPr/>
        </p:nvSpPr>
        <p:spPr>
          <a:xfrm>
            <a:off x="889356" y="69914"/>
            <a:ext cx="7346669" cy="91440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40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eworthy Bold"/>
              </a:rPr>
              <a:t>THE HERITAGE WOODS TEAM: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BB92542-36F2-5CB9-856B-28B328157616}"/>
              </a:ext>
            </a:extLst>
          </p:cNvPr>
          <p:cNvSpPr txBox="1">
            <a:spLocks/>
          </p:cNvSpPr>
          <p:nvPr/>
        </p:nvSpPr>
        <p:spPr>
          <a:xfrm>
            <a:off x="4278482" y="3540624"/>
            <a:ext cx="4047421" cy="431294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Indigenous Youth Worker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412A403-0B85-C2EE-D881-7623373E73C0}"/>
              </a:ext>
            </a:extLst>
          </p:cNvPr>
          <p:cNvSpPr txBox="1">
            <a:spLocks/>
          </p:cNvSpPr>
          <p:nvPr/>
        </p:nvSpPr>
        <p:spPr>
          <a:xfrm>
            <a:off x="4856789" y="3988497"/>
            <a:ext cx="3452030" cy="4312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200" dirty="0"/>
              <a:t>Erika</a:t>
            </a:r>
          </a:p>
          <a:p>
            <a:pPr fontAlgn="auto">
              <a:spcAft>
                <a:spcPts val="0"/>
              </a:spcAft>
            </a:pPr>
            <a:endParaRPr lang="en-US" dirty="0">
              <a:solidFill>
                <a:srgbClr val="512373"/>
              </a:solidFill>
            </a:endParaRPr>
          </a:p>
          <a:p>
            <a:pPr fontAlgn="auto"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65DAC4B-E47E-8D01-5053-29D315AB1B9D}"/>
              </a:ext>
            </a:extLst>
          </p:cNvPr>
          <p:cNvSpPr txBox="1">
            <a:spLocks/>
          </p:cNvSpPr>
          <p:nvPr/>
        </p:nvSpPr>
        <p:spPr>
          <a:xfrm>
            <a:off x="4232637" y="1373162"/>
            <a:ext cx="3412304" cy="801136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Vice Principals </a:t>
            </a:r>
            <a:b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(by student’s last name)</a:t>
            </a:r>
          </a:p>
        </p:txBody>
      </p:sp>
    </p:spTree>
    <p:extLst>
      <p:ext uri="{BB962C8B-B14F-4D97-AF65-F5344CB8AC3E}">
        <p14:creationId xmlns:p14="http://schemas.microsoft.com/office/powerpoint/2010/main" val="11200355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3C70E-A0D2-0BAC-26DA-14E602F35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6539"/>
            <a:ext cx="8357420" cy="1116106"/>
          </a:xfrm>
        </p:spPr>
        <p:txBody>
          <a:bodyPr/>
          <a:lstStyle/>
          <a:p>
            <a:r>
              <a:rPr lang="en-CA" dirty="0">
                <a:solidFill>
                  <a:schemeClr val="tx1"/>
                </a:solidFill>
              </a:rPr>
              <a:t>STEP 2:  “My INFO” then “REQUESTS” </a:t>
            </a:r>
            <a:r>
              <a:rPr lang="en-CA" dirty="0"/>
              <a:t>			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4633E55-FF0E-0ABA-2505-0AF1C8D03F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3891" y="2243308"/>
            <a:ext cx="2166151" cy="243482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99BEA1-6C64-6C30-EC84-FF5BE2841E48}"/>
              </a:ext>
            </a:extLst>
          </p:cNvPr>
          <p:cNvSpPr txBox="1"/>
          <p:nvPr/>
        </p:nvSpPr>
        <p:spPr>
          <a:xfrm>
            <a:off x="3122540" y="5013438"/>
            <a:ext cx="26277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on “REQUESTS” at the bottom of the left sidebar.</a:t>
            </a:r>
            <a:endParaRPr lang="en-CA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64D699A7-26AA-8421-787A-434E105108C6}"/>
              </a:ext>
            </a:extLst>
          </p:cNvPr>
          <p:cNvSpPr/>
          <p:nvPr/>
        </p:nvSpPr>
        <p:spPr>
          <a:xfrm rot="12251199">
            <a:off x="1995282" y="4778542"/>
            <a:ext cx="970960" cy="5205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2A20BC84-E67E-DF91-A9C2-AF0BE019CEB8}"/>
              </a:ext>
            </a:extLst>
          </p:cNvPr>
          <p:cNvSpPr/>
          <p:nvPr/>
        </p:nvSpPr>
        <p:spPr>
          <a:xfrm rot="3222816">
            <a:off x="2776187" y="1393441"/>
            <a:ext cx="484632" cy="97840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5349DD-6388-27E6-5AB5-B4667E6D6FFF}"/>
              </a:ext>
            </a:extLst>
          </p:cNvPr>
          <p:cNvSpPr txBox="1"/>
          <p:nvPr/>
        </p:nvSpPr>
        <p:spPr>
          <a:xfrm>
            <a:off x="3556243" y="1657876"/>
            <a:ext cx="2649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Click My Info at the top</a:t>
            </a:r>
          </a:p>
        </p:txBody>
      </p:sp>
    </p:spTree>
    <p:extLst>
      <p:ext uri="{BB962C8B-B14F-4D97-AF65-F5344CB8AC3E}">
        <p14:creationId xmlns:p14="http://schemas.microsoft.com/office/powerpoint/2010/main" val="31153776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E798C6-796B-F21E-0363-EAD9C0223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2794979"/>
            <a:ext cx="8254873" cy="315973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174CBDC-EB06-E9DE-AE9B-743D6E08926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8475" y="484188"/>
            <a:ext cx="7556500" cy="111601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STEP 4:  RE-READ all the instructions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DA1CD7-A710-7910-2EA6-721095B20D04}"/>
              </a:ext>
            </a:extLst>
          </p:cNvPr>
          <p:cNvSpPr txBox="1"/>
          <p:nvPr/>
        </p:nvSpPr>
        <p:spPr>
          <a:xfrm>
            <a:off x="5435573" y="1600200"/>
            <a:ext cx="25212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Instructions mirror what is on the planning sheet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7EEB348E-BED4-E657-E9AE-4598F03F99AE}"/>
              </a:ext>
            </a:extLst>
          </p:cNvPr>
          <p:cNvSpPr/>
          <p:nvPr/>
        </p:nvSpPr>
        <p:spPr>
          <a:xfrm rot="9649885">
            <a:off x="5161024" y="3168749"/>
            <a:ext cx="970960" cy="5205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7110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1F6B9AA8-1801-1A92-CB16-5BD44DB19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287" y="812568"/>
            <a:ext cx="8050722" cy="1116106"/>
          </a:xfrm>
        </p:spPr>
        <p:txBody>
          <a:bodyPr/>
          <a:lstStyle/>
          <a:p>
            <a:r>
              <a:rPr lang="en-CA" sz="3200" dirty="0"/>
              <a:t>STEP 5: Enter Your REQUESTS</a:t>
            </a: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1200F005-8186-7A51-E914-4D4E5964E0CA}"/>
              </a:ext>
            </a:extLst>
          </p:cNvPr>
          <p:cNvSpPr/>
          <p:nvPr/>
        </p:nvSpPr>
        <p:spPr>
          <a:xfrm>
            <a:off x="2315692" y="4232209"/>
            <a:ext cx="970960" cy="5205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CF43E903-2E53-99E3-CE29-E653D1579B57}"/>
              </a:ext>
            </a:extLst>
          </p:cNvPr>
          <p:cNvSpPr/>
          <p:nvPr/>
        </p:nvSpPr>
        <p:spPr>
          <a:xfrm rot="1351955">
            <a:off x="2137938" y="2839395"/>
            <a:ext cx="970960" cy="5205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0C9BF83-7DB6-E504-4F6E-2486BDCC33B5}"/>
              </a:ext>
            </a:extLst>
          </p:cNvPr>
          <p:cNvSpPr txBox="1"/>
          <p:nvPr/>
        </p:nvSpPr>
        <p:spPr>
          <a:xfrm>
            <a:off x="142029" y="2122641"/>
            <a:ext cx="245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highlight>
                  <a:srgbClr val="FFFF00"/>
                </a:highlight>
              </a:rPr>
              <a:t>These Core Classes will be PRE -SELECTED</a:t>
            </a:r>
          </a:p>
        </p:txBody>
      </p:sp>
      <p:sp>
        <p:nvSpPr>
          <p:cNvPr id="51" name="Left Brace 50">
            <a:extLst>
              <a:ext uri="{FF2B5EF4-FFF2-40B4-BE49-F238E27FC236}">
                <a16:creationId xmlns:a16="http://schemas.microsoft.com/office/drawing/2014/main" id="{63DDB05D-7371-6615-F3B9-2068D19D9674}"/>
              </a:ext>
            </a:extLst>
          </p:cNvPr>
          <p:cNvSpPr/>
          <p:nvPr/>
        </p:nvSpPr>
        <p:spPr>
          <a:xfrm>
            <a:off x="3253002" y="2888501"/>
            <a:ext cx="483921" cy="1116106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CA67659-8819-0F41-A808-3AAB3583A540}"/>
              </a:ext>
            </a:extLst>
          </p:cNvPr>
          <p:cNvSpPr txBox="1"/>
          <p:nvPr/>
        </p:nvSpPr>
        <p:spPr>
          <a:xfrm>
            <a:off x="187436" y="3879637"/>
            <a:ext cx="22532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/>
              <a:t>Click on select and enter the correct number of electives (3 for grade 9)</a:t>
            </a:r>
          </a:p>
        </p:txBody>
      </p:sp>
      <p:sp>
        <p:nvSpPr>
          <p:cNvPr id="71" name="Left Brace 70">
            <a:extLst>
              <a:ext uri="{FF2B5EF4-FFF2-40B4-BE49-F238E27FC236}">
                <a16:creationId xmlns:a16="http://schemas.microsoft.com/office/drawing/2014/main" id="{422744F4-07FC-832A-78B0-66EBC90D3372}"/>
              </a:ext>
            </a:extLst>
          </p:cNvPr>
          <p:cNvSpPr/>
          <p:nvPr/>
        </p:nvSpPr>
        <p:spPr>
          <a:xfrm>
            <a:off x="3383297" y="4293769"/>
            <a:ext cx="483921" cy="45894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E01364-C786-4E95-9014-F68BF80173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7218" y="1806393"/>
            <a:ext cx="3438525" cy="3143250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8B4BC80B-094A-EA58-CC6F-46EAEC2C165A}"/>
              </a:ext>
            </a:extLst>
          </p:cNvPr>
          <p:cNvSpPr/>
          <p:nvPr/>
        </p:nvSpPr>
        <p:spPr>
          <a:xfrm rot="19896838">
            <a:off x="4099614" y="5043575"/>
            <a:ext cx="970960" cy="5205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2801B2-514C-C295-4DB4-43C5CEE5C68B}"/>
              </a:ext>
            </a:extLst>
          </p:cNvPr>
          <p:cNvSpPr txBox="1"/>
          <p:nvPr/>
        </p:nvSpPr>
        <p:spPr>
          <a:xfrm>
            <a:off x="1077931" y="5477032"/>
            <a:ext cx="26795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Click on if you would like to request any of the additional courses (band, choir, athletics)</a:t>
            </a:r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76381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5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39DF7F3-E08F-E227-85B9-E8FAC8550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73" y="1876360"/>
            <a:ext cx="7808564" cy="42450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D16928-45C4-06FE-BEF9-5FDB61DF2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474" y="165096"/>
            <a:ext cx="7556313" cy="1116106"/>
          </a:xfrm>
        </p:spPr>
        <p:txBody>
          <a:bodyPr/>
          <a:lstStyle/>
          <a:p>
            <a:r>
              <a:rPr lang="en-CA" dirty="0"/>
              <a:t>Step 6: Electives</a:t>
            </a:r>
            <a:br>
              <a:rPr lang="en-CA" dirty="0"/>
            </a:br>
            <a:r>
              <a:rPr lang="en-CA" dirty="0"/>
              <a:t>When entering electives…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04AF21-AFF8-45CD-21F1-88ED8255F031}"/>
              </a:ext>
            </a:extLst>
          </p:cNvPr>
          <p:cNvSpPr txBox="1"/>
          <p:nvPr/>
        </p:nvSpPr>
        <p:spPr>
          <a:xfrm>
            <a:off x="3022620" y="1422894"/>
            <a:ext cx="2644756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When entering electives use the &lt; &gt; arrows to scroll through to each page of electives</a:t>
            </a:r>
            <a:endParaRPr lang="en-CA" sz="1600" dirty="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943EA4E8-10DC-86E6-77CD-97FA673E200B}"/>
              </a:ext>
            </a:extLst>
          </p:cNvPr>
          <p:cNvSpPr/>
          <p:nvPr/>
        </p:nvSpPr>
        <p:spPr>
          <a:xfrm rot="9127040">
            <a:off x="2099425" y="2673695"/>
            <a:ext cx="970960" cy="5205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23E8FF-3CA5-9230-BE07-6E1E4B0C003D}"/>
              </a:ext>
            </a:extLst>
          </p:cNvPr>
          <p:cNvSpPr txBox="1"/>
          <p:nvPr/>
        </p:nvSpPr>
        <p:spPr>
          <a:xfrm>
            <a:off x="6467476" y="4039766"/>
            <a:ext cx="1955714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sz="1600" dirty="0"/>
              <a:t>Electives are in subject groupings!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70DA48B0-F806-F054-86BB-2758C91216AB}"/>
              </a:ext>
            </a:extLst>
          </p:cNvPr>
          <p:cNvSpPr/>
          <p:nvPr/>
        </p:nvSpPr>
        <p:spPr>
          <a:xfrm rot="11110611">
            <a:off x="782380" y="5861129"/>
            <a:ext cx="970960" cy="5205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EDBC26-90B0-1122-59B0-D5FDF854024D}"/>
              </a:ext>
            </a:extLst>
          </p:cNvPr>
          <p:cNvSpPr txBox="1"/>
          <p:nvPr/>
        </p:nvSpPr>
        <p:spPr>
          <a:xfrm>
            <a:off x="2148856" y="6064726"/>
            <a:ext cx="1499219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dirty="0"/>
              <a:t>Click okay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47DB54CD-491A-72D7-C906-D0D22AAC8C49}"/>
              </a:ext>
            </a:extLst>
          </p:cNvPr>
          <p:cNvSpPr/>
          <p:nvPr/>
        </p:nvSpPr>
        <p:spPr>
          <a:xfrm rot="9127040">
            <a:off x="1005234" y="4505899"/>
            <a:ext cx="970960" cy="5205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CFF458D-253C-1126-A4EF-DE7E133C0EAC}"/>
              </a:ext>
            </a:extLst>
          </p:cNvPr>
          <p:cNvSpPr txBox="1"/>
          <p:nvPr/>
        </p:nvSpPr>
        <p:spPr>
          <a:xfrm>
            <a:off x="2068269" y="4012393"/>
            <a:ext cx="1908699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Choose all three at the same time…no need to go in and out</a:t>
            </a:r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1987484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CEB63-1CD5-77D1-BECD-79E874BC9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820831"/>
          </a:xfrm>
        </p:spPr>
        <p:txBody>
          <a:bodyPr/>
          <a:lstStyle/>
          <a:p>
            <a:r>
              <a:rPr lang="en-US" dirty="0"/>
              <a:t>Step 7: Additional Courses</a:t>
            </a:r>
            <a:br>
              <a:rPr lang="en-US" dirty="0"/>
            </a:br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A2A904-7368-CFE9-EC75-B7747458E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6820" y="2422475"/>
            <a:ext cx="3640467" cy="39243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7CEB3D-7CAA-4FDD-D7AD-2666F2EF27BA}"/>
              </a:ext>
            </a:extLst>
          </p:cNvPr>
          <p:cNvSpPr txBox="1"/>
          <p:nvPr/>
        </p:nvSpPr>
        <p:spPr>
          <a:xfrm>
            <a:off x="1943100" y="1304925"/>
            <a:ext cx="3467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Follow the same format for choosing Additional Courses</a:t>
            </a:r>
            <a:endParaRPr lang="en-C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4DB7AB-2F2E-F89D-F167-3C6B0AEE91D7}"/>
              </a:ext>
            </a:extLst>
          </p:cNvPr>
          <p:cNvSpPr txBox="1"/>
          <p:nvPr/>
        </p:nvSpPr>
        <p:spPr>
          <a:xfrm>
            <a:off x="366713" y="3066678"/>
            <a:ext cx="364046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Students may take ADDITIONAL COURSES from the Music, Theatre, Physical Education and ELL departments, which meet outside a student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 primary timetable. See course descriptions under the appropriate department for more information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604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0F343-22EA-5FD1-5B84-C6DB6CFE4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STEP 8: Enter TWO alternates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2693334-B39E-A7DF-88FF-AEF315031F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3079" y="1472729"/>
            <a:ext cx="4495800" cy="1266825"/>
          </a:xfr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CEF153DE-71EE-F2F1-9C76-7FB2E097C224}"/>
              </a:ext>
            </a:extLst>
          </p:cNvPr>
          <p:cNvSpPr/>
          <p:nvPr/>
        </p:nvSpPr>
        <p:spPr>
          <a:xfrm>
            <a:off x="1185070" y="2061304"/>
            <a:ext cx="970960" cy="5205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AF005C-2C37-554C-61AD-554B44766956}"/>
              </a:ext>
            </a:extLst>
          </p:cNvPr>
          <p:cNvSpPr txBox="1"/>
          <p:nvPr/>
        </p:nvSpPr>
        <p:spPr>
          <a:xfrm>
            <a:off x="358625" y="4149561"/>
            <a:ext cx="3045041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Notes For Counsellor: </a:t>
            </a:r>
          </a:p>
          <a:p>
            <a:r>
              <a:rPr lang="en-US" dirty="0"/>
              <a:t>ELL?</a:t>
            </a:r>
            <a:br>
              <a:rPr lang="en-US" dirty="0"/>
            </a:br>
            <a:r>
              <a:rPr lang="en-US" dirty="0"/>
              <a:t>Student support?</a:t>
            </a:r>
          </a:p>
          <a:p>
            <a:endParaRPr lang="en-US" dirty="0"/>
          </a:p>
          <a:p>
            <a:r>
              <a:rPr lang="en-US" sz="1600" dirty="0"/>
              <a:t>Use the bullet points from earlier in the power point or the planning sheet to guide you in writing any additional information</a:t>
            </a:r>
            <a:endParaRPr lang="en-CA" sz="16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ABF1AD3-B324-45C0-7BCD-5F55068B84CB}"/>
              </a:ext>
            </a:extLst>
          </p:cNvPr>
          <p:cNvSpPr txBox="1">
            <a:spLocks/>
          </p:cNvSpPr>
          <p:nvPr/>
        </p:nvSpPr>
        <p:spPr>
          <a:xfrm>
            <a:off x="498474" y="334572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>
                <a:highlight>
                  <a:srgbClr val="FFFF00"/>
                </a:highlight>
              </a:rPr>
              <a:t>STEP 9: Notes for Counsellor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FC13713-09BD-2092-C2FF-02354A6C64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5881" y="4809008"/>
            <a:ext cx="4591050" cy="1152525"/>
          </a:xfrm>
          <a:prstGeom prst="rect">
            <a:avLst/>
          </a:prstGeom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FE508A26-A09D-CFB2-BA5E-DC7E5C869F52}"/>
              </a:ext>
            </a:extLst>
          </p:cNvPr>
          <p:cNvSpPr/>
          <p:nvPr/>
        </p:nvSpPr>
        <p:spPr>
          <a:xfrm rot="9063539">
            <a:off x="5435926" y="4807751"/>
            <a:ext cx="970960" cy="5205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9621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6C199-6E50-C58E-D5A1-39F333610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ED90B-5E38-B8DE-929F-7F0B7C7EEC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a parent/caregiver you can REVIEW the course requests through the parent portal, but cannot make changes through there</a:t>
            </a:r>
          </a:p>
          <a:p>
            <a:r>
              <a:rPr lang="en-US" dirty="0"/>
              <a:t>There are detailed instructions on how to view the requests on the parent portal under “Support Documents” on the HWSS course programming webpage:  </a:t>
            </a:r>
            <a:r>
              <a:rPr lang="en-US" dirty="0">
                <a:hlinkClick r:id="rId2"/>
              </a:rPr>
              <a:t>Course Programming - Heritage Woods Secondary School (sd43.bc.ca)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0036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439D1-A01F-DA3F-3AB6-6949844DF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475" y="484094"/>
            <a:ext cx="6748360" cy="1116106"/>
          </a:xfrm>
        </p:spPr>
        <p:txBody>
          <a:bodyPr/>
          <a:lstStyle/>
          <a:p>
            <a:r>
              <a:rPr lang="en-US" dirty="0"/>
              <a:t>A note about student support blocks and ELL courses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A843F0-231F-DAB3-6F3E-5312B5C5E9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Middle school and high schools start the transition process in late April</a:t>
            </a:r>
          </a:p>
          <a:p>
            <a:r>
              <a:rPr lang="en-US" dirty="0"/>
              <a:t>Counsellors, teachers, support staff all meet to review students</a:t>
            </a:r>
          </a:p>
          <a:p>
            <a:r>
              <a:rPr lang="en-US" dirty="0"/>
              <a:t>Your case manager or ELL teacher will ensure that the most accurate information is passed along</a:t>
            </a:r>
          </a:p>
          <a:p>
            <a:r>
              <a:rPr lang="en-US" dirty="0"/>
              <a:t>ELL students will be assessed later in May and placed in the appropriate courses</a:t>
            </a:r>
          </a:p>
          <a:p>
            <a:r>
              <a:rPr lang="en-US" dirty="0"/>
              <a:t>By the end of June, case managers from the high school will be assigned</a:t>
            </a:r>
          </a:p>
          <a:p>
            <a:r>
              <a:rPr lang="en-US" dirty="0"/>
              <a:t>Case manager will reach out to connect</a:t>
            </a:r>
          </a:p>
          <a:p>
            <a:endParaRPr lang="en-US" dirty="0"/>
          </a:p>
        </p:txBody>
      </p:sp>
      <p:pic>
        <p:nvPicPr>
          <p:cNvPr id="1026" name="Picture 2" descr="care clip art 20 free Cliparts | Download images on Clipground 2023">
            <a:extLst>
              <a:ext uri="{FF2B5EF4-FFF2-40B4-BE49-F238E27FC236}">
                <a16:creationId xmlns:a16="http://schemas.microsoft.com/office/drawing/2014/main" id="{8C4F1510-64E0-ABFD-948F-F05C61601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404" y="74202"/>
            <a:ext cx="1797327" cy="1797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8514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DD97090-4DED-D9EB-BF4A-FE1BFAB7C8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3488" y="4391586"/>
            <a:ext cx="6276975" cy="952500"/>
          </a:xfrm>
        </p:spPr>
      </p:pic>
      <p:pic>
        <p:nvPicPr>
          <p:cNvPr id="1026" name="Picture 2" descr="Free Forget Cliparts, Download Free Forget Cliparts png images, Free  ClipArts on Clipart Library">
            <a:extLst>
              <a:ext uri="{FF2B5EF4-FFF2-40B4-BE49-F238E27FC236}">
                <a16:creationId xmlns:a16="http://schemas.microsoft.com/office/drawing/2014/main" id="{97068F3A-75B1-2404-FF9E-96EA0F1D7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322" y="586435"/>
            <a:ext cx="3455309" cy="305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CFE35D36-6BFB-C542-38BE-21A771204E04}"/>
              </a:ext>
            </a:extLst>
          </p:cNvPr>
          <p:cNvSpPr/>
          <p:nvPr/>
        </p:nvSpPr>
        <p:spPr>
          <a:xfrm rot="9063539">
            <a:off x="5862054" y="3982128"/>
            <a:ext cx="970960" cy="5205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858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9372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eworthy Bold"/>
                <a:cs typeface="Noteworthy Bold"/>
              </a:rPr>
              <a:t>There are many ways to get involved…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663660" y="1357542"/>
            <a:ext cx="6629400" cy="4648200"/>
          </a:xfrm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800" b="1" dirty="0">
                <a:solidFill>
                  <a:srgbClr val="512373"/>
                </a:solidFill>
                <a:latin typeface="Noteworthy Bold"/>
              </a:rPr>
              <a:t>Clubs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800" b="1" dirty="0">
                <a:solidFill>
                  <a:srgbClr val="512373"/>
                </a:solidFill>
                <a:latin typeface="Noteworthy Bold"/>
              </a:rPr>
              <a:t>Leadership Opportunities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800" b="1" dirty="0">
                <a:solidFill>
                  <a:srgbClr val="512373"/>
                </a:solidFill>
                <a:latin typeface="Noteworthy Bold"/>
              </a:rPr>
              <a:t>Music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800" b="1" dirty="0">
                <a:solidFill>
                  <a:srgbClr val="512373"/>
                </a:solidFill>
                <a:latin typeface="Noteworthy Bold"/>
              </a:rPr>
              <a:t>Sports Teams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800" b="1" dirty="0">
                <a:solidFill>
                  <a:srgbClr val="512373"/>
                </a:solidFill>
                <a:latin typeface="Noteworthy Bold"/>
              </a:rPr>
              <a:t>Intramurals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800" b="1" dirty="0">
                <a:solidFill>
                  <a:srgbClr val="512373"/>
                </a:solidFill>
                <a:latin typeface="Noteworthy Bold"/>
              </a:rPr>
              <a:t>Volunteering</a:t>
            </a:r>
            <a:endParaRPr lang="en-US" sz="2800" b="1" dirty="0">
              <a:solidFill>
                <a:srgbClr val="512373"/>
              </a:solidFill>
              <a:latin typeface="Noteworthy Bold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486" y="1672941"/>
            <a:ext cx="1371600" cy="1981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smartin\AppData\Local\Microsoft\Windows\Temporary Internet Files\Content.IE5\26T0U0NA\1024px-Musical_note_nicu_bucule_01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540" y="4461159"/>
            <a:ext cx="10668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smartin\AppData\Local\Microsoft\Windows\Temporary Internet Files\Content.IE5\YUOMQC7Q\chemical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24000"/>
            <a:ext cx="1314965" cy="170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smartin\AppData\Local\Microsoft\Windows\Temporary Internet Files\Content.IE5\LOP41XOV\math_clipart2[1]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00" b="96667" l="725" r="98551">
                        <a14:foregroundMark x1="5797" y1="31333" x2="5072" y2="77333"/>
                        <a14:foregroundMark x1="39130" y1="90000" x2="56522" y2="87333"/>
                        <a14:foregroundMark x1="55072" y1="96000" x2="44928" y2="96667"/>
                        <a14:foregroundMark x1="95652" y1="70667" x2="92029" y2="26667"/>
                        <a14:foregroundMark x1="89130" y1="33333" x2="62319" y2="40667"/>
                        <a14:foregroundMark x1="62319" y1="40667" x2="62319" y2="40667"/>
                        <a14:foregroundMark x1="65942" y1="12667" x2="44928" y2="6667"/>
                        <a14:foregroundMark x1="17391" y1="63333" x2="30435" y2="58667"/>
                        <a14:foregroundMark x1="95652" y1="80000" x2="95652" y2="80000"/>
                        <a14:foregroundMark x1="49275" y1="4000" x2="49275" y2="4000"/>
                        <a14:foregroundMark x1="725" y1="70667" x2="725" y2="70667"/>
                        <a14:foregroundMark x1="98551" y1="72667" x2="98551" y2="72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564" y="4100742"/>
            <a:ext cx="1961635" cy="213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smartin\AppData\Local\Microsoft\Windows\Temporary Internet Files\Content.IE5\0UZTR78V\large-Soccer-Ball-166.6-5587[1]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583" y="3262542"/>
            <a:ext cx="1042914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173" y="684609"/>
            <a:ext cx="7024744" cy="1143000"/>
          </a:xfrm>
        </p:spPr>
        <p:txBody>
          <a:bodyPr/>
          <a:lstStyle/>
          <a:p>
            <a:r>
              <a:rPr lang="en-US" b="1" u="sng" dirty="0">
                <a:solidFill>
                  <a:schemeClr val="accent1"/>
                </a:solidFill>
                <a:latin typeface="Noteworthy Bold"/>
              </a:rPr>
              <a:t>How Things Work: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4017"/>
            <a:ext cx="6777317" cy="4669633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5100" u="sng" dirty="0"/>
              <a:t>Two semesters</a:t>
            </a:r>
          </a:p>
          <a:p>
            <a:pPr lvl="1"/>
            <a:r>
              <a:rPr lang="en-US" sz="5100" dirty="0"/>
              <a:t>Semester 1: Sept-Jan</a:t>
            </a:r>
          </a:p>
          <a:p>
            <a:pPr lvl="1"/>
            <a:r>
              <a:rPr lang="en-US" sz="5100" dirty="0"/>
              <a:t>Semester 2: Feb-June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5100" dirty="0">
                <a:solidFill>
                  <a:schemeClr val="accent1"/>
                </a:solidFill>
              </a:rPr>
              <a:t>Students </a:t>
            </a:r>
            <a:r>
              <a:rPr lang="en-US" sz="5100" u="sng" dirty="0">
                <a:solidFill>
                  <a:schemeClr val="accent1"/>
                </a:solidFill>
              </a:rPr>
              <a:t>take 8 courses plus digital literacy </a:t>
            </a:r>
            <a:r>
              <a:rPr lang="en-US" sz="5100" dirty="0">
                <a:solidFill>
                  <a:schemeClr val="accent1"/>
                </a:solidFill>
              </a:rPr>
              <a:t>over 2 semesters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5100" dirty="0"/>
              <a:t>Classes are 72 minutes long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5100" u="sng" dirty="0">
                <a:solidFill>
                  <a:schemeClr val="accent1"/>
                </a:solidFill>
              </a:rPr>
              <a:t>Flex Blocks</a:t>
            </a:r>
            <a:r>
              <a:rPr lang="en-US" sz="5100" dirty="0">
                <a:solidFill>
                  <a:schemeClr val="accent1"/>
                </a:solidFill>
              </a:rPr>
              <a:t>:  Mon-Fri, 30 mins of tutorial time with a teacher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5100" dirty="0">
                <a:solidFill>
                  <a:schemeClr val="accent1"/>
                </a:solidFill>
              </a:rPr>
              <a:t>There is a FLEX PLANNER APP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4800" b="1" dirty="0"/>
              <a:t>Students may also take ADDITIONAL COURSES from the Music, Theatre, Agility, and ELL departments, which meet outside a student’s primary timetable.</a:t>
            </a:r>
            <a:endParaRPr lang="en-US" sz="5100" b="1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7" name="Picture 3" descr="C:\Users\smartin\AppData\Local\Microsoft\Windows\Temporary Internet Files\Content.IE5\1PEZ0ILV\desk_calendar_1[1]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16" b="95128" l="2449" r="96735">
                        <a14:foregroundMark x1="13878" y1="5568" x2="13878" y2="5568"/>
                        <a14:foregroundMark x1="9592" y1="15777" x2="9592" y2="15777"/>
                        <a14:foregroundMark x1="3673" y1="26914" x2="3673" y2="26914"/>
                        <a14:foregroundMark x1="33061" y1="4176" x2="33061" y2="4176"/>
                        <a14:foregroundMark x1="24490" y1="6032" x2="24490" y2="6032"/>
                        <a14:foregroundMark x1="92041" y1="69374" x2="92041" y2="69374"/>
                        <a14:foregroundMark x1="90816" y1="93968" x2="90816" y2="93968"/>
                        <a14:foregroundMark x1="94694" y1="86775" x2="94694" y2="86775"/>
                        <a14:foregroundMark x1="96735" y1="81439" x2="96735" y2="81439"/>
                        <a14:foregroundMark x1="74898" y1="61021" x2="74898" y2="61021"/>
                        <a14:foregroundMark x1="68163" y1="63341" x2="68163" y2="63341"/>
                        <a14:foregroundMark x1="55306" y1="67053" x2="76531" y2="62645"/>
                        <a14:foregroundMark x1="76531" y1="62645" x2="78163" y2="61485"/>
                        <a14:foregroundMark x1="36735" y1="53364" x2="54286" y2="53132"/>
                        <a14:foregroundMark x1="83061" y1="95128" x2="92653" y2="89095"/>
                        <a14:foregroundMark x1="30612" y1="12297" x2="30612" y2="122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838199"/>
            <a:ext cx="3253439" cy="2861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6543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7644B69-8BCE-42DA-9447-D0669817A0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859" y="392045"/>
            <a:ext cx="5806281" cy="5806281"/>
          </a:xfr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4DB06E48-D282-4451-801C-6B65CE1C3E9B}"/>
              </a:ext>
            </a:extLst>
          </p:cNvPr>
          <p:cNvSpPr/>
          <p:nvPr/>
        </p:nvSpPr>
        <p:spPr>
          <a:xfrm>
            <a:off x="5817616" y="3267622"/>
            <a:ext cx="1683940" cy="167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Community Agencies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2AE64CC-CC94-4ADC-95FD-BA7B7CE89CFA}"/>
              </a:ext>
            </a:extLst>
          </p:cNvPr>
          <p:cNvSpPr/>
          <p:nvPr/>
        </p:nvSpPr>
        <p:spPr>
          <a:xfrm>
            <a:off x="4594885" y="4300761"/>
            <a:ext cx="1683940" cy="167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Clubs and Teams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986CCAA-DD31-4993-BF03-B386FB4493BB}"/>
              </a:ext>
            </a:extLst>
          </p:cNvPr>
          <p:cNvSpPr/>
          <p:nvPr/>
        </p:nvSpPr>
        <p:spPr>
          <a:xfrm>
            <a:off x="2951700" y="4395649"/>
            <a:ext cx="1683940" cy="167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Admin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D75FFF3-B7DF-405C-8679-583387179685}"/>
              </a:ext>
            </a:extLst>
          </p:cNvPr>
          <p:cNvSpPr/>
          <p:nvPr/>
        </p:nvSpPr>
        <p:spPr>
          <a:xfrm>
            <a:off x="1796141" y="3254402"/>
            <a:ext cx="1683940" cy="167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Family and Friends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B0947E5-CB1E-44C4-9210-F815159F7B82}"/>
              </a:ext>
            </a:extLst>
          </p:cNvPr>
          <p:cNvSpPr/>
          <p:nvPr/>
        </p:nvSpPr>
        <p:spPr>
          <a:xfrm>
            <a:off x="1706083" y="1600200"/>
            <a:ext cx="1683940" cy="167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Resource</a:t>
            </a:r>
          </a:p>
          <a:p>
            <a:pPr algn="ctr"/>
            <a:r>
              <a:rPr lang="en-US" dirty="0"/>
              <a:t>EA’s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09E706E-E35F-4F31-BB9A-ACE1E911E06A}"/>
              </a:ext>
            </a:extLst>
          </p:cNvPr>
          <p:cNvSpPr/>
          <p:nvPr/>
        </p:nvSpPr>
        <p:spPr>
          <a:xfrm>
            <a:off x="2925284" y="533400"/>
            <a:ext cx="1683940" cy="167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Counsellors</a:t>
            </a:r>
          </a:p>
          <a:p>
            <a:pPr algn="ctr"/>
            <a:r>
              <a:rPr lang="en-US" sz="1400" dirty="0"/>
              <a:t>Youth Workers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303C70C-2987-4465-A3A9-956656EC3D99}"/>
              </a:ext>
            </a:extLst>
          </p:cNvPr>
          <p:cNvSpPr/>
          <p:nvPr/>
        </p:nvSpPr>
        <p:spPr>
          <a:xfrm>
            <a:off x="4571999" y="505522"/>
            <a:ext cx="1683940" cy="167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Office staff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6E64895-DF27-4ECE-8CEF-6790A347FE73}"/>
              </a:ext>
            </a:extLst>
          </p:cNvPr>
          <p:cNvSpPr/>
          <p:nvPr/>
        </p:nvSpPr>
        <p:spPr>
          <a:xfrm>
            <a:off x="5791200" y="1600200"/>
            <a:ext cx="1683940" cy="167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Teachers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4978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391A576-E034-425F-A1E3-2E7069978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110879"/>
            <a:ext cx="7058025" cy="1143000"/>
          </a:xfrm>
        </p:spPr>
        <p:txBody>
          <a:bodyPr>
            <a:noAutofit/>
          </a:bodyPr>
          <a:lstStyle/>
          <a:p>
            <a:pPr algn="ctr"/>
            <a:r>
              <a:rPr lang="en-US" sz="4800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Questions?</a:t>
            </a:r>
            <a:br>
              <a:rPr lang="en-US" sz="3200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2400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child specific questions please email your child’s counsellor or admin!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D1E6DD-4E85-4369-848B-96F116D713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3667" l="5000" r="96667">
                        <a14:foregroundMark x1="5333" y1="32333" x2="5333" y2="32333"/>
                        <a14:foregroundMark x1="74333" y1="42333" x2="39333" y2="48667"/>
                        <a14:foregroundMark x1="39333" y1="48667" x2="39333" y2="48667"/>
                        <a14:foregroundMark x1="66333" y1="49000" x2="66333" y2="49000"/>
                        <a14:foregroundMark x1="91667" y1="39333" x2="96667" y2="61000"/>
                        <a14:foregroundMark x1="45667" y1="48000" x2="52667" y2="36000"/>
                        <a14:foregroundMark x1="56667" y1="93667" x2="69000" y2="87000"/>
                        <a14:foregroundMark x1="15000" y1="3000" x2="15000" y2="3000"/>
                        <a14:foregroundMark x1="14667" y1="13000" x2="14667" y2="1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28900"/>
            <a:ext cx="2042604" cy="2042604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792A2FA-A42D-4A90-9C2D-42B5AC147B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113167"/>
              </p:ext>
            </p:extLst>
          </p:nvPr>
        </p:nvGraphicFramePr>
        <p:xfrm>
          <a:off x="2085974" y="2074416"/>
          <a:ext cx="7058025" cy="42449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2576">
                  <a:extLst>
                    <a:ext uri="{9D8B030D-6E8A-4147-A177-3AD203B41FA5}">
                      <a16:colId xmlns:a16="http://schemas.microsoft.com/office/drawing/2014/main" val="1435319924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182055125"/>
                    </a:ext>
                  </a:extLst>
                </a:gridCol>
                <a:gridCol w="2838449">
                  <a:extLst>
                    <a:ext uri="{9D8B030D-6E8A-4147-A177-3AD203B41FA5}">
                      <a16:colId xmlns:a16="http://schemas.microsoft.com/office/drawing/2014/main" val="602753143"/>
                    </a:ext>
                  </a:extLst>
                </a:gridCol>
              </a:tblGrid>
              <a:tr h="47988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Last Names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Counsellor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Admin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7326163"/>
                  </a:ext>
                </a:extLst>
              </a:tr>
              <a:tr h="82829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 – 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Karen Watt</a:t>
                      </a:r>
                    </a:p>
                    <a:p>
                      <a:r>
                        <a:rPr lang="en-US" dirty="0">
                          <a:hlinkClick r:id="rId4"/>
                        </a:rPr>
                        <a:t>kwatt@sd43.bc.ca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J.J. Hyde</a:t>
                      </a:r>
                    </a:p>
                    <a:p>
                      <a:r>
                        <a:rPr lang="en-US" dirty="0">
                          <a:hlinkClick r:id="rId5"/>
                        </a:rPr>
                        <a:t>jhyde@sd43.bc.ca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2316957"/>
                  </a:ext>
                </a:extLst>
              </a:tr>
              <a:tr h="828291">
                <a:tc>
                  <a:txBody>
                    <a:bodyPr/>
                    <a:lstStyle/>
                    <a:p>
                      <a:pPr algn="ctr"/>
                      <a:r>
                        <a:rPr lang="en-US" u="none" dirty="0"/>
                        <a:t>H – 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u="none" dirty="0"/>
                        <a:t>Alina Birsan</a:t>
                      </a:r>
                    </a:p>
                    <a:p>
                      <a:r>
                        <a:rPr lang="en-US" u="none" dirty="0">
                          <a:hlinkClick r:id="rId6"/>
                        </a:rPr>
                        <a:t>abirsan@sd43.bc.ca</a:t>
                      </a:r>
                      <a:r>
                        <a:rPr lang="en-US" u="none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Renee </a:t>
                      </a:r>
                      <a:r>
                        <a:rPr lang="en-US" dirty="0" err="1"/>
                        <a:t>Mazzucco</a:t>
                      </a:r>
                      <a:endParaRPr lang="en-US" dirty="0"/>
                    </a:p>
                    <a:p>
                      <a:r>
                        <a:rPr lang="en-US" dirty="0">
                          <a:hlinkClick r:id="rId7"/>
                        </a:rPr>
                        <a:t>rmazzucco@sd43.bc.ca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9659012"/>
                  </a:ext>
                </a:extLst>
              </a:tr>
              <a:tr h="82829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 – 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Giovanni Zenone</a:t>
                      </a:r>
                    </a:p>
                    <a:p>
                      <a:r>
                        <a:rPr lang="en-US" dirty="0">
                          <a:hlinkClick r:id="rId8"/>
                        </a:rPr>
                        <a:t>gzenone@sd43.bc.ca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Joe Dardano</a:t>
                      </a:r>
                    </a:p>
                    <a:p>
                      <a:r>
                        <a:rPr lang="en-US" dirty="0">
                          <a:hlinkClick r:id="rId9"/>
                        </a:rPr>
                        <a:t>jdardano@sd43.bc.ca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8725356"/>
                  </a:ext>
                </a:extLst>
              </a:tr>
              <a:tr h="47988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Student Services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                 Derek Pengelly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    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hlinkClick r:id="rId10"/>
                        </a:rPr>
                        <a:t>dpengelly@sd43.bc.ca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516977"/>
                  </a:ext>
                </a:extLst>
              </a:tr>
              <a:tr h="42659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EAL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Angeline Lee    </a:t>
                      </a:r>
                    </a:p>
                    <a:p>
                      <a:pPr algn="ctr"/>
                      <a:r>
                        <a:rPr lang="en-US" dirty="0">
                          <a:hlinkClick r:id="rId11"/>
                        </a:rPr>
                        <a:t>alee@sd43.bc.ca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0893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64162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571" y="563517"/>
            <a:ext cx="6284857" cy="4134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795696-2902-4FF5-8107-A8548679F382}"/>
              </a:ext>
            </a:extLst>
          </p:cNvPr>
          <p:cNvSpPr txBox="1"/>
          <p:nvPr/>
        </p:nvSpPr>
        <p:spPr>
          <a:xfrm>
            <a:off x="1120877" y="5388078"/>
            <a:ext cx="73264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highlight>
                  <a:srgbClr val="FFFF00"/>
                </a:highlight>
              </a:rPr>
              <a:t>Remember…..Your kids will be Ok !!!!</a:t>
            </a:r>
          </a:p>
        </p:txBody>
      </p:sp>
    </p:spTree>
    <p:extLst>
      <p:ext uri="{BB962C8B-B14F-4D97-AF65-F5344CB8AC3E}">
        <p14:creationId xmlns:p14="http://schemas.microsoft.com/office/powerpoint/2010/main" val="33647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7700"/>
            <a:ext cx="4914900" cy="914400"/>
          </a:xfrm>
        </p:spPr>
        <p:txBody>
          <a:bodyPr>
            <a:noAutofit/>
          </a:bodyPr>
          <a:lstStyle/>
          <a:p>
            <a:r>
              <a:rPr lang="en-US" sz="4400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eworthy Bold"/>
                <a:cs typeface="Noteworthy Bold"/>
              </a:rPr>
              <a:t>Bell Schedule…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B1B7F866-CC9C-46F0-9F6D-A597BDFF14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105266"/>
              </p:ext>
            </p:extLst>
          </p:nvPr>
        </p:nvGraphicFramePr>
        <p:xfrm>
          <a:off x="441489" y="1686101"/>
          <a:ext cx="6019800" cy="37679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3960">
                  <a:extLst>
                    <a:ext uri="{9D8B030D-6E8A-4147-A177-3AD203B41FA5}">
                      <a16:colId xmlns:a16="http://schemas.microsoft.com/office/drawing/2014/main" val="2027837011"/>
                    </a:ext>
                  </a:extLst>
                </a:gridCol>
                <a:gridCol w="1203960">
                  <a:extLst>
                    <a:ext uri="{9D8B030D-6E8A-4147-A177-3AD203B41FA5}">
                      <a16:colId xmlns:a16="http://schemas.microsoft.com/office/drawing/2014/main" val="2403506592"/>
                    </a:ext>
                  </a:extLst>
                </a:gridCol>
                <a:gridCol w="1348269">
                  <a:extLst>
                    <a:ext uri="{9D8B030D-6E8A-4147-A177-3AD203B41FA5}">
                      <a16:colId xmlns:a16="http://schemas.microsoft.com/office/drawing/2014/main" val="3414201826"/>
                    </a:ext>
                  </a:extLst>
                </a:gridCol>
                <a:gridCol w="1133475">
                  <a:extLst>
                    <a:ext uri="{9D8B030D-6E8A-4147-A177-3AD203B41FA5}">
                      <a16:colId xmlns:a16="http://schemas.microsoft.com/office/drawing/2014/main" val="2005834422"/>
                    </a:ext>
                  </a:extLst>
                </a:gridCol>
                <a:gridCol w="1130136">
                  <a:extLst>
                    <a:ext uri="{9D8B030D-6E8A-4147-A177-3AD203B41FA5}">
                      <a16:colId xmlns:a16="http://schemas.microsoft.com/office/drawing/2014/main" val="3086647933"/>
                    </a:ext>
                  </a:extLst>
                </a:gridCol>
              </a:tblGrid>
              <a:tr h="283285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effectLst/>
                        </a:rPr>
                        <a:t>MONDAY</a:t>
                      </a:r>
                      <a:endParaRPr lang="en-US" sz="1400" dirty="0">
                        <a:effectLst/>
                      </a:endParaRPr>
                    </a:p>
                  </a:txBody>
                  <a:tcPr marL="70821" marR="70821" marT="35411" marB="354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effectLst/>
                        </a:rPr>
                        <a:t>TUESDAY</a:t>
                      </a:r>
                      <a:endParaRPr lang="en-US" sz="1400">
                        <a:effectLst/>
                      </a:endParaRPr>
                    </a:p>
                  </a:txBody>
                  <a:tcPr marL="70821" marR="70821" marT="35411" marB="354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effectLst/>
                        </a:rPr>
                        <a:t>WEDNESDAY</a:t>
                      </a:r>
                      <a:endParaRPr lang="en-US" sz="1400">
                        <a:effectLst/>
                      </a:endParaRPr>
                    </a:p>
                  </a:txBody>
                  <a:tcPr marL="70821" marR="70821" marT="35411" marB="354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effectLst/>
                        </a:rPr>
                        <a:t>THURSDAY</a:t>
                      </a:r>
                      <a:endParaRPr lang="en-US" sz="1400" dirty="0">
                        <a:effectLst/>
                      </a:endParaRPr>
                    </a:p>
                  </a:txBody>
                  <a:tcPr marL="70821" marR="70821" marT="35411" marB="354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effectLst/>
                        </a:rPr>
                        <a:t>FRIDAY</a:t>
                      </a:r>
                      <a:endParaRPr lang="en-US" sz="1400" dirty="0">
                        <a:effectLst/>
                      </a:endParaRPr>
                    </a:p>
                  </a:txBody>
                  <a:tcPr marL="70821" marR="70821" marT="35411" marB="35411" anchor="ctr"/>
                </a:tc>
                <a:extLst>
                  <a:ext uri="{0D108BD9-81ED-4DB2-BD59-A6C34878D82A}">
                    <a16:rowId xmlns:a16="http://schemas.microsoft.com/office/drawing/2014/main" val="2428327052"/>
                  </a:ext>
                </a:extLst>
              </a:tr>
              <a:tr h="49574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Block 1</a:t>
                      </a: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8:00-9:12​</a:t>
                      </a:r>
                    </a:p>
                  </a:txBody>
                  <a:tcPr marL="70821" marR="70821" marT="35411" marB="354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Block 1</a:t>
                      </a: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8:00-9:12</a:t>
                      </a:r>
                    </a:p>
                  </a:txBody>
                  <a:tcPr marL="70821" marR="70821" marT="35411" marB="354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Block 1</a:t>
                      </a: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8:00-9:12</a:t>
                      </a:r>
                    </a:p>
                  </a:txBody>
                  <a:tcPr marL="70821" marR="70821" marT="35411" marB="354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Block 1</a:t>
                      </a: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8:00-9:12</a:t>
                      </a:r>
                    </a:p>
                  </a:txBody>
                  <a:tcPr marL="70821" marR="70821" marT="35411" marB="354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Block 1</a:t>
                      </a: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8:00-9:12</a:t>
                      </a:r>
                    </a:p>
                  </a:txBody>
                  <a:tcPr marL="70821" marR="70821" marT="35411" marB="35411" anchor="ctr"/>
                </a:tc>
                <a:extLst>
                  <a:ext uri="{0D108BD9-81ED-4DB2-BD59-A6C34878D82A}">
                    <a16:rowId xmlns:a16="http://schemas.microsoft.com/office/drawing/2014/main" val="3344575777"/>
                  </a:ext>
                </a:extLst>
              </a:tr>
              <a:tr h="49574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Block 2</a:t>
                      </a: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9:16-10:28</a:t>
                      </a:r>
                    </a:p>
                  </a:txBody>
                  <a:tcPr marL="70821" marR="70821" marT="35411" marB="354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Block 2</a:t>
                      </a: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9:16-10:28</a:t>
                      </a:r>
                    </a:p>
                  </a:txBody>
                  <a:tcPr marL="70821" marR="70821" marT="35411" marB="354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Block 2</a:t>
                      </a: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9:16-10:28</a:t>
                      </a:r>
                    </a:p>
                  </a:txBody>
                  <a:tcPr marL="70821" marR="70821" marT="35411" marB="354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Block 2</a:t>
                      </a: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9:16-10:28</a:t>
                      </a:r>
                    </a:p>
                  </a:txBody>
                  <a:tcPr marL="70821" marR="70821" marT="35411" marB="354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Block 2</a:t>
                      </a: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9:16-10:28</a:t>
                      </a:r>
                    </a:p>
                  </a:txBody>
                  <a:tcPr marL="70821" marR="70821" marT="35411" marB="35411" anchor="ctr"/>
                </a:tc>
                <a:extLst>
                  <a:ext uri="{0D108BD9-81ED-4DB2-BD59-A6C34878D82A}">
                    <a16:rowId xmlns:a16="http://schemas.microsoft.com/office/drawing/2014/main" val="3557581611"/>
                  </a:ext>
                </a:extLst>
              </a:tr>
              <a:tr h="49574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effectLst/>
                        </a:rPr>
                        <a:t>FLEX</a:t>
                      </a:r>
                      <a:endParaRPr lang="en-US" sz="1400" dirty="0">
                        <a:effectLst/>
                      </a:endParaRP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10:29-10:57</a:t>
                      </a:r>
                    </a:p>
                  </a:txBody>
                  <a:tcPr marL="70821" marR="70821" marT="35411" marB="35411" anchor="ctr">
                    <a:solidFill>
                      <a:srgbClr val="39F7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effectLst/>
                        </a:rPr>
                        <a:t>FLEX</a:t>
                      </a:r>
                      <a:endParaRPr lang="en-US" sz="1400" dirty="0">
                        <a:effectLst/>
                      </a:endParaRP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10:29-10:57</a:t>
                      </a:r>
                    </a:p>
                  </a:txBody>
                  <a:tcPr marL="70821" marR="70821" marT="35411" marB="35411" anchor="ctr">
                    <a:solidFill>
                      <a:srgbClr val="39F7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effectLst/>
                        </a:rPr>
                        <a:t>FLEX</a:t>
                      </a:r>
                      <a:endParaRPr lang="en-US" sz="1400" dirty="0">
                        <a:effectLst/>
                      </a:endParaRP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10:29-10:57</a:t>
                      </a:r>
                    </a:p>
                  </a:txBody>
                  <a:tcPr marL="70821" marR="70821" marT="35411" marB="35411" anchor="ctr">
                    <a:solidFill>
                      <a:srgbClr val="39F7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effectLst/>
                        </a:rPr>
                        <a:t>FLEX</a:t>
                      </a:r>
                      <a:endParaRPr lang="en-US" sz="1400" dirty="0">
                        <a:effectLst/>
                      </a:endParaRP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10:29-10:57</a:t>
                      </a:r>
                    </a:p>
                  </a:txBody>
                  <a:tcPr marL="70821" marR="70821" marT="35411" marB="35411" anchor="ctr">
                    <a:solidFill>
                      <a:srgbClr val="39F7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effectLst/>
                        </a:rPr>
                        <a:t>FLEX</a:t>
                      </a:r>
                      <a:endParaRPr lang="en-US" sz="1400" dirty="0">
                        <a:effectLst/>
                      </a:endParaRP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10:29-10:57</a:t>
                      </a:r>
                    </a:p>
                  </a:txBody>
                  <a:tcPr marL="70821" marR="70821" marT="35411" marB="35411" anchor="ctr">
                    <a:solidFill>
                      <a:srgbClr val="39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3467558"/>
                  </a:ext>
                </a:extLst>
              </a:tr>
              <a:tr h="49574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Block 3</a:t>
                      </a: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11:01-12:13</a:t>
                      </a:r>
                    </a:p>
                  </a:txBody>
                  <a:tcPr marL="70821" marR="70821" marT="35411" marB="354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Block 3</a:t>
                      </a: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11:01-12:13</a:t>
                      </a:r>
                    </a:p>
                  </a:txBody>
                  <a:tcPr marL="70821" marR="70821" marT="35411" marB="354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Block 3</a:t>
                      </a: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11:01-12:13</a:t>
                      </a:r>
                    </a:p>
                  </a:txBody>
                  <a:tcPr marL="70821" marR="70821" marT="35411" marB="354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Block 3</a:t>
                      </a: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11:01-12:13</a:t>
                      </a:r>
                    </a:p>
                  </a:txBody>
                  <a:tcPr marL="70821" marR="70821" marT="35411" marB="354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Block 3</a:t>
                      </a: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11:01-12:13</a:t>
                      </a:r>
                    </a:p>
                  </a:txBody>
                  <a:tcPr marL="70821" marR="70821" marT="35411" marB="35411" anchor="ctr"/>
                </a:tc>
                <a:extLst>
                  <a:ext uri="{0D108BD9-81ED-4DB2-BD59-A6C34878D82A}">
                    <a16:rowId xmlns:a16="http://schemas.microsoft.com/office/drawing/2014/main" val="3761966081"/>
                  </a:ext>
                </a:extLst>
              </a:tr>
              <a:tr h="49574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LUNCH</a:t>
                      </a: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12:13-12:53</a:t>
                      </a:r>
                    </a:p>
                  </a:txBody>
                  <a:tcPr marL="70821" marR="70821" marT="35411" marB="354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LUNCH</a:t>
                      </a: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12:13-12:53</a:t>
                      </a:r>
                    </a:p>
                  </a:txBody>
                  <a:tcPr marL="70821" marR="70821" marT="35411" marB="354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LUNCH</a:t>
                      </a: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12:13-12:53</a:t>
                      </a:r>
                    </a:p>
                  </a:txBody>
                  <a:tcPr marL="70821" marR="70821" marT="35411" marB="354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LUNCH</a:t>
                      </a: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12:13-12:53</a:t>
                      </a:r>
                    </a:p>
                  </a:txBody>
                  <a:tcPr marL="70821" marR="70821" marT="35411" marB="354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LUNCH</a:t>
                      </a: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12:13-12:53</a:t>
                      </a:r>
                    </a:p>
                  </a:txBody>
                  <a:tcPr marL="70821" marR="70821" marT="35411" marB="35411" anchor="ctr"/>
                </a:tc>
                <a:extLst>
                  <a:ext uri="{0D108BD9-81ED-4DB2-BD59-A6C34878D82A}">
                    <a16:rowId xmlns:a16="http://schemas.microsoft.com/office/drawing/2014/main" val="835580556"/>
                  </a:ext>
                </a:extLst>
              </a:tr>
              <a:tr h="49801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Block 4</a:t>
                      </a: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12:57-2:09</a:t>
                      </a:r>
                    </a:p>
                  </a:txBody>
                  <a:tcPr marL="70821" marR="70821" marT="35411" marB="354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Block 4</a:t>
                      </a: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12:57-2:09</a:t>
                      </a:r>
                    </a:p>
                  </a:txBody>
                  <a:tcPr marL="70821" marR="70821" marT="35411" marB="354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Block 4</a:t>
                      </a: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12:57-2:09</a:t>
                      </a:r>
                    </a:p>
                  </a:txBody>
                  <a:tcPr marL="70821" marR="70821" marT="35411" marB="354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Block 4</a:t>
                      </a: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12:57-2:09</a:t>
                      </a:r>
                    </a:p>
                  </a:txBody>
                  <a:tcPr marL="70821" marR="70821" marT="35411" marB="354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Block 4</a:t>
                      </a: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12:57-2:09</a:t>
                      </a:r>
                    </a:p>
                  </a:txBody>
                  <a:tcPr marL="70821" marR="70821" marT="35411" marB="35411" anchor="ctr"/>
                </a:tc>
                <a:extLst>
                  <a:ext uri="{0D108BD9-81ED-4DB2-BD59-A6C34878D82A}">
                    <a16:rowId xmlns:a16="http://schemas.microsoft.com/office/drawing/2014/main" val="1067748722"/>
                  </a:ext>
                </a:extLst>
              </a:tr>
              <a:tr h="49801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Block 5</a:t>
                      </a: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2:13-3:25</a:t>
                      </a:r>
                    </a:p>
                  </a:txBody>
                  <a:tcPr marL="70821" marR="70821" marT="35411" marB="354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Block 5</a:t>
                      </a: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2:13-3:25</a:t>
                      </a:r>
                    </a:p>
                  </a:txBody>
                  <a:tcPr marL="70821" marR="70821" marT="35411" marB="354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Block 5</a:t>
                      </a: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2:13-3:25</a:t>
                      </a:r>
                    </a:p>
                  </a:txBody>
                  <a:tcPr marL="70821" marR="70821" marT="35411" marB="354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Block 5</a:t>
                      </a: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2:13-3:25</a:t>
                      </a:r>
                    </a:p>
                  </a:txBody>
                  <a:tcPr marL="70821" marR="70821" marT="35411" marB="354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Block 5</a:t>
                      </a: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2:13-3:25</a:t>
                      </a:r>
                    </a:p>
                  </a:txBody>
                  <a:tcPr marL="70821" marR="70821" marT="35411" marB="35411" anchor="ctr"/>
                </a:tc>
                <a:extLst>
                  <a:ext uri="{0D108BD9-81ED-4DB2-BD59-A6C34878D82A}">
                    <a16:rowId xmlns:a16="http://schemas.microsoft.com/office/drawing/2014/main" val="2319962753"/>
                  </a:ext>
                </a:extLst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02" b="92157" l="9314" r="96569">
                        <a14:foregroundMark x1="35784" y1="9314" x2="35784" y2="9314"/>
                        <a14:foregroundMark x1="9314" y1="29902" x2="9314" y2="29902"/>
                        <a14:foregroundMark x1="17647" y1="5392" x2="17647" y2="5392"/>
                        <a14:foregroundMark x1="89706" y1="42647" x2="89706" y2="42647"/>
                        <a14:foregroundMark x1="93137" y1="44608" x2="93137" y2="44608"/>
                        <a14:foregroundMark x1="96569" y1="45588" x2="96569" y2="45588"/>
                        <a14:foregroundMark x1="24020" y1="92157" x2="24020" y2="921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287" y="2667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06F825F-5AB1-4D08-AF29-3279A10F64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9884435"/>
              </p:ext>
            </p:extLst>
          </p:nvPr>
        </p:nvGraphicFramePr>
        <p:xfrm>
          <a:off x="7026111" y="2514600"/>
          <a:ext cx="1676400" cy="37347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3962641271"/>
                    </a:ext>
                  </a:extLst>
                </a:gridCol>
              </a:tblGrid>
              <a:tr h="58808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effectLst/>
                        </a:rPr>
                        <a:t>1</a:t>
                      </a:r>
                      <a:r>
                        <a:rPr lang="en-US" sz="1200" b="1" baseline="30000" dirty="0">
                          <a:effectLst/>
                        </a:rPr>
                        <a:t>st</a:t>
                      </a:r>
                      <a:r>
                        <a:rPr lang="en-US" sz="1200" b="1" dirty="0">
                          <a:effectLst/>
                        </a:rPr>
                        <a:t> MONDAY OF MONTH</a:t>
                      </a:r>
                    </a:p>
                    <a:p>
                      <a:pPr algn="ctr"/>
                      <a:r>
                        <a:rPr lang="en-US" sz="1200" b="1" dirty="0">
                          <a:effectLst/>
                        </a:rPr>
                        <a:t>No </a:t>
                      </a:r>
                      <a:r>
                        <a:rPr lang="en-US" sz="1200" b="1">
                          <a:effectLst/>
                        </a:rPr>
                        <a:t>Scheduled Flex</a:t>
                      </a:r>
                      <a:endParaRPr lang="en-US" sz="1200" dirty="0">
                        <a:effectLst/>
                      </a:endParaRPr>
                    </a:p>
                  </a:txBody>
                  <a:tcPr marL="70821" marR="70821" marT="35411" marB="35411" anchor="ctr"/>
                </a:tc>
                <a:extLst>
                  <a:ext uri="{0D108BD9-81ED-4DB2-BD59-A6C34878D82A}">
                    <a16:rowId xmlns:a16="http://schemas.microsoft.com/office/drawing/2014/main" val="2188455617"/>
                  </a:ext>
                </a:extLst>
              </a:tr>
              <a:tr h="49574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Block 1</a:t>
                      </a: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8:00-9:12​</a:t>
                      </a:r>
                    </a:p>
                  </a:txBody>
                  <a:tcPr marL="70821" marR="70821" marT="35411" marB="35411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829913"/>
                  </a:ext>
                </a:extLst>
              </a:tr>
              <a:tr h="49574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Block 2</a:t>
                      </a: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9:16-10:28</a:t>
                      </a:r>
                    </a:p>
                  </a:txBody>
                  <a:tcPr marL="70821" marR="70821" marT="35411" marB="35411" anchor="ctr"/>
                </a:tc>
                <a:extLst>
                  <a:ext uri="{0D108BD9-81ED-4DB2-BD59-A6C34878D82A}">
                    <a16:rowId xmlns:a16="http://schemas.microsoft.com/office/drawing/2014/main" val="1911481838"/>
                  </a:ext>
                </a:extLst>
              </a:tr>
              <a:tr h="62663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Block 3</a:t>
                      </a: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10:32 – 11:44</a:t>
                      </a:r>
                    </a:p>
                  </a:txBody>
                  <a:tcPr marL="70821" marR="70821" marT="35411" marB="35411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037459"/>
                  </a:ext>
                </a:extLst>
              </a:tr>
              <a:tr h="49574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LUNCH</a:t>
                      </a: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12:44-12:28</a:t>
                      </a:r>
                    </a:p>
                  </a:txBody>
                  <a:tcPr marL="70821" marR="70821" marT="35411" marB="35411" anchor="ctr"/>
                </a:tc>
                <a:extLst>
                  <a:ext uri="{0D108BD9-81ED-4DB2-BD59-A6C34878D82A}">
                    <a16:rowId xmlns:a16="http://schemas.microsoft.com/office/drawing/2014/main" val="3214042907"/>
                  </a:ext>
                </a:extLst>
              </a:tr>
              <a:tr h="49801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Block 4</a:t>
                      </a: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12:32-1:44</a:t>
                      </a:r>
                    </a:p>
                  </a:txBody>
                  <a:tcPr marL="70821" marR="70821" marT="35411" marB="35411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809984"/>
                  </a:ext>
                </a:extLst>
              </a:tr>
              <a:tr h="49801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Block 5</a:t>
                      </a: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1:48-3:00</a:t>
                      </a:r>
                    </a:p>
                  </a:txBody>
                  <a:tcPr marL="70821" marR="70821" marT="35411" marB="35411" anchor="ctr"/>
                </a:tc>
                <a:extLst>
                  <a:ext uri="{0D108BD9-81ED-4DB2-BD59-A6C34878D82A}">
                    <a16:rowId xmlns:a16="http://schemas.microsoft.com/office/drawing/2014/main" val="242204674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CC008B6-9173-0016-1902-870AA98B8A83}"/>
              </a:ext>
            </a:extLst>
          </p:cNvPr>
          <p:cNvSpPr txBox="1"/>
          <p:nvPr/>
        </p:nvSpPr>
        <p:spPr>
          <a:xfrm rot="20339123">
            <a:off x="5186161" y="297672"/>
            <a:ext cx="23640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highlight>
                  <a:srgbClr val="FFFF00"/>
                </a:highlight>
              </a:rPr>
              <a:t>Sign up for FLEX!!!</a:t>
            </a:r>
          </a:p>
        </p:txBody>
      </p:sp>
    </p:spTree>
    <p:extLst>
      <p:ext uri="{BB962C8B-B14F-4D97-AF65-F5344CB8AC3E}">
        <p14:creationId xmlns:p14="http://schemas.microsoft.com/office/powerpoint/2010/main" val="385232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>
          <a:xfrm>
            <a:off x="282498" y="962025"/>
            <a:ext cx="8051877" cy="4876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sz="4000" b="1" u="sng" dirty="0">
                <a:solidFill>
                  <a:schemeClr val="accent1"/>
                </a:solidFill>
                <a:cs typeface="Noteworthy Light"/>
              </a:rPr>
              <a:t>Primary Courses:</a:t>
            </a:r>
            <a:endParaRPr lang="en-US" sz="2400" b="1" dirty="0">
              <a:solidFill>
                <a:schemeClr val="accent1"/>
              </a:solidFill>
              <a:cs typeface="Noteworthy Light"/>
            </a:endParaRPr>
          </a:p>
          <a:p>
            <a:pPr lvl="1" eaLnBrk="1" hangingPunct="1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solidFill>
                  <a:schemeClr val="tx1"/>
                </a:solidFill>
                <a:cs typeface="Noteworthy Light"/>
              </a:rPr>
              <a:t>English 9 </a:t>
            </a:r>
          </a:p>
          <a:p>
            <a:pPr lvl="1" eaLnBrk="1" hangingPunct="1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solidFill>
                  <a:schemeClr val="tx1"/>
                </a:solidFill>
                <a:cs typeface="Noteworthy Light"/>
              </a:rPr>
              <a:t>Mathematics 9 </a:t>
            </a:r>
            <a:r>
              <a:rPr lang="en-US" sz="2400" dirty="0">
                <a:solidFill>
                  <a:schemeClr val="tx1"/>
                </a:solidFill>
                <a:cs typeface="Noteworthy Light"/>
              </a:rPr>
              <a:t>(</a:t>
            </a:r>
            <a:r>
              <a:rPr lang="en-US" sz="2000" i="1" dirty="0">
                <a:solidFill>
                  <a:schemeClr val="tx1"/>
                </a:solidFill>
                <a:cs typeface="Noteworthy Light"/>
              </a:rPr>
              <a:t>Regular or Accelerated</a:t>
            </a:r>
            <a:r>
              <a:rPr lang="en-US" sz="2400" dirty="0">
                <a:solidFill>
                  <a:schemeClr val="tx1"/>
                </a:solidFill>
                <a:cs typeface="Noteworthy Light"/>
              </a:rPr>
              <a:t>)</a:t>
            </a:r>
          </a:p>
          <a:p>
            <a:pPr lvl="1" eaLnBrk="1" hangingPunct="1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solidFill>
                  <a:schemeClr val="tx1"/>
                </a:solidFill>
                <a:cs typeface="Noteworthy Light"/>
              </a:rPr>
              <a:t>Social Studies 9 </a:t>
            </a:r>
          </a:p>
          <a:p>
            <a:pPr lvl="1" eaLnBrk="1" hangingPunct="1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solidFill>
                  <a:schemeClr val="tx1"/>
                </a:solidFill>
                <a:cs typeface="Noteworthy Light"/>
              </a:rPr>
              <a:t>Physical &amp; Health Education 9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Noteworthy Light"/>
              </a:rPr>
              <a:t>Science 9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solidFill>
                  <a:schemeClr val="tx1"/>
                </a:solidFill>
                <a:cs typeface="Noteworthy Light"/>
              </a:rPr>
              <a:t>Applications of Digital Literacy 10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8E8CF3-2036-4358-B8B9-116E2FCA8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452848" y="4021456"/>
            <a:ext cx="2456279" cy="21983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E612DBF-C294-95D4-C42A-DA48D74C4254}"/>
              </a:ext>
            </a:extLst>
          </p:cNvPr>
          <p:cNvSpPr txBox="1"/>
          <p:nvPr/>
        </p:nvSpPr>
        <p:spPr>
          <a:xfrm>
            <a:off x="1247686" y="5725682"/>
            <a:ext cx="48796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*MATH ACCELERATED:</a:t>
            </a:r>
          </a:p>
          <a:p>
            <a:pPr algn="ctr"/>
            <a:r>
              <a:rPr lang="en-US" b="1" i="1" dirty="0"/>
              <a:t>April write for students who were absent or are new to district or Cross Catchment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65CBD9B-BBD1-48E9-A7C2-A381F0C5A0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1592" y="482191"/>
            <a:ext cx="2414586" cy="16097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D6BC55-3BC6-42D6-AD37-FC1C12E23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10716"/>
            <a:ext cx="6172200" cy="514350"/>
          </a:xfrm>
        </p:spPr>
        <p:txBody>
          <a:bodyPr/>
          <a:lstStyle/>
          <a:p>
            <a:r>
              <a:rPr lang="en-US" dirty="0"/>
              <a:t>What is Applications of Digital Learning 10?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E570DE-7AF1-429C-9C53-82E17F3DC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647" y="1569833"/>
            <a:ext cx="8308478" cy="3718334"/>
          </a:xfrm>
        </p:spPr>
        <p:txBody>
          <a:bodyPr vert="horz" lIns="38576" tIns="19289" rIns="38576" bIns="19289" rtlCol="0" anchor="t">
            <a:normAutofit/>
          </a:bodyPr>
          <a:lstStyle/>
          <a:p>
            <a:r>
              <a:rPr lang="en-US" sz="1575" dirty="0"/>
              <a:t>District course in conjunction with Coquitlam Open Learning</a:t>
            </a:r>
          </a:p>
          <a:p>
            <a:r>
              <a:rPr lang="en-US" sz="1575" dirty="0"/>
              <a:t>4 Graduation credits upon completion</a:t>
            </a:r>
          </a:p>
          <a:p>
            <a:r>
              <a:rPr lang="en-US" sz="1575" dirty="0"/>
              <a:t>Concepts of DL:</a:t>
            </a:r>
          </a:p>
          <a:p>
            <a:pPr lvl="1"/>
            <a:r>
              <a:rPr lang="en-US" sz="1575" dirty="0">
                <a:solidFill>
                  <a:schemeClr val="accent1"/>
                </a:solidFill>
              </a:rPr>
              <a:t>Students explore multiple platforms that will be used over the next 4 years</a:t>
            </a:r>
          </a:p>
          <a:p>
            <a:pPr marL="942975" lvl="2" indent="-257175">
              <a:buFontTx/>
              <a:buChar char="-"/>
            </a:pPr>
            <a:r>
              <a:rPr lang="en-US" sz="1425" dirty="0">
                <a:solidFill>
                  <a:schemeClr val="accent1"/>
                </a:solidFill>
              </a:rPr>
              <a:t>Digital Referencing and MLA Citations of different media</a:t>
            </a:r>
          </a:p>
          <a:p>
            <a:pPr marL="942975" lvl="2" indent="-257175">
              <a:buFontTx/>
              <a:buChar char="-"/>
            </a:pPr>
            <a:r>
              <a:rPr lang="en-US" sz="1425" dirty="0">
                <a:solidFill>
                  <a:schemeClr val="accent1"/>
                </a:solidFill>
              </a:rPr>
              <a:t>Exploring Digital Citizenship</a:t>
            </a:r>
          </a:p>
          <a:p>
            <a:pPr marL="942975" lvl="2" indent="-257175">
              <a:buFontTx/>
              <a:buChar char="-"/>
            </a:pPr>
            <a:r>
              <a:rPr lang="en-US" sz="1425" dirty="0">
                <a:solidFill>
                  <a:schemeClr val="accent1"/>
                </a:solidFill>
              </a:rPr>
              <a:t>Exploring Office365 Tools</a:t>
            </a:r>
          </a:p>
          <a:p>
            <a:pPr marL="942975" lvl="2" indent="-257175">
              <a:buFontTx/>
              <a:buChar char="-"/>
            </a:pPr>
            <a:r>
              <a:rPr lang="en-US" sz="1425" dirty="0">
                <a:solidFill>
                  <a:schemeClr val="accent1"/>
                </a:solidFill>
              </a:rPr>
              <a:t>Reflecting on Core Competencies</a:t>
            </a:r>
          </a:p>
          <a:p>
            <a:pPr marL="942975" lvl="2" indent="-257175">
              <a:buFontTx/>
              <a:buChar char="-"/>
            </a:pPr>
            <a:r>
              <a:rPr lang="en-US" sz="1425" dirty="0">
                <a:solidFill>
                  <a:schemeClr val="accent1"/>
                </a:solidFill>
              </a:rPr>
              <a:t>Researching Educational Tools</a:t>
            </a:r>
          </a:p>
          <a:p>
            <a:pPr marL="942975" lvl="2" indent="-257175">
              <a:buFontTx/>
              <a:buChar char="-"/>
            </a:pPr>
            <a:r>
              <a:rPr lang="en-US" sz="1425" dirty="0">
                <a:solidFill>
                  <a:schemeClr val="accent1"/>
                </a:solidFill>
              </a:rPr>
              <a:t>And more!</a:t>
            </a:r>
          </a:p>
          <a:p>
            <a:pPr marL="942975" lvl="2" indent="-257175">
              <a:buFontTx/>
              <a:buChar char="-"/>
            </a:pPr>
            <a:endParaRPr lang="en-US" sz="1425" dirty="0">
              <a:solidFill>
                <a:schemeClr val="accent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CAF504-9BAE-FF8F-EE25-524E37C71115}"/>
              </a:ext>
            </a:extLst>
          </p:cNvPr>
          <p:cNvSpPr txBox="1"/>
          <p:nvPr/>
        </p:nvSpPr>
        <p:spPr>
          <a:xfrm>
            <a:off x="581025" y="5423219"/>
            <a:ext cx="80391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</a:rPr>
              <a:t>Students begin to create Showcase Portfolios of their work here at Heritage Woods, using the platform EDUBLOG. This blog follows them throughout their high school career and can be a valuable reflective tool.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344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E65A0-47C8-4724-BED0-B8360CBFF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084" y="311226"/>
            <a:ext cx="7846391" cy="51435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What devices will students be using?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1DD524-6379-41D8-BBD4-5D7410DA8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475" y="1200150"/>
            <a:ext cx="7134225" cy="3031681"/>
          </a:xfrm>
        </p:spPr>
        <p:txBody>
          <a:bodyPr>
            <a:normAutofit/>
          </a:bodyPr>
          <a:lstStyle/>
          <a:p>
            <a:endParaRPr lang="en-US" sz="1800" b="1" u="sng" dirty="0"/>
          </a:p>
          <a:p>
            <a:r>
              <a:rPr lang="en-US" sz="1800" b="1" u="sng" dirty="0">
                <a:solidFill>
                  <a:schemeClr val="tx1"/>
                </a:solidFill>
              </a:rPr>
              <a:t>We area BYOD school </a:t>
            </a:r>
          </a:p>
          <a:p>
            <a:r>
              <a:rPr lang="en-US" sz="1800" b="1" dirty="0">
                <a:solidFill>
                  <a:schemeClr val="tx1"/>
                </a:solidFill>
              </a:rPr>
              <a:t>Don’t pay for Microsoft Programs if buying a laptop – free to SD43 Students (PC and Mac)</a:t>
            </a:r>
          </a:p>
          <a:p>
            <a:endParaRPr lang="en-US" dirty="0"/>
          </a:p>
        </p:txBody>
      </p:sp>
      <p:pic>
        <p:nvPicPr>
          <p:cNvPr id="2050" name="Picture 2" descr="black and silver asus laptop computer">
            <a:extLst>
              <a:ext uri="{FF2B5EF4-FFF2-40B4-BE49-F238E27FC236}">
                <a16:creationId xmlns:a16="http://schemas.microsoft.com/office/drawing/2014/main" id="{9364528F-3F2D-4D23-9CC5-8D168FE4B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36" y="4231831"/>
            <a:ext cx="2769955" cy="199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3AB2FA-1CF9-4D1B-9CFA-C6D7744765AB}"/>
              </a:ext>
            </a:extLst>
          </p:cNvPr>
          <p:cNvSpPr txBox="1"/>
          <p:nvPr/>
        </p:nvSpPr>
        <p:spPr>
          <a:xfrm>
            <a:off x="3576294" y="4093861"/>
            <a:ext cx="459615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910E08"/>
                </a:solidFill>
                <a:latin typeface="Comic Sans MS" pitchFamily="66" charset="0"/>
                <a:cs typeface="Arial" charset="0"/>
              </a:rPr>
              <a:t>Questions about Digital Literacy 10?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50" dirty="0">
              <a:solidFill>
                <a:srgbClr val="910E08"/>
              </a:solidFill>
              <a:latin typeface="Comic Sans MS" pitchFamily="66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50" dirty="0">
                <a:solidFill>
                  <a:srgbClr val="910E08"/>
                </a:solidFill>
                <a:latin typeface="Comic Sans MS" pitchFamily="66" charset="0"/>
                <a:cs typeface="Arial" charset="0"/>
              </a:rPr>
              <a:t>Contact one of the teachers: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6EF2EB-F7C6-4124-9EDF-ADA4CFEA54CF}"/>
              </a:ext>
            </a:extLst>
          </p:cNvPr>
          <p:cNvSpPr txBox="1"/>
          <p:nvPr/>
        </p:nvSpPr>
        <p:spPr>
          <a:xfrm>
            <a:off x="3622838" y="5096003"/>
            <a:ext cx="5121926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effectLst/>
                <a:latin typeface="Aptos" panose="020B0004020202020204" pitchFamily="34" charset="0"/>
                <a:ea typeface="Calibri" panose="020F0502020204030204" pitchFamily="34" charset="0"/>
              </a:rPr>
              <a:t>Dept Head:  Ms. Elizabeth Kim (</a:t>
            </a:r>
            <a:r>
              <a:rPr lang="en-US" sz="1800" u="sng" dirty="0">
                <a:solidFill>
                  <a:srgbClr val="0563C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hlinkClick r:id="rId3"/>
              </a:rPr>
              <a:t>ekim@sd43.bc.ca</a:t>
            </a:r>
            <a:r>
              <a:rPr lang="en-US" sz="1800" dirty="0">
                <a:effectLst/>
                <a:latin typeface="Aptos" panose="020B0004020202020204" pitchFamily="34" charset="0"/>
                <a:ea typeface="Calibri" panose="020F0502020204030204" pitchFamily="34" charset="0"/>
              </a:rPr>
              <a:t>) </a:t>
            </a:r>
          </a:p>
          <a:p>
            <a:r>
              <a:rPr lang="en-US" sz="1800" dirty="0">
                <a:effectLst/>
                <a:latin typeface="Aptos" panose="020B0004020202020204" pitchFamily="34" charset="0"/>
                <a:ea typeface="Calibri" panose="020F0502020204030204" pitchFamily="34" charset="0"/>
              </a:rPr>
              <a:t>Mr. Don Blake (</a:t>
            </a:r>
            <a:r>
              <a:rPr lang="en-US" sz="1800" u="sng" dirty="0">
                <a:solidFill>
                  <a:srgbClr val="0563C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hlinkClick r:id="rId4"/>
              </a:rPr>
              <a:t>dblake@sd43.bc.ca</a:t>
            </a:r>
            <a:r>
              <a:rPr lang="en-US" sz="1800" dirty="0">
                <a:effectLst/>
                <a:latin typeface="Aptos" panose="020B0004020202020204" pitchFamily="34" charset="0"/>
                <a:ea typeface="Calibri" panose="020F0502020204030204" pitchFamily="34" charset="0"/>
              </a:rPr>
              <a:t>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ptos" panose="020B0004020202020204" pitchFamily="34" charset="0"/>
                <a:ea typeface="Calibri" panose="020F0502020204030204" pitchFamily="34" charset="0"/>
              </a:rPr>
              <a:t>Mr. Luke Modder (</a:t>
            </a:r>
            <a:r>
              <a:rPr lang="en-US" sz="1800" u="sng" dirty="0">
                <a:solidFill>
                  <a:srgbClr val="0563C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hlinkClick r:id="rId5"/>
              </a:rPr>
              <a:t>lmodder@sd43.bc.ca</a:t>
            </a:r>
            <a:r>
              <a:rPr lang="en-US" sz="1800" dirty="0">
                <a:effectLst/>
                <a:latin typeface="Aptos" panose="020B0004020202020204" pitchFamily="34" charset="0"/>
                <a:ea typeface="Calibri" panose="020F0502020204030204" pitchFamily="34" charset="0"/>
              </a:rPr>
              <a:t>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50" dirty="0">
                <a:solidFill>
                  <a:srgbClr val="0070C0"/>
                </a:solidFill>
                <a:latin typeface="Comic Sans MS" pitchFamily="66" charset="0"/>
                <a:cs typeface="Arial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829351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004" y="481187"/>
            <a:ext cx="7502876" cy="1273696"/>
          </a:xfrm>
        </p:spPr>
        <p:txBody>
          <a:bodyPr>
            <a:normAutofit fontScale="90000"/>
          </a:bodyPr>
          <a:lstStyle/>
          <a:p>
            <a:r>
              <a:rPr lang="en-US" sz="4000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eworthy Light"/>
                <a:cs typeface="Noteworthy Light"/>
              </a:rPr>
              <a:t>ELECTIVES</a:t>
            </a:r>
            <a:br>
              <a:rPr lang="en-US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eworthy Light"/>
                <a:cs typeface="Noteworthy Light"/>
              </a:rPr>
            </a:br>
            <a:r>
              <a:rPr lang="en-US" sz="3100" dirty="0">
                <a:solidFill>
                  <a:schemeClr val="accent1"/>
                </a:solidFill>
                <a:latin typeface="Noteworthy Light"/>
                <a:cs typeface="Noteworthy Light"/>
              </a:rPr>
              <a:t>Grade 9 students can request 3 primary electives</a:t>
            </a:r>
            <a:br>
              <a:rPr lang="en-US" sz="3100" dirty="0">
                <a:solidFill>
                  <a:schemeClr val="accent1"/>
                </a:solidFill>
                <a:latin typeface="Noteworthy Light"/>
                <a:cs typeface="Noteworthy Light"/>
              </a:rPr>
            </a:br>
            <a:br>
              <a:rPr lang="en-US" sz="3100" dirty="0">
                <a:solidFill>
                  <a:schemeClr val="accent1"/>
                </a:solidFill>
                <a:latin typeface="Noteworthy Light"/>
                <a:cs typeface="Noteworthy Light"/>
              </a:rPr>
            </a:br>
            <a:br>
              <a:rPr lang="en-US" sz="3100" dirty="0">
                <a:solidFill>
                  <a:schemeClr val="accent1"/>
                </a:solidFill>
                <a:latin typeface="Noteworthy Light"/>
                <a:cs typeface="Noteworthy Light"/>
              </a:rPr>
            </a:br>
            <a:endParaRPr lang="en-US" sz="31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493" y="1903321"/>
            <a:ext cx="8353507" cy="451028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u="sng" dirty="0">
                <a:solidFill>
                  <a:schemeClr val="accent1"/>
                </a:solidFill>
              </a:rPr>
              <a:t>Languages: </a:t>
            </a:r>
            <a:r>
              <a:rPr lang="en-US" sz="2400" dirty="0">
                <a:solidFill>
                  <a:schemeClr val="accent1"/>
                </a:solidFill>
              </a:rPr>
              <a:t> 	</a:t>
            </a:r>
            <a:r>
              <a:rPr lang="en-US" sz="2400" dirty="0"/>
              <a:t>Spanish, Japanese, French </a:t>
            </a:r>
          </a:p>
          <a:p>
            <a:pPr marL="0" indent="0">
              <a:buNone/>
            </a:pPr>
            <a:r>
              <a:rPr lang="en-US" sz="2400" b="1" u="sng" dirty="0">
                <a:solidFill>
                  <a:schemeClr val="accent1"/>
                </a:solidFill>
              </a:rPr>
              <a:t>Arts:</a:t>
            </a:r>
            <a:r>
              <a:rPr lang="en-US" sz="2400" dirty="0">
                <a:solidFill>
                  <a:schemeClr val="accent1"/>
                </a:solidFill>
              </a:rPr>
              <a:t>  			</a:t>
            </a:r>
            <a:r>
              <a:rPr lang="en-US" sz="2400" dirty="0"/>
              <a:t>Dance, Art, Film &amp; Media, Acting &amp; 			Film; Photo, Ceramics, Guitar </a:t>
            </a:r>
          </a:p>
          <a:p>
            <a:pPr marL="0" indent="0">
              <a:buNone/>
            </a:pPr>
            <a:r>
              <a:rPr lang="en-US" sz="2400" b="1" u="sng" dirty="0">
                <a:solidFill>
                  <a:schemeClr val="accent1"/>
                </a:solidFill>
              </a:rPr>
              <a:t>Applied skills:</a:t>
            </a:r>
            <a:r>
              <a:rPr lang="en-US" sz="2400" dirty="0">
                <a:solidFill>
                  <a:srgbClr val="C00000"/>
                </a:solidFill>
              </a:rPr>
              <a:t>	</a:t>
            </a:r>
            <a:r>
              <a:rPr lang="en-US" sz="2400" dirty="0"/>
              <a:t>Info Tech; Woodwork; General 				Explorations; Design, Drafting &amp; 				Engineering, Electronics and Robotics; 			Foods; Textiles; Business ED		</a:t>
            </a:r>
          </a:p>
          <a:p>
            <a:pPr marL="0" indent="0">
              <a:buNone/>
            </a:pPr>
            <a:r>
              <a:rPr lang="en-US" sz="2400" b="1" u="sng" dirty="0">
                <a:solidFill>
                  <a:schemeClr val="accent1"/>
                </a:solidFill>
              </a:rPr>
              <a:t>Fitness &amp; leadership:</a:t>
            </a:r>
            <a:r>
              <a:rPr lang="en-US" sz="2400" dirty="0">
                <a:solidFill>
                  <a:schemeClr val="accent1"/>
                </a:solidFill>
              </a:rPr>
              <a:t> 	</a:t>
            </a:r>
            <a:r>
              <a:rPr lang="en-US" sz="2400" dirty="0"/>
              <a:t>Fitness Co-Ed, Fitness Girls 				(these do not replace PHE 9); 				Leadership</a:t>
            </a:r>
            <a:endParaRPr lang="en-US" sz="2400" u="sng" dirty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95" b="96066" l="2653" r="94430">
                        <a14:foregroundMark x1="48011" y1="5902" x2="36605" y2="18689"/>
                        <a14:foregroundMark x1="71353" y1="6885" x2="71353" y2="6885"/>
                        <a14:foregroundMark x1="22546" y1="8197" x2="22546" y2="8197"/>
                        <a14:foregroundMark x1="17241" y1="7869" x2="25464" y2="10164"/>
                        <a14:foregroundMark x1="7162" y1="27213" x2="12732" y2="40000"/>
                        <a14:foregroundMark x1="5570" y1="51148" x2="7958" y2="54098"/>
                        <a14:foregroundMark x1="2653" y1="40984" x2="2653" y2="40984"/>
                        <a14:foregroundMark x1="83289" y1="55082" x2="90981" y2="39016"/>
                        <a14:foregroundMark x1="94430" y1="47213" x2="94430" y2="47213"/>
                        <a14:foregroundMark x1="57029" y1="92787" x2="15650" y2="94426"/>
                        <a14:foregroundMark x1="48011" y1="2951" x2="45093" y2="2951"/>
                        <a14:foregroundMark x1="51724" y1="96393" x2="26260" y2="95738"/>
                        <a14:foregroundMark x1="68700" y1="2295" x2="68700" y2="2295"/>
                        <a14:foregroundMark x1="72414" y1="2295" x2="72414" y2="22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169" y="4140319"/>
            <a:ext cx="1223102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59" b="95374" l="4270" r="97509">
                        <a14:foregroundMark x1="63345" y1="17438" x2="22064" y2="12100"/>
                        <a14:foregroundMark x1="22064" y1="12100" x2="16370" y2="12811"/>
                        <a14:foregroundMark x1="7829" y1="24911" x2="23488" y2="22064"/>
                        <a14:foregroundMark x1="91103" y1="75089" x2="91815" y2="49822"/>
                        <a14:foregroundMark x1="66548" y1="95374" x2="84342" y2="85409"/>
                        <a14:foregroundMark x1="97509" y1="62989" x2="97509" y2="62989"/>
                        <a14:foregroundMark x1="46619" y1="10320" x2="46619" y2="10320"/>
                        <a14:foregroundMark x1="40214" y1="8897" x2="40214" y2="8897"/>
                        <a14:foregroundMark x1="34164" y1="3559" x2="34164" y2="3559"/>
                        <a14:foregroundMark x1="4270" y1="22776" x2="4270" y2="227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052" y="444394"/>
            <a:ext cx="1162050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smartin\AppData\Local\Microsoft\Windows\Temporary Internet Files\Content.IE5\JJJ2B5L1\exercise-clip-art-6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867" b="94421" l="1102" r="97521">
                        <a14:foregroundMark x1="21266" y1="76395" x2="22314" y2="78112"/>
                        <a14:foregroundMark x1="6336" y1="51931" x2="21266" y2="76395"/>
                        <a14:foregroundMark x1="18457" y1="32618" x2="18457" y2="32618"/>
                        <a14:foregroundMark x1="40220" y1="64378" x2="55096" y2="75536"/>
                        <a14:foregroundMark x1="12201" y1="76395" x2="14050" y2="56652"/>
                        <a14:foregroundMark x1="12121" y1="77253" x2="12201" y2="76395"/>
                        <a14:foregroundMark x1="1377" y1="61373" x2="1377" y2="61373"/>
                        <a14:foregroundMark x1="12397" y1="56223" x2="12397" y2="56223"/>
                        <a14:foregroundMark x1="17355" y1="61803" x2="17355" y2="61803"/>
                        <a14:foregroundMark x1="21212" y1="66953" x2="21212" y2="66953"/>
                        <a14:foregroundMark x1="13223" y1="83262" x2="13223" y2="83262"/>
                        <a14:foregroundMark x1="23416" y1="94421" x2="23416" y2="94421"/>
                        <a14:foregroundMark x1="93388" y1="6867" x2="93388" y2="6867"/>
                        <a14:foregroundMark x1="87879" y1="20601" x2="87879" y2="20601"/>
                        <a14:foregroundMark x1="97521" y1="17167" x2="97521" y2="17167"/>
                        <a14:foregroundMark x1="83495" y1="28755" x2="83196" y2="29185"/>
                        <a14:foregroundMark x1="84390" y1="27468" x2="83495" y2="28755"/>
                        <a14:foregroundMark x1="90358" y1="18884" x2="84390" y2="27468"/>
                        <a14:foregroundMark x1="88430" y1="13734" x2="84022" y2="24034"/>
                        <a14:foregroundMark x1="88547" y1="30472" x2="88154" y2="32618"/>
                        <a14:foregroundMark x1="88626" y1="30043" x2="88547" y2="30472"/>
                        <a14:foregroundMark x1="88705" y1="29614" x2="88626" y2="30043"/>
                        <a14:foregroundMark x1="88862" y1="28755" x2="88705" y2="29614"/>
                        <a14:foregroundMark x1="89098" y1="27468" x2="88862" y2="28755"/>
                        <a14:foregroundMark x1="91460" y1="14592" x2="89098" y2="27468"/>
                        <a14:foregroundMark x1="84848" y1="14592" x2="89532" y2="8155"/>
                        <a14:foregroundMark x1="87328" y1="36052" x2="87328" y2="36052"/>
                        <a14:foregroundMark x1="50138" y1="36052" x2="61157" y2="55365"/>
                        <a14:foregroundMark x1="43802" y1="36481" x2="33058" y2="48498"/>
                        <a14:foregroundMark x1="19559" y1="30043" x2="19559" y2="30043"/>
                        <a14:foregroundMark x1="61433" y1="14163" x2="61433" y2="14163"/>
                        <a14:foregroundMark x1="43526" y1="77682" x2="43526" y2="77682"/>
                        <a14:foregroundMark x1="62534" y1="12446" x2="62534" y2="12446"/>
                        <a14:foregroundMark x1="60055" y1="15880" x2="60055" y2="15880"/>
                        <a14:foregroundMark x1="63361" y1="13734" x2="63361" y2="13734"/>
                        <a14:foregroundMark x1="22039" y1="33476" x2="22039" y2="33476"/>
                        <a14:backgroundMark x1="25069" y1="91416" x2="25069" y2="91416"/>
                        <a14:backgroundMark x1="31680" y1="85408" x2="31680" y2="85408"/>
                        <a14:backgroundMark x1="30028" y1="88841" x2="30028" y2="88841"/>
                        <a14:backgroundMark x1="20661" y1="87124" x2="20661" y2="87124"/>
                        <a14:backgroundMark x1="66942" y1="28755" x2="66942" y2="28755"/>
                        <a14:backgroundMark x1="67218" y1="29614" x2="67218" y2="29614"/>
                        <a14:backgroundMark x1="73003" y1="39056" x2="73003" y2="39056"/>
                        <a14:backgroundMark x1="82920" y1="30043" x2="82920" y2="30043"/>
                        <a14:backgroundMark x1="82920" y1="28755" x2="82920" y2="28755"/>
                        <a14:backgroundMark x1="82645" y1="27468" x2="82645" y2="27468"/>
                        <a14:backgroundMark x1="83196" y1="30472" x2="83196" y2="30472"/>
                        <a14:backgroundMark x1="82920" y1="29614" x2="82920" y2="29614"/>
                        <a14:backgroundMark x1="18182" y1="76395" x2="18182" y2="76395"/>
                        <a14:backgroundMark x1="19284" y1="84979" x2="19284" y2="84979"/>
                        <a14:backgroundMark x1="18733" y1="83691" x2="18733" y2="836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979" y="5774657"/>
            <a:ext cx="1563311" cy="100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martin\AppData\Local\Microsoft\Windows\Temporary Internet Files\Content.IE5\ETEEE5KL\acoustic_guitar_psd_by_ditney-d662i7v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455" l="9767" r="89767">
                        <a14:foregroundMark x1="46047" y1="90455" x2="46047" y2="904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671" y="2561890"/>
            <a:ext cx="1563311" cy="1596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630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829B8-A520-41CE-8C5A-C18173B88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515750"/>
            <a:ext cx="8229600" cy="91440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QUESTIONS ABOUT ELECTIVES?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5AAD2-8710-49F6-8FF3-12A396B4B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524000"/>
            <a:ext cx="4991100" cy="1198711"/>
          </a:xfrm>
        </p:spPr>
        <p:txBody>
          <a:bodyPr>
            <a:normAutofit/>
          </a:bodyPr>
          <a:lstStyle/>
          <a:p>
            <a:r>
              <a:rPr lang="en-US" sz="2400" dirty="0"/>
              <a:t>Check out the online course description booklet on the course programming page: </a:t>
            </a:r>
            <a:endParaRPr lang="en-US" sz="2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3F1824-6DAC-472C-AA87-12FFF718E78D}"/>
              </a:ext>
            </a:extLst>
          </p:cNvPr>
          <p:cNvSpPr/>
          <p:nvPr/>
        </p:nvSpPr>
        <p:spPr>
          <a:xfrm>
            <a:off x="2076315" y="4477599"/>
            <a:ext cx="697734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u="sng" dirty="0">
                <a:solidFill>
                  <a:schemeClr val="tx1">
                    <a:lumMod val="75000"/>
                    <a:lumOff val="25000"/>
                  </a:schemeClr>
                </a:solidFill>
                <a:cs typeface="Noteworthy Light"/>
              </a:rPr>
              <a:t>May be used if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Noteworthy Light"/>
              </a:rPr>
              <a:t>it is not possible to get one of their top three choices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Noteworthy Light"/>
              </a:rPr>
              <a:t>Many </a:t>
            </a:r>
            <a:r>
              <a:rPr lang="en-US" dirty="0"/>
              <a:t>reasons a student may not get a course (course conflicts, class sizes, class cancelations, etc.)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Putting time into choosing alternate is just as important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D1072B-DCF9-4CB7-8CA3-57CF23544E81}"/>
              </a:ext>
            </a:extLst>
          </p:cNvPr>
          <p:cNvSpPr txBox="1"/>
          <p:nvPr/>
        </p:nvSpPr>
        <p:spPr>
          <a:xfrm>
            <a:off x="430987" y="3707035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eworthy Light"/>
                <a:cs typeface="Noteworthy Light"/>
              </a:rPr>
              <a:t>Alternate Elective Course</a:t>
            </a:r>
            <a:endParaRPr lang="en-US" sz="3200" dirty="0"/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E6444F36-D126-4B08-A765-337D19F72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811" y="1270087"/>
            <a:ext cx="3560790" cy="2016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4368093C-6D2A-40FC-B382-712CBD7D8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50" y="4661833"/>
            <a:ext cx="1628811" cy="1426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CDF7E841-BD30-11E9-5F41-3D302AF54B6C}"/>
              </a:ext>
            </a:extLst>
          </p:cNvPr>
          <p:cNvSpPr/>
          <p:nvPr/>
        </p:nvSpPr>
        <p:spPr>
          <a:xfrm>
            <a:off x="430987" y="2881259"/>
            <a:ext cx="970960" cy="5205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565369-FD3A-1C96-AE95-6AEC238155D7}"/>
              </a:ext>
            </a:extLst>
          </p:cNvPr>
          <p:cNvSpPr txBox="1"/>
          <p:nvPr/>
        </p:nvSpPr>
        <p:spPr>
          <a:xfrm>
            <a:off x="1518082" y="2991775"/>
            <a:ext cx="2858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Course Programming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307644"/>
      </p:ext>
    </p:extLst>
  </p:cSld>
  <p:clrMapOvr>
    <a:masterClrMapping/>
  </p:clrMapOvr>
</p:sld>
</file>

<file path=ppt/theme/theme1.xml><?xml version="1.0" encoding="utf-8"?>
<a:theme xmlns:a="http://schemas.openxmlformats.org/drawingml/2006/main" name="Advantag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F8963B36054549A4D5DFA3407C647F" ma:contentTypeVersion="1" ma:contentTypeDescription="Create a new document." ma:contentTypeScope="" ma:versionID="1c2eea7b3d46e4fed672e584aaecbd49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ded79842d4747cc85621c7c303666ab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2375BFB-A358-4114-9C67-89F6A32C7B68}"/>
</file>

<file path=customXml/itemProps2.xml><?xml version="1.0" encoding="utf-8"?>
<ds:datastoreItem xmlns:ds="http://schemas.openxmlformats.org/officeDocument/2006/customXml" ds:itemID="{E396C3D6-8F88-4144-942B-CA46FE6A2EC2}"/>
</file>

<file path=customXml/itemProps3.xml><?xml version="1.0" encoding="utf-8"?>
<ds:datastoreItem xmlns:ds="http://schemas.openxmlformats.org/officeDocument/2006/customXml" ds:itemID="{F7563F68-1B7C-49FD-B37A-5C7C4F954AC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6624</TotalTime>
  <Words>1791</Words>
  <Application>Microsoft Office PowerPoint</Application>
  <PresentationFormat>On-screen Show (4:3)</PresentationFormat>
  <Paragraphs>329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5" baseType="lpstr">
      <vt:lpstr>Aptos</vt:lpstr>
      <vt:lpstr>Arial</vt:lpstr>
      <vt:lpstr>Arial Black</vt:lpstr>
      <vt:lpstr>Bauhaus 93</vt:lpstr>
      <vt:lpstr>Calibri</vt:lpstr>
      <vt:lpstr>Century Gothic</vt:lpstr>
      <vt:lpstr>Comic Sans MS</vt:lpstr>
      <vt:lpstr>Courier New</vt:lpstr>
      <vt:lpstr>Noteworthy Bold</vt:lpstr>
      <vt:lpstr>Noteworthy Light</vt:lpstr>
      <vt:lpstr>Rockwell</vt:lpstr>
      <vt:lpstr>Wingdings</vt:lpstr>
      <vt:lpstr>Advantage</vt:lpstr>
      <vt:lpstr>WELCOME TO THE WOODS!!  </vt:lpstr>
      <vt:lpstr>Counselling  (by student’s last name)</vt:lpstr>
      <vt:lpstr>How Things Work:</vt:lpstr>
      <vt:lpstr>Bell Schedule…</vt:lpstr>
      <vt:lpstr>PowerPoint Presentation</vt:lpstr>
      <vt:lpstr>What is Applications of Digital Learning 10?</vt:lpstr>
      <vt:lpstr>What devices will students be using?</vt:lpstr>
      <vt:lpstr>ELECTIVES Grade 9 students can request 3 primary electives   </vt:lpstr>
      <vt:lpstr>QUESTIONS ABOUT ELECTIVES?</vt:lpstr>
      <vt:lpstr>A note about Languages…</vt:lpstr>
      <vt:lpstr>PowerPoint Presentation</vt:lpstr>
      <vt:lpstr>Music Deparment</vt:lpstr>
      <vt:lpstr>Sample Timetable</vt:lpstr>
      <vt:lpstr>PowerPoint Presentation</vt:lpstr>
      <vt:lpstr>Planning your courses</vt:lpstr>
      <vt:lpstr>Choose Courses Wisely</vt:lpstr>
      <vt:lpstr>COURSE REQUEST PROCESS</vt:lpstr>
      <vt:lpstr>Course Selection is done on  “The Portal” </vt:lpstr>
      <vt:lpstr>STEP 1:  Login to YOUR MyEd           Portal</vt:lpstr>
      <vt:lpstr>STEP 2:  “My INFO” then “REQUESTS”    </vt:lpstr>
      <vt:lpstr>STEP 4:  RE-READ all the instructions</vt:lpstr>
      <vt:lpstr>STEP 5: Enter Your REQUESTS</vt:lpstr>
      <vt:lpstr>Step 6: Electives When entering electives…</vt:lpstr>
      <vt:lpstr>Step 7: Additional Courses </vt:lpstr>
      <vt:lpstr>STEP 8: Enter TWO alternates</vt:lpstr>
      <vt:lpstr>NOTE:</vt:lpstr>
      <vt:lpstr>A note about student support blocks and ELL courses</vt:lpstr>
      <vt:lpstr>PowerPoint Presentation</vt:lpstr>
      <vt:lpstr>There are many ways to get involved…</vt:lpstr>
      <vt:lpstr>PowerPoint Presentation</vt:lpstr>
      <vt:lpstr>General Questions?  For child specific questions please email your child’s counsellor or admin!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HWSS Course Selection 2015</dc:title>
  <dc:creator>robyn sinclair</dc:creator>
  <cp:lastModifiedBy>Mazzucco, Renee</cp:lastModifiedBy>
  <cp:revision>184</cp:revision>
  <cp:lastPrinted>2015-02-12T14:38:48Z</cp:lastPrinted>
  <dcterms:created xsi:type="dcterms:W3CDTF">2015-02-07T22:04:38Z</dcterms:created>
  <dcterms:modified xsi:type="dcterms:W3CDTF">2026-02-13T03:50:36Z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aec4bf1-78af-4cb4-9e5e-ab4cff997d72_Enabled">
    <vt:lpwstr>true</vt:lpwstr>
  </property>
  <property fmtid="{D5CDD505-2E9C-101B-9397-08002B2CF9AE}" pid="3" name="MSIP_Label_7aec4bf1-78af-4cb4-9e5e-ab4cff997d72_SetDate">
    <vt:lpwstr>2026-02-13T03:50:23Z</vt:lpwstr>
  </property>
  <property fmtid="{D5CDD505-2E9C-101B-9397-08002B2CF9AE}" pid="4" name="MSIP_Label_7aec4bf1-78af-4cb4-9e5e-ab4cff997d72_Method">
    <vt:lpwstr>Privileged</vt:lpwstr>
  </property>
  <property fmtid="{D5CDD505-2E9C-101B-9397-08002B2CF9AE}" pid="5" name="MSIP_Label_7aec4bf1-78af-4cb4-9e5e-ab4cff997d72_Name">
    <vt:lpwstr>Non-Sensitive</vt:lpwstr>
  </property>
  <property fmtid="{D5CDD505-2E9C-101B-9397-08002B2CF9AE}" pid="6" name="MSIP_Label_7aec4bf1-78af-4cb4-9e5e-ab4cff997d72_SiteId">
    <vt:lpwstr>d9658cef-0292-4252-9925-6442de24a44b</vt:lpwstr>
  </property>
  <property fmtid="{D5CDD505-2E9C-101B-9397-08002B2CF9AE}" pid="7" name="MSIP_Label_7aec4bf1-78af-4cb4-9e5e-ab4cff997d72_ActionId">
    <vt:lpwstr>c68c3356-d191-4ceb-a3c6-6c95f22338fb</vt:lpwstr>
  </property>
  <property fmtid="{D5CDD505-2E9C-101B-9397-08002B2CF9AE}" pid="8" name="MSIP_Label_7aec4bf1-78af-4cb4-9e5e-ab4cff997d72_ContentBits">
    <vt:lpwstr>0</vt:lpwstr>
  </property>
  <property fmtid="{D5CDD505-2E9C-101B-9397-08002B2CF9AE}" pid="9" name="MSIP_Label_7aec4bf1-78af-4cb4-9e5e-ab4cff997d72_Tag">
    <vt:lpwstr>10, 0, 1, 1</vt:lpwstr>
  </property>
  <property fmtid="{D5CDD505-2E9C-101B-9397-08002B2CF9AE}" pid="10" name="ContentTypeId">
    <vt:lpwstr>0x01010000F8963B36054549A4D5DFA3407C647F</vt:lpwstr>
  </property>
</Properties>
</file>