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ink/ink1.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57" r:id="rId3"/>
    <p:sldId id="344" r:id="rId4"/>
    <p:sldId id="259" r:id="rId5"/>
    <p:sldId id="293" r:id="rId6"/>
    <p:sldId id="258" r:id="rId7"/>
    <p:sldId id="263" r:id="rId8"/>
    <p:sldId id="265" r:id="rId9"/>
    <p:sldId id="285" r:id="rId10"/>
    <p:sldId id="334" r:id="rId11"/>
    <p:sldId id="294" r:id="rId12"/>
    <p:sldId id="350" r:id="rId13"/>
    <p:sldId id="339" r:id="rId14"/>
    <p:sldId id="284" r:id="rId15"/>
    <p:sldId id="359" r:id="rId16"/>
    <p:sldId id="276" r:id="rId17"/>
    <p:sldId id="362" r:id="rId18"/>
    <p:sldId id="271" r:id="rId19"/>
    <p:sldId id="364" r:id="rId20"/>
    <p:sldId id="326" r:id="rId21"/>
    <p:sldId id="349" r:id="rId22"/>
    <p:sldId id="332" r:id="rId23"/>
    <p:sldId id="346" r:id="rId24"/>
    <p:sldId id="347" r:id="rId25"/>
    <p:sldId id="348" r:id="rId26"/>
    <p:sldId id="352" r:id="rId27"/>
    <p:sldId id="353" r:id="rId28"/>
    <p:sldId id="327" r:id="rId29"/>
    <p:sldId id="365" r:id="rId30"/>
    <p:sldId id="351" r:id="rId31"/>
    <p:sldId id="354" r:id="rId32"/>
    <p:sldId id="355" r:id="rId33"/>
    <p:sldId id="374" r:id="rId34"/>
    <p:sldId id="363" r:id="rId35"/>
    <p:sldId id="378" r:id="rId36"/>
    <p:sldId id="323" r:id="rId37"/>
    <p:sldId id="376" r:id="rId38"/>
    <p:sldId id="361" r:id="rId39"/>
    <p:sldId id="3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den, Karen" initials="LK" lastIdx="2" clrIdx="0">
    <p:extLst>
      <p:ext uri="{19B8F6BF-5375-455C-9EA6-DF929625EA0E}">
        <p15:presenceInfo xmlns:p15="http://schemas.microsoft.com/office/powerpoint/2012/main" userId="S::kleeden@sd43.bc.ca::6a4c10e6-75a9-4850-8c0d-f9bae993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snapToObjects="1">
      <p:cViewPr varScale="1">
        <p:scale>
          <a:sx n="108" d="100"/>
          <a:sy n="108" d="100"/>
        </p:scale>
        <p:origin x="173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8T14:34:31.293" idx="1">
    <p:pos x="10" y="10"/>
    <p:text>do we update this to include the fact that grade 12 courses include CLC?</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E0E9F-6CAE-B243-9D4E-1475FD5554C2}"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6ECE4CDC-6282-E545-B437-84F9135EDB97}">
      <dgm:prSet phldrT="[Text]"/>
      <dgm:spPr/>
      <dgm:t>
        <a:bodyPr/>
        <a:lstStyle/>
        <a:p>
          <a:r>
            <a:rPr lang="en-US" dirty="0"/>
            <a:t>Science 10</a:t>
          </a:r>
        </a:p>
      </dgm:t>
    </dgm:pt>
    <dgm:pt modelId="{14C829B7-A9EA-B546-8EF6-0B342978E1B0}" type="parTrans" cxnId="{6A06C9B4-4BE0-0643-9933-A4CAB64FBC43}">
      <dgm:prSet/>
      <dgm:spPr/>
      <dgm:t>
        <a:bodyPr/>
        <a:lstStyle/>
        <a:p>
          <a:endParaRPr lang="en-US"/>
        </a:p>
      </dgm:t>
    </dgm:pt>
    <dgm:pt modelId="{F13C6A3B-0044-504D-AC61-2E7C327C3CD6}" type="sibTrans" cxnId="{6A06C9B4-4BE0-0643-9933-A4CAB64FBC43}">
      <dgm:prSet/>
      <dgm:spPr/>
      <dgm:t>
        <a:bodyPr/>
        <a:lstStyle/>
        <a:p>
          <a:endParaRPr lang="en-US"/>
        </a:p>
      </dgm:t>
    </dgm:pt>
    <dgm:pt modelId="{F97C7F73-09EB-9447-9B10-B153FAC3091A}">
      <dgm:prSet phldrT="[Text]"/>
      <dgm:spPr/>
      <dgm:t>
        <a:bodyPr/>
        <a:lstStyle/>
        <a:p>
          <a:r>
            <a:rPr lang="en-US" dirty="0"/>
            <a:t>Life Sciences 11</a:t>
          </a:r>
        </a:p>
        <a:p>
          <a:r>
            <a:rPr lang="en-US" dirty="0"/>
            <a:t>Anatomy and Physiology 12</a:t>
          </a:r>
        </a:p>
      </dgm:t>
    </dgm:pt>
    <dgm:pt modelId="{06ACCCE3-86D1-E24C-80ED-89E67D056306}" type="parTrans" cxnId="{00054837-E335-EA44-A52F-8409611E752C}">
      <dgm:prSet/>
      <dgm:spPr/>
      <dgm:t>
        <a:bodyPr/>
        <a:lstStyle/>
        <a:p>
          <a:endParaRPr lang="en-US"/>
        </a:p>
      </dgm:t>
    </dgm:pt>
    <dgm:pt modelId="{C0927BC2-9AC2-D64F-B7B8-F2433A63B686}" type="sibTrans" cxnId="{00054837-E335-EA44-A52F-8409611E752C}">
      <dgm:prSet/>
      <dgm:spPr/>
      <dgm:t>
        <a:bodyPr/>
        <a:lstStyle/>
        <a:p>
          <a:endParaRPr lang="en-US"/>
        </a:p>
      </dgm:t>
    </dgm:pt>
    <dgm:pt modelId="{417AAF00-2164-0B4A-943D-C386194772E4}">
      <dgm:prSet phldrT="[Text]"/>
      <dgm:spPr/>
      <dgm:t>
        <a:bodyPr/>
        <a:lstStyle/>
        <a:p>
          <a:r>
            <a:rPr lang="en-US" dirty="0"/>
            <a:t>Chemistry 11</a:t>
          </a:r>
        </a:p>
        <a:p>
          <a:r>
            <a:rPr lang="en-US" dirty="0"/>
            <a:t>Chemistry 12</a:t>
          </a:r>
        </a:p>
      </dgm:t>
    </dgm:pt>
    <dgm:pt modelId="{9242FFEB-EA42-FD4E-8BCB-8A534B0E73DA}" type="parTrans" cxnId="{01344345-8BD5-7C44-BC62-0D8E1719846A}">
      <dgm:prSet/>
      <dgm:spPr/>
      <dgm:t>
        <a:bodyPr/>
        <a:lstStyle/>
        <a:p>
          <a:endParaRPr lang="en-US"/>
        </a:p>
      </dgm:t>
    </dgm:pt>
    <dgm:pt modelId="{4BF69D02-F1F7-CD47-B3DD-93632B81921E}" type="sibTrans" cxnId="{01344345-8BD5-7C44-BC62-0D8E1719846A}">
      <dgm:prSet/>
      <dgm:spPr/>
      <dgm:t>
        <a:bodyPr/>
        <a:lstStyle/>
        <a:p>
          <a:endParaRPr lang="en-US"/>
        </a:p>
      </dgm:t>
    </dgm:pt>
    <dgm:pt modelId="{C3A6638F-F344-9B4C-A369-6CAED9EF9ABC}">
      <dgm:prSet phldrT="[Text]"/>
      <dgm:spPr/>
      <dgm:t>
        <a:bodyPr/>
        <a:lstStyle/>
        <a:p>
          <a:r>
            <a:rPr lang="en-US" dirty="0"/>
            <a:t>Earth Science 11</a:t>
          </a:r>
        </a:p>
      </dgm:t>
    </dgm:pt>
    <dgm:pt modelId="{0F6F8EA6-717F-344D-A580-C80F00279B09}" type="parTrans" cxnId="{9094F339-422F-4A49-94A0-B2DF8E01D0A6}">
      <dgm:prSet/>
      <dgm:spPr/>
      <dgm:t>
        <a:bodyPr/>
        <a:lstStyle/>
        <a:p>
          <a:endParaRPr lang="en-US"/>
        </a:p>
      </dgm:t>
    </dgm:pt>
    <dgm:pt modelId="{F53DC026-8D76-FA4A-9067-490152A2BCCD}" type="sibTrans" cxnId="{9094F339-422F-4A49-94A0-B2DF8E01D0A6}">
      <dgm:prSet/>
      <dgm:spPr/>
      <dgm:t>
        <a:bodyPr/>
        <a:lstStyle/>
        <a:p>
          <a:endParaRPr lang="en-US"/>
        </a:p>
      </dgm:t>
    </dgm:pt>
    <dgm:pt modelId="{C4864FA2-70A1-9845-A6B2-D001722B2455}">
      <dgm:prSet/>
      <dgm:spPr/>
      <dgm:t>
        <a:bodyPr/>
        <a:lstStyle/>
        <a:p>
          <a:r>
            <a:rPr lang="en-US" dirty="0"/>
            <a:t>Physics 11</a:t>
          </a:r>
        </a:p>
        <a:p>
          <a:r>
            <a:rPr lang="en-US" dirty="0"/>
            <a:t>Physics 12</a:t>
          </a:r>
        </a:p>
      </dgm:t>
    </dgm:pt>
    <dgm:pt modelId="{6E4495A1-D7CB-E345-A656-C9595E66489E}" type="parTrans" cxnId="{4943A2BB-FCF2-0A46-82E9-EA6768EAF7B4}">
      <dgm:prSet/>
      <dgm:spPr/>
      <dgm:t>
        <a:bodyPr/>
        <a:lstStyle/>
        <a:p>
          <a:endParaRPr lang="en-US"/>
        </a:p>
      </dgm:t>
    </dgm:pt>
    <dgm:pt modelId="{959A12AF-A6C2-754D-9A2A-68D6B1BA23CD}" type="sibTrans" cxnId="{4943A2BB-FCF2-0A46-82E9-EA6768EAF7B4}">
      <dgm:prSet/>
      <dgm:spPr/>
      <dgm:t>
        <a:bodyPr/>
        <a:lstStyle/>
        <a:p>
          <a:endParaRPr lang="en-US"/>
        </a:p>
      </dgm:t>
    </dgm:pt>
    <dgm:pt modelId="{ECBA0300-B95C-CB47-B7A6-3E0589D0173E}">
      <dgm:prSet/>
      <dgm:spPr/>
      <dgm:t>
        <a:bodyPr/>
        <a:lstStyle/>
        <a:p>
          <a:r>
            <a:rPr lang="en-US" dirty="0"/>
            <a:t>Science for Citizens 11</a:t>
          </a:r>
        </a:p>
      </dgm:t>
    </dgm:pt>
    <dgm:pt modelId="{8104173D-740C-8C4B-A8FC-6E646DFA7E0F}" type="parTrans" cxnId="{98525A32-40FA-4643-856D-5720C2AA6DEE}">
      <dgm:prSet/>
      <dgm:spPr/>
      <dgm:t>
        <a:bodyPr/>
        <a:lstStyle/>
        <a:p>
          <a:endParaRPr lang="en-US"/>
        </a:p>
      </dgm:t>
    </dgm:pt>
    <dgm:pt modelId="{71DEF02F-1B87-2A49-AD64-01BC0E9426A6}" type="sibTrans" cxnId="{98525A32-40FA-4643-856D-5720C2AA6DEE}">
      <dgm:prSet/>
      <dgm:spPr/>
      <dgm:t>
        <a:bodyPr/>
        <a:lstStyle/>
        <a:p>
          <a:endParaRPr lang="en-US"/>
        </a:p>
      </dgm:t>
    </dgm:pt>
    <dgm:pt modelId="{D5CF85CF-C12E-4800-A48B-5360BBB3BA8A}">
      <dgm:prSet phldrT="[Text]"/>
      <dgm:spPr/>
      <dgm:t>
        <a:bodyPr/>
        <a:lstStyle/>
        <a:p>
          <a:r>
            <a:rPr lang="en-US" dirty="0"/>
            <a:t>Geology 12</a:t>
          </a:r>
        </a:p>
      </dgm:t>
    </dgm:pt>
    <dgm:pt modelId="{BDBA0C4E-C37A-4A45-941C-516A42515166}" type="parTrans" cxnId="{4E540E12-D666-47D7-BFB5-683C4558E593}">
      <dgm:prSet/>
      <dgm:spPr/>
      <dgm:t>
        <a:bodyPr/>
        <a:lstStyle/>
        <a:p>
          <a:endParaRPr lang="en-US"/>
        </a:p>
      </dgm:t>
    </dgm:pt>
    <dgm:pt modelId="{914761B7-CA7A-4D87-AEBF-5B18B0CBB2FF}" type="sibTrans" cxnId="{4E540E12-D666-47D7-BFB5-683C4558E593}">
      <dgm:prSet/>
      <dgm:spPr/>
      <dgm:t>
        <a:bodyPr/>
        <a:lstStyle/>
        <a:p>
          <a:endParaRPr lang="en-US"/>
        </a:p>
      </dgm:t>
    </dgm:pt>
    <dgm:pt modelId="{C22BEB16-380B-473E-9D72-F2977CED1F76}">
      <dgm:prSet phldrT="[Text]"/>
      <dgm:spPr/>
      <dgm:t>
        <a:bodyPr/>
        <a:lstStyle/>
        <a:p>
          <a:r>
            <a:rPr lang="en-US" dirty="0"/>
            <a:t>Environmental Science 12</a:t>
          </a:r>
        </a:p>
      </dgm:t>
    </dgm:pt>
    <dgm:pt modelId="{4A857ABD-FEB2-4F44-9520-F5008607B22C}" type="parTrans" cxnId="{AC8C0D35-3AE0-4FDF-8D1A-0FB4776D9E4E}">
      <dgm:prSet/>
      <dgm:spPr/>
      <dgm:t>
        <a:bodyPr/>
        <a:lstStyle/>
        <a:p>
          <a:endParaRPr lang="en-US"/>
        </a:p>
      </dgm:t>
    </dgm:pt>
    <dgm:pt modelId="{5A062DE8-FAC5-4392-B6DD-A5C100B3E5EB}" type="sibTrans" cxnId="{AC8C0D35-3AE0-4FDF-8D1A-0FB4776D9E4E}">
      <dgm:prSet/>
      <dgm:spPr/>
      <dgm:t>
        <a:bodyPr/>
        <a:lstStyle/>
        <a:p>
          <a:endParaRPr lang="en-US"/>
        </a:p>
      </dgm:t>
    </dgm:pt>
    <dgm:pt modelId="{8B5B4D00-8F9F-8C47-AC4C-CF2E50122F77}" type="pres">
      <dgm:prSet presAssocID="{564E0E9F-6CAE-B243-9D4E-1475FD5554C2}" presName="Name0" presStyleCnt="0">
        <dgm:presLayoutVars>
          <dgm:chPref val="1"/>
          <dgm:dir/>
          <dgm:animOne val="branch"/>
          <dgm:animLvl val="lvl"/>
          <dgm:resizeHandles val="exact"/>
        </dgm:presLayoutVars>
      </dgm:prSet>
      <dgm:spPr/>
    </dgm:pt>
    <dgm:pt modelId="{2D38962B-39B2-3148-80BC-EBDED91164C9}" type="pres">
      <dgm:prSet presAssocID="{6ECE4CDC-6282-E545-B437-84F9135EDB97}" presName="root1" presStyleCnt="0"/>
      <dgm:spPr/>
    </dgm:pt>
    <dgm:pt modelId="{D7DE4A73-CEB1-BA4C-8478-934FFCAAA210}" type="pres">
      <dgm:prSet presAssocID="{6ECE4CDC-6282-E545-B437-84F9135EDB97}" presName="LevelOneTextNode" presStyleLbl="node0" presStyleIdx="0" presStyleCnt="1" custLinFactNeighborX="-8995" custLinFactNeighborY="2310">
        <dgm:presLayoutVars>
          <dgm:chPref val="3"/>
        </dgm:presLayoutVars>
      </dgm:prSet>
      <dgm:spPr/>
    </dgm:pt>
    <dgm:pt modelId="{D5C88112-4E21-5A4F-89C1-6100DF364007}" type="pres">
      <dgm:prSet presAssocID="{6ECE4CDC-6282-E545-B437-84F9135EDB97}" presName="level2hierChild" presStyleCnt="0"/>
      <dgm:spPr/>
    </dgm:pt>
    <dgm:pt modelId="{B2AF4138-475E-1E46-9A72-3B1CF208024B}" type="pres">
      <dgm:prSet presAssocID="{06ACCCE3-86D1-E24C-80ED-89E67D056306}" presName="conn2-1" presStyleLbl="parChTrans1D2" presStyleIdx="0" presStyleCnt="7"/>
      <dgm:spPr/>
    </dgm:pt>
    <dgm:pt modelId="{4F851103-A1BC-A04C-A120-47501567F1B3}" type="pres">
      <dgm:prSet presAssocID="{06ACCCE3-86D1-E24C-80ED-89E67D056306}" presName="connTx" presStyleLbl="parChTrans1D2" presStyleIdx="0" presStyleCnt="7"/>
      <dgm:spPr/>
    </dgm:pt>
    <dgm:pt modelId="{845DCB4F-031E-E444-A4A0-1A69A33C9A15}" type="pres">
      <dgm:prSet presAssocID="{F97C7F73-09EB-9447-9B10-B153FAC3091A}" presName="root2" presStyleCnt="0"/>
      <dgm:spPr/>
    </dgm:pt>
    <dgm:pt modelId="{199DE4E1-19B4-F244-A337-4FD9AC1DF727}" type="pres">
      <dgm:prSet presAssocID="{F97C7F73-09EB-9447-9B10-B153FAC3091A}" presName="LevelTwoTextNode" presStyleLbl="node2" presStyleIdx="0" presStyleCnt="7" custScaleX="152138">
        <dgm:presLayoutVars>
          <dgm:chPref val="3"/>
        </dgm:presLayoutVars>
      </dgm:prSet>
      <dgm:spPr/>
    </dgm:pt>
    <dgm:pt modelId="{C8977E7F-718B-F441-88D1-7FC18DBB7A74}" type="pres">
      <dgm:prSet presAssocID="{F97C7F73-09EB-9447-9B10-B153FAC3091A}" presName="level3hierChild" presStyleCnt="0"/>
      <dgm:spPr/>
    </dgm:pt>
    <dgm:pt modelId="{6DFFF713-DD57-49BD-8BE6-9FAD13150378}" type="pres">
      <dgm:prSet presAssocID="{4A857ABD-FEB2-4F44-9520-F5008607B22C}" presName="conn2-1" presStyleLbl="parChTrans1D2" presStyleIdx="1" presStyleCnt="7"/>
      <dgm:spPr/>
    </dgm:pt>
    <dgm:pt modelId="{B4DF46BB-3786-4466-BB5E-31A55A4DA180}" type="pres">
      <dgm:prSet presAssocID="{4A857ABD-FEB2-4F44-9520-F5008607B22C}" presName="connTx" presStyleLbl="parChTrans1D2" presStyleIdx="1" presStyleCnt="7"/>
      <dgm:spPr/>
    </dgm:pt>
    <dgm:pt modelId="{DE6DA6C8-2DE1-43D9-A204-6202FA4CDC8D}" type="pres">
      <dgm:prSet presAssocID="{C22BEB16-380B-473E-9D72-F2977CED1F76}" presName="root2" presStyleCnt="0"/>
      <dgm:spPr/>
    </dgm:pt>
    <dgm:pt modelId="{AF97A85F-4B31-467D-8641-489DBA89B06C}" type="pres">
      <dgm:prSet presAssocID="{C22BEB16-380B-473E-9D72-F2977CED1F76}" presName="LevelTwoTextNode" presStyleLbl="node2" presStyleIdx="1" presStyleCnt="7" custScaleX="152138" custScaleY="47591">
        <dgm:presLayoutVars>
          <dgm:chPref val="3"/>
        </dgm:presLayoutVars>
      </dgm:prSet>
      <dgm:spPr/>
    </dgm:pt>
    <dgm:pt modelId="{DDE63C60-07CE-49CD-B2CF-AAAB474D5EAB}" type="pres">
      <dgm:prSet presAssocID="{C22BEB16-380B-473E-9D72-F2977CED1F76}" presName="level3hierChild" presStyleCnt="0"/>
      <dgm:spPr/>
    </dgm:pt>
    <dgm:pt modelId="{DA7D55A8-4BD5-764B-9770-BDC552860301}" type="pres">
      <dgm:prSet presAssocID="{9242FFEB-EA42-FD4E-8BCB-8A534B0E73DA}" presName="conn2-1" presStyleLbl="parChTrans1D2" presStyleIdx="2" presStyleCnt="7"/>
      <dgm:spPr/>
    </dgm:pt>
    <dgm:pt modelId="{7B1F10B5-AE2F-6A4A-BC5A-A5A7EA0645B4}" type="pres">
      <dgm:prSet presAssocID="{9242FFEB-EA42-FD4E-8BCB-8A534B0E73DA}" presName="connTx" presStyleLbl="parChTrans1D2" presStyleIdx="2" presStyleCnt="7"/>
      <dgm:spPr/>
    </dgm:pt>
    <dgm:pt modelId="{795282E1-735C-3C43-88AC-C4C3EEC0EC16}" type="pres">
      <dgm:prSet presAssocID="{417AAF00-2164-0B4A-943D-C386194772E4}" presName="root2" presStyleCnt="0"/>
      <dgm:spPr/>
    </dgm:pt>
    <dgm:pt modelId="{B6DF3D83-3DA7-E64E-87BD-1FC45317DEE5}" type="pres">
      <dgm:prSet presAssocID="{417AAF00-2164-0B4A-943D-C386194772E4}" presName="LevelTwoTextNode" presStyleLbl="node2" presStyleIdx="2" presStyleCnt="7" custScaleX="152138">
        <dgm:presLayoutVars>
          <dgm:chPref val="3"/>
        </dgm:presLayoutVars>
      </dgm:prSet>
      <dgm:spPr/>
    </dgm:pt>
    <dgm:pt modelId="{C8D7F7A9-EFF5-264B-9B42-7E00D90D92F6}" type="pres">
      <dgm:prSet presAssocID="{417AAF00-2164-0B4A-943D-C386194772E4}" presName="level3hierChild" presStyleCnt="0"/>
      <dgm:spPr/>
    </dgm:pt>
    <dgm:pt modelId="{19E351F0-00E5-D14F-9480-0DB225A35B5C}" type="pres">
      <dgm:prSet presAssocID="{0F6F8EA6-717F-344D-A580-C80F00279B09}" presName="conn2-1" presStyleLbl="parChTrans1D2" presStyleIdx="3" presStyleCnt="7"/>
      <dgm:spPr/>
    </dgm:pt>
    <dgm:pt modelId="{701EE26B-6F2C-5947-972E-260BDD5850DD}" type="pres">
      <dgm:prSet presAssocID="{0F6F8EA6-717F-344D-A580-C80F00279B09}" presName="connTx" presStyleLbl="parChTrans1D2" presStyleIdx="3" presStyleCnt="7"/>
      <dgm:spPr/>
    </dgm:pt>
    <dgm:pt modelId="{E18F68EA-B18E-D04A-B691-D261D873170F}" type="pres">
      <dgm:prSet presAssocID="{C3A6638F-F344-9B4C-A369-6CAED9EF9ABC}" presName="root2" presStyleCnt="0"/>
      <dgm:spPr/>
    </dgm:pt>
    <dgm:pt modelId="{5384FB63-7010-4846-BB56-ECD82CB647C1}" type="pres">
      <dgm:prSet presAssocID="{C3A6638F-F344-9B4C-A369-6CAED9EF9ABC}" presName="LevelTwoTextNode" presStyleLbl="node2" presStyleIdx="3" presStyleCnt="7" custScaleX="152138" custScaleY="52023">
        <dgm:presLayoutVars>
          <dgm:chPref val="3"/>
        </dgm:presLayoutVars>
      </dgm:prSet>
      <dgm:spPr/>
    </dgm:pt>
    <dgm:pt modelId="{BF57B0A2-BB59-7543-BC27-5F49326CB9B7}" type="pres">
      <dgm:prSet presAssocID="{C3A6638F-F344-9B4C-A369-6CAED9EF9ABC}" presName="level3hierChild" presStyleCnt="0"/>
      <dgm:spPr/>
    </dgm:pt>
    <dgm:pt modelId="{BD7376EE-51A6-CC48-B716-D7E0B06403C2}" type="pres">
      <dgm:prSet presAssocID="{6E4495A1-D7CB-E345-A656-C9595E66489E}" presName="conn2-1" presStyleLbl="parChTrans1D2" presStyleIdx="4" presStyleCnt="7"/>
      <dgm:spPr/>
    </dgm:pt>
    <dgm:pt modelId="{D2896DA9-3ABF-3C43-988D-734657919F71}" type="pres">
      <dgm:prSet presAssocID="{6E4495A1-D7CB-E345-A656-C9595E66489E}" presName="connTx" presStyleLbl="parChTrans1D2" presStyleIdx="4" presStyleCnt="7"/>
      <dgm:spPr/>
    </dgm:pt>
    <dgm:pt modelId="{10B71688-9D3B-374C-8FBF-F9D0D4B25BB7}" type="pres">
      <dgm:prSet presAssocID="{C4864FA2-70A1-9845-A6B2-D001722B2455}" presName="root2" presStyleCnt="0"/>
      <dgm:spPr/>
    </dgm:pt>
    <dgm:pt modelId="{764FC953-13E0-C14E-84AE-CA5DBAE91B03}" type="pres">
      <dgm:prSet presAssocID="{C4864FA2-70A1-9845-A6B2-D001722B2455}" presName="LevelTwoTextNode" presStyleLbl="node2" presStyleIdx="4" presStyleCnt="7" custScaleX="151119" custLinFactNeighborX="1414" custLinFactNeighborY="69824">
        <dgm:presLayoutVars>
          <dgm:chPref val="3"/>
        </dgm:presLayoutVars>
      </dgm:prSet>
      <dgm:spPr/>
    </dgm:pt>
    <dgm:pt modelId="{83B1BABA-CD2A-5E43-9338-1087F8F7B1CA}" type="pres">
      <dgm:prSet presAssocID="{C4864FA2-70A1-9845-A6B2-D001722B2455}" presName="level3hierChild" presStyleCnt="0"/>
      <dgm:spPr/>
    </dgm:pt>
    <dgm:pt modelId="{4C6F9620-D0D7-F14E-8054-6F7C0F4029CD}" type="pres">
      <dgm:prSet presAssocID="{8104173D-740C-8C4B-A8FC-6E646DFA7E0F}" presName="conn2-1" presStyleLbl="parChTrans1D2" presStyleIdx="5" presStyleCnt="7"/>
      <dgm:spPr/>
    </dgm:pt>
    <dgm:pt modelId="{54BB299A-D180-E74D-8FFC-3D86E051E405}" type="pres">
      <dgm:prSet presAssocID="{8104173D-740C-8C4B-A8FC-6E646DFA7E0F}" presName="connTx" presStyleLbl="parChTrans1D2" presStyleIdx="5" presStyleCnt="7"/>
      <dgm:spPr/>
    </dgm:pt>
    <dgm:pt modelId="{C5803140-A5B3-0A47-9897-9FDE13830402}" type="pres">
      <dgm:prSet presAssocID="{ECBA0300-B95C-CB47-B7A6-3E0589D0173E}" presName="root2" presStyleCnt="0"/>
      <dgm:spPr/>
    </dgm:pt>
    <dgm:pt modelId="{5A1EEC3C-DDEF-9A4D-857A-12C80D093D2B}" type="pres">
      <dgm:prSet presAssocID="{ECBA0300-B95C-CB47-B7A6-3E0589D0173E}" presName="LevelTwoTextNode" presStyleLbl="node2" presStyleIdx="5" presStyleCnt="7" custScaleX="152212" custScaleY="66275" custLinFactNeighborX="2222" custLinFactNeighborY="70808">
        <dgm:presLayoutVars>
          <dgm:chPref val="3"/>
        </dgm:presLayoutVars>
      </dgm:prSet>
      <dgm:spPr/>
    </dgm:pt>
    <dgm:pt modelId="{0AE13582-85A6-7546-9B7B-B57E97F28F66}" type="pres">
      <dgm:prSet presAssocID="{ECBA0300-B95C-CB47-B7A6-3E0589D0173E}" presName="level3hierChild" presStyleCnt="0"/>
      <dgm:spPr/>
    </dgm:pt>
    <dgm:pt modelId="{A8103BEC-AAA5-4301-BA83-CA8A6AC1AED3}" type="pres">
      <dgm:prSet presAssocID="{BDBA0C4E-C37A-4A45-941C-516A42515166}" presName="conn2-1" presStyleLbl="parChTrans1D2" presStyleIdx="6" presStyleCnt="7"/>
      <dgm:spPr/>
    </dgm:pt>
    <dgm:pt modelId="{DF41B59A-5370-40AB-B1ED-7ABF87BDE007}" type="pres">
      <dgm:prSet presAssocID="{BDBA0C4E-C37A-4A45-941C-516A42515166}" presName="connTx" presStyleLbl="parChTrans1D2" presStyleIdx="6" presStyleCnt="7"/>
      <dgm:spPr/>
    </dgm:pt>
    <dgm:pt modelId="{16E55002-28BE-4DCD-9A82-0806FB3F6332}" type="pres">
      <dgm:prSet presAssocID="{D5CF85CF-C12E-4800-A48B-5360BBB3BA8A}" presName="root2" presStyleCnt="0"/>
      <dgm:spPr/>
    </dgm:pt>
    <dgm:pt modelId="{4E2B92FA-5DA6-4D98-A009-4BA21EF3C8E1}" type="pres">
      <dgm:prSet presAssocID="{D5CF85CF-C12E-4800-A48B-5360BBB3BA8A}" presName="LevelTwoTextNode" presStyleLbl="node2" presStyleIdx="6" presStyleCnt="7" custScaleX="154021" custScaleY="47591" custLinFactY="-100000" custLinFactNeighborX="1060" custLinFactNeighborY="-122849">
        <dgm:presLayoutVars>
          <dgm:chPref val="3"/>
        </dgm:presLayoutVars>
      </dgm:prSet>
      <dgm:spPr/>
    </dgm:pt>
    <dgm:pt modelId="{39588A9C-515C-48B0-B5A5-6BA4C69D49DB}" type="pres">
      <dgm:prSet presAssocID="{D5CF85CF-C12E-4800-A48B-5360BBB3BA8A}" presName="level3hierChild" presStyleCnt="0"/>
      <dgm:spPr/>
    </dgm:pt>
  </dgm:ptLst>
  <dgm:cxnLst>
    <dgm:cxn modelId="{4E540E12-D666-47D7-BFB5-683C4558E593}" srcId="{6ECE4CDC-6282-E545-B437-84F9135EDB97}" destId="{D5CF85CF-C12E-4800-A48B-5360BBB3BA8A}" srcOrd="6" destOrd="0" parTransId="{BDBA0C4E-C37A-4A45-941C-516A42515166}" sibTransId="{914761B7-CA7A-4D87-AEBF-5B18B0CBB2FF}"/>
    <dgm:cxn modelId="{4707CE1B-254B-4531-B185-3B3A46B1BD19}" type="presOf" srcId="{4A857ABD-FEB2-4F44-9520-F5008607B22C}" destId="{6DFFF713-DD57-49BD-8BE6-9FAD13150378}" srcOrd="0" destOrd="0" presId="urn:microsoft.com/office/officeart/2008/layout/HorizontalMultiLevelHierarchy"/>
    <dgm:cxn modelId="{3B62FD1C-9467-1346-8EBB-149BA7D5ACA4}" type="presOf" srcId="{F97C7F73-09EB-9447-9B10-B153FAC3091A}" destId="{199DE4E1-19B4-F244-A337-4FD9AC1DF727}" srcOrd="0" destOrd="0" presId="urn:microsoft.com/office/officeart/2008/layout/HorizontalMultiLevelHierarchy"/>
    <dgm:cxn modelId="{98525A32-40FA-4643-856D-5720C2AA6DEE}" srcId="{6ECE4CDC-6282-E545-B437-84F9135EDB97}" destId="{ECBA0300-B95C-CB47-B7A6-3E0589D0173E}" srcOrd="5" destOrd="0" parTransId="{8104173D-740C-8C4B-A8FC-6E646DFA7E0F}" sibTransId="{71DEF02F-1B87-2A49-AD64-01BC0E9426A6}"/>
    <dgm:cxn modelId="{AC8C0D35-3AE0-4FDF-8D1A-0FB4776D9E4E}" srcId="{6ECE4CDC-6282-E545-B437-84F9135EDB97}" destId="{C22BEB16-380B-473E-9D72-F2977CED1F76}" srcOrd="1" destOrd="0" parTransId="{4A857ABD-FEB2-4F44-9520-F5008607B22C}" sibTransId="{5A062DE8-FAC5-4392-B6DD-A5C100B3E5EB}"/>
    <dgm:cxn modelId="{00054837-E335-EA44-A52F-8409611E752C}" srcId="{6ECE4CDC-6282-E545-B437-84F9135EDB97}" destId="{F97C7F73-09EB-9447-9B10-B153FAC3091A}" srcOrd="0" destOrd="0" parTransId="{06ACCCE3-86D1-E24C-80ED-89E67D056306}" sibTransId="{C0927BC2-9AC2-D64F-B7B8-F2433A63B686}"/>
    <dgm:cxn modelId="{9094F339-422F-4A49-94A0-B2DF8E01D0A6}" srcId="{6ECE4CDC-6282-E545-B437-84F9135EDB97}" destId="{C3A6638F-F344-9B4C-A369-6CAED9EF9ABC}" srcOrd="3" destOrd="0" parTransId="{0F6F8EA6-717F-344D-A580-C80F00279B09}" sibTransId="{F53DC026-8D76-FA4A-9067-490152A2BCCD}"/>
    <dgm:cxn modelId="{5E00A35F-F996-0949-BF8E-3FAC941D4274}" type="presOf" srcId="{417AAF00-2164-0B4A-943D-C386194772E4}" destId="{B6DF3D83-3DA7-E64E-87BD-1FC45317DEE5}" srcOrd="0" destOrd="0" presId="urn:microsoft.com/office/officeart/2008/layout/HorizontalMultiLevelHierarchy"/>
    <dgm:cxn modelId="{AB065841-7FB6-4BD8-9B63-429CCE56B9BC}" type="presOf" srcId="{D5CF85CF-C12E-4800-A48B-5360BBB3BA8A}" destId="{4E2B92FA-5DA6-4D98-A009-4BA21EF3C8E1}" srcOrd="0" destOrd="0" presId="urn:microsoft.com/office/officeart/2008/layout/HorizontalMultiLevelHierarchy"/>
    <dgm:cxn modelId="{01344345-8BD5-7C44-BC62-0D8E1719846A}" srcId="{6ECE4CDC-6282-E545-B437-84F9135EDB97}" destId="{417AAF00-2164-0B4A-943D-C386194772E4}" srcOrd="2" destOrd="0" parTransId="{9242FFEB-EA42-FD4E-8BCB-8A534B0E73DA}" sibTransId="{4BF69D02-F1F7-CD47-B3DD-93632B81921E}"/>
    <dgm:cxn modelId="{1D09E566-B7F7-CC46-9242-98BBF5D41020}" type="presOf" srcId="{8104173D-740C-8C4B-A8FC-6E646DFA7E0F}" destId="{54BB299A-D180-E74D-8FFC-3D86E051E405}" srcOrd="1" destOrd="0" presId="urn:microsoft.com/office/officeart/2008/layout/HorizontalMultiLevelHierarchy"/>
    <dgm:cxn modelId="{0C83B367-AC4C-594D-BD25-E6CF150202D7}" type="presOf" srcId="{6ECE4CDC-6282-E545-B437-84F9135EDB97}" destId="{D7DE4A73-CEB1-BA4C-8478-934FFCAAA210}" srcOrd="0" destOrd="0" presId="urn:microsoft.com/office/officeart/2008/layout/HorizontalMultiLevelHierarchy"/>
    <dgm:cxn modelId="{355D196A-3B78-4BD5-B9A0-F8B13351E32B}" type="presOf" srcId="{4A857ABD-FEB2-4F44-9520-F5008607B22C}" destId="{B4DF46BB-3786-4466-BB5E-31A55A4DA180}" srcOrd="1" destOrd="0" presId="urn:microsoft.com/office/officeart/2008/layout/HorizontalMultiLevelHierarchy"/>
    <dgm:cxn modelId="{A5E5E46B-F36A-4645-84CF-66E0C9B1FFD1}" type="presOf" srcId="{9242FFEB-EA42-FD4E-8BCB-8A534B0E73DA}" destId="{7B1F10B5-AE2F-6A4A-BC5A-A5A7EA0645B4}" srcOrd="1" destOrd="0" presId="urn:microsoft.com/office/officeart/2008/layout/HorizontalMultiLevelHierarchy"/>
    <dgm:cxn modelId="{CE7CC44F-B711-4091-80C3-724877AB3624}" type="presOf" srcId="{BDBA0C4E-C37A-4A45-941C-516A42515166}" destId="{A8103BEC-AAA5-4301-BA83-CA8A6AC1AED3}" srcOrd="0" destOrd="0" presId="urn:microsoft.com/office/officeart/2008/layout/HorizontalMultiLevelHierarchy"/>
    <dgm:cxn modelId="{05398C70-E906-294C-B824-7EF33B3DA971}" type="presOf" srcId="{06ACCCE3-86D1-E24C-80ED-89E67D056306}" destId="{B2AF4138-475E-1E46-9A72-3B1CF208024B}" srcOrd="0" destOrd="0" presId="urn:microsoft.com/office/officeart/2008/layout/HorizontalMultiLevelHierarchy"/>
    <dgm:cxn modelId="{C8019282-BC81-FA48-825C-44707203CA70}" type="presOf" srcId="{ECBA0300-B95C-CB47-B7A6-3E0589D0173E}" destId="{5A1EEC3C-DDEF-9A4D-857A-12C80D093D2B}" srcOrd="0" destOrd="0" presId="urn:microsoft.com/office/officeart/2008/layout/HorizontalMultiLevelHierarchy"/>
    <dgm:cxn modelId="{5FC61A89-624D-564F-BA0B-72C6B34CC30F}" type="presOf" srcId="{0F6F8EA6-717F-344D-A580-C80F00279B09}" destId="{701EE26B-6F2C-5947-972E-260BDD5850DD}" srcOrd="1" destOrd="0" presId="urn:microsoft.com/office/officeart/2008/layout/HorizontalMultiLevelHierarchy"/>
    <dgm:cxn modelId="{7EFD558F-0ADF-DB4B-B7C5-297244A132A5}" type="presOf" srcId="{9242FFEB-EA42-FD4E-8BCB-8A534B0E73DA}" destId="{DA7D55A8-4BD5-764B-9770-BDC552860301}" srcOrd="0" destOrd="0" presId="urn:microsoft.com/office/officeart/2008/layout/HorizontalMultiLevelHierarchy"/>
    <dgm:cxn modelId="{5C466291-DB70-7343-BD7F-E6EBC9E2DE46}" type="presOf" srcId="{06ACCCE3-86D1-E24C-80ED-89E67D056306}" destId="{4F851103-A1BC-A04C-A120-47501567F1B3}" srcOrd="1" destOrd="0" presId="urn:microsoft.com/office/officeart/2008/layout/HorizontalMultiLevelHierarchy"/>
    <dgm:cxn modelId="{57472492-4FCF-BD4E-88F2-7F642F99BBBC}" type="presOf" srcId="{0F6F8EA6-717F-344D-A580-C80F00279B09}" destId="{19E351F0-00E5-D14F-9480-0DB225A35B5C}" srcOrd="0" destOrd="0" presId="urn:microsoft.com/office/officeart/2008/layout/HorizontalMultiLevelHierarchy"/>
    <dgm:cxn modelId="{C7CDDB97-EA9F-9145-8AE1-AFA56AA044F4}" type="presOf" srcId="{C3A6638F-F344-9B4C-A369-6CAED9EF9ABC}" destId="{5384FB63-7010-4846-BB56-ECD82CB647C1}" srcOrd="0" destOrd="0" presId="urn:microsoft.com/office/officeart/2008/layout/HorizontalMultiLevelHierarchy"/>
    <dgm:cxn modelId="{17002BA0-914B-184A-9366-FD322655B9BC}" type="presOf" srcId="{8104173D-740C-8C4B-A8FC-6E646DFA7E0F}" destId="{4C6F9620-D0D7-F14E-8054-6F7C0F4029CD}" srcOrd="0" destOrd="0" presId="urn:microsoft.com/office/officeart/2008/layout/HorizontalMultiLevelHierarchy"/>
    <dgm:cxn modelId="{6A06C9B4-4BE0-0643-9933-A4CAB64FBC43}" srcId="{564E0E9F-6CAE-B243-9D4E-1475FD5554C2}" destId="{6ECE4CDC-6282-E545-B437-84F9135EDB97}" srcOrd="0" destOrd="0" parTransId="{14C829B7-A9EA-B546-8EF6-0B342978E1B0}" sibTransId="{F13C6A3B-0044-504D-AC61-2E7C327C3CD6}"/>
    <dgm:cxn modelId="{4943A2BB-FCF2-0A46-82E9-EA6768EAF7B4}" srcId="{6ECE4CDC-6282-E545-B437-84F9135EDB97}" destId="{C4864FA2-70A1-9845-A6B2-D001722B2455}" srcOrd="4" destOrd="0" parTransId="{6E4495A1-D7CB-E345-A656-C9595E66489E}" sibTransId="{959A12AF-A6C2-754D-9A2A-68D6B1BA23CD}"/>
    <dgm:cxn modelId="{E20186C2-F5D1-1B43-895C-5EA7629A92BA}" type="presOf" srcId="{6E4495A1-D7CB-E345-A656-C9595E66489E}" destId="{D2896DA9-3ABF-3C43-988D-734657919F71}" srcOrd="1" destOrd="0" presId="urn:microsoft.com/office/officeart/2008/layout/HorizontalMultiLevelHierarchy"/>
    <dgm:cxn modelId="{B3263BD5-FB70-0246-921D-E39E8BFF3FFD}" type="presOf" srcId="{564E0E9F-6CAE-B243-9D4E-1475FD5554C2}" destId="{8B5B4D00-8F9F-8C47-AC4C-CF2E50122F77}" srcOrd="0" destOrd="0" presId="urn:microsoft.com/office/officeart/2008/layout/HorizontalMultiLevelHierarchy"/>
    <dgm:cxn modelId="{C7C170E9-3D3A-4689-9A1C-3D39789A669A}" type="presOf" srcId="{C22BEB16-380B-473E-9D72-F2977CED1F76}" destId="{AF97A85F-4B31-467D-8641-489DBA89B06C}" srcOrd="0" destOrd="0" presId="urn:microsoft.com/office/officeart/2008/layout/HorizontalMultiLevelHierarchy"/>
    <dgm:cxn modelId="{0D5D43EF-B3BF-4B4C-8B16-EE480E1A05A1}" type="presOf" srcId="{C4864FA2-70A1-9845-A6B2-D001722B2455}" destId="{764FC953-13E0-C14E-84AE-CA5DBAE91B03}" srcOrd="0" destOrd="0" presId="urn:microsoft.com/office/officeart/2008/layout/HorizontalMultiLevelHierarchy"/>
    <dgm:cxn modelId="{CA6A1AF5-4106-0E40-8C32-E32CCC34F286}" type="presOf" srcId="{6E4495A1-D7CB-E345-A656-C9595E66489E}" destId="{BD7376EE-51A6-CC48-B716-D7E0B06403C2}" srcOrd="0" destOrd="0" presId="urn:microsoft.com/office/officeart/2008/layout/HorizontalMultiLevelHierarchy"/>
    <dgm:cxn modelId="{CA43C5FF-E986-4E11-99A2-3A7E8D5EFCD2}" type="presOf" srcId="{BDBA0C4E-C37A-4A45-941C-516A42515166}" destId="{DF41B59A-5370-40AB-B1ED-7ABF87BDE007}" srcOrd="1" destOrd="0" presId="urn:microsoft.com/office/officeart/2008/layout/HorizontalMultiLevelHierarchy"/>
    <dgm:cxn modelId="{69CDC142-75BC-5145-9A74-252D7D073AAB}" type="presParOf" srcId="{8B5B4D00-8F9F-8C47-AC4C-CF2E50122F77}" destId="{2D38962B-39B2-3148-80BC-EBDED91164C9}" srcOrd="0" destOrd="0" presId="urn:microsoft.com/office/officeart/2008/layout/HorizontalMultiLevelHierarchy"/>
    <dgm:cxn modelId="{C086E3DA-B116-C844-B305-E60239DAC5EA}" type="presParOf" srcId="{2D38962B-39B2-3148-80BC-EBDED91164C9}" destId="{D7DE4A73-CEB1-BA4C-8478-934FFCAAA210}" srcOrd="0" destOrd="0" presId="urn:microsoft.com/office/officeart/2008/layout/HorizontalMultiLevelHierarchy"/>
    <dgm:cxn modelId="{8BF17A26-7454-2E43-A382-7BF101D8BD0A}" type="presParOf" srcId="{2D38962B-39B2-3148-80BC-EBDED91164C9}" destId="{D5C88112-4E21-5A4F-89C1-6100DF364007}" srcOrd="1" destOrd="0" presId="urn:microsoft.com/office/officeart/2008/layout/HorizontalMultiLevelHierarchy"/>
    <dgm:cxn modelId="{D7711BE8-1943-9B4C-B843-DD57D3E99975}" type="presParOf" srcId="{D5C88112-4E21-5A4F-89C1-6100DF364007}" destId="{B2AF4138-475E-1E46-9A72-3B1CF208024B}" srcOrd="0" destOrd="0" presId="urn:microsoft.com/office/officeart/2008/layout/HorizontalMultiLevelHierarchy"/>
    <dgm:cxn modelId="{6ED7B91D-6A96-7148-B18E-F18D17FD51FF}" type="presParOf" srcId="{B2AF4138-475E-1E46-9A72-3B1CF208024B}" destId="{4F851103-A1BC-A04C-A120-47501567F1B3}" srcOrd="0" destOrd="0" presId="urn:microsoft.com/office/officeart/2008/layout/HorizontalMultiLevelHierarchy"/>
    <dgm:cxn modelId="{28CB027E-2853-8F42-9307-32AB15513442}" type="presParOf" srcId="{D5C88112-4E21-5A4F-89C1-6100DF364007}" destId="{845DCB4F-031E-E444-A4A0-1A69A33C9A15}" srcOrd="1" destOrd="0" presId="urn:microsoft.com/office/officeart/2008/layout/HorizontalMultiLevelHierarchy"/>
    <dgm:cxn modelId="{3952D30A-4035-D740-B2AE-B60C693EFFF2}" type="presParOf" srcId="{845DCB4F-031E-E444-A4A0-1A69A33C9A15}" destId="{199DE4E1-19B4-F244-A337-4FD9AC1DF727}" srcOrd="0" destOrd="0" presId="urn:microsoft.com/office/officeart/2008/layout/HorizontalMultiLevelHierarchy"/>
    <dgm:cxn modelId="{6A90F125-2460-DD4B-B8F7-B715FB8CC60A}" type="presParOf" srcId="{845DCB4F-031E-E444-A4A0-1A69A33C9A15}" destId="{C8977E7F-718B-F441-88D1-7FC18DBB7A74}" srcOrd="1" destOrd="0" presId="urn:microsoft.com/office/officeart/2008/layout/HorizontalMultiLevelHierarchy"/>
    <dgm:cxn modelId="{DF6C2550-D2F9-46CB-8927-ACA8DB25D5CA}" type="presParOf" srcId="{D5C88112-4E21-5A4F-89C1-6100DF364007}" destId="{6DFFF713-DD57-49BD-8BE6-9FAD13150378}" srcOrd="2" destOrd="0" presId="urn:microsoft.com/office/officeart/2008/layout/HorizontalMultiLevelHierarchy"/>
    <dgm:cxn modelId="{10C16C1B-0AA0-468F-A6F9-FD423A4732E2}" type="presParOf" srcId="{6DFFF713-DD57-49BD-8BE6-9FAD13150378}" destId="{B4DF46BB-3786-4466-BB5E-31A55A4DA180}" srcOrd="0" destOrd="0" presId="urn:microsoft.com/office/officeart/2008/layout/HorizontalMultiLevelHierarchy"/>
    <dgm:cxn modelId="{D7D3276C-D10A-41B3-A4E9-EDB2FC10108D}" type="presParOf" srcId="{D5C88112-4E21-5A4F-89C1-6100DF364007}" destId="{DE6DA6C8-2DE1-43D9-A204-6202FA4CDC8D}" srcOrd="3" destOrd="0" presId="urn:microsoft.com/office/officeart/2008/layout/HorizontalMultiLevelHierarchy"/>
    <dgm:cxn modelId="{260EE812-6C0E-4588-ABFB-B5493C688553}" type="presParOf" srcId="{DE6DA6C8-2DE1-43D9-A204-6202FA4CDC8D}" destId="{AF97A85F-4B31-467D-8641-489DBA89B06C}" srcOrd="0" destOrd="0" presId="urn:microsoft.com/office/officeart/2008/layout/HorizontalMultiLevelHierarchy"/>
    <dgm:cxn modelId="{623B5412-D0BF-40C3-B01E-AB4D03B18A6E}" type="presParOf" srcId="{DE6DA6C8-2DE1-43D9-A204-6202FA4CDC8D}" destId="{DDE63C60-07CE-49CD-B2CF-AAAB474D5EAB}" srcOrd="1" destOrd="0" presId="urn:microsoft.com/office/officeart/2008/layout/HorizontalMultiLevelHierarchy"/>
    <dgm:cxn modelId="{44BBB358-4BE3-5943-A784-B71E47ABEE8D}" type="presParOf" srcId="{D5C88112-4E21-5A4F-89C1-6100DF364007}" destId="{DA7D55A8-4BD5-764B-9770-BDC552860301}" srcOrd="4" destOrd="0" presId="urn:microsoft.com/office/officeart/2008/layout/HorizontalMultiLevelHierarchy"/>
    <dgm:cxn modelId="{838172A4-6E7C-0D44-A51A-178313E395EF}" type="presParOf" srcId="{DA7D55A8-4BD5-764B-9770-BDC552860301}" destId="{7B1F10B5-AE2F-6A4A-BC5A-A5A7EA0645B4}" srcOrd="0" destOrd="0" presId="urn:microsoft.com/office/officeart/2008/layout/HorizontalMultiLevelHierarchy"/>
    <dgm:cxn modelId="{96E96161-CFB1-5545-A9CA-FD9ED848B223}" type="presParOf" srcId="{D5C88112-4E21-5A4F-89C1-6100DF364007}" destId="{795282E1-735C-3C43-88AC-C4C3EEC0EC16}" srcOrd="5" destOrd="0" presId="urn:microsoft.com/office/officeart/2008/layout/HorizontalMultiLevelHierarchy"/>
    <dgm:cxn modelId="{4A3B3D56-535C-2B42-BEC3-DA10781ADC1C}" type="presParOf" srcId="{795282E1-735C-3C43-88AC-C4C3EEC0EC16}" destId="{B6DF3D83-3DA7-E64E-87BD-1FC45317DEE5}" srcOrd="0" destOrd="0" presId="urn:microsoft.com/office/officeart/2008/layout/HorizontalMultiLevelHierarchy"/>
    <dgm:cxn modelId="{51BAA354-5B76-5B4E-A5BC-F946E95BE5D3}" type="presParOf" srcId="{795282E1-735C-3C43-88AC-C4C3EEC0EC16}" destId="{C8D7F7A9-EFF5-264B-9B42-7E00D90D92F6}" srcOrd="1" destOrd="0" presId="urn:microsoft.com/office/officeart/2008/layout/HorizontalMultiLevelHierarchy"/>
    <dgm:cxn modelId="{4B08FFC7-76C3-8647-AD6D-DAD468396145}" type="presParOf" srcId="{D5C88112-4E21-5A4F-89C1-6100DF364007}" destId="{19E351F0-00E5-D14F-9480-0DB225A35B5C}" srcOrd="6" destOrd="0" presId="urn:microsoft.com/office/officeart/2008/layout/HorizontalMultiLevelHierarchy"/>
    <dgm:cxn modelId="{3F22557C-19D2-CC4F-A8BA-ED4232A21F3B}" type="presParOf" srcId="{19E351F0-00E5-D14F-9480-0DB225A35B5C}" destId="{701EE26B-6F2C-5947-972E-260BDD5850DD}" srcOrd="0" destOrd="0" presId="urn:microsoft.com/office/officeart/2008/layout/HorizontalMultiLevelHierarchy"/>
    <dgm:cxn modelId="{A1BCC0D4-F8BB-F144-80D9-A17E24BA1ED9}" type="presParOf" srcId="{D5C88112-4E21-5A4F-89C1-6100DF364007}" destId="{E18F68EA-B18E-D04A-B691-D261D873170F}" srcOrd="7" destOrd="0" presId="urn:microsoft.com/office/officeart/2008/layout/HorizontalMultiLevelHierarchy"/>
    <dgm:cxn modelId="{A8EA70A8-FF8A-6C41-B3B4-AC6D6C022F29}" type="presParOf" srcId="{E18F68EA-B18E-D04A-B691-D261D873170F}" destId="{5384FB63-7010-4846-BB56-ECD82CB647C1}" srcOrd="0" destOrd="0" presId="urn:microsoft.com/office/officeart/2008/layout/HorizontalMultiLevelHierarchy"/>
    <dgm:cxn modelId="{22670CA4-4004-4745-88A5-C4089B397BB5}" type="presParOf" srcId="{E18F68EA-B18E-D04A-B691-D261D873170F}" destId="{BF57B0A2-BB59-7543-BC27-5F49326CB9B7}" srcOrd="1" destOrd="0" presId="urn:microsoft.com/office/officeart/2008/layout/HorizontalMultiLevelHierarchy"/>
    <dgm:cxn modelId="{73AF5BA5-7D57-0B4C-B8BD-4CDA7F6846A3}" type="presParOf" srcId="{D5C88112-4E21-5A4F-89C1-6100DF364007}" destId="{BD7376EE-51A6-CC48-B716-D7E0B06403C2}" srcOrd="8" destOrd="0" presId="urn:microsoft.com/office/officeart/2008/layout/HorizontalMultiLevelHierarchy"/>
    <dgm:cxn modelId="{05C7C5D3-935B-954F-98F7-6E37F999D500}" type="presParOf" srcId="{BD7376EE-51A6-CC48-B716-D7E0B06403C2}" destId="{D2896DA9-3ABF-3C43-988D-734657919F71}" srcOrd="0" destOrd="0" presId="urn:microsoft.com/office/officeart/2008/layout/HorizontalMultiLevelHierarchy"/>
    <dgm:cxn modelId="{06F9DF10-0B69-C04A-89FD-18194BE1F995}" type="presParOf" srcId="{D5C88112-4E21-5A4F-89C1-6100DF364007}" destId="{10B71688-9D3B-374C-8FBF-F9D0D4B25BB7}" srcOrd="9" destOrd="0" presId="urn:microsoft.com/office/officeart/2008/layout/HorizontalMultiLevelHierarchy"/>
    <dgm:cxn modelId="{A6FA7788-CA16-5944-A894-79807A344FEB}" type="presParOf" srcId="{10B71688-9D3B-374C-8FBF-F9D0D4B25BB7}" destId="{764FC953-13E0-C14E-84AE-CA5DBAE91B03}" srcOrd="0" destOrd="0" presId="urn:microsoft.com/office/officeart/2008/layout/HorizontalMultiLevelHierarchy"/>
    <dgm:cxn modelId="{8E22314D-D55C-9B48-A528-95027E2DE0C2}" type="presParOf" srcId="{10B71688-9D3B-374C-8FBF-F9D0D4B25BB7}" destId="{83B1BABA-CD2A-5E43-9338-1087F8F7B1CA}" srcOrd="1" destOrd="0" presId="urn:microsoft.com/office/officeart/2008/layout/HorizontalMultiLevelHierarchy"/>
    <dgm:cxn modelId="{9232DD8F-A85A-CF4C-BB1C-A644E50ED240}" type="presParOf" srcId="{D5C88112-4E21-5A4F-89C1-6100DF364007}" destId="{4C6F9620-D0D7-F14E-8054-6F7C0F4029CD}" srcOrd="10" destOrd="0" presId="urn:microsoft.com/office/officeart/2008/layout/HorizontalMultiLevelHierarchy"/>
    <dgm:cxn modelId="{9E7A3E47-E293-7A4F-8507-C17376522064}" type="presParOf" srcId="{4C6F9620-D0D7-F14E-8054-6F7C0F4029CD}" destId="{54BB299A-D180-E74D-8FFC-3D86E051E405}" srcOrd="0" destOrd="0" presId="urn:microsoft.com/office/officeart/2008/layout/HorizontalMultiLevelHierarchy"/>
    <dgm:cxn modelId="{B450AB67-AB6D-6E4C-BAD6-EDB608A0DC08}" type="presParOf" srcId="{D5C88112-4E21-5A4F-89C1-6100DF364007}" destId="{C5803140-A5B3-0A47-9897-9FDE13830402}" srcOrd="11" destOrd="0" presId="urn:microsoft.com/office/officeart/2008/layout/HorizontalMultiLevelHierarchy"/>
    <dgm:cxn modelId="{11FC36C0-F3CA-4846-AC3A-B65EC7F1BAE9}" type="presParOf" srcId="{C5803140-A5B3-0A47-9897-9FDE13830402}" destId="{5A1EEC3C-DDEF-9A4D-857A-12C80D093D2B}" srcOrd="0" destOrd="0" presId="urn:microsoft.com/office/officeart/2008/layout/HorizontalMultiLevelHierarchy"/>
    <dgm:cxn modelId="{24047373-A20A-7541-AFCC-D0021A0BF22F}" type="presParOf" srcId="{C5803140-A5B3-0A47-9897-9FDE13830402}" destId="{0AE13582-85A6-7546-9B7B-B57E97F28F66}" srcOrd="1" destOrd="0" presId="urn:microsoft.com/office/officeart/2008/layout/HorizontalMultiLevelHierarchy"/>
    <dgm:cxn modelId="{C48CAFB1-B54F-435A-AF65-3C446F237F68}" type="presParOf" srcId="{D5C88112-4E21-5A4F-89C1-6100DF364007}" destId="{A8103BEC-AAA5-4301-BA83-CA8A6AC1AED3}" srcOrd="12" destOrd="0" presId="urn:microsoft.com/office/officeart/2008/layout/HorizontalMultiLevelHierarchy"/>
    <dgm:cxn modelId="{8D84709E-4DA2-40AB-8C1A-65A1E7525360}" type="presParOf" srcId="{A8103BEC-AAA5-4301-BA83-CA8A6AC1AED3}" destId="{DF41B59A-5370-40AB-B1ED-7ABF87BDE007}" srcOrd="0" destOrd="0" presId="urn:microsoft.com/office/officeart/2008/layout/HorizontalMultiLevelHierarchy"/>
    <dgm:cxn modelId="{1BCB819E-7735-4944-A318-7964252816F4}" type="presParOf" srcId="{D5C88112-4E21-5A4F-89C1-6100DF364007}" destId="{16E55002-28BE-4DCD-9A82-0806FB3F6332}" srcOrd="13" destOrd="0" presId="urn:microsoft.com/office/officeart/2008/layout/HorizontalMultiLevelHierarchy"/>
    <dgm:cxn modelId="{B94859AF-E9AC-4232-97FB-3DEF846529FB}" type="presParOf" srcId="{16E55002-28BE-4DCD-9A82-0806FB3F6332}" destId="{4E2B92FA-5DA6-4D98-A009-4BA21EF3C8E1}" srcOrd="0" destOrd="0" presId="urn:microsoft.com/office/officeart/2008/layout/HorizontalMultiLevelHierarchy"/>
    <dgm:cxn modelId="{3DBDB6D9-3CF4-4E18-B93E-48721034AB62}" type="presParOf" srcId="{16E55002-28BE-4DCD-9A82-0806FB3F6332}" destId="{39588A9C-515C-48B0-B5A5-6BA4C69D49D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03BEC-AAA5-4301-BA83-CA8A6AC1AED3}">
      <dsp:nvSpPr>
        <dsp:cNvPr id="0" name=""/>
        <dsp:cNvSpPr/>
      </dsp:nvSpPr>
      <dsp:spPr>
        <a:xfrm>
          <a:off x="1280513" y="2826770"/>
          <a:ext cx="641502" cy="599315"/>
        </a:xfrm>
        <a:custGeom>
          <a:avLst/>
          <a:gdLst/>
          <a:ahLst/>
          <a:cxnLst/>
          <a:rect l="0" t="0" r="0" b="0"/>
          <a:pathLst>
            <a:path>
              <a:moveTo>
                <a:pt x="0" y="0"/>
              </a:moveTo>
              <a:lnTo>
                <a:pt x="320751" y="0"/>
              </a:lnTo>
              <a:lnTo>
                <a:pt x="320751" y="599315"/>
              </a:lnTo>
              <a:lnTo>
                <a:pt x="641502" y="59931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9317" y="3104480"/>
        <a:ext cx="43894" cy="43894"/>
      </dsp:txXfrm>
    </dsp:sp>
    <dsp:sp modelId="{4C6F9620-D0D7-F14E-8054-6F7C0F4029CD}">
      <dsp:nvSpPr>
        <dsp:cNvPr id="0" name=""/>
        <dsp:cNvSpPr/>
      </dsp:nvSpPr>
      <dsp:spPr>
        <a:xfrm>
          <a:off x="1280513" y="2826770"/>
          <a:ext cx="672819" cy="2339015"/>
        </a:xfrm>
        <a:custGeom>
          <a:avLst/>
          <a:gdLst/>
          <a:ahLst/>
          <a:cxnLst/>
          <a:rect l="0" t="0" r="0" b="0"/>
          <a:pathLst>
            <a:path>
              <a:moveTo>
                <a:pt x="0" y="0"/>
              </a:moveTo>
              <a:lnTo>
                <a:pt x="336409" y="0"/>
              </a:lnTo>
              <a:lnTo>
                <a:pt x="336409" y="2339015"/>
              </a:lnTo>
              <a:lnTo>
                <a:pt x="672819" y="233901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56077" y="3935431"/>
        <a:ext cx="121693" cy="121693"/>
      </dsp:txXfrm>
    </dsp:sp>
    <dsp:sp modelId="{BD7376EE-51A6-CC48-B716-D7E0B06403C2}">
      <dsp:nvSpPr>
        <dsp:cNvPr id="0" name=""/>
        <dsp:cNvSpPr/>
      </dsp:nvSpPr>
      <dsp:spPr>
        <a:xfrm>
          <a:off x="1280513" y="2826770"/>
          <a:ext cx="651043" cy="1442383"/>
        </a:xfrm>
        <a:custGeom>
          <a:avLst/>
          <a:gdLst/>
          <a:ahLst/>
          <a:cxnLst/>
          <a:rect l="0" t="0" r="0" b="0"/>
          <a:pathLst>
            <a:path>
              <a:moveTo>
                <a:pt x="0" y="0"/>
              </a:moveTo>
              <a:lnTo>
                <a:pt x="325521" y="0"/>
              </a:lnTo>
              <a:lnTo>
                <a:pt x="325521" y="1442383"/>
              </a:lnTo>
              <a:lnTo>
                <a:pt x="651043" y="14423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66472" y="3508399"/>
        <a:ext cx="79125" cy="79125"/>
      </dsp:txXfrm>
    </dsp:sp>
    <dsp:sp modelId="{19E351F0-00E5-D14F-9480-0DB225A35B5C}">
      <dsp:nvSpPr>
        <dsp:cNvPr id="0" name=""/>
        <dsp:cNvSpPr/>
      </dsp:nvSpPr>
      <dsp:spPr>
        <a:xfrm>
          <a:off x="1280513" y="2781050"/>
          <a:ext cx="612934" cy="91440"/>
        </a:xfrm>
        <a:custGeom>
          <a:avLst/>
          <a:gdLst/>
          <a:ahLst/>
          <a:cxnLst/>
          <a:rect l="0" t="0" r="0" b="0"/>
          <a:pathLst>
            <a:path>
              <a:moveTo>
                <a:pt x="0" y="45720"/>
              </a:moveTo>
              <a:lnTo>
                <a:pt x="306467" y="45720"/>
              </a:lnTo>
              <a:lnTo>
                <a:pt x="306467" y="84376"/>
              </a:lnTo>
              <a:lnTo>
                <a:pt x="612934" y="8437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1627" y="2811416"/>
        <a:ext cx="30707" cy="30707"/>
      </dsp:txXfrm>
    </dsp:sp>
    <dsp:sp modelId="{DA7D55A8-4BD5-764B-9770-BDC552860301}">
      <dsp:nvSpPr>
        <dsp:cNvPr id="0" name=""/>
        <dsp:cNvSpPr/>
      </dsp:nvSpPr>
      <dsp:spPr>
        <a:xfrm>
          <a:off x="1280513" y="2035433"/>
          <a:ext cx="612934" cy="791337"/>
        </a:xfrm>
        <a:custGeom>
          <a:avLst/>
          <a:gdLst/>
          <a:ahLst/>
          <a:cxnLst/>
          <a:rect l="0" t="0" r="0" b="0"/>
          <a:pathLst>
            <a:path>
              <a:moveTo>
                <a:pt x="0" y="791337"/>
              </a:moveTo>
              <a:lnTo>
                <a:pt x="306467" y="791337"/>
              </a:lnTo>
              <a:lnTo>
                <a:pt x="306467" y="0"/>
              </a:lnTo>
              <a:lnTo>
                <a:pt x="61293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61957" y="2406077"/>
        <a:ext cx="50047" cy="50047"/>
      </dsp:txXfrm>
    </dsp:sp>
    <dsp:sp modelId="{6DFFF713-DD57-49BD-8BE6-9FAD13150378}">
      <dsp:nvSpPr>
        <dsp:cNvPr id="0" name=""/>
        <dsp:cNvSpPr/>
      </dsp:nvSpPr>
      <dsp:spPr>
        <a:xfrm>
          <a:off x="1280513" y="1223647"/>
          <a:ext cx="612934" cy="1603123"/>
        </a:xfrm>
        <a:custGeom>
          <a:avLst/>
          <a:gdLst/>
          <a:ahLst/>
          <a:cxnLst/>
          <a:rect l="0" t="0" r="0" b="0"/>
          <a:pathLst>
            <a:path>
              <a:moveTo>
                <a:pt x="0" y="1603123"/>
              </a:moveTo>
              <a:lnTo>
                <a:pt x="306467" y="1603123"/>
              </a:lnTo>
              <a:lnTo>
                <a:pt x="306467" y="0"/>
              </a:lnTo>
              <a:lnTo>
                <a:pt x="61293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44073" y="1982301"/>
        <a:ext cx="85815" cy="85815"/>
      </dsp:txXfrm>
    </dsp:sp>
    <dsp:sp modelId="{B2AF4138-475E-1E46-9A72-3B1CF208024B}">
      <dsp:nvSpPr>
        <dsp:cNvPr id="0" name=""/>
        <dsp:cNvSpPr/>
      </dsp:nvSpPr>
      <dsp:spPr>
        <a:xfrm>
          <a:off x="1280513" y="411861"/>
          <a:ext cx="612934" cy="2414908"/>
        </a:xfrm>
        <a:custGeom>
          <a:avLst/>
          <a:gdLst/>
          <a:ahLst/>
          <a:cxnLst/>
          <a:rect l="0" t="0" r="0" b="0"/>
          <a:pathLst>
            <a:path>
              <a:moveTo>
                <a:pt x="0" y="2414908"/>
              </a:moveTo>
              <a:lnTo>
                <a:pt x="306467" y="2414908"/>
              </a:lnTo>
              <a:lnTo>
                <a:pt x="306467" y="0"/>
              </a:lnTo>
              <a:lnTo>
                <a:pt x="61293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24693" y="1557028"/>
        <a:ext cx="124574" cy="124574"/>
      </dsp:txXfrm>
    </dsp:sp>
    <dsp:sp modelId="{D7DE4A73-CEB1-BA4C-8478-934FFCAAA210}">
      <dsp:nvSpPr>
        <dsp:cNvPr id="0" name=""/>
        <dsp:cNvSpPr/>
      </dsp:nvSpPr>
      <dsp:spPr>
        <a:xfrm rot="16200000">
          <a:off x="-1292651" y="2415928"/>
          <a:ext cx="4324646" cy="82168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kern="1200" dirty="0"/>
            <a:t>Science 10</a:t>
          </a:r>
        </a:p>
      </dsp:txBody>
      <dsp:txXfrm>
        <a:off x="-1292651" y="2415928"/>
        <a:ext cx="4324646" cy="821682"/>
      </dsp:txXfrm>
    </dsp:sp>
    <dsp:sp modelId="{199DE4E1-19B4-F244-A337-4FD9AC1DF727}">
      <dsp:nvSpPr>
        <dsp:cNvPr id="0" name=""/>
        <dsp:cNvSpPr/>
      </dsp:nvSpPr>
      <dsp:spPr>
        <a:xfrm>
          <a:off x="1893448" y="1020"/>
          <a:ext cx="4100301" cy="82168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Life Sciences 11</a:t>
          </a:r>
        </a:p>
        <a:p>
          <a:pPr marL="0" lvl="0" indent="0" algn="ctr" defTabSz="1022350">
            <a:lnSpc>
              <a:spcPct val="90000"/>
            </a:lnSpc>
            <a:spcBef>
              <a:spcPct val="0"/>
            </a:spcBef>
            <a:spcAft>
              <a:spcPct val="35000"/>
            </a:spcAft>
            <a:buNone/>
          </a:pPr>
          <a:r>
            <a:rPr lang="en-US" sz="2300" kern="1200" dirty="0"/>
            <a:t>Anatomy and Physiology 12</a:t>
          </a:r>
        </a:p>
      </dsp:txBody>
      <dsp:txXfrm>
        <a:off x="1893448" y="1020"/>
        <a:ext cx="4100301" cy="821682"/>
      </dsp:txXfrm>
    </dsp:sp>
    <dsp:sp modelId="{AF97A85F-4B31-467D-8641-489DBA89B06C}">
      <dsp:nvSpPr>
        <dsp:cNvPr id="0" name=""/>
        <dsp:cNvSpPr/>
      </dsp:nvSpPr>
      <dsp:spPr>
        <a:xfrm>
          <a:off x="1893448" y="1028123"/>
          <a:ext cx="4100301" cy="391047"/>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Environmental Science 12</a:t>
          </a:r>
        </a:p>
      </dsp:txBody>
      <dsp:txXfrm>
        <a:off x="1893448" y="1028123"/>
        <a:ext cx="4100301" cy="391047"/>
      </dsp:txXfrm>
    </dsp:sp>
    <dsp:sp modelId="{B6DF3D83-3DA7-E64E-87BD-1FC45317DEE5}">
      <dsp:nvSpPr>
        <dsp:cNvPr id="0" name=""/>
        <dsp:cNvSpPr/>
      </dsp:nvSpPr>
      <dsp:spPr>
        <a:xfrm>
          <a:off x="1893448" y="1624591"/>
          <a:ext cx="4100301" cy="82168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Chemistry 11</a:t>
          </a:r>
        </a:p>
        <a:p>
          <a:pPr marL="0" lvl="0" indent="0" algn="ctr" defTabSz="1022350">
            <a:lnSpc>
              <a:spcPct val="90000"/>
            </a:lnSpc>
            <a:spcBef>
              <a:spcPct val="0"/>
            </a:spcBef>
            <a:spcAft>
              <a:spcPct val="35000"/>
            </a:spcAft>
            <a:buNone/>
          </a:pPr>
          <a:r>
            <a:rPr lang="en-US" sz="2300" kern="1200" dirty="0"/>
            <a:t>Chemistry 12</a:t>
          </a:r>
        </a:p>
      </dsp:txBody>
      <dsp:txXfrm>
        <a:off x="1893448" y="1624591"/>
        <a:ext cx="4100301" cy="821682"/>
      </dsp:txXfrm>
    </dsp:sp>
    <dsp:sp modelId="{5384FB63-7010-4846-BB56-ECD82CB647C1}">
      <dsp:nvSpPr>
        <dsp:cNvPr id="0" name=""/>
        <dsp:cNvSpPr/>
      </dsp:nvSpPr>
      <dsp:spPr>
        <a:xfrm>
          <a:off x="1893448" y="2651695"/>
          <a:ext cx="4100301" cy="427464"/>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Earth Science 11</a:t>
          </a:r>
        </a:p>
      </dsp:txBody>
      <dsp:txXfrm>
        <a:off x="1893448" y="2651695"/>
        <a:ext cx="4100301" cy="427464"/>
      </dsp:txXfrm>
    </dsp:sp>
    <dsp:sp modelId="{764FC953-13E0-C14E-84AE-CA5DBAE91B03}">
      <dsp:nvSpPr>
        <dsp:cNvPr id="0" name=""/>
        <dsp:cNvSpPr/>
      </dsp:nvSpPr>
      <dsp:spPr>
        <a:xfrm>
          <a:off x="1931557" y="3858311"/>
          <a:ext cx="4072838" cy="82168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Physics 11</a:t>
          </a:r>
        </a:p>
        <a:p>
          <a:pPr marL="0" lvl="0" indent="0" algn="ctr" defTabSz="1022350">
            <a:lnSpc>
              <a:spcPct val="90000"/>
            </a:lnSpc>
            <a:spcBef>
              <a:spcPct val="0"/>
            </a:spcBef>
            <a:spcAft>
              <a:spcPct val="35000"/>
            </a:spcAft>
            <a:buNone/>
          </a:pPr>
          <a:r>
            <a:rPr lang="en-US" sz="2300" kern="1200" dirty="0"/>
            <a:t>Physics 12</a:t>
          </a:r>
        </a:p>
      </dsp:txBody>
      <dsp:txXfrm>
        <a:off x="1931557" y="3858311"/>
        <a:ext cx="4072838" cy="821682"/>
      </dsp:txXfrm>
    </dsp:sp>
    <dsp:sp modelId="{5A1EEC3C-DDEF-9A4D-857A-12C80D093D2B}">
      <dsp:nvSpPr>
        <dsp:cNvPr id="0" name=""/>
        <dsp:cNvSpPr/>
      </dsp:nvSpPr>
      <dsp:spPr>
        <a:xfrm>
          <a:off x="1953333" y="4893500"/>
          <a:ext cx="4102296" cy="544570"/>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Science for Citizens 11</a:t>
          </a:r>
        </a:p>
      </dsp:txBody>
      <dsp:txXfrm>
        <a:off x="1953333" y="4893500"/>
        <a:ext cx="4102296" cy="544570"/>
      </dsp:txXfrm>
    </dsp:sp>
    <dsp:sp modelId="{4E2B92FA-5DA6-4D98-A009-4BA21EF3C8E1}">
      <dsp:nvSpPr>
        <dsp:cNvPr id="0" name=""/>
        <dsp:cNvSpPr/>
      </dsp:nvSpPr>
      <dsp:spPr>
        <a:xfrm>
          <a:off x="1922016" y="3230562"/>
          <a:ext cx="4151050" cy="391047"/>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Geology 12</a:t>
          </a:r>
        </a:p>
      </dsp:txBody>
      <dsp:txXfrm>
        <a:off x="1922016" y="3230562"/>
        <a:ext cx="4151050" cy="39104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3T23:27:13.899"/>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8017 101 24575,'0'0'0,"-8"0"0,-14 0 0,-3 0 0,-13 0 0,-2 0 0,1 0 0,-7 0 0,2 0 0,-1 0 0,-10 0 0,-2 0 0,4 0 0,1 0 0,2 0 0,1 0 0,0 0 0,1 0 0,-6 0 0,-4 0 0,-1 0 0,-9 0 0,-4 0 0,-2 0 0,-7 0 0,0 0 0,5 0 0,-4 0 0,2 0 0,11 0 0,-9 0 0,5 0 0,9 0 0,-4-5 0,9-1 0,2 1 0,-1 1 0,7 1 0,5 1 0,7-4 0,0 1 0,-1-5 0,2 0 0,-2 3 0,2 1 0,3-3 0,2 2 0,3 1 0,1 1 0,2 3 0,0 0 0,1 1 0,0 1 0,0 0 0,0 1 0,-1-1 0,1 0 0,-1 1 0,1-1 0,-1 0 0,0 0 0,0 0 0,1 0 0,-1 0 0,1 0 0,-1 0 0,0 0 0,-4 0 0,-1 0 0,-5 0 0,1 0 0,2 0 0,-9 0 0,2 0 0,2 0 0,-2 0 0,3 0 0,3 5 0,-8 0 0,3 0 0,2 4 0,-3-1 0,-1-1 0,2-2 0,-8 3 0,4 4 0,-2 0 0,3-3 0,-1-2 0,0 2 0,2 4 0,-5 3 0,2-1 0,-1-3 0,-1 1 0,3-2 0,0 2 0,3-3 0,-5 4 0,2 1 0,-1-1 0,-17 6 0,4-2 0,-6 2 0,1 1 0,7-4 0,3 1 0,2-4 0,2 6 0,-1-3 0,6 2 0,4-4 0,-1 1 0,5-3 0,2 1 0,3 2 0,2-2 0,-9 2 0,-9 6 0,1-2 0,1 1 0,9 1 0,-4 6 0,-2-4 0,1 0 0,-7 5 0,-1-5 0,2-1 0,-6 10 0,0-5 0,4 0 0,-4-1 0,-1-1 0,1-1 0,0 0 0,0 0 0,5-1 0,2 0 0,-1 1 0,9-1 0,0 1 0,4-1 0,-3-4 0,-3 5 0,2-5 0,-3 0 0,-3 6 0,3 0 0,-2 2 0,-7-1 0,3 5 0,-1-5 0,-6 9 0,-1-2 0,5 0 0,-5 3 0,6-3 0,0-1 0,-5 3 0,0 2 0,0-7 0,-5 9 0,5-3 0,1-7 0,-3 7 0,5-7 0,1-1 0,0 2 0,6-1 0,4-1 0,5-6 0,-1-1 0,-3 4 0,2 0 0,2 1 0,7 0 0,2-6 0,3 5 0,-1-5 0,0-1 0,0 1 0,-1 1 0,-1 5 0,0 2 0,4 0 0,0 4 0,1 0 0,3 3 0,-1-1 0,-1-1 0,4 2 0,-2 2 0,3-1 0,-6 3 0,2 2 0,3-3 0,-1-2 0,4 5 0,2 3 0,-1-3 0,1 7 0,3-4 0,1 6 0,3 5 0,0-3 0,2-1 0,0 8 0,0-5 0,1-1 0,-1 8 0,0-1 0,0-1 0,5 7 0,0-2 0,5-7 0,0 11 0,-2-8 0,3 8 0,3-3 0,3-9 0,-1 2 0,6 2 0,2-8 0,-4-1 0,7 3 0,-1-6 0,-4-1 0,5 4 0,0-10 0,-6 1 0,1-6 0,-1 1 0,1-4 0,-5-1 0,1-9 0,1-1 0,-4-3 0,-4 1 0,2-4 0,1-5 0,3-4 0,3-3 0,2-3 0,2-1 0,0-2 0,1 0 0,-5-4 0,5-1 0,1-5 0,-1 1 0,1 2 0,0-3 0,0 2 0,-1-3 0,0 1 0,0 3 0,0-3 0,0 2 0,-1-3 0,6 2 0,-1 2 0,1-2 0,-1 1 0,-2 2 0,0 2 0,-1 2 0,-1 1 0,4-3 0,1 0 0,0-5 0,3-3 0,0 0 0,8-3 0,18-7 0,5-2 0,6-2 0,-2-1 0,-8 1 0,6 0 0,-5 1 0,4 0 0,-4 6 0,-7 0 0,1 1 0,-1-2 0,3 5 0,-6 3 0,-1 4 0,-6 4 0,-6-2 0,0 2 0,-4-5 0,-3 1 0,-2 2 0,3 2 0,-2 1 0,5 2 0,-1-4 0,-2 1 0,-2 0 0,-2 2 0,-1 0 0,-1 2 0,-1 0 0,-1 0 0,0 1 0,0-4 0,1-1 0,-1 0 0,1 1 0,4 1 0,1 1 0,0 1 0,-1 0 0,-2 1 0,0 0 0,-6-4 0,-2-1 0,1 0 0,1 1 0,0 1 0,1 2 0,2 0 0,0 0 0,1-4 0,-1 0 0,1 0 0,0 1 0,0-4 0,0 2 0,-1-5 0,1 1 0,0 2 0,0 2 0,-1-3 0,1 2 0,5-4 0,-1-3 0,1 1 0,4 2 0,-2 3 0,-5-1 0,-2-4 0,-2 1 0,-1 3 0,1 2 0,0 3 0,0-3 0,6 1 0,1 0 0,4-2 0,0-5 0,4 2 0,-3-4 0,4 2 0,-2 3 0,-8-1 0,1-4 0,-1 3 0,-2-3 0,0 3 0,-1 2 0,-1 4 0,0-3 0,-1 2 0,1-3 0,4 0 0,1 3 0,4-3 0,0-4 0,3 2 0,4 2 0,-2-2 0,7-8 0,2 2 0,7-2 0,-4-1 0,5-2 0,-6 4 0,-1 5 0,4-1 0,-5 5 0,0-3 0,-6 3 0,5 2 0,1-2 0,-4-3 0,11-4 0,-5 3 0,-4 2 0,-1 3 0,-5 3 0,0-1 0,-4 0 0,2 2 0,-3 2 0,3-5 0,-3 2 0,-2 0 0,-3 2 0,-2 1 0,-1-3 0,3 0 0,0 1 0,-1 1 0,-1 1 0,-1 1 0,-5-3 0,3-1 0,0 1 0,0 1 0,6 1 0,-5-3 0,4-5 0,-1 0 0,5 2 0,-1-3 0,4-3 0,-2 2 0,-2 3 0,3 2 0,-2-1 0,3-4 0,-2 2 0,2 2 0,4-7 0,-3 1 0,-2 3 0,6-7 0,3-3 0,-2-1 0,1 2 0,5-4 0,-2-1 0,5 0 0,-5 4 0,-4 1 0,9-5 0,-4 5 0,5-11 0,1 0 0,-5-1 0,8-3 0,0 1 0,10-8 0,-1 7 0,-7-2 0,11 3 0,-3-3 0,8-6 0,-4 6 0,6-2 0,-10 3 0,-5 4 0,0-7 0,-8 7 0,-4 2 0,8-2 0,-6-3 0,5 1 0,-6-4 0,-2 3 0,4-3 0,0 3 0,10-7 0,4-3 0,0 2 0,2-1 0,-9 4 0,2 0 0,-5 3 0,-7 9 0,-7 4 0,-7 2 0,-5 1 0,-4 0 0,-2-1 0,-7-5 0,1 4 0,-6 0 0,1 6 0,-3 0 0,-3-1 0,2-1 0,-1-1 0,-3-1 0,-2-2 0,4 0 0,-1-1 0,-2 1 0,-1-1 0,-1 0 0,-2 0 0,0 0 0,-1 0 0,0 1 0,0-6 0,-1 0 0,1 1 0,0 0 0,0 1 0,0 1 0,0 2 0,0 0 0,0 0 0,0 0 0,0 1 0,0 0 0,-5-6 0,-5 5 0,0 1 0,-4-5 0,1 1 0,-1-1 0,1 1 0,-1 1 0,2 1 0,3 0 0,-2 1 0,2 1 0,-2 4 0,1 1 0,-3-1 0,-3 5 0,3-2 0,-3 5 0,3-3 0,-2-1 0,3-3 0,-2 3 0,-2 4 0,2-2 0,-2 4 0,-1-3 0,-3 3 0,-2 2 0,-1 3 0,-1 2 0,-6 1 0,0 2 0,-5 0 0,1 0 0,1 1 0,2-1 0,2 0 0,2 1 0,1-1 0,1 0 0,1 0 0,-1 0 0,1 0 0,0 0 0,0 0 0,-1 0 0,1 0 0,-1 0 0,5-5 0,1 0 0,-6-5 0,0 0 0,-2 2 0,0 2 0,0 2 0,1 2 0,-4 1 0,-1 1 0,1 0 0,1 0 0,2-5 0,0 1 0,2-1 0,0 1 0,0 1 0,1 1 0,-1-4 0,1 0 0,-1-4 0,1 1 0,-1 1 0,1 2 0,-1-2 0,0 0 0,0 2 0,1-3 0,-1-4 0,0 2 0,1 1 0,-1 3 0,5-3 0,1 2 0,-1 2 0,5-4 0,-2 3 0,-1 0 0,-11 12 0,-2 3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9A2CA-1E99-44C4-AEE1-2F558C208EF0}"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966FA-E9EB-4322-AA28-E4729C6B2C0D}" type="slidenum">
              <a:rPr lang="en-US" smtClean="0"/>
              <a:t>‹#›</a:t>
            </a:fld>
            <a:endParaRPr lang="en-US"/>
          </a:p>
        </p:txBody>
      </p:sp>
    </p:spTree>
    <p:extLst>
      <p:ext uri="{BB962C8B-B14F-4D97-AF65-F5344CB8AC3E}">
        <p14:creationId xmlns:p14="http://schemas.microsoft.com/office/powerpoint/2010/main" val="303222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966FA-E9EB-4322-AA28-E4729C6B2C0D}" type="slidenum">
              <a:rPr lang="en-US" smtClean="0"/>
              <a:t>20</a:t>
            </a:fld>
            <a:endParaRPr lang="en-US"/>
          </a:p>
        </p:txBody>
      </p:sp>
    </p:spTree>
    <p:extLst>
      <p:ext uri="{BB962C8B-B14F-4D97-AF65-F5344CB8AC3E}">
        <p14:creationId xmlns:p14="http://schemas.microsoft.com/office/powerpoint/2010/main" val="243725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CA"/>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5" name="Date Placeholder 4"/>
          <p:cNvSpPr>
            <a:spLocks noGrp="1"/>
          </p:cNvSpPr>
          <p:nvPr>
            <p:ph type="dt" sz="half" idx="10"/>
          </p:nvPr>
        </p:nvSpPr>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7884099D-EC50-FC4E-AE12-9ECE062A9A2E}"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2EF4F-F09F-1F4C-A253-59327CC390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884099D-EC50-FC4E-AE12-9ECE062A9A2E}"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2EF4F-F09F-1F4C-A253-59327CC390D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CA"/>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CA"/>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CA"/>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CA"/>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CA"/>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CA"/>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CA"/>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CA"/>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CA"/>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CA"/>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CA"/>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2EF4F-F09F-1F4C-A253-59327CC390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2EF4F-F09F-1F4C-A253-59327CC390D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CA"/>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2EF4F-F09F-1F4C-A253-59327CC390D1}"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2EF4F-F09F-1F4C-A253-59327CC390D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CA"/>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CA"/>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CA"/>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CA"/>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CA"/>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7884099D-EC50-FC4E-AE12-9ECE062A9A2E}" type="datetimeFigureOut">
              <a:rPr lang="en-US" smtClean="0"/>
              <a:t>1/24/2023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592EF4F-F09F-1F4C-A253-59327CC390D1}"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CA"/>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7884099D-EC50-FC4E-AE12-9ECE062A9A2E}"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2EF4F-F09F-1F4C-A253-59327CC390D1}"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592EF4F-F09F-1F4C-A253-59327CC390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7884099D-EC50-FC4E-AE12-9ECE062A9A2E}"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2EF4F-F09F-1F4C-A253-59327CC390D1}"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CA"/>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884099D-EC50-FC4E-AE12-9ECE062A9A2E}" type="datetimeFigureOut">
              <a:rPr lang="en-US" smtClean="0"/>
              <a:t>1/24/2023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592EF4F-F09F-1F4C-A253-59327CC390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d43.bc.ca/school/heritagewoods/Pages/Course-Programming.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twelvemakesadozen.blogspot.com/2011/12/when-i-grow-up.html" TargetMode="External"/><Relationship Id="rId7" Type="http://schemas.openxmlformats.org/officeDocument/2006/relationships/hyperlink" Target="http://www.publicdomainpictures.net/view-image.php?image=28520"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en.wikipedia.org/wiki/Insurance_Corporation_of_British_Columbia" TargetMode="External"/><Relationship Id="rId10" Type="http://schemas.openxmlformats.org/officeDocument/2006/relationships/hyperlink" Target="https://www2.gov.bc.ca/gov/content/education-training/k-12/support/graduation/getting-credit-to-graduate/external-credentials/first-nations-and-organizations-offering-approved-external-credentials" TargetMode="External"/><Relationship Id="rId4" Type="http://schemas.openxmlformats.org/officeDocument/2006/relationships/image" Target="../media/image23.png"/><Relationship Id="rId9" Type="http://schemas.openxmlformats.org/officeDocument/2006/relationships/hyperlink" Target="http://gsouto-digitalteacher.blogspot.com/2014/09/lets-talk-foreign-languages-edl-2014.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d43.bc.ca/school/heritagewoods/Pages/Course-Programming.aspx?login=1858683775#/="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dbutler@sd43.bc.ca"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s://www.sd43.bc.ca/school/heritagewoods/ProgramsServices/career/Pages/default.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d43.bc.ca/school/heritagewoods/Pages/Course-Programming.aspx#/="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2.gov.bc.ca/gov/content/education-training/k-12/administration/legislation-policy/public-schools/graduation-requirement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sd43.bc.ca/school/heritagewoods/Pages/Course-Programming.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https://www.sd43.bc.ca/school/heritagewoods/Pages/Course-Programming.aspx#/=" TargetMode="External"/><Relationship Id="rId2" Type="http://schemas.openxmlformats.org/officeDocument/2006/relationships/hyperlink" Target="https://www2.gov.bc.ca/gov/content/education-training/k-12/support/gradu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2.gov.bc.ca/gov/content/education-training/k-12/support/graduation"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2.gov.bc.ca/gov/content/education-training/k-12/support/indigenous-focused-graduation-requirement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mailto:kleeden@sd43.bc.ca" TargetMode="External"/><Relationship Id="rId2" Type="http://schemas.openxmlformats.org/officeDocument/2006/relationships/hyperlink" Target="mailto:kwatt@sd43.bc.ca" TargetMode="External"/><Relationship Id="rId1" Type="http://schemas.openxmlformats.org/officeDocument/2006/relationships/slideLayout" Target="../slideLayouts/slideLayout12.xml"/><Relationship Id="rId4" Type="http://schemas.openxmlformats.org/officeDocument/2006/relationships/hyperlink" Target="mailto:cudewolff@sd43.bc.c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hdphoto" Target="../media/hdphoto6.wdp"/><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hyperlink" Target="https://www.sd43.bc.ca/school/heritagewoods/Pages/Course-Programming.aspx#/=" TargetMode="External"/><Relationship Id="rId3" Type="http://schemas.microsoft.com/office/2007/relationships/hdphoto" Target="../media/hdphoto7.wdp"/><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diak Floor Logo5 - Keychain.jpg"/>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5135318" y="3757598"/>
            <a:ext cx="3152023" cy="2745057"/>
          </a:xfrm>
          <a:prstGeom prst="rect">
            <a:avLst/>
          </a:prstGeom>
          <a:pattFill prst="pct5">
            <a:fgClr>
              <a:schemeClr val="accent1"/>
            </a:fgClr>
            <a:bgClr>
              <a:schemeClr val="bg1"/>
            </a:bgClr>
          </a:pattFill>
          <a:ln w="38100" cap="sq">
            <a:solidFill>
              <a:schemeClr val="tx1"/>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533400" y="1157567"/>
            <a:ext cx="4038600" cy="933450"/>
          </a:xfrm>
        </p:spPr>
        <p:txBody>
          <a:bodyPr>
            <a:noAutofit/>
          </a:bodyPr>
          <a:lstStyle/>
          <a:p>
            <a:pPr algn="ctr"/>
            <a:r>
              <a:rPr lang="en-US" sz="3600" b="1" dirty="0">
                <a:solidFill>
                  <a:schemeClr val="bg1"/>
                </a:solidFill>
              </a:rPr>
              <a:t>Heritage Woods</a:t>
            </a:r>
            <a:br>
              <a:rPr lang="en-US" sz="3600" b="1" dirty="0">
                <a:solidFill>
                  <a:schemeClr val="bg1"/>
                </a:solidFill>
              </a:rPr>
            </a:br>
            <a:r>
              <a:rPr lang="en-US" sz="3600" b="1" dirty="0">
                <a:solidFill>
                  <a:schemeClr val="bg1"/>
                </a:solidFill>
              </a:rPr>
              <a:t>Course Request</a:t>
            </a:r>
            <a:br>
              <a:rPr lang="en-US" sz="3600" b="1" dirty="0">
                <a:solidFill>
                  <a:schemeClr val="bg1"/>
                </a:solidFill>
              </a:rPr>
            </a:br>
            <a:r>
              <a:rPr lang="en-US" sz="3600" b="1" dirty="0">
                <a:solidFill>
                  <a:schemeClr val="bg1"/>
                </a:solidFill>
              </a:rPr>
              <a:t>Information </a:t>
            </a:r>
            <a:br>
              <a:rPr lang="en-US" sz="3600" b="1" dirty="0">
                <a:solidFill>
                  <a:schemeClr val="bg1"/>
                </a:solidFill>
              </a:rPr>
            </a:br>
            <a:r>
              <a:rPr lang="en-US" sz="3600" b="1" dirty="0">
                <a:solidFill>
                  <a:schemeClr val="bg1"/>
                </a:solidFill>
              </a:rPr>
              <a:t>2023-2024</a:t>
            </a:r>
          </a:p>
        </p:txBody>
      </p:sp>
      <p:pic>
        <p:nvPicPr>
          <p:cNvPr id="5" name="Picture 4" descr="imgres.jp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9468" y="3667265"/>
            <a:ext cx="1967778" cy="1967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392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1A9F-6079-4E1E-9DA0-8492D028529B}"/>
              </a:ext>
            </a:extLst>
          </p:cNvPr>
          <p:cNvSpPr>
            <a:spLocks noGrp="1"/>
          </p:cNvSpPr>
          <p:nvPr>
            <p:ph type="title"/>
          </p:nvPr>
        </p:nvSpPr>
        <p:spPr/>
        <p:txBody>
          <a:bodyPr/>
          <a:lstStyle/>
          <a:p>
            <a:r>
              <a:rPr lang="en-US" sz="3600" b="1" dirty="0">
                <a:latin typeface="Arial Black" panose="020B0A04020102020204" pitchFamily="34" charset="0"/>
                <a:ea typeface="Calibri" panose="020F0502020204030204" pitchFamily="34" charset="0"/>
                <a:cs typeface="Calibri" panose="020F0502020204030204" pitchFamily="34" charset="0"/>
              </a:rPr>
              <a:t>LANGUAGE PLACEMENT ASSESSMENT</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A59D2C4-73FA-4D07-AB1F-F0188EC4C210}"/>
              </a:ext>
            </a:extLst>
          </p:cNvPr>
          <p:cNvSpPr>
            <a:spLocks noGrp="1"/>
          </p:cNvSpPr>
          <p:nvPr>
            <p:ph idx="1"/>
          </p:nvPr>
        </p:nvSpPr>
        <p:spPr>
          <a:xfrm>
            <a:off x="605006" y="2115844"/>
            <a:ext cx="7556313" cy="2626311"/>
          </a:xfrm>
        </p:spPr>
        <p:txBody>
          <a:bodyPr/>
          <a:lstStyle/>
          <a:p>
            <a:pPr>
              <a:lnSpc>
                <a:spcPct val="107000"/>
              </a:lnSpc>
              <a:spcBef>
                <a:spcPts val="0"/>
              </a:spcBef>
              <a:spcAft>
                <a:spcPts val="800"/>
              </a:spcAft>
            </a:pPr>
            <a:r>
              <a:rPr lang="en-US" dirty="0">
                <a:solidFill>
                  <a:schemeClr val="tx1"/>
                </a:solidFill>
              </a:rPr>
              <a:t>You have a skill set superior to our introductory level language courses (</a:t>
            </a:r>
            <a:r>
              <a:rPr lang="en-US" b="1" u="sng" dirty="0">
                <a:solidFill>
                  <a:schemeClr val="tx1"/>
                </a:solidFill>
              </a:rPr>
              <a:t>Spanish, </a:t>
            </a:r>
            <a:r>
              <a:rPr lang="en-US" b="1" u="sng" dirty="0" err="1">
                <a:solidFill>
                  <a:schemeClr val="tx1"/>
                </a:solidFill>
              </a:rPr>
              <a:t>French,and</a:t>
            </a:r>
            <a:r>
              <a:rPr lang="en-US" b="1" u="sng" dirty="0">
                <a:solidFill>
                  <a:schemeClr val="tx1"/>
                </a:solidFill>
              </a:rPr>
              <a:t> Japanese)</a:t>
            </a:r>
          </a:p>
          <a:p>
            <a:pPr>
              <a:lnSpc>
                <a:spcPct val="107000"/>
              </a:lnSpc>
              <a:spcBef>
                <a:spcPts val="0"/>
              </a:spcBef>
              <a:spcAft>
                <a:spcPts val="800"/>
              </a:spcAft>
            </a:pPr>
            <a:r>
              <a:rPr lang="en-US" dirty="0">
                <a:solidFill>
                  <a:schemeClr val="tx1"/>
                </a:solidFill>
              </a:rPr>
              <a:t>Take a Language Level Assessment</a:t>
            </a:r>
          </a:p>
          <a:p>
            <a:pPr>
              <a:lnSpc>
                <a:spcPct val="107000"/>
              </a:lnSpc>
              <a:spcBef>
                <a:spcPts val="0"/>
              </a:spcBef>
              <a:spcAft>
                <a:spcPts val="800"/>
              </a:spcAft>
            </a:pP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Information regarding assessment process will be made available in April on our website: </a:t>
            </a:r>
            <a:r>
              <a:rPr lang="en-US" i="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2"/>
              </a:rPr>
              <a:t>Course Planning</a:t>
            </a:r>
            <a:endParaRPr lang="en-US"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Spanish Speaking Stock Illustrations – 346 Spanish Speaking Stock  Illustrations, Vectors &amp; Clipart - Dreamstime">
            <a:extLst>
              <a:ext uri="{FF2B5EF4-FFF2-40B4-BE49-F238E27FC236}">
                <a16:creationId xmlns:a16="http://schemas.microsoft.com/office/drawing/2014/main" id="{8CDDD0C6-F516-07A9-7091-53977AE48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06" y="4608667"/>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74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8128-D6C5-4EDC-9890-07B45EA8AB5C}"/>
              </a:ext>
            </a:extLst>
          </p:cNvPr>
          <p:cNvSpPr>
            <a:spLocks noGrp="1"/>
          </p:cNvSpPr>
          <p:nvPr>
            <p:ph type="title"/>
          </p:nvPr>
        </p:nvSpPr>
        <p:spPr>
          <a:xfrm>
            <a:off x="498474" y="253111"/>
            <a:ext cx="7556313" cy="1116106"/>
          </a:xfrm>
        </p:spPr>
        <p:txBody>
          <a:bodyPr/>
          <a:lstStyle/>
          <a:p>
            <a:r>
              <a:rPr lang="en-US" dirty="0"/>
              <a:t>Other ways to earn credits</a:t>
            </a:r>
          </a:p>
        </p:txBody>
      </p:sp>
      <p:sp>
        <p:nvSpPr>
          <p:cNvPr id="3" name="Content Placeholder 2">
            <a:extLst>
              <a:ext uri="{FF2B5EF4-FFF2-40B4-BE49-F238E27FC236}">
                <a16:creationId xmlns:a16="http://schemas.microsoft.com/office/drawing/2014/main" id="{12294788-0538-4129-927F-DCB6D43704A2}"/>
              </a:ext>
            </a:extLst>
          </p:cNvPr>
          <p:cNvSpPr>
            <a:spLocks noGrp="1"/>
          </p:cNvSpPr>
          <p:nvPr>
            <p:ph idx="1"/>
          </p:nvPr>
        </p:nvSpPr>
        <p:spPr>
          <a:xfrm>
            <a:off x="549271" y="1019918"/>
            <a:ext cx="7556313" cy="4144963"/>
          </a:xfrm>
        </p:spPr>
        <p:txBody>
          <a:bodyPr/>
          <a:lstStyle/>
          <a:p>
            <a:r>
              <a:rPr lang="en-US" dirty="0">
                <a:solidFill>
                  <a:schemeClr val="tx1"/>
                </a:solidFill>
              </a:rPr>
              <a:t>Online courses</a:t>
            </a:r>
          </a:p>
          <a:p>
            <a:r>
              <a:rPr lang="en-US" dirty="0">
                <a:solidFill>
                  <a:schemeClr val="tx1"/>
                </a:solidFill>
              </a:rPr>
              <a:t>External credits (sports, dance, first aid, work safe)</a:t>
            </a:r>
          </a:p>
          <a:p>
            <a:r>
              <a:rPr lang="en-US" dirty="0">
                <a:solidFill>
                  <a:schemeClr val="tx1"/>
                </a:solidFill>
              </a:rPr>
              <a:t>Concurrent courses at Post Secondary (Emily </a:t>
            </a:r>
            <a:r>
              <a:rPr lang="en-US" dirty="0" err="1">
                <a:solidFill>
                  <a:schemeClr val="tx1"/>
                </a:solidFill>
              </a:rPr>
              <a:t>Carr</a:t>
            </a:r>
            <a:r>
              <a:rPr lang="en-US" dirty="0">
                <a:solidFill>
                  <a:schemeClr val="tx1"/>
                </a:solidFill>
              </a:rPr>
              <a:t>, Douglas, SFU)</a:t>
            </a:r>
          </a:p>
          <a:p>
            <a:r>
              <a:rPr lang="en-US" dirty="0">
                <a:solidFill>
                  <a:schemeClr val="tx1"/>
                </a:solidFill>
              </a:rPr>
              <a:t>Language Challenge Exam</a:t>
            </a:r>
          </a:p>
          <a:p>
            <a:r>
              <a:rPr lang="en-US" dirty="0">
                <a:solidFill>
                  <a:schemeClr val="tx1"/>
                </a:solidFill>
              </a:rPr>
              <a:t>Train in Trades, Work Experience, Apprenticeship</a:t>
            </a:r>
          </a:p>
          <a:p>
            <a:endParaRPr lang="en-US" dirty="0"/>
          </a:p>
          <a:p>
            <a:endParaRPr lang="en-US" dirty="0"/>
          </a:p>
        </p:txBody>
      </p:sp>
      <p:pic>
        <p:nvPicPr>
          <p:cNvPr id="5" name="Picture 4">
            <a:extLst>
              <a:ext uri="{FF2B5EF4-FFF2-40B4-BE49-F238E27FC236}">
                <a16:creationId xmlns:a16="http://schemas.microsoft.com/office/drawing/2014/main" id="{EB6A106B-523C-4971-B1A2-A520450D37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5181" y="4447363"/>
            <a:ext cx="808017" cy="1752600"/>
          </a:xfrm>
          <a:prstGeom prst="rect">
            <a:avLst/>
          </a:prstGeom>
        </p:spPr>
      </p:pic>
      <p:pic>
        <p:nvPicPr>
          <p:cNvPr id="8" name="Picture 7">
            <a:extLst>
              <a:ext uri="{FF2B5EF4-FFF2-40B4-BE49-F238E27FC236}">
                <a16:creationId xmlns:a16="http://schemas.microsoft.com/office/drawing/2014/main" id="{755FCCCA-7AF7-4732-B480-17D7952E999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09085" y="361333"/>
            <a:ext cx="1322681" cy="1317170"/>
          </a:xfrm>
          <a:prstGeom prst="rect">
            <a:avLst/>
          </a:prstGeom>
        </p:spPr>
      </p:pic>
      <p:pic>
        <p:nvPicPr>
          <p:cNvPr id="14" name="Picture 13">
            <a:extLst>
              <a:ext uri="{FF2B5EF4-FFF2-40B4-BE49-F238E27FC236}">
                <a16:creationId xmlns:a16="http://schemas.microsoft.com/office/drawing/2014/main" id="{6AA1D576-35F0-4DBE-B69A-FC9D1C66404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379114" y="3297841"/>
            <a:ext cx="1452940" cy="961539"/>
          </a:xfrm>
          <a:prstGeom prst="rect">
            <a:avLst/>
          </a:prstGeom>
        </p:spPr>
      </p:pic>
      <p:pic>
        <p:nvPicPr>
          <p:cNvPr id="16" name="Picture 15">
            <a:extLst>
              <a:ext uri="{FF2B5EF4-FFF2-40B4-BE49-F238E27FC236}">
                <a16:creationId xmlns:a16="http://schemas.microsoft.com/office/drawing/2014/main" id="{40F92757-031E-4833-AF27-9DEC9B19B63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361924" y="4982865"/>
            <a:ext cx="2106895" cy="1580172"/>
          </a:xfrm>
          <a:prstGeom prst="rect">
            <a:avLst/>
          </a:prstGeom>
        </p:spPr>
      </p:pic>
      <p:sp>
        <p:nvSpPr>
          <p:cNvPr id="4" name="TextBox 3">
            <a:extLst>
              <a:ext uri="{FF2B5EF4-FFF2-40B4-BE49-F238E27FC236}">
                <a16:creationId xmlns:a16="http://schemas.microsoft.com/office/drawing/2014/main" id="{ED686C1C-64C2-4972-E599-B0417453B7B8}"/>
              </a:ext>
            </a:extLst>
          </p:cNvPr>
          <p:cNvSpPr txBox="1"/>
          <p:nvPr/>
        </p:nvSpPr>
        <p:spPr>
          <a:xfrm>
            <a:off x="1899822" y="4722920"/>
            <a:ext cx="4340692" cy="1200329"/>
          </a:xfrm>
          <a:custGeom>
            <a:avLst/>
            <a:gdLst>
              <a:gd name="connsiteX0" fmla="*/ 0 w 4340692"/>
              <a:gd name="connsiteY0" fmla="*/ 0 h 1200329"/>
              <a:gd name="connsiteX1" fmla="*/ 542587 w 4340692"/>
              <a:gd name="connsiteY1" fmla="*/ 0 h 1200329"/>
              <a:gd name="connsiteX2" fmla="*/ 1171987 w 4340692"/>
              <a:gd name="connsiteY2" fmla="*/ 0 h 1200329"/>
              <a:gd name="connsiteX3" fmla="*/ 1671166 w 4340692"/>
              <a:gd name="connsiteY3" fmla="*/ 0 h 1200329"/>
              <a:gd name="connsiteX4" fmla="*/ 2170346 w 4340692"/>
              <a:gd name="connsiteY4" fmla="*/ 0 h 1200329"/>
              <a:gd name="connsiteX5" fmla="*/ 2712933 w 4340692"/>
              <a:gd name="connsiteY5" fmla="*/ 0 h 1200329"/>
              <a:gd name="connsiteX6" fmla="*/ 3212112 w 4340692"/>
              <a:gd name="connsiteY6" fmla="*/ 0 h 1200329"/>
              <a:gd name="connsiteX7" fmla="*/ 3841512 w 4340692"/>
              <a:gd name="connsiteY7" fmla="*/ 0 h 1200329"/>
              <a:gd name="connsiteX8" fmla="*/ 4340692 w 4340692"/>
              <a:gd name="connsiteY8" fmla="*/ 0 h 1200329"/>
              <a:gd name="connsiteX9" fmla="*/ 4340692 w 4340692"/>
              <a:gd name="connsiteY9" fmla="*/ 400110 h 1200329"/>
              <a:gd name="connsiteX10" fmla="*/ 4340692 w 4340692"/>
              <a:gd name="connsiteY10" fmla="*/ 776213 h 1200329"/>
              <a:gd name="connsiteX11" fmla="*/ 4340692 w 4340692"/>
              <a:gd name="connsiteY11" fmla="*/ 1200329 h 1200329"/>
              <a:gd name="connsiteX12" fmla="*/ 3884919 w 4340692"/>
              <a:gd name="connsiteY12" fmla="*/ 1200329 h 1200329"/>
              <a:gd name="connsiteX13" fmla="*/ 3429147 w 4340692"/>
              <a:gd name="connsiteY13" fmla="*/ 1200329 h 1200329"/>
              <a:gd name="connsiteX14" fmla="*/ 2799746 w 4340692"/>
              <a:gd name="connsiteY14" fmla="*/ 1200329 h 1200329"/>
              <a:gd name="connsiteX15" fmla="*/ 2387381 w 4340692"/>
              <a:gd name="connsiteY15" fmla="*/ 1200329 h 1200329"/>
              <a:gd name="connsiteX16" fmla="*/ 1931608 w 4340692"/>
              <a:gd name="connsiteY16" fmla="*/ 1200329 h 1200329"/>
              <a:gd name="connsiteX17" fmla="*/ 1389021 w 4340692"/>
              <a:gd name="connsiteY17" fmla="*/ 1200329 h 1200329"/>
              <a:gd name="connsiteX18" fmla="*/ 933249 w 4340692"/>
              <a:gd name="connsiteY18" fmla="*/ 1200329 h 1200329"/>
              <a:gd name="connsiteX19" fmla="*/ 0 w 4340692"/>
              <a:gd name="connsiteY19" fmla="*/ 1200329 h 1200329"/>
              <a:gd name="connsiteX20" fmla="*/ 0 w 4340692"/>
              <a:gd name="connsiteY20" fmla="*/ 812223 h 1200329"/>
              <a:gd name="connsiteX21" fmla="*/ 0 w 4340692"/>
              <a:gd name="connsiteY21" fmla="*/ 436120 h 1200329"/>
              <a:gd name="connsiteX22" fmla="*/ 0 w 4340692"/>
              <a:gd name="connsiteY2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40692" h="1200329" extrusionOk="0">
                <a:moveTo>
                  <a:pt x="0" y="0"/>
                </a:moveTo>
                <a:cubicBezTo>
                  <a:pt x="268683" y="-57306"/>
                  <a:pt x="410241" y="3852"/>
                  <a:pt x="542587" y="0"/>
                </a:cubicBezTo>
                <a:cubicBezTo>
                  <a:pt x="674933" y="-3852"/>
                  <a:pt x="859465" y="59001"/>
                  <a:pt x="1171987" y="0"/>
                </a:cubicBezTo>
                <a:cubicBezTo>
                  <a:pt x="1484509" y="-59001"/>
                  <a:pt x="1428173" y="19332"/>
                  <a:pt x="1671166" y="0"/>
                </a:cubicBezTo>
                <a:cubicBezTo>
                  <a:pt x="1914159" y="-19332"/>
                  <a:pt x="1991154" y="38301"/>
                  <a:pt x="2170346" y="0"/>
                </a:cubicBezTo>
                <a:cubicBezTo>
                  <a:pt x="2349538" y="-38301"/>
                  <a:pt x="2457886" y="44834"/>
                  <a:pt x="2712933" y="0"/>
                </a:cubicBezTo>
                <a:cubicBezTo>
                  <a:pt x="2967980" y="-44834"/>
                  <a:pt x="3089867" y="13862"/>
                  <a:pt x="3212112" y="0"/>
                </a:cubicBezTo>
                <a:cubicBezTo>
                  <a:pt x="3334357" y="-13862"/>
                  <a:pt x="3598668" y="50780"/>
                  <a:pt x="3841512" y="0"/>
                </a:cubicBezTo>
                <a:cubicBezTo>
                  <a:pt x="4084356" y="-50780"/>
                  <a:pt x="4121045" y="478"/>
                  <a:pt x="4340692" y="0"/>
                </a:cubicBezTo>
                <a:cubicBezTo>
                  <a:pt x="4388005" y="101740"/>
                  <a:pt x="4325474" y="283076"/>
                  <a:pt x="4340692" y="400110"/>
                </a:cubicBezTo>
                <a:cubicBezTo>
                  <a:pt x="4355910" y="517144"/>
                  <a:pt x="4310928" y="614498"/>
                  <a:pt x="4340692" y="776213"/>
                </a:cubicBezTo>
                <a:cubicBezTo>
                  <a:pt x="4370456" y="937928"/>
                  <a:pt x="4325536" y="1015679"/>
                  <a:pt x="4340692" y="1200329"/>
                </a:cubicBezTo>
                <a:cubicBezTo>
                  <a:pt x="4152697" y="1212617"/>
                  <a:pt x="4074772" y="1176698"/>
                  <a:pt x="3884919" y="1200329"/>
                </a:cubicBezTo>
                <a:cubicBezTo>
                  <a:pt x="3695066" y="1223960"/>
                  <a:pt x="3552412" y="1172123"/>
                  <a:pt x="3429147" y="1200329"/>
                </a:cubicBezTo>
                <a:cubicBezTo>
                  <a:pt x="3305882" y="1228535"/>
                  <a:pt x="2996151" y="1147459"/>
                  <a:pt x="2799746" y="1200329"/>
                </a:cubicBezTo>
                <a:cubicBezTo>
                  <a:pt x="2603341" y="1253199"/>
                  <a:pt x="2591700" y="1199454"/>
                  <a:pt x="2387381" y="1200329"/>
                </a:cubicBezTo>
                <a:cubicBezTo>
                  <a:pt x="2183062" y="1201204"/>
                  <a:pt x="2087020" y="1146850"/>
                  <a:pt x="1931608" y="1200329"/>
                </a:cubicBezTo>
                <a:cubicBezTo>
                  <a:pt x="1776196" y="1253808"/>
                  <a:pt x="1501118" y="1181990"/>
                  <a:pt x="1389021" y="1200329"/>
                </a:cubicBezTo>
                <a:cubicBezTo>
                  <a:pt x="1276924" y="1218668"/>
                  <a:pt x="1089076" y="1199613"/>
                  <a:pt x="933249" y="1200329"/>
                </a:cubicBezTo>
                <a:cubicBezTo>
                  <a:pt x="777422" y="1201045"/>
                  <a:pt x="282570" y="1170802"/>
                  <a:pt x="0" y="1200329"/>
                </a:cubicBezTo>
                <a:cubicBezTo>
                  <a:pt x="-15851" y="1114915"/>
                  <a:pt x="18203" y="937179"/>
                  <a:pt x="0" y="812223"/>
                </a:cubicBezTo>
                <a:cubicBezTo>
                  <a:pt x="-18203" y="687267"/>
                  <a:pt x="12496" y="616066"/>
                  <a:pt x="0" y="436120"/>
                </a:cubicBezTo>
                <a:cubicBezTo>
                  <a:pt x="-12496" y="256174"/>
                  <a:pt x="45294" y="100485"/>
                  <a:pt x="0" y="0"/>
                </a:cubicBezTo>
                <a:close/>
              </a:path>
            </a:pathLst>
          </a:custGeom>
          <a:noFill/>
          <a:ln>
            <a:solidFill>
              <a:schemeClr val="tx1"/>
            </a:solidFill>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rtlCol="0">
            <a:spAutoFit/>
          </a:bodyPr>
          <a:lstStyle/>
          <a:p>
            <a:r>
              <a:rPr lang="en-US" dirty="0">
                <a:solidFill>
                  <a:srgbClr val="00B050"/>
                </a:solidFill>
              </a:rPr>
              <a:t>Check out the Ministry Website on External Credit for more information:</a:t>
            </a:r>
          </a:p>
          <a:p>
            <a:endParaRPr lang="en-US" dirty="0"/>
          </a:p>
          <a:p>
            <a:r>
              <a:rPr lang="en-US" dirty="0">
                <a:hlinkClick r:id="rId10"/>
              </a:rPr>
              <a:t>Approved External Credit</a:t>
            </a:r>
            <a:endParaRPr lang="en-US" dirty="0"/>
          </a:p>
        </p:txBody>
      </p:sp>
    </p:spTree>
    <p:extLst>
      <p:ext uri="{BB962C8B-B14F-4D97-AF65-F5344CB8AC3E}">
        <p14:creationId xmlns:p14="http://schemas.microsoft.com/office/powerpoint/2010/main" val="281458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B508-003C-22FC-C103-59C9D66F3F9F}"/>
              </a:ext>
            </a:extLst>
          </p:cNvPr>
          <p:cNvSpPr>
            <a:spLocks noGrp="1"/>
          </p:cNvSpPr>
          <p:nvPr>
            <p:ph type="title"/>
          </p:nvPr>
        </p:nvSpPr>
        <p:spPr/>
        <p:txBody>
          <a:bodyPr/>
          <a:lstStyle/>
          <a:p>
            <a:r>
              <a:rPr lang="en-CA" dirty="0"/>
              <a:t>Hockey Academy </a:t>
            </a:r>
          </a:p>
        </p:txBody>
      </p:sp>
      <p:sp>
        <p:nvSpPr>
          <p:cNvPr id="3" name="Content Placeholder 2">
            <a:extLst>
              <a:ext uri="{FF2B5EF4-FFF2-40B4-BE49-F238E27FC236}">
                <a16:creationId xmlns:a16="http://schemas.microsoft.com/office/drawing/2014/main" id="{837C6249-FEF6-AA5B-75A1-A2B0871CE3CF}"/>
              </a:ext>
            </a:extLst>
          </p:cNvPr>
          <p:cNvSpPr>
            <a:spLocks noGrp="1"/>
          </p:cNvSpPr>
          <p:nvPr>
            <p:ph idx="1"/>
          </p:nvPr>
        </p:nvSpPr>
        <p:spPr>
          <a:xfrm>
            <a:off x="498474" y="1981200"/>
            <a:ext cx="8459095" cy="4144963"/>
          </a:xfrm>
        </p:spPr>
        <p:txBody>
          <a:bodyPr/>
          <a:lstStyle/>
          <a:p>
            <a:r>
              <a:rPr lang="en-US" b="1" i="0" dirty="0">
                <a:solidFill>
                  <a:srgbClr val="242424"/>
                </a:solidFill>
                <a:effectLst/>
                <a:latin typeface="Calibri" panose="020F0502020204030204" pitchFamily="34" charset="0"/>
              </a:rPr>
              <a:t>NEW PARENT zoom meeting on January 26, 2023 @ 7pm</a:t>
            </a:r>
          </a:p>
          <a:p>
            <a:r>
              <a:rPr lang="en-US" b="0" i="0" dirty="0">
                <a:solidFill>
                  <a:srgbClr val="242424"/>
                </a:solidFill>
                <a:effectLst/>
                <a:latin typeface="Calibri" panose="020F0502020204030204" pitchFamily="34" charset="0"/>
              </a:rPr>
              <a:t>The meeting ID and Passcode is listed on the brochure</a:t>
            </a:r>
            <a:endParaRPr lang="en-CA" b="0" i="0" dirty="0">
              <a:solidFill>
                <a:srgbClr val="242424"/>
              </a:solidFill>
              <a:effectLst/>
              <a:latin typeface="Calibri" panose="020F0502020204030204" pitchFamily="34" charset="0"/>
            </a:endParaRPr>
          </a:p>
          <a:p>
            <a:r>
              <a:rPr lang="en-CA" dirty="0">
                <a:solidFill>
                  <a:srgbClr val="242424"/>
                </a:solidFill>
                <a:latin typeface="Calibri" panose="020F0502020204030204" pitchFamily="34" charset="0"/>
              </a:rPr>
              <a:t>Brochure on HWSS course programming website: </a:t>
            </a:r>
            <a:r>
              <a:rPr lang="en-US" dirty="0">
                <a:hlinkClick r:id="rId2"/>
              </a:rPr>
              <a:t>Course Programming</a:t>
            </a:r>
            <a:endParaRPr lang="en-CA" dirty="0">
              <a:solidFill>
                <a:srgbClr val="242424"/>
              </a:solidFill>
              <a:latin typeface="Calibri" panose="020F0502020204030204" pitchFamily="34" charset="0"/>
            </a:endParaRPr>
          </a:p>
        </p:txBody>
      </p:sp>
      <p:pic>
        <p:nvPicPr>
          <p:cNvPr id="5" name="Picture 4">
            <a:extLst>
              <a:ext uri="{FF2B5EF4-FFF2-40B4-BE49-F238E27FC236}">
                <a16:creationId xmlns:a16="http://schemas.microsoft.com/office/drawing/2014/main" id="{DC0181C3-2903-5A03-36FA-02BAEB8C3A59}"/>
              </a:ext>
            </a:extLst>
          </p:cNvPr>
          <p:cNvPicPr>
            <a:picLocks noChangeAspect="1"/>
          </p:cNvPicPr>
          <p:nvPr/>
        </p:nvPicPr>
        <p:blipFill>
          <a:blip r:embed="rId3"/>
          <a:stretch>
            <a:fillRect/>
          </a:stretch>
        </p:blipFill>
        <p:spPr>
          <a:xfrm>
            <a:off x="5618946" y="3938271"/>
            <a:ext cx="2188891" cy="2298947"/>
          </a:xfrm>
          <a:prstGeom prst="rect">
            <a:avLst/>
          </a:prstGeom>
        </p:spPr>
      </p:pic>
      <p:pic>
        <p:nvPicPr>
          <p:cNvPr id="7" name="Picture 6">
            <a:extLst>
              <a:ext uri="{FF2B5EF4-FFF2-40B4-BE49-F238E27FC236}">
                <a16:creationId xmlns:a16="http://schemas.microsoft.com/office/drawing/2014/main" id="{36206DC5-6A55-6F56-43AA-4B198CC291ED}"/>
              </a:ext>
            </a:extLst>
          </p:cNvPr>
          <p:cNvPicPr>
            <a:picLocks noChangeAspect="1"/>
          </p:cNvPicPr>
          <p:nvPr/>
        </p:nvPicPr>
        <p:blipFill>
          <a:blip r:embed="rId4"/>
          <a:stretch>
            <a:fillRect/>
          </a:stretch>
        </p:blipFill>
        <p:spPr>
          <a:xfrm>
            <a:off x="1106889" y="3828633"/>
            <a:ext cx="3362325" cy="1171575"/>
          </a:xfrm>
          <a:prstGeom prst="rect">
            <a:avLst/>
          </a:prstGeom>
        </p:spPr>
      </p:pic>
    </p:spTree>
    <p:extLst>
      <p:ext uri="{BB962C8B-B14F-4D97-AF65-F5344CB8AC3E}">
        <p14:creationId xmlns:p14="http://schemas.microsoft.com/office/powerpoint/2010/main" val="364941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5BECBA79-499A-40C0-AA8B-1F1D4F9CF2D3}"/>
              </a:ext>
            </a:extLst>
          </p:cNvPr>
          <p:cNvSpPr txBox="1">
            <a:spLocks noGrp="1"/>
          </p:cNvSpPr>
          <p:nvPr>
            <p:ph type="title"/>
          </p:nvPr>
        </p:nvSpPr>
        <p:spPr>
          <a:xfrm>
            <a:off x="507352" y="532630"/>
            <a:ext cx="2422278" cy="1116012"/>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951" b="1" dirty="0">
                <a:solidFill>
                  <a:srgbClr val="0070C0"/>
                </a:solidFill>
              </a:rPr>
              <a:t>TRAIN</a:t>
            </a:r>
            <a:br>
              <a:rPr lang="en-US" sz="4051" dirty="0">
                <a:solidFill>
                  <a:schemeClr val="bg1"/>
                </a:solidFill>
              </a:rPr>
            </a:br>
            <a:r>
              <a:rPr lang="en-US" sz="2101" dirty="0">
                <a:solidFill>
                  <a:srgbClr val="0070C0"/>
                </a:solidFill>
              </a:rPr>
              <a:t>in </a:t>
            </a:r>
            <a:r>
              <a:rPr lang="en-US" sz="2101" b="1" dirty="0">
                <a:solidFill>
                  <a:srgbClr val="0070C0"/>
                </a:solidFill>
              </a:rPr>
              <a:t>Trades</a:t>
            </a:r>
            <a:r>
              <a:rPr lang="en-US" sz="2101" dirty="0">
                <a:solidFill>
                  <a:srgbClr val="0070C0"/>
                </a:solidFill>
              </a:rPr>
              <a:t> </a:t>
            </a:r>
            <a:r>
              <a:rPr lang="en-US" sz="2101" b="1" dirty="0">
                <a:solidFill>
                  <a:srgbClr val="0070C0"/>
                </a:solidFill>
              </a:rPr>
              <a:t>Programs</a:t>
            </a:r>
            <a:endParaRPr lang="en-US" sz="3001" dirty="0">
              <a:solidFill>
                <a:srgbClr val="0070C0"/>
              </a:solidFill>
            </a:endParaRPr>
          </a:p>
          <a:p>
            <a:pPr algn="r"/>
            <a:endParaRPr lang="en-US" sz="1500" dirty="0">
              <a:solidFill>
                <a:srgbClr val="FFFF00"/>
              </a:solidFill>
            </a:endParaRPr>
          </a:p>
        </p:txBody>
      </p:sp>
      <p:sp>
        <p:nvSpPr>
          <p:cNvPr id="5" name="Content Placeholder 13">
            <a:extLst>
              <a:ext uri="{FF2B5EF4-FFF2-40B4-BE49-F238E27FC236}">
                <a16:creationId xmlns:a16="http://schemas.microsoft.com/office/drawing/2014/main" id="{196DE63A-9C2B-4D6A-AAB5-00E2CF733AE9}"/>
              </a:ext>
            </a:extLst>
          </p:cNvPr>
          <p:cNvSpPr txBox="1">
            <a:spLocks/>
          </p:cNvSpPr>
          <p:nvPr/>
        </p:nvSpPr>
        <p:spPr>
          <a:xfrm>
            <a:off x="2334828" y="1111827"/>
            <a:ext cx="6881710" cy="1602365"/>
          </a:xfrm>
          <a:prstGeom prst="rect">
            <a:avLst/>
          </a:prstGeom>
        </p:spPr>
        <p:txBody>
          <a:bodyPr vert="horz" lIns="68598" tIns="34299" rIns="68598" bIns="34299" rtlCol="0" anchor="t">
            <a:norm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a:spcBef>
                <a:spcPts val="900"/>
              </a:spcBef>
            </a:pPr>
            <a:r>
              <a:rPr lang="en-US" sz="1600" b="1" u="sng" dirty="0">
                <a:solidFill>
                  <a:srgbClr val="7030A0"/>
                </a:solidFill>
              </a:rPr>
              <a:t>Amazing opportunity for any</a:t>
            </a:r>
            <a:br>
              <a:rPr lang="en-US" sz="1600" b="1" u="sng" dirty="0">
                <a:solidFill>
                  <a:srgbClr val="7030A0"/>
                </a:solidFill>
              </a:rPr>
            </a:br>
            <a:r>
              <a:rPr lang="en-US" sz="1600" b="1" u="sng" dirty="0">
                <a:solidFill>
                  <a:srgbClr val="7030A0"/>
                </a:solidFill>
              </a:rPr>
              <a:t>grade 11 or 12 student </a:t>
            </a:r>
            <a:r>
              <a:rPr lang="en-US" sz="1600" dirty="0">
                <a:solidFill>
                  <a:srgbClr val="6600CC"/>
                </a:solidFill>
              </a:rPr>
              <a:t>to take one of </a:t>
            </a:r>
            <a:br>
              <a:rPr lang="en-US" sz="1600" dirty="0">
                <a:solidFill>
                  <a:srgbClr val="6600CC"/>
                </a:solidFill>
              </a:rPr>
            </a:br>
            <a:r>
              <a:rPr lang="en-US" sz="1600" b="1" dirty="0">
                <a:solidFill>
                  <a:srgbClr val="6600CC"/>
                </a:solidFill>
              </a:rPr>
              <a:t>22+ “Train in Trades” </a:t>
            </a:r>
            <a:r>
              <a:rPr lang="en-US" sz="1600" dirty="0">
                <a:solidFill>
                  <a:srgbClr val="6600CC"/>
                </a:solidFill>
              </a:rPr>
              <a:t>programs</a:t>
            </a:r>
            <a:r>
              <a:rPr lang="en-US" sz="1600" b="1" dirty="0">
                <a:solidFill>
                  <a:srgbClr val="6600CC"/>
                </a:solidFill>
              </a:rPr>
              <a:t>:</a:t>
            </a:r>
          </a:p>
          <a:p>
            <a:pPr marL="1143183" lvl="2" indent="-342991">
              <a:spcBef>
                <a:spcPts val="900"/>
              </a:spcBef>
              <a:buFont typeface="Arial" panose="020B0604020202020204" pitchFamily="34" charset="0"/>
              <a:buChar char="•"/>
            </a:pPr>
            <a:r>
              <a:rPr lang="en-US" b="1" dirty="0">
                <a:solidFill>
                  <a:srgbClr val="0070C0"/>
                </a:solidFill>
              </a:rPr>
              <a:t>Tuition Free </a:t>
            </a:r>
            <a:r>
              <a:rPr lang="en-US" dirty="0">
                <a:solidFill>
                  <a:srgbClr val="0070C0"/>
                </a:solidFill>
              </a:rPr>
              <a:t>– saves $1,000s</a:t>
            </a:r>
          </a:p>
          <a:p>
            <a:pPr marL="1143183" lvl="2" indent="-342991">
              <a:spcBef>
                <a:spcPts val="900"/>
              </a:spcBef>
              <a:buFont typeface="Arial" panose="020B0604020202020204" pitchFamily="34" charset="0"/>
              <a:buChar char="•"/>
            </a:pPr>
            <a:r>
              <a:rPr lang="en-US" b="1" dirty="0">
                <a:solidFill>
                  <a:srgbClr val="0070C0"/>
                </a:solidFill>
              </a:rPr>
              <a:t>Post Secondary </a:t>
            </a:r>
            <a:r>
              <a:rPr lang="en-US" dirty="0">
                <a:solidFill>
                  <a:srgbClr val="0070C0"/>
                </a:solidFill>
              </a:rPr>
              <a:t>level training</a:t>
            </a:r>
          </a:p>
        </p:txBody>
      </p:sp>
      <p:pic>
        <p:nvPicPr>
          <p:cNvPr id="2" name="8B74D611-573A-4E6A-A29F-AA42F8D11BF0" descr="IMG_3690.jpg">
            <a:extLst>
              <a:ext uri="{FF2B5EF4-FFF2-40B4-BE49-F238E27FC236}">
                <a16:creationId xmlns:a16="http://schemas.microsoft.com/office/drawing/2014/main" id="{5873C586-3C8D-8B24-A335-7218E9B23E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974"/>
          <a:stretch/>
        </p:blipFill>
        <p:spPr bwMode="auto">
          <a:xfrm>
            <a:off x="98880" y="2986219"/>
            <a:ext cx="1501741" cy="1602365"/>
          </a:xfrm>
          <a:prstGeom prst="rect">
            <a:avLst/>
          </a:prstGeom>
          <a:ln w="28575">
            <a:solidFill>
              <a:srgbClr val="FFFF00"/>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D1CAF2-D0A3-4C58-B161-993FFEF672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880" y="1486684"/>
            <a:ext cx="1759278" cy="1346664"/>
          </a:xfrm>
          <a:prstGeom prst="rect">
            <a:avLst/>
          </a:prstGeom>
          <a:ln w="28575">
            <a:solidFill>
              <a:srgbClr val="FFFF00"/>
            </a:solidFill>
          </a:ln>
        </p:spPr>
      </p:pic>
      <p:sp>
        <p:nvSpPr>
          <p:cNvPr id="3" name="Subtitle 2">
            <a:extLst>
              <a:ext uri="{FF2B5EF4-FFF2-40B4-BE49-F238E27FC236}">
                <a16:creationId xmlns:a16="http://schemas.microsoft.com/office/drawing/2014/main" id="{30F0832E-9921-C759-46D7-C972C1372A7D}"/>
              </a:ext>
            </a:extLst>
          </p:cNvPr>
          <p:cNvSpPr txBox="1">
            <a:spLocks/>
          </p:cNvSpPr>
          <p:nvPr/>
        </p:nvSpPr>
        <p:spPr>
          <a:xfrm>
            <a:off x="2334828" y="3105136"/>
            <a:ext cx="3304303" cy="3210331"/>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a:spcAft>
                <a:spcPts val="750"/>
              </a:spcAft>
            </a:pPr>
            <a:r>
              <a:rPr lang="en-US" sz="1200" b="1" dirty="0">
                <a:solidFill>
                  <a:srgbClr val="6600CC"/>
                </a:solidFill>
              </a:rPr>
              <a:t>Aircraft Maintenance Engineer</a:t>
            </a:r>
          </a:p>
          <a:p>
            <a:pPr>
              <a:spcAft>
                <a:spcPts val="750"/>
              </a:spcAft>
            </a:pPr>
            <a:r>
              <a:rPr lang="en-US" sz="1200" b="1" dirty="0">
                <a:solidFill>
                  <a:srgbClr val="6600CC"/>
                </a:solidFill>
              </a:rPr>
              <a:t>Appliance Service Tech</a:t>
            </a:r>
          </a:p>
          <a:p>
            <a:pPr>
              <a:spcAft>
                <a:spcPts val="750"/>
              </a:spcAft>
            </a:pPr>
            <a:r>
              <a:rPr lang="en-US" sz="1200" b="1" dirty="0">
                <a:solidFill>
                  <a:srgbClr val="6600CC"/>
                </a:solidFill>
              </a:rPr>
              <a:t>Auto Collision + Refinishing Tech</a:t>
            </a:r>
          </a:p>
          <a:p>
            <a:pPr>
              <a:spcAft>
                <a:spcPts val="750"/>
              </a:spcAft>
            </a:pPr>
            <a:r>
              <a:rPr lang="en-US" sz="1200" b="1" dirty="0">
                <a:solidFill>
                  <a:srgbClr val="6600CC"/>
                </a:solidFill>
              </a:rPr>
              <a:t>Automotive Service Tech</a:t>
            </a:r>
            <a:endParaRPr lang="en-US" sz="1200" dirty="0">
              <a:solidFill>
                <a:schemeClr val="tx1"/>
              </a:solidFill>
            </a:endParaRPr>
          </a:p>
          <a:p>
            <a:pPr>
              <a:spcAft>
                <a:spcPts val="750"/>
              </a:spcAft>
            </a:pPr>
            <a:r>
              <a:rPr lang="en-US" sz="1200" b="1" dirty="0">
                <a:solidFill>
                  <a:srgbClr val="6600CC"/>
                </a:solidFill>
              </a:rPr>
              <a:t>Baker</a:t>
            </a:r>
            <a:endParaRPr lang="en-US" sz="1200" dirty="0">
              <a:solidFill>
                <a:schemeClr val="tx1"/>
              </a:solidFill>
            </a:endParaRPr>
          </a:p>
          <a:p>
            <a:pPr>
              <a:spcAft>
                <a:spcPts val="750"/>
              </a:spcAft>
            </a:pPr>
            <a:r>
              <a:rPr lang="en-US" sz="1200" b="1" dirty="0">
                <a:solidFill>
                  <a:srgbClr val="6600CC"/>
                </a:solidFill>
              </a:rPr>
              <a:t>Cabinet Maker (Joiner)</a:t>
            </a:r>
            <a:endParaRPr lang="en-US" sz="1200" dirty="0">
              <a:solidFill>
                <a:schemeClr val="tx1"/>
              </a:solidFill>
            </a:endParaRPr>
          </a:p>
          <a:p>
            <a:pPr>
              <a:spcAft>
                <a:spcPts val="750"/>
              </a:spcAft>
            </a:pPr>
            <a:r>
              <a:rPr lang="en-US" sz="1200" b="1" dirty="0">
                <a:solidFill>
                  <a:srgbClr val="6600CC"/>
                </a:solidFill>
              </a:rPr>
              <a:t>Carpenter</a:t>
            </a:r>
          </a:p>
          <a:p>
            <a:pPr>
              <a:spcAft>
                <a:spcPts val="750"/>
              </a:spcAft>
            </a:pPr>
            <a:r>
              <a:rPr lang="en-US" sz="1200" b="1" dirty="0">
                <a:solidFill>
                  <a:srgbClr val="6600CC"/>
                </a:solidFill>
              </a:rPr>
              <a:t>CNC-Machinist</a:t>
            </a:r>
            <a:endParaRPr lang="en-US" sz="1200" dirty="0">
              <a:solidFill>
                <a:schemeClr val="tx1"/>
              </a:solidFill>
            </a:endParaRPr>
          </a:p>
          <a:p>
            <a:pPr>
              <a:spcAft>
                <a:spcPts val="750"/>
              </a:spcAft>
            </a:pPr>
            <a:r>
              <a:rPr lang="en-US" sz="1200" b="1" dirty="0">
                <a:solidFill>
                  <a:srgbClr val="6600CC"/>
                </a:solidFill>
              </a:rPr>
              <a:t>Cook </a:t>
            </a:r>
            <a:endParaRPr lang="en-US" sz="1200" dirty="0">
              <a:solidFill>
                <a:schemeClr val="tx1"/>
              </a:solidFill>
            </a:endParaRPr>
          </a:p>
          <a:p>
            <a:pPr>
              <a:spcAft>
                <a:spcPts val="750"/>
              </a:spcAft>
            </a:pPr>
            <a:r>
              <a:rPr lang="en-US" sz="1200" b="1" dirty="0">
                <a:solidFill>
                  <a:srgbClr val="6600CC"/>
                </a:solidFill>
              </a:rPr>
              <a:t>Electrician</a:t>
            </a:r>
          </a:p>
          <a:p>
            <a:pPr>
              <a:spcAft>
                <a:spcPts val="750"/>
              </a:spcAft>
            </a:pPr>
            <a:r>
              <a:rPr lang="en-US" sz="1200" b="1" dirty="0">
                <a:solidFill>
                  <a:srgbClr val="6600CC"/>
                </a:solidFill>
              </a:rPr>
              <a:t>Hairstylist</a:t>
            </a:r>
          </a:p>
          <a:p>
            <a:pPr>
              <a:spcAft>
                <a:spcPts val="750"/>
              </a:spcAft>
            </a:pPr>
            <a:r>
              <a:rPr lang="en-US" sz="1200" b="1" dirty="0">
                <a:solidFill>
                  <a:srgbClr val="6600CC"/>
                </a:solidFill>
              </a:rPr>
              <a:t>Heavy Duty Equipment Technician</a:t>
            </a:r>
          </a:p>
          <a:p>
            <a:pPr>
              <a:spcAft>
                <a:spcPts val="750"/>
              </a:spcAft>
            </a:pPr>
            <a:endParaRPr lang="en-US" sz="2476" dirty="0">
              <a:solidFill>
                <a:schemeClr val="tx1"/>
              </a:solidFill>
            </a:endParaRPr>
          </a:p>
        </p:txBody>
      </p:sp>
      <p:sp>
        <p:nvSpPr>
          <p:cNvPr id="7" name="Subtitle 2">
            <a:extLst>
              <a:ext uri="{FF2B5EF4-FFF2-40B4-BE49-F238E27FC236}">
                <a16:creationId xmlns:a16="http://schemas.microsoft.com/office/drawing/2014/main" id="{9F5453D4-3B01-E7E3-C3C8-7AB3D98F10C1}"/>
              </a:ext>
            </a:extLst>
          </p:cNvPr>
          <p:cNvSpPr txBox="1">
            <a:spLocks/>
          </p:cNvSpPr>
          <p:nvPr/>
        </p:nvSpPr>
        <p:spPr>
          <a:xfrm>
            <a:off x="5512457" y="3115037"/>
            <a:ext cx="3304304" cy="3542191"/>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a:spcAft>
                <a:spcPts val="750"/>
              </a:spcAft>
            </a:pPr>
            <a:r>
              <a:rPr lang="en-US" sz="1200" b="1" dirty="0">
                <a:solidFill>
                  <a:srgbClr val="6600CC"/>
                </a:solidFill>
              </a:rPr>
              <a:t>Ironworker</a:t>
            </a:r>
          </a:p>
          <a:p>
            <a:pPr>
              <a:spcAft>
                <a:spcPts val="750"/>
              </a:spcAft>
            </a:pPr>
            <a:r>
              <a:rPr lang="en-US" sz="1200" b="1" dirty="0">
                <a:solidFill>
                  <a:srgbClr val="6600CC"/>
                </a:solidFill>
              </a:rPr>
              <a:t>(new) Marine Mechanical Technician</a:t>
            </a:r>
            <a:endParaRPr lang="en-US" sz="1200" dirty="0">
              <a:solidFill>
                <a:schemeClr val="tx1"/>
              </a:solidFill>
            </a:endParaRPr>
          </a:p>
          <a:p>
            <a:pPr>
              <a:spcAft>
                <a:spcPts val="750"/>
              </a:spcAft>
            </a:pPr>
            <a:r>
              <a:rPr lang="en-US" sz="1200" b="1" dirty="0">
                <a:solidFill>
                  <a:srgbClr val="6600CC"/>
                </a:solidFill>
              </a:rPr>
              <a:t>Metal Fabricator</a:t>
            </a:r>
            <a:endParaRPr lang="en-US" sz="1200" dirty="0">
              <a:solidFill>
                <a:schemeClr val="tx1"/>
              </a:solidFill>
            </a:endParaRPr>
          </a:p>
          <a:p>
            <a:pPr>
              <a:spcAft>
                <a:spcPts val="750"/>
              </a:spcAft>
            </a:pPr>
            <a:r>
              <a:rPr lang="en-US" sz="1200" b="1" dirty="0">
                <a:solidFill>
                  <a:srgbClr val="6600CC"/>
                </a:solidFill>
              </a:rPr>
              <a:t>Millwright</a:t>
            </a:r>
            <a:endParaRPr lang="en-US" sz="1200" dirty="0">
              <a:solidFill>
                <a:schemeClr val="tx1"/>
              </a:solidFill>
            </a:endParaRPr>
          </a:p>
          <a:p>
            <a:pPr>
              <a:spcAft>
                <a:spcPts val="750"/>
              </a:spcAft>
            </a:pPr>
            <a:r>
              <a:rPr lang="en-US" sz="1200" b="1" dirty="0">
                <a:solidFill>
                  <a:srgbClr val="6600CC"/>
                </a:solidFill>
              </a:rPr>
              <a:t>Motorcycle Mechanic</a:t>
            </a:r>
            <a:endParaRPr lang="en-US" sz="1200" dirty="0">
              <a:solidFill>
                <a:schemeClr val="tx1"/>
              </a:solidFill>
            </a:endParaRPr>
          </a:p>
          <a:p>
            <a:pPr>
              <a:spcAft>
                <a:spcPts val="750"/>
              </a:spcAft>
            </a:pPr>
            <a:r>
              <a:rPr lang="en-US" sz="1200" b="1" dirty="0">
                <a:solidFill>
                  <a:srgbClr val="6600CC"/>
                </a:solidFill>
              </a:rPr>
              <a:t>Painter (commercial)</a:t>
            </a:r>
          </a:p>
          <a:p>
            <a:pPr>
              <a:spcAft>
                <a:spcPts val="750"/>
              </a:spcAft>
            </a:pPr>
            <a:r>
              <a:rPr lang="en-US" sz="1200" b="1" dirty="0">
                <a:solidFill>
                  <a:srgbClr val="6600CC"/>
                </a:solidFill>
              </a:rPr>
              <a:t>(new) Part and Warehousing Person</a:t>
            </a:r>
            <a:endParaRPr lang="en-US" sz="1200" dirty="0">
              <a:solidFill>
                <a:schemeClr val="tx1"/>
              </a:solidFill>
            </a:endParaRPr>
          </a:p>
          <a:p>
            <a:pPr>
              <a:spcAft>
                <a:spcPts val="750"/>
              </a:spcAft>
            </a:pPr>
            <a:r>
              <a:rPr lang="en-US" sz="1200" b="1" dirty="0">
                <a:solidFill>
                  <a:srgbClr val="6600CC"/>
                </a:solidFill>
              </a:rPr>
              <a:t>Plumber</a:t>
            </a:r>
          </a:p>
          <a:p>
            <a:pPr>
              <a:spcAft>
                <a:spcPts val="750"/>
              </a:spcAft>
            </a:pPr>
            <a:r>
              <a:rPr lang="en-US" sz="1200" b="1" dirty="0">
                <a:solidFill>
                  <a:srgbClr val="6600CC"/>
                </a:solidFill>
              </a:rPr>
              <a:t>Refrigeration Mechanic</a:t>
            </a:r>
          </a:p>
          <a:p>
            <a:pPr>
              <a:spcAft>
                <a:spcPts val="750"/>
              </a:spcAft>
            </a:pPr>
            <a:r>
              <a:rPr lang="en-US" sz="1200" b="1" dirty="0">
                <a:solidFill>
                  <a:srgbClr val="6600CC"/>
                </a:solidFill>
              </a:rPr>
              <a:t>(new) Security Systems Technician</a:t>
            </a:r>
            <a:endParaRPr lang="en-US" sz="1200" dirty="0">
              <a:solidFill>
                <a:schemeClr val="tx1"/>
              </a:solidFill>
            </a:endParaRPr>
          </a:p>
          <a:p>
            <a:pPr>
              <a:spcAft>
                <a:spcPts val="750"/>
              </a:spcAft>
            </a:pPr>
            <a:r>
              <a:rPr lang="en-US" sz="1200" b="1" dirty="0">
                <a:solidFill>
                  <a:srgbClr val="6600CC"/>
                </a:solidFill>
              </a:rPr>
              <a:t>Sheet Metal Worker</a:t>
            </a:r>
            <a:endParaRPr lang="en-US" sz="1200" dirty="0">
              <a:solidFill>
                <a:schemeClr val="tx1"/>
              </a:solidFill>
            </a:endParaRPr>
          </a:p>
          <a:p>
            <a:pPr>
              <a:spcAft>
                <a:spcPts val="750"/>
              </a:spcAft>
            </a:pPr>
            <a:r>
              <a:rPr lang="en-US" sz="1200" b="1" dirty="0">
                <a:solidFill>
                  <a:srgbClr val="6600CC"/>
                </a:solidFill>
              </a:rPr>
              <a:t>Welder</a:t>
            </a:r>
            <a:endParaRPr lang="en-US" sz="1200" dirty="0">
              <a:solidFill>
                <a:schemeClr val="tx1"/>
              </a:solidFill>
            </a:endParaRPr>
          </a:p>
        </p:txBody>
      </p:sp>
      <p:pic>
        <p:nvPicPr>
          <p:cNvPr id="8" name="Picture 7">
            <a:extLst>
              <a:ext uri="{FF2B5EF4-FFF2-40B4-BE49-F238E27FC236}">
                <a16:creationId xmlns:a16="http://schemas.microsoft.com/office/drawing/2014/main" id="{5E87E803-8860-1A3D-8A01-9AE142A36AA6}"/>
              </a:ext>
            </a:extLst>
          </p:cNvPr>
          <p:cNvPicPr>
            <a:picLocks noChangeAspect="1"/>
          </p:cNvPicPr>
          <p:nvPr/>
        </p:nvPicPr>
        <p:blipFill>
          <a:blip r:embed="rId4" cstate="print">
            <a:extLst>
              <a:ext uri="{28A0092B-C50C-407E-A947-70E740481C1C}">
                <a14:useLocalDpi xmlns:a14="http://schemas.microsoft.com/office/drawing/2010/main" val="0"/>
              </a:ext>
            </a:extLst>
          </a:blip>
          <a:srcRect l="18741" r="18741"/>
          <a:stretch/>
        </p:blipFill>
        <p:spPr>
          <a:xfrm rot="5400000">
            <a:off x="311907" y="4705972"/>
            <a:ext cx="1524739" cy="1696301"/>
          </a:xfrm>
          <a:prstGeom prst="rect">
            <a:avLst/>
          </a:prstGeom>
          <a:ln w="28575">
            <a:solidFill>
              <a:srgbClr val="FFFF00"/>
            </a:solidFill>
          </a:ln>
        </p:spPr>
      </p:pic>
      <p:pic>
        <p:nvPicPr>
          <p:cNvPr id="9" name="Picture 8">
            <a:extLst>
              <a:ext uri="{FF2B5EF4-FFF2-40B4-BE49-F238E27FC236}">
                <a16:creationId xmlns:a16="http://schemas.microsoft.com/office/drawing/2014/main" id="{C53901A6-C185-780F-DE7B-E3B7BDEBEA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1342"/>
          <a:stretch/>
        </p:blipFill>
        <p:spPr>
          <a:xfrm>
            <a:off x="6902738" y="251568"/>
            <a:ext cx="1889117" cy="1602366"/>
          </a:xfrm>
          <a:prstGeom prst="rect">
            <a:avLst/>
          </a:prstGeom>
          <a:ln w="28575">
            <a:solidFill>
              <a:srgbClr val="FFFF00"/>
            </a:solidFill>
          </a:ln>
        </p:spPr>
      </p:pic>
      <p:sp>
        <p:nvSpPr>
          <p:cNvPr id="10" name="TextBox 9">
            <a:extLst>
              <a:ext uri="{FF2B5EF4-FFF2-40B4-BE49-F238E27FC236}">
                <a16:creationId xmlns:a16="http://schemas.microsoft.com/office/drawing/2014/main" id="{95EF1866-D2E8-904B-2E65-4A63B3989754}"/>
              </a:ext>
            </a:extLst>
          </p:cNvPr>
          <p:cNvSpPr txBox="1"/>
          <p:nvPr/>
        </p:nvSpPr>
        <p:spPr>
          <a:xfrm>
            <a:off x="3140051" y="497032"/>
            <a:ext cx="3338004" cy="369332"/>
          </a:xfrm>
          <a:prstGeom prst="rect">
            <a:avLst/>
          </a:prstGeom>
          <a:noFill/>
        </p:spPr>
        <p:txBody>
          <a:bodyPr wrap="square" rtlCol="0">
            <a:spAutoFit/>
          </a:bodyPr>
          <a:lstStyle/>
          <a:p>
            <a:r>
              <a:rPr lang="en-US" dirty="0"/>
              <a:t>JUST AN FYI….</a:t>
            </a:r>
          </a:p>
        </p:txBody>
      </p:sp>
    </p:spTree>
    <p:extLst>
      <p:ext uri="{BB962C8B-B14F-4D97-AF65-F5344CB8AC3E}">
        <p14:creationId xmlns:p14="http://schemas.microsoft.com/office/powerpoint/2010/main" val="1863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85" y="512969"/>
            <a:ext cx="8388625" cy="1116106"/>
          </a:xfrm>
        </p:spPr>
        <p:txBody>
          <a:bodyPr/>
          <a:lstStyle/>
          <a:p>
            <a:r>
              <a:rPr lang="en-US" sz="2800" b="1" dirty="0"/>
              <a:t>Many pathways ahead…</a:t>
            </a:r>
          </a:p>
        </p:txBody>
      </p:sp>
      <p:sp>
        <p:nvSpPr>
          <p:cNvPr id="3" name="Content Placeholder 2"/>
          <p:cNvSpPr>
            <a:spLocks noGrp="1"/>
          </p:cNvSpPr>
          <p:nvPr>
            <p:ph idx="1"/>
          </p:nvPr>
        </p:nvSpPr>
        <p:spPr>
          <a:xfrm>
            <a:off x="498475" y="1981200"/>
            <a:ext cx="2676526" cy="4144963"/>
          </a:xfrm>
        </p:spPr>
        <p:txBody>
          <a:bodyPr>
            <a:normAutofit lnSpcReduction="10000"/>
          </a:bodyPr>
          <a:lstStyle/>
          <a:p>
            <a:r>
              <a:rPr lang="en-US" dirty="0"/>
              <a:t>Trade Schools</a:t>
            </a:r>
          </a:p>
          <a:p>
            <a:r>
              <a:rPr lang="en-US" dirty="0"/>
              <a:t>Apprenticeships</a:t>
            </a:r>
          </a:p>
          <a:p>
            <a:r>
              <a:rPr lang="en-US" dirty="0"/>
              <a:t>College</a:t>
            </a:r>
          </a:p>
          <a:p>
            <a:r>
              <a:rPr lang="en-US" dirty="0"/>
              <a:t>University</a:t>
            </a:r>
          </a:p>
          <a:p>
            <a:r>
              <a:rPr lang="en-US" dirty="0"/>
              <a:t>Institutes</a:t>
            </a:r>
          </a:p>
          <a:p>
            <a:r>
              <a:rPr lang="en-US" dirty="0"/>
              <a:t>Travel</a:t>
            </a:r>
          </a:p>
          <a:p>
            <a:r>
              <a:rPr lang="en-US" dirty="0"/>
              <a:t>Workforce</a:t>
            </a:r>
          </a:p>
          <a:p>
            <a:r>
              <a:rPr lang="en-US" dirty="0"/>
              <a:t>….</a:t>
            </a:r>
          </a:p>
        </p:txBody>
      </p:sp>
      <p:pic>
        <p:nvPicPr>
          <p:cNvPr id="4" name="Picture 3"/>
          <p:cNvPicPr>
            <a:picLocks noChangeAspect="1"/>
          </p:cNvPicPr>
          <p:nvPr/>
        </p:nvPicPr>
        <p:blipFill>
          <a:blip r:embed="rId2"/>
          <a:stretch>
            <a:fillRect/>
          </a:stretch>
        </p:blipFill>
        <p:spPr>
          <a:xfrm>
            <a:off x="7144616" y="2570808"/>
            <a:ext cx="1694584" cy="1339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787900" y="3205808"/>
            <a:ext cx="1841500" cy="129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2465418" y="3205808"/>
            <a:ext cx="1710588" cy="1140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6629400" y="5051387"/>
            <a:ext cx="1930400" cy="1147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3175001" y="5063943"/>
            <a:ext cx="1604397" cy="1295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a:stretch>
            <a:fillRect/>
          </a:stretch>
        </p:blipFill>
        <p:spPr>
          <a:xfrm>
            <a:off x="4508500" y="1392062"/>
            <a:ext cx="1955800" cy="1213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510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94868-93C0-47A4-7F97-451292BEE746}"/>
              </a:ext>
            </a:extLst>
          </p:cNvPr>
          <p:cNvSpPr txBox="1"/>
          <p:nvPr/>
        </p:nvSpPr>
        <p:spPr>
          <a:xfrm>
            <a:off x="248575" y="1754262"/>
            <a:ext cx="6207988" cy="1077218"/>
          </a:xfrm>
          <a:prstGeom prst="rect">
            <a:avLst/>
          </a:prstGeom>
          <a:noFill/>
        </p:spPr>
        <p:txBody>
          <a:bodyPr wrap="square" rtlCol="0">
            <a:spAutoFit/>
          </a:bodyPr>
          <a:lstStyle/>
          <a:p>
            <a:r>
              <a:rPr lang="en-CA" sz="2800" dirty="0">
                <a:solidFill>
                  <a:srgbClr val="7030A0"/>
                </a:solidFill>
              </a:rPr>
              <a:t>Post Secondary and Career Advisor:</a:t>
            </a:r>
          </a:p>
          <a:p>
            <a:pPr marL="285750" indent="-285750">
              <a:buFont typeface="Wingdings" panose="05000000000000000000" pitchFamily="2" charset="2"/>
              <a:buChar char="q"/>
            </a:pPr>
            <a:endParaRPr lang="en-CA" dirty="0"/>
          </a:p>
          <a:p>
            <a:r>
              <a:rPr lang="en-CA" dirty="0"/>
              <a:t>Ms. Darilynn Butler:  </a:t>
            </a:r>
            <a:r>
              <a:rPr lang="en-CA" dirty="0">
                <a:hlinkClick r:id="rId2"/>
              </a:rPr>
              <a:t>dbutler@sd43.bc.ca</a:t>
            </a:r>
            <a:r>
              <a:rPr lang="en-CA" dirty="0"/>
              <a:t>  </a:t>
            </a:r>
          </a:p>
        </p:txBody>
      </p:sp>
      <p:sp>
        <p:nvSpPr>
          <p:cNvPr id="6" name="TextBox 5">
            <a:extLst>
              <a:ext uri="{FF2B5EF4-FFF2-40B4-BE49-F238E27FC236}">
                <a16:creationId xmlns:a16="http://schemas.microsoft.com/office/drawing/2014/main" id="{C7E863EA-E88E-2E59-21BF-52C1B5ED5883}"/>
              </a:ext>
            </a:extLst>
          </p:cNvPr>
          <p:cNvSpPr txBox="1"/>
          <p:nvPr/>
        </p:nvSpPr>
        <p:spPr>
          <a:xfrm>
            <a:off x="693707" y="3150990"/>
            <a:ext cx="3169328" cy="1323439"/>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Apprenticeship opportunities</a:t>
            </a:r>
          </a:p>
          <a:p>
            <a:pPr marL="285750" indent="-285750">
              <a:buFont typeface="Wingdings" panose="05000000000000000000" pitchFamily="2" charset="2"/>
              <a:buChar char="q"/>
            </a:pPr>
            <a:r>
              <a:rPr lang="en-US" sz="2000" dirty="0"/>
              <a:t>Volunteering</a:t>
            </a:r>
          </a:p>
          <a:p>
            <a:pPr marL="285750" indent="-285750">
              <a:buFont typeface="Wingdings" panose="05000000000000000000" pitchFamily="2" charset="2"/>
              <a:buChar char="q"/>
            </a:pPr>
            <a:r>
              <a:rPr lang="en-US" sz="2000" dirty="0"/>
              <a:t>Work experience</a:t>
            </a:r>
          </a:p>
        </p:txBody>
      </p:sp>
      <p:pic>
        <p:nvPicPr>
          <p:cNvPr id="1028" name="Picture 4" descr="Choices">
            <a:extLst>
              <a:ext uri="{FF2B5EF4-FFF2-40B4-BE49-F238E27FC236}">
                <a16:creationId xmlns:a16="http://schemas.microsoft.com/office/drawing/2014/main" id="{70542D7C-E918-BF83-D4F3-A425DC5E6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43" y="2954590"/>
            <a:ext cx="3200562" cy="13234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CDCFD9-9092-9FDD-30C8-160C10C30479}"/>
              </a:ext>
            </a:extLst>
          </p:cNvPr>
          <p:cNvSpPr txBox="1"/>
          <p:nvPr/>
        </p:nvSpPr>
        <p:spPr>
          <a:xfrm>
            <a:off x="5237826" y="4678532"/>
            <a:ext cx="3062796" cy="1908215"/>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Finances</a:t>
            </a:r>
          </a:p>
          <a:p>
            <a:pPr marL="285750" indent="-285750">
              <a:buFont typeface="Wingdings" panose="05000000000000000000" pitchFamily="2" charset="2"/>
              <a:buChar char="q"/>
            </a:pPr>
            <a:r>
              <a:rPr lang="en-US" sz="2000" dirty="0"/>
              <a:t>Awards, bursaries, scholarships</a:t>
            </a:r>
          </a:p>
          <a:p>
            <a:pPr marL="285750" indent="-285750">
              <a:buFont typeface="Wingdings" panose="05000000000000000000" pitchFamily="2" charset="2"/>
              <a:buChar char="q"/>
            </a:pPr>
            <a:r>
              <a:rPr lang="en-US" sz="2000" dirty="0"/>
              <a:t>College, university, institutes </a:t>
            </a:r>
          </a:p>
          <a:p>
            <a:pPr marL="285750" indent="-285750">
              <a:buFont typeface="Wingdings" panose="05000000000000000000" pitchFamily="2" charset="2"/>
              <a:buChar char="q"/>
            </a:pPr>
            <a:endParaRPr lang="en-US" dirty="0"/>
          </a:p>
        </p:txBody>
      </p:sp>
      <p:sp>
        <p:nvSpPr>
          <p:cNvPr id="2" name="Title 1">
            <a:extLst>
              <a:ext uri="{FF2B5EF4-FFF2-40B4-BE49-F238E27FC236}">
                <a16:creationId xmlns:a16="http://schemas.microsoft.com/office/drawing/2014/main" id="{0BDFFA18-A6D0-6396-2177-7F0D6944A06C}"/>
              </a:ext>
            </a:extLst>
          </p:cNvPr>
          <p:cNvSpPr txBox="1">
            <a:spLocks/>
          </p:cNvSpPr>
          <p:nvPr/>
        </p:nvSpPr>
        <p:spPr>
          <a:xfrm>
            <a:off x="1459274" y="143263"/>
            <a:ext cx="6207988" cy="1032963"/>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defRPr/>
            </a:pPr>
            <a:r>
              <a:rPr lang="en-US" sz="3000" dirty="0">
                <a:solidFill>
                  <a:srgbClr val="663366"/>
                </a:solidFill>
                <a:latin typeface="Rockwell"/>
              </a:rPr>
              <a:t>Visit the Career Resource Centre </a:t>
            </a:r>
          </a:p>
          <a:p>
            <a:pPr algn="ctr">
              <a:defRPr/>
            </a:pPr>
            <a:r>
              <a:rPr lang="en-US" sz="3000" dirty="0">
                <a:solidFill>
                  <a:srgbClr val="663366"/>
                </a:solidFill>
                <a:latin typeface="Rockwell"/>
              </a:rPr>
              <a:t>in person or online:</a:t>
            </a:r>
          </a:p>
          <a:p>
            <a:pPr algn="ctr">
              <a:defRPr/>
            </a:pPr>
            <a:r>
              <a:rPr lang="en-US" sz="1600" dirty="0">
                <a:solidFill>
                  <a:srgbClr val="0070C0"/>
                </a:solidFill>
                <a:hlinkClick r:id="rId4">
                  <a:extLst>
                    <a:ext uri="{A12FA001-AC4F-418D-AE19-62706E023703}">
                      <ahyp:hlinkClr xmlns:ahyp="http://schemas.microsoft.com/office/drawing/2018/hyperlinkcolor" val="tx"/>
                    </a:ext>
                  </a:extLst>
                </a:hlinkClick>
              </a:rPr>
              <a:t>Heritage Woods Career Centre</a:t>
            </a:r>
            <a:endParaRPr lang="en-US" sz="1600" dirty="0">
              <a:solidFill>
                <a:srgbClr val="0070C0"/>
              </a:solidFill>
              <a:latin typeface="Rockwell"/>
            </a:endParaRPr>
          </a:p>
        </p:txBody>
      </p:sp>
      <p:pic>
        <p:nvPicPr>
          <p:cNvPr id="2050" name="Picture 2" descr="Keep Your Options Open MORE EDUCATION Can Equal MORE INCOME. - ppt download">
            <a:extLst>
              <a:ext uri="{FF2B5EF4-FFF2-40B4-BE49-F238E27FC236}">
                <a16:creationId xmlns:a16="http://schemas.microsoft.com/office/drawing/2014/main" id="{04ADBA28-72DC-AF74-BFC4-15820A69E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231" y="4880658"/>
            <a:ext cx="2277717" cy="170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5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25939"/>
            <a:ext cx="5200989" cy="1116106"/>
          </a:xfrm>
        </p:spPr>
        <p:txBody>
          <a:bodyPr/>
          <a:lstStyle/>
          <a:p>
            <a:r>
              <a:rPr lang="en-US" dirty="0">
                <a:solidFill>
                  <a:srgbClr val="7030A0"/>
                </a:solidFill>
              </a:rPr>
              <a:t>Planning Your Courses</a:t>
            </a:r>
          </a:p>
        </p:txBody>
      </p:sp>
      <p:sp>
        <p:nvSpPr>
          <p:cNvPr id="3" name="Content Placeholder 2"/>
          <p:cNvSpPr>
            <a:spLocks noGrp="1"/>
          </p:cNvSpPr>
          <p:nvPr>
            <p:ph idx="1"/>
          </p:nvPr>
        </p:nvSpPr>
        <p:spPr>
          <a:xfrm>
            <a:off x="622761" y="1189572"/>
            <a:ext cx="8592260" cy="3267535"/>
          </a:xfrm>
        </p:spPr>
        <p:txBody>
          <a:bodyPr>
            <a:normAutofit fontScale="55000" lnSpcReduction="20000"/>
          </a:bodyPr>
          <a:lstStyle/>
          <a:p>
            <a:r>
              <a:rPr lang="en-US" sz="3600" dirty="0"/>
              <a:t>  </a:t>
            </a:r>
            <a:r>
              <a:rPr lang="en-US" sz="5100" dirty="0">
                <a:solidFill>
                  <a:schemeClr val="tx1"/>
                </a:solidFill>
              </a:rPr>
              <a:t>Think about:</a:t>
            </a:r>
          </a:p>
          <a:p>
            <a:pPr marL="914400" lvl="1">
              <a:spcBef>
                <a:spcPts val="1200"/>
              </a:spcBef>
            </a:pPr>
            <a:r>
              <a:rPr lang="en-US" sz="3200" dirty="0">
                <a:solidFill>
                  <a:srgbClr val="0070C0"/>
                </a:solidFill>
              </a:rPr>
              <a:t>What are you good at? </a:t>
            </a:r>
          </a:p>
          <a:p>
            <a:pPr marL="914400" lvl="1">
              <a:spcBef>
                <a:spcPts val="1200"/>
              </a:spcBef>
            </a:pPr>
            <a:r>
              <a:rPr lang="en-US" sz="3200" dirty="0">
                <a:solidFill>
                  <a:srgbClr val="0070C0"/>
                </a:solidFill>
              </a:rPr>
              <a:t>What do you like to do?</a:t>
            </a:r>
          </a:p>
          <a:p>
            <a:pPr marL="914400" lvl="1">
              <a:spcBef>
                <a:spcPts val="1200"/>
              </a:spcBef>
            </a:pPr>
            <a:r>
              <a:rPr lang="en-US" sz="3200" dirty="0">
                <a:solidFill>
                  <a:srgbClr val="0070C0"/>
                </a:solidFill>
              </a:rPr>
              <a:t>Challenge yourself to try something new!</a:t>
            </a:r>
          </a:p>
          <a:p>
            <a:pPr marL="914400" lvl="1">
              <a:spcBef>
                <a:spcPts val="1200"/>
              </a:spcBef>
            </a:pPr>
            <a:r>
              <a:rPr lang="en-US" sz="3200" dirty="0">
                <a:solidFill>
                  <a:srgbClr val="0070C0"/>
                </a:solidFill>
              </a:rPr>
              <a:t>Ideas for after high school?</a:t>
            </a:r>
          </a:p>
          <a:p>
            <a:pPr marL="914400" lvl="1">
              <a:spcBef>
                <a:spcPts val="1200"/>
              </a:spcBef>
            </a:pPr>
            <a:r>
              <a:rPr lang="en-US" sz="3200" dirty="0">
                <a:solidFill>
                  <a:srgbClr val="0070C0"/>
                </a:solidFill>
              </a:rPr>
              <a:t>What courses will give you the skills you need (communication, leadership, teamwork, creative thinking)?</a:t>
            </a:r>
          </a:p>
          <a:p>
            <a:pPr marL="914400" lvl="1">
              <a:spcBef>
                <a:spcPts val="1200"/>
              </a:spcBef>
            </a:pPr>
            <a:r>
              <a:rPr lang="en-US" sz="3200" dirty="0">
                <a:solidFill>
                  <a:srgbClr val="0070C0"/>
                </a:solidFill>
              </a:rPr>
              <a:t>What is REALISTIC?</a:t>
            </a:r>
          </a:p>
          <a:p>
            <a:pPr marL="914400" lvl="1">
              <a:spcBef>
                <a:spcPts val="1200"/>
              </a:spcBef>
            </a:pPr>
            <a:r>
              <a:rPr lang="en-US" sz="3200" dirty="0">
                <a:solidFill>
                  <a:srgbClr val="0070C0"/>
                </a:solidFill>
              </a:rPr>
              <a:t>Talk to people</a:t>
            </a:r>
          </a:p>
        </p:txBody>
      </p:sp>
      <p:pic>
        <p:nvPicPr>
          <p:cNvPr id="5" name="Picture 4"/>
          <p:cNvPicPr>
            <a:picLocks noChangeAspect="1"/>
          </p:cNvPicPr>
          <p:nvPr/>
        </p:nvPicPr>
        <p:blipFill>
          <a:blip r:embed="rId2"/>
          <a:stretch>
            <a:fillRect/>
          </a:stretch>
        </p:blipFill>
        <p:spPr>
          <a:xfrm>
            <a:off x="6516209" y="4457107"/>
            <a:ext cx="2155142" cy="2155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930A3973-2D9A-4F63-29EE-F83C4234E90A}"/>
              </a:ext>
            </a:extLst>
          </p:cNvPr>
          <p:cNvSpPr txBox="1"/>
          <p:nvPr/>
        </p:nvSpPr>
        <p:spPr>
          <a:xfrm>
            <a:off x="1855433" y="5260483"/>
            <a:ext cx="6968971" cy="1077218"/>
          </a:xfrm>
          <a:prstGeom prst="rect">
            <a:avLst/>
          </a:prstGeom>
          <a:noFill/>
        </p:spPr>
        <p:txBody>
          <a:bodyPr wrap="square" rtlCol="0">
            <a:spAutoFit/>
          </a:bodyPr>
          <a:lstStyle/>
          <a:p>
            <a:pPr marL="914400" lvl="1">
              <a:spcBef>
                <a:spcPts val="1200"/>
              </a:spcBef>
            </a:pPr>
            <a:r>
              <a:rPr lang="en-US" sz="1800" dirty="0">
                <a:solidFill>
                  <a:srgbClr val="0070C0"/>
                </a:solidFill>
              </a:rPr>
              <a:t>READ THE COURSE BOOKLET! </a:t>
            </a:r>
          </a:p>
          <a:p>
            <a:pPr marL="914400" lvl="1">
              <a:spcBef>
                <a:spcPts val="1200"/>
              </a:spcBef>
            </a:pPr>
            <a:r>
              <a:rPr lang="en-US" sz="1800" dirty="0">
                <a:hlinkClick r:id="rId3"/>
              </a:rPr>
              <a:t>Course Programming </a:t>
            </a:r>
            <a:endParaRPr lang="en-US" sz="1800" dirty="0">
              <a:solidFill>
                <a:srgbClr val="0070C0"/>
              </a:solidFill>
            </a:endParaRPr>
          </a:p>
          <a:p>
            <a:endParaRPr lang="en-CA" dirty="0"/>
          </a:p>
        </p:txBody>
      </p:sp>
      <p:sp>
        <p:nvSpPr>
          <p:cNvPr id="6" name="Arrow: Right 5">
            <a:extLst>
              <a:ext uri="{FF2B5EF4-FFF2-40B4-BE49-F238E27FC236}">
                <a16:creationId xmlns:a16="http://schemas.microsoft.com/office/drawing/2014/main" id="{643F52A3-CAA3-0A04-84BA-017A744E84AD}"/>
              </a:ext>
            </a:extLst>
          </p:cNvPr>
          <p:cNvSpPr/>
          <p:nvPr/>
        </p:nvSpPr>
        <p:spPr>
          <a:xfrm>
            <a:off x="756371" y="5388124"/>
            <a:ext cx="1346200" cy="560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6" name="Picture 4" descr="Thinking Person Clip Art - Vector Clip Art Online, Royalty Free - Clip Art  Library">
            <a:extLst>
              <a:ext uri="{FF2B5EF4-FFF2-40B4-BE49-F238E27FC236}">
                <a16:creationId xmlns:a16="http://schemas.microsoft.com/office/drawing/2014/main" id="{718449D1-7A3A-9B0D-0AD8-7639A9552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750" y="444565"/>
            <a:ext cx="2174013" cy="162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27B491-A33A-2773-5377-355B8BF5604E}"/>
              </a:ext>
            </a:extLst>
          </p:cNvPr>
          <p:cNvSpPr txBox="1"/>
          <p:nvPr/>
        </p:nvSpPr>
        <p:spPr>
          <a:xfrm>
            <a:off x="1331649" y="1402671"/>
            <a:ext cx="6755907" cy="2585323"/>
          </a:xfrm>
          <a:prstGeom prst="rect">
            <a:avLst/>
          </a:prstGeom>
          <a:noFill/>
        </p:spPr>
        <p:txBody>
          <a:bodyPr wrap="square" rtlCol="0">
            <a:spAutoFit/>
          </a:bodyPr>
          <a:lstStyle/>
          <a:p>
            <a:r>
              <a:rPr lang="en-US" sz="3600" b="0" i="1" dirty="0">
                <a:solidFill>
                  <a:srgbClr val="0070C0"/>
                </a:solidFill>
                <a:effectLst/>
                <a:latin typeface="Merriweather" panose="020B0604020202020204" pitchFamily="2" charset="0"/>
              </a:rPr>
              <a:t>“The only way to do great work is to love what you do. If you haven't found it yet, keep looking. Don't settle.”</a:t>
            </a:r>
          </a:p>
          <a:p>
            <a:endParaRPr lang="en-US" dirty="0"/>
          </a:p>
        </p:txBody>
      </p:sp>
      <p:pic>
        <p:nvPicPr>
          <p:cNvPr id="4098" name="Picture 2" descr="Do What You Love: But First Find Out What That Is">
            <a:extLst>
              <a:ext uri="{FF2B5EF4-FFF2-40B4-BE49-F238E27FC236}">
                <a16:creationId xmlns:a16="http://schemas.microsoft.com/office/drawing/2014/main" id="{1322F1D6-32D5-93F3-FC4B-FAB430525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2" y="415514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1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675" y="510988"/>
            <a:ext cx="6359526" cy="1116106"/>
          </a:xfrm>
        </p:spPr>
        <p:txBody>
          <a:bodyPr/>
          <a:lstStyle/>
          <a:p>
            <a:pPr algn="ctr"/>
            <a:r>
              <a:rPr lang="en-US" dirty="0"/>
              <a:t>Take your time…these are important decisions</a:t>
            </a:r>
          </a:p>
        </p:txBody>
      </p:sp>
      <p:sp>
        <p:nvSpPr>
          <p:cNvPr id="3" name="Content Placeholder 2"/>
          <p:cNvSpPr>
            <a:spLocks noGrp="1"/>
          </p:cNvSpPr>
          <p:nvPr>
            <p:ph idx="1"/>
          </p:nvPr>
        </p:nvSpPr>
        <p:spPr>
          <a:xfrm>
            <a:off x="793843" y="2410735"/>
            <a:ext cx="7556313" cy="3499528"/>
          </a:xfrm>
        </p:spPr>
        <p:txBody>
          <a:bodyPr>
            <a:normAutofit/>
          </a:bodyPr>
          <a:lstStyle/>
          <a:p>
            <a:r>
              <a:rPr lang="en-US" b="1" u="sng" dirty="0">
                <a:solidFill>
                  <a:schemeClr val="tx1"/>
                </a:solidFill>
              </a:rPr>
              <a:t>Your choices NOW determine the school timetable</a:t>
            </a:r>
          </a:p>
          <a:p>
            <a:r>
              <a:rPr lang="en-US" dirty="0">
                <a:solidFill>
                  <a:schemeClr val="tx1"/>
                </a:solidFill>
              </a:rPr>
              <a:t>Many reasons for not getting all requests (conflict, courses not running, courses are full…)</a:t>
            </a:r>
          </a:p>
          <a:p>
            <a:r>
              <a:rPr lang="en-US" dirty="0">
                <a:solidFill>
                  <a:schemeClr val="tx1"/>
                </a:solidFill>
              </a:rPr>
              <a:t>Not able to make changes based on:</a:t>
            </a:r>
          </a:p>
          <a:p>
            <a:pPr lvl="2"/>
            <a:r>
              <a:rPr lang="en-US" dirty="0">
                <a:solidFill>
                  <a:schemeClr val="tx1"/>
                </a:solidFill>
              </a:rPr>
              <a:t>Friends</a:t>
            </a:r>
          </a:p>
          <a:p>
            <a:pPr lvl="2"/>
            <a:r>
              <a:rPr lang="en-US" dirty="0">
                <a:solidFill>
                  <a:schemeClr val="tx1"/>
                </a:solidFill>
              </a:rPr>
              <a:t>Teacher preference</a:t>
            </a:r>
          </a:p>
          <a:p>
            <a:pPr lvl="2"/>
            <a:r>
              <a:rPr lang="en-US" dirty="0">
                <a:solidFill>
                  <a:schemeClr val="tx1"/>
                </a:solidFill>
              </a:rPr>
              <a:t>Semester</a:t>
            </a:r>
          </a:p>
          <a:p>
            <a:pPr lvl="2"/>
            <a:r>
              <a:rPr lang="en-US" dirty="0">
                <a:solidFill>
                  <a:schemeClr val="tx1"/>
                </a:solidFill>
              </a:rPr>
              <a:t>Time of Day</a:t>
            </a:r>
          </a:p>
          <a:p>
            <a:pPr marL="457200" lvl="2" indent="0">
              <a:buNone/>
            </a:pPr>
            <a:endParaRPr lang="en-US" dirty="0"/>
          </a:p>
          <a:p>
            <a:pPr marL="457200" lvl="2" indent="0">
              <a:buNone/>
            </a:pPr>
            <a:endParaRPr lang="en-US" dirty="0"/>
          </a:p>
        </p:txBody>
      </p:sp>
      <p:pic>
        <p:nvPicPr>
          <p:cNvPr id="4" name="Picture 3"/>
          <p:cNvPicPr>
            <a:picLocks noChangeAspect="1"/>
          </p:cNvPicPr>
          <p:nvPr/>
        </p:nvPicPr>
        <p:blipFill>
          <a:blip r:embed="rId2"/>
          <a:stretch>
            <a:fillRect/>
          </a:stretch>
        </p:blipFill>
        <p:spPr>
          <a:xfrm>
            <a:off x="250824" y="330200"/>
            <a:ext cx="1435100" cy="143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5930282" y="3856076"/>
            <a:ext cx="2040015" cy="1624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30759" y="6126163"/>
            <a:ext cx="8089972" cy="646331"/>
          </a:xfrm>
          <a:prstGeom prst="rect">
            <a:avLst/>
          </a:prstGeom>
          <a:noFill/>
        </p:spPr>
        <p:txBody>
          <a:bodyPr wrap="none" rtlCol="0">
            <a:spAutoFit/>
          </a:bodyPr>
          <a:lstStyle/>
          <a:p>
            <a:pPr marL="0" lvl="2"/>
            <a:r>
              <a:rPr lang="en-US" i="1" dirty="0">
                <a:solidFill>
                  <a:srgbClr val="772399"/>
                </a:solidFill>
              </a:rPr>
              <a:t>Once you know what courses you want, it is time to fill out your planning sheet.</a:t>
            </a:r>
          </a:p>
          <a:p>
            <a:endParaRPr lang="en-US" dirty="0"/>
          </a:p>
        </p:txBody>
      </p:sp>
    </p:spTree>
    <p:extLst>
      <p:ext uri="{BB962C8B-B14F-4D97-AF65-F5344CB8AC3E}">
        <p14:creationId xmlns:p14="http://schemas.microsoft.com/office/powerpoint/2010/main" val="26650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73E0-5962-ED9D-40EE-7CC600DCFF1D}"/>
              </a:ext>
            </a:extLst>
          </p:cNvPr>
          <p:cNvSpPr>
            <a:spLocks noGrp="1"/>
          </p:cNvSpPr>
          <p:nvPr>
            <p:ph type="title"/>
          </p:nvPr>
        </p:nvSpPr>
        <p:spPr>
          <a:xfrm>
            <a:off x="968992" y="497671"/>
            <a:ext cx="5751405" cy="1116106"/>
          </a:xfrm>
        </p:spPr>
        <p:txBody>
          <a:bodyPr/>
          <a:lstStyle/>
          <a:p>
            <a:r>
              <a:rPr lang="en-CA" dirty="0"/>
              <a:t>ONLINE COURSE REQUEST PROCESS</a:t>
            </a:r>
          </a:p>
        </p:txBody>
      </p:sp>
      <p:sp>
        <p:nvSpPr>
          <p:cNvPr id="3" name="Content Placeholder 2">
            <a:extLst>
              <a:ext uri="{FF2B5EF4-FFF2-40B4-BE49-F238E27FC236}">
                <a16:creationId xmlns:a16="http://schemas.microsoft.com/office/drawing/2014/main" id="{54E41078-C390-CE03-F66C-2A243B6C1245}"/>
              </a:ext>
            </a:extLst>
          </p:cNvPr>
          <p:cNvSpPr>
            <a:spLocks noGrp="1"/>
          </p:cNvSpPr>
          <p:nvPr>
            <p:ph idx="1"/>
          </p:nvPr>
        </p:nvSpPr>
        <p:spPr/>
        <p:txBody>
          <a:bodyPr/>
          <a:lstStyle/>
          <a:p>
            <a:r>
              <a:rPr lang="en-CA" dirty="0"/>
              <a:t>The following slides are meant to guide you through the process</a:t>
            </a:r>
          </a:p>
          <a:p>
            <a:r>
              <a:rPr lang="en-CA" dirty="0"/>
              <a:t>This will be made available online on the 25</a:t>
            </a:r>
            <a:r>
              <a:rPr lang="en-CA" baseline="30000" dirty="0"/>
              <a:t>th</a:t>
            </a:r>
            <a:r>
              <a:rPr lang="en-CA" dirty="0"/>
              <a:t> for you to go through more slowly</a:t>
            </a:r>
          </a:p>
          <a:p>
            <a:r>
              <a:rPr lang="en-CA" dirty="0"/>
              <a:t>There will be assistance for those who need it during FLEX in the computer lab:</a:t>
            </a:r>
          </a:p>
          <a:p>
            <a:pPr lvl="1"/>
            <a:r>
              <a:rPr lang="en-CA" dirty="0"/>
              <a:t>Wednesday Feb 1</a:t>
            </a:r>
          </a:p>
          <a:p>
            <a:pPr lvl="1"/>
            <a:r>
              <a:rPr lang="en-CA" dirty="0"/>
              <a:t>Wednesday Feb 8</a:t>
            </a:r>
          </a:p>
          <a:p>
            <a:pPr lvl="1"/>
            <a:r>
              <a:rPr lang="en-CA" dirty="0"/>
              <a:t>Wednesday Feb 15</a:t>
            </a:r>
          </a:p>
        </p:txBody>
      </p:sp>
      <p:pic>
        <p:nvPicPr>
          <p:cNvPr id="6146" name="Picture 2" descr="Free Computers Clipart - Clip Art Pictures - Graphics - Illustrations">
            <a:extLst>
              <a:ext uri="{FF2B5EF4-FFF2-40B4-BE49-F238E27FC236}">
                <a16:creationId xmlns:a16="http://schemas.microsoft.com/office/drawing/2014/main" id="{07409E8B-CF3C-3866-7471-EAADCA9C7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748" y="4668838"/>
            <a:ext cx="200025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1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243" y="1830888"/>
            <a:ext cx="2911617" cy="4154984"/>
          </a:xfrm>
          <a:prstGeom prst="rect">
            <a:avLst/>
          </a:prstGeom>
          <a:noFill/>
        </p:spPr>
        <p:txBody>
          <a:bodyPr wrap="square" rtlCol="0">
            <a:spAutoFit/>
          </a:bodyPr>
          <a:lstStyle/>
          <a:p>
            <a:r>
              <a:rPr lang="en-US" sz="2400" b="1" dirty="0">
                <a:solidFill>
                  <a:schemeClr val="accent2">
                    <a:lumMod val="75000"/>
                    <a:lumOff val="25000"/>
                  </a:schemeClr>
                </a:solidFill>
                <a:effectLst>
                  <a:outerShdw blurRad="38100" dist="38100" dir="2700000" algn="tl">
                    <a:srgbClr val="000000">
                      <a:alpha val="43137"/>
                    </a:srgbClr>
                  </a:outerShdw>
                </a:effectLst>
              </a:rPr>
              <a:t>Grade 10 </a:t>
            </a:r>
          </a:p>
          <a:p>
            <a:r>
              <a:rPr lang="en-US" sz="2400" b="1" dirty="0">
                <a:solidFill>
                  <a:schemeClr val="accent2">
                    <a:lumMod val="75000"/>
                    <a:lumOff val="25000"/>
                  </a:schemeClr>
                </a:solidFill>
                <a:effectLst>
                  <a:outerShdw blurRad="38100" dist="38100" dir="2700000" algn="tl">
                    <a:srgbClr val="000000">
                      <a:alpha val="43137"/>
                    </a:srgbClr>
                  </a:outerShdw>
                </a:effectLst>
              </a:rPr>
              <a:t>Required</a:t>
            </a:r>
          </a:p>
          <a:p>
            <a:pPr algn="ctr"/>
            <a:endParaRPr lang="en-US" sz="2400" dirty="0">
              <a:solidFill>
                <a:schemeClr val="accent2">
                  <a:lumMod val="75000"/>
                  <a:lumOff val="25000"/>
                </a:schemeClr>
              </a:solidFill>
            </a:endParaRPr>
          </a:p>
          <a:p>
            <a:pPr marL="285750" indent="-285750">
              <a:buFont typeface="Arial"/>
              <a:buChar char="•"/>
            </a:pPr>
            <a:r>
              <a:rPr lang="en-US" sz="2400" dirty="0"/>
              <a:t>Language Arts (English) 10</a:t>
            </a:r>
          </a:p>
          <a:p>
            <a:pPr marL="285750" indent="-285750">
              <a:buFont typeface="Arial"/>
              <a:buChar char="•"/>
            </a:pPr>
            <a:r>
              <a:rPr lang="en-US" sz="2400" dirty="0"/>
              <a:t>Math 10</a:t>
            </a:r>
          </a:p>
          <a:p>
            <a:pPr marL="285750" indent="-285750">
              <a:buFont typeface="Arial"/>
              <a:buChar char="•"/>
            </a:pPr>
            <a:r>
              <a:rPr lang="en-US" sz="2400" dirty="0"/>
              <a:t>PHE 10</a:t>
            </a:r>
          </a:p>
          <a:p>
            <a:pPr marL="285750" indent="-285750">
              <a:buFont typeface="Arial"/>
              <a:buChar char="•"/>
            </a:pPr>
            <a:r>
              <a:rPr lang="en-US" sz="2400" dirty="0"/>
              <a:t>Career Life Education 10</a:t>
            </a:r>
          </a:p>
          <a:p>
            <a:pPr marL="285750" indent="-285750">
              <a:buFont typeface="Arial"/>
              <a:buChar char="•"/>
            </a:pPr>
            <a:r>
              <a:rPr lang="en-US" sz="2400" dirty="0"/>
              <a:t>Science 10</a:t>
            </a:r>
          </a:p>
          <a:p>
            <a:pPr marL="285750" indent="-285750">
              <a:buFont typeface="Arial"/>
              <a:buChar char="•"/>
            </a:pPr>
            <a:r>
              <a:rPr lang="en-US" sz="2400" dirty="0"/>
              <a:t>Social Studies 10</a:t>
            </a:r>
          </a:p>
        </p:txBody>
      </p:sp>
      <p:sp>
        <p:nvSpPr>
          <p:cNvPr id="5" name="TextBox 4"/>
          <p:cNvSpPr txBox="1"/>
          <p:nvPr/>
        </p:nvSpPr>
        <p:spPr>
          <a:xfrm>
            <a:off x="3273508" y="1854163"/>
            <a:ext cx="3056712" cy="3416320"/>
          </a:xfrm>
          <a:prstGeom prst="rect">
            <a:avLst/>
          </a:prstGeom>
          <a:noFill/>
        </p:spPr>
        <p:txBody>
          <a:bodyPr wrap="square" rtlCol="0">
            <a:spAutoFit/>
          </a:bodyPr>
          <a:lstStyle/>
          <a:p>
            <a:r>
              <a:rPr lang="en-US" sz="2400" b="1" dirty="0">
                <a:solidFill>
                  <a:srgbClr val="674A74"/>
                </a:solidFill>
                <a:effectLst>
                  <a:outerShdw blurRad="38100" dist="38100" dir="2700000" algn="tl">
                    <a:srgbClr val="000000">
                      <a:alpha val="43137"/>
                    </a:srgbClr>
                  </a:outerShdw>
                </a:effectLst>
              </a:rPr>
              <a:t>Grade 11</a:t>
            </a:r>
          </a:p>
          <a:p>
            <a:r>
              <a:rPr lang="en-US" sz="2400" b="1" dirty="0">
                <a:solidFill>
                  <a:srgbClr val="674A74"/>
                </a:solidFill>
                <a:effectLst>
                  <a:outerShdw blurRad="38100" dist="38100" dir="2700000" algn="tl">
                    <a:srgbClr val="000000">
                      <a:alpha val="43137"/>
                    </a:srgbClr>
                  </a:outerShdw>
                </a:effectLst>
              </a:rPr>
              <a:t>Required</a:t>
            </a:r>
          </a:p>
          <a:p>
            <a:pPr algn="ctr"/>
            <a:endParaRPr lang="en-US" sz="2400" dirty="0">
              <a:solidFill>
                <a:srgbClr val="674A74"/>
              </a:solidFill>
            </a:endParaRPr>
          </a:p>
          <a:p>
            <a:pPr marL="285750" indent="-285750">
              <a:buFont typeface="Arial"/>
              <a:buChar char="•"/>
            </a:pPr>
            <a:r>
              <a:rPr lang="en-US" sz="2400" dirty="0"/>
              <a:t>Language Arts (English) 11</a:t>
            </a:r>
          </a:p>
          <a:p>
            <a:pPr marL="285750" indent="-285750">
              <a:buFont typeface="Arial"/>
              <a:buChar char="•"/>
            </a:pPr>
            <a:r>
              <a:rPr lang="en-US" sz="2400" dirty="0"/>
              <a:t>Math 11</a:t>
            </a:r>
          </a:p>
          <a:p>
            <a:pPr marL="285750" indent="-285750">
              <a:buFont typeface="Arial"/>
              <a:buChar char="•"/>
            </a:pPr>
            <a:r>
              <a:rPr lang="en-US" sz="2400" dirty="0"/>
              <a:t>Science 11 or 12</a:t>
            </a:r>
          </a:p>
          <a:p>
            <a:pPr marL="285750" indent="-285750">
              <a:buFont typeface="Arial"/>
              <a:buChar char="•"/>
            </a:pPr>
            <a:r>
              <a:rPr lang="en-US" sz="2400" dirty="0"/>
              <a:t>Social Studies 11 or 12</a:t>
            </a:r>
          </a:p>
        </p:txBody>
      </p:sp>
      <p:sp>
        <p:nvSpPr>
          <p:cNvPr id="6" name="TextBox 5"/>
          <p:cNvSpPr txBox="1"/>
          <p:nvPr/>
        </p:nvSpPr>
        <p:spPr>
          <a:xfrm>
            <a:off x="6517515" y="1829844"/>
            <a:ext cx="2956853" cy="2677656"/>
          </a:xfrm>
          <a:prstGeom prst="rect">
            <a:avLst/>
          </a:prstGeom>
          <a:noFill/>
        </p:spPr>
        <p:txBody>
          <a:bodyPr wrap="square" rtlCol="0">
            <a:spAutoFit/>
          </a:bodyPr>
          <a:lstStyle/>
          <a:p>
            <a:r>
              <a:rPr lang="en-US" sz="2400" b="1" dirty="0">
                <a:solidFill>
                  <a:schemeClr val="accent6">
                    <a:lumMod val="75000"/>
                  </a:schemeClr>
                </a:solidFill>
                <a:effectLst>
                  <a:outerShdw blurRad="38100" dist="38100" dir="2700000" algn="tl">
                    <a:srgbClr val="000000">
                      <a:alpha val="43137"/>
                    </a:srgbClr>
                  </a:outerShdw>
                </a:effectLst>
              </a:rPr>
              <a:t>Grade 12</a:t>
            </a:r>
          </a:p>
          <a:p>
            <a:r>
              <a:rPr lang="en-US" sz="2400" b="1" dirty="0">
                <a:solidFill>
                  <a:schemeClr val="accent6">
                    <a:lumMod val="75000"/>
                  </a:schemeClr>
                </a:solidFill>
                <a:effectLst>
                  <a:outerShdw blurRad="38100" dist="38100" dir="2700000" algn="tl">
                    <a:srgbClr val="000000">
                      <a:alpha val="43137"/>
                    </a:srgbClr>
                  </a:outerShdw>
                </a:effectLst>
              </a:rPr>
              <a:t>Required</a:t>
            </a:r>
          </a:p>
          <a:p>
            <a:pPr algn="ctr"/>
            <a:endParaRPr lang="en-US" sz="2400" dirty="0">
              <a:solidFill>
                <a:schemeClr val="accent6">
                  <a:lumMod val="75000"/>
                </a:schemeClr>
              </a:solidFill>
            </a:endParaRPr>
          </a:p>
          <a:p>
            <a:pPr marL="285750" indent="-285750">
              <a:buFont typeface="Arial"/>
              <a:buChar char="•"/>
            </a:pPr>
            <a:r>
              <a:rPr lang="en-US" sz="2400" dirty="0"/>
              <a:t>Language Arts (English) 12</a:t>
            </a:r>
          </a:p>
          <a:p>
            <a:pPr marL="285750" indent="-285750">
              <a:buFont typeface="Arial"/>
              <a:buChar char="•"/>
            </a:pPr>
            <a:r>
              <a:rPr lang="en-US" sz="2400" dirty="0"/>
              <a:t>Career Life Connections</a:t>
            </a:r>
            <a:endParaRPr lang="en-US" dirty="0"/>
          </a:p>
        </p:txBody>
      </p:sp>
      <p:pic>
        <p:nvPicPr>
          <p:cNvPr id="7" name="Picture 6" descr="th.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517515" y="4813250"/>
            <a:ext cx="1763210" cy="1184054"/>
          </a:xfrm>
          <a:prstGeom prst="rect">
            <a:avLst/>
          </a:prstGeom>
        </p:spPr>
      </p:pic>
      <p:sp>
        <p:nvSpPr>
          <p:cNvPr id="3" name="Rectangle 2">
            <a:extLst>
              <a:ext uri="{FF2B5EF4-FFF2-40B4-BE49-F238E27FC236}">
                <a16:creationId xmlns:a16="http://schemas.microsoft.com/office/drawing/2014/main" id="{0EDABD90-A773-472A-B317-C1D33C1C0C84}"/>
              </a:ext>
            </a:extLst>
          </p:cNvPr>
          <p:cNvSpPr/>
          <p:nvPr/>
        </p:nvSpPr>
        <p:spPr>
          <a:xfrm>
            <a:off x="479142" y="738205"/>
            <a:ext cx="7516801" cy="707886"/>
          </a:xfrm>
          <a:prstGeom prst="rect">
            <a:avLst/>
          </a:prstGeom>
        </p:spPr>
        <p:txBody>
          <a:bodyPr wrap="none">
            <a:spAutoFit/>
          </a:bodyPr>
          <a:lstStyle/>
          <a:p>
            <a:r>
              <a:rPr lang="en-US" sz="4000" b="1" dirty="0">
                <a:solidFill>
                  <a:schemeClr val="tx2">
                    <a:lumMod val="75000"/>
                    <a:lumOff val="25000"/>
                  </a:schemeClr>
                </a:solidFill>
              </a:rPr>
              <a:t>Grad Program Requirements</a:t>
            </a:r>
            <a:endParaRPr lang="en-US" sz="4000" dirty="0">
              <a:solidFill>
                <a:schemeClr val="tx2">
                  <a:lumMod val="75000"/>
                  <a:lumOff val="25000"/>
                </a:schemeClr>
              </a:solidFill>
            </a:endParaRPr>
          </a:p>
        </p:txBody>
      </p:sp>
      <p:sp>
        <p:nvSpPr>
          <p:cNvPr id="2" name="TextBox 1">
            <a:extLst>
              <a:ext uri="{FF2B5EF4-FFF2-40B4-BE49-F238E27FC236}">
                <a16:creationId xmlns:a16="http://schemas.microsoft.com/office/drawing/2014/main" id="{558D8396-1C51-12C6-21B1-7FC439BDBD63}"/>
              </a:ext>
            </a:extLst>
          </p:cNvPr>
          <p:cNvSpPr txBox="1"/>
          <p:nvPr/>
        </p:nvSpPr>
        <p:spPr>
          <a:xfrm>
            <a:off x="3158308" y="6209278"/>
            <a:ext cx="4240812" cy="369332"/>
          </a:xfrm>
          <a:prstGeom prst="rect">
            <a:avLst/>
          </a:prstGeom>
          <a:noFill/>
        </p:spPr>
        <p:txBody>
          <a:bodyPr wrap="square" rtlCol="0">
            <a:spAutoFit/>
          </a:bodyPr>
          <a:lstStyle/>
          <a:p>
            <a:r>
              <a:rPr lang="en-US" dirty="0">
                <a:hlinkClick r:id="rId4"/>
              </a:rPr>
              <a:t>Graduation Requirements BC</a:t>
            </a:r>
            <a:endParaRPr lang="en-CA" dirty="0"/>
          </a:p>
        </p:txBody>
      </p:sp>
      <p:sp>
        <p:nvSpPr>
          <p:cNvPr id="8" name="Arrow: Right 7">
            <a:extLst>
              <a:ext uri="{FF2B5EF4-FFF2-40B4-BE49-F238E27FC236}">
                <a16:creationId xmlns:a16="http://schemas.microsoft.com/office/drawing/2014/main" id="{5A4CF423-732E-2021-A9BE-953D8219946C}"/>
              </a:ext>
            </a:extLst>
          </p:cNvPr>
          <p:cNvSpPr/>
          <p:nvPr/>
        </p:nvSpPr>
        <p:spPr>
          <a:xfrm>
            <a:off x="1626383" y="6113640"/>
            <a:ext cx="1346200" cy="560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6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0ACDC90C-3CD1-4D8F-B5B5-985A51B6A6E0}"/>
              </a:ext>
            </a:extLst>
          </p:cNvPr>
          <p:cNvSpPr/>
          <p:nvPr/>
        </p:nvSpPr>
        <p:spPr>
          <a:xfrm>
            <a:off x="527247" y="1700775"/>
            <a:ext cx="970960" cy="471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B32C8DD7-4B52-494C-A2C7-375E42D8DB6F}"/>
              </a:ext>
            </a:extLst>
          </p:cNvPr>
          <p:cNvSpPr txBox="1">
            <a:spLocks/>
          </p:cNvSpPr>
          <p:nvPr/>
        </p:nvSpPr>
        <p:spPr>
          <a:xfrm>
            <a:off x="527247" y="35510"/>
            <a:ext cx="7334054"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3200" b="1" dirty="0"/>
              <a:t>STEP 1: Fill out the Course Planning Sheet the grade you are going into</a:t>
            </a:r>
          </a:p>
        </p:txBody>
      </p:sp>
      <p:sp>
        <p:nvSpPr>
          <p:cNvPr id="2" name="TextBox 1">
            <a:extLst>
              <a:ext uri="{FF2B5EF4-FFF2-40B4-BE49-F238E27FC236}">
                <a16:creationId xmlns:a16="http://schemas.microsoft.com/office/drawing/2014/main" id="{5401703F-D4B9-A921-F36F-7A42C2BC3359}"/>
              </a:ext>
            </a:extLst>
          </p:cNvPr>
          <p:cNvSpPr txBox="1"/>
          <p:nvPr/>
        </p:nvSpPr>
        <p:spPr>
          <a:xfrm>
            <a:off x="1611422" y="1613281"/>
            <a:ext cx="6152225" cy="369332"/>
          </a:xfrm>
          <a:prstGeom prst="rect">
            <a:avLst/>
          </a:prstGeom>
          <a:noFill/>
        </p:spPr>
        <p:txBody>
          <a:bodyPr wrap="square" rtlCol="0">
            <a:spAutoFit/>
          </a:bodyPr>
          <a:lstStyle/>
          <a:p>
            <a:pPr marL="285750" indent="-285750">
              <a:buFont typeface="Arial" panose="020B0604020202020204" pitchFamily="34" charset="0"/>
              <a:buChar char="•"/>
            </a:pPr>
            <a:r>
              <a:rPr lang="en-CA" dirty="0"/>
              <a:t>Found online </a:t>
            </a:r>
            <a:r>
              <a:rPr lang="en-US" dirty="0">
                <a:hlinkClick r:id="rId3"/>
              </a:rPr>
              <a:t>Course Programming </a:t>
            </a:r>
            <a:endParaRPr lang="en-US" dirty="0"/>
          </a:p>
        </p:txBody>
      </p:sp>
      <p:pic>
        <p:nvPicPr>
          <p:cNvPr id="5" name="Picture 4">
            <a:extLst>
              <a:ext uri="{FF2B5EF4-FFF2-40B4-BE49-F238E27FC236}">
                <a16:creationId xmlns:a16="http://schemas.microsoft.com/office/drawing/2014/main" id="{104029D2-FE38-BD55-48F9-F92D8A720ED8}"/>
              </a:ext>
            </a:extLst>
          </p:cNvPr>
          <p:cNvPicPr>
            <a:picLocks noChangeAspect="1"/>
          </p:cNvPicPr>
          <p:nvPr/>
        </p:nvPicPr>
        <p:blipFill>
          <a:blip r:embed="rId4"/>
          <a:stretch>
            <a:fillRect/>
          </a:stretch>
        </p:blipFill>
        <p:spPr>
          <a:xfrm>
            <a:off x="1830035" y="2341182"/>
            <a:ext cx="5483929" cy="4221798"/>
          </a:xfrm>
          <a:prstGeom prst="rect">
            <a:avLst/>
          </a:prstGeom>
        </p:spPr>
      </p:pic>
    </p:spTree>
    <p:extLst>
      <p:ext uri="{BB962C8B-B14F-4D97-AF65-F5344CB8AC3E}">
        <p14:creationId xmlns:p14="http://schemas.microsoft.com/office/powerpoint/2010/main" val="3635529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1309-FE93-1381-8150-61D44B135654}"/>
              </a:ext>
            </a:extLst>
          </p:cNvPr>
          <p:cNvSpPr>
            <a:spLocks noGrp="1"/>
          </p:cNvSpPr>
          <p:nvPr>
            <p:ph type="title"/>
          </p:nvPr>
        </p:nvSpPr>
        <p:spPr/>
        <p:txBody>
          <a:bodyPr/>
          <a:lstStyle/>
          <a:p>
            <a:r>
              <a:rPr lang="en-CA" dirty="0"/>
              <a:t>READ THE INSTRUCTIONS</a:t>
            </a:r>
          </a:p>
        </p:txBody>
      </p:sp>
      <p:sp>
        <p:nvSpPr>
          <p:cNvPr id="6" name="Arrow: Right 5">
            <a:extLst>
              <a:ext uri="{FF2B5EF4-FFF2-40B4-BE49-F238E27FC236}">
                <a16:creationId xmlns:a16="http://schemas.microsoft.com/office/drawing/2014/main" id="{7DFB74AB-C7F1-7118-3B21-9DF940A1AFF8}"/>
              </a:ext>
            </a:extLst>
          </p:cNvPr>
          <p:cNvSpPr/>
          <p:nvPr/>
        </p:nvSpPr>
        <p:spPr>
          <a:xfrm rot="9200375">
            <a:off x="4441626" y="1354330"/>
            <a:ext cx="970960" cy="471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9C7DAB1-6FBA-5D53-54A1-366F54C63344}"/>
              </a:ext>
            </a:extLst>
          </p:cNvPr>
          <p:cNvSpPr>
            <a:spLocks noGrp="1"/>
          </p:cNvSpPr>
          <p:nvPr>
            <p:ph idx="1"/>
          </p:nvPr>
        </p:nvSpPr>
        <p:spPr>
          <a:xfrm>
            <a:off x="1066644" y="1981200"/>
            <a:ext cx="7556313" cy="4144963"/>
          </a:xfrm>
          <a:solidFill>
            <a:schemeClr val="bg1"/>
          </a:solidFill>
        </p:spPr>
        <p:txBody>
          <a:bodyPr>
            <a:normAutofit fontScale="85000" lnSpcReduction="20000"/>
          </a:bodyPr>
          <a:lstStyle/>
          <a:p>
            <a:pPr marL="342900" lvl="0" indent="-342900">
              <a:lnSpc>
                <a:spcPct val="120000"/>
              </a:lnSpc>
              <a:spcBef>
                <a:spcPts val="0"/>
              </a:spcBef>
              <a:buFont typeface="Wingdings" panose="05000000000000000000" pitchFamily="2" charset="2"/>
              <a:buChar char=""/>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This sheet is for </a:t>
            </a:r>
            <a:r>
              <a:rPr lang="en-CA" sz="1800" b="1" u="sng" dirty="0">
                <a:effectLst/>
                <a:latin typeface="Arial" panose="020B0604020202020204" pitchFamily="34" charset="0"/>
                <a:ea typeface="Times New Roman" panose="02020603050405020304" pitchFamily="18" charset="0"/>
                <a:cs typeface="Times New Roman" panose="02020603050405020304" pitchFamily="18" charset="0"/>
              </a:rPr>
              <a:t>planning purposes only</a:t>
            </a: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 – for current GRADE 9 students</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buFont typeface="Wingdings" panose="05000000000000000000" pitchFamily="2" charset="2"/>
              <a:buChar cha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­­­­­­­­­­­­­­Students and families are responsible for reading the course description booklet online and choosing courses that will lead to graduation. If you have questions about the graduation program, refer to the Ministry of Education website: </a:t>
            </a:r>
            <a:r>
              <a:rPr lang="en-CA"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Graduation Program</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If you have questions about courses or different streams, refer to the Course Request Booklet on the website under Course Programming: </a:t>
            </a:r>
            <a:r>
              <a:rPr lang="en-CA"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Course Programming</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u="sng" dirty="0">
                <a:effectLst/>
                <a:latin typeface="Arial" panose="020B0604020202020204" pitchFamily="34" charset="0"/>
                <a:ea typeface="Times New Roman" panose="02020603050405020304" pitchFamily="18" charset="0"/>
                <a:cs typeface="Times New Roman" panose="02020603050405020304" pitchFamily="18" charset="0"/>
              </a:rPr>
              <a:t>If you have further questions, contact your counsellor.</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buFont typeface="Wingdings" panose="05000000000000000000" pitchFamily="2" charset="2"/>
              <a:buChar char=""/>
            </a:pPr>
            <a:r>
              <a:rPr lang="en-C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ONLY REQUEST PRECALCULUS 11 HONOURS</a:t>
            </a:r>
            <a:r>
              <a:rPr lang="en-C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if you are currently taking Math 10 Accelerated or have received approval from your current Math teacher</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buFont typeface="Wingdings" panose="05000000000000000000" pitchFamily="2" charset="2"/>
              <a:buChar char=""/>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EAL COURSES</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 students should speak with their teacher about their next EAL level or entry to English 10 </a:t>
            </a:r>
          </a:p>
          <a:p>
            <a:pPr marL="342900" lvl="0" indent="-342900">
              <a:lnSpc>
                <a:spcPct val="120000"/>
              </a:lnSpc>
              <a:spcBef>
                <a:spcPts val="0"/>
              </a:spcBef>
              <a:buFont typeface="Wingdings" panose="05000000000000000000" pitchFamily="2" charset="2"/>
              <a:buChar char=""/>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RESOURCE BLOCK - ONLY </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select if you have been approved by a case manager or counsellor</a:t>
            </a:r>
          </a:p>
          <a:p>
            <a:pPr marL="342900" lvl="0" indent="-342900">
              <a:lnSpc>
                <a:spcPct val="120000"/>
              </a:lnSpc>
              <a:spcBef>
                <a:spcPts val="0"/>
              </a:spcBef>
              <a:buFont typeface="Wingdings" panose="05000000000000000000" pitchFamily="2" charset="2"/>
              <a:buChar cha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This is a </a:t>
            </a: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REQUEST</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Every effort is made to accommodate; however, no request is guaranteed</a:t>
            </a:r>
          </a:p>
          <a:p>
            <a:pPr marL="342900" lvl="0" indent="-342900">
              <a:lnSpc>
                <a:spcPct val="120000"/>
              </a:lnSpc>
              <a:spcBef>
                <a:spcPts val="0"/>
              </a:spcBef>
              <a:buFont typeface="Wingdings" panose="05000000000000000000" pitchFamily="2"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Use the</a:t>
            </a:r>
            <a:r>
              <a:rPr lang="en-US" sz="1800" b="1" dirty="0">
                <a:effectLst/>
                <a:latin typeface="Arial" panose="020B0604020202020204" pitchFamily="34" charset="0"/>
                <a:ea typeface="Arial" panose="020B0604020202020204" pitchFamily="34" charset="0"/>
                <a:cs typeface="Arial" panose="020B0604020202020204" pitchFamily="34" charset="0"/>
              </a:rPr>
              <a:t> NOTES FOR COUNSELLOR </a:t>
            </a:r>
            <a:r>
              <a:rPr lang="en-US" sz="1800" dirty="0">
                <a:effectLst/>
                <a:latin typeface="Arial" panose="020B0604020202020204" pitchFamily="34" charset="0"/>
                <a:ea typeface="Arial" panose="020B0604020202020204" pitchFamily="34" charset="0"/>
                <a:cs typeface="Arial" panose="020B0604020202020204" pitchFamily="34" charset="0"/>
              </a:rPr>
              <a:t>section for additional information (see below)</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CA" dirty="0"/>
          </a:p>
        </p:txBody>
      </p:sp>
      <p:sp>
        <p:nvSpPr>
          <p:cNvPr id="7" name="Arrow: Right 6">
            <a:extLst>
              <a:ext uri="{FF2B5EF4-FFF2-40B4-BE49-F238E27FC236}">
                <a16:creationId xmlns:a16="http://schemas.microsoft.com/office/drawing/2014/main" id="{A18B0F58-6CBD-95FC-70C4-EA2FC7C2EEE0}"/>
              </a:ext>
            </a:extLst>
          </p:cNvPr>
          <p:cNvSpPr/>
          <p:nvPr/>
        </p:nvSpPr>
        <p:spPr>
          <a:xfrm rot="11853832">
            <a:off x="3644066" y="5812008"/>
            <a:ext cx="970960" cy="471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Left Brace 8">
            <a:extLst>
              <a:ext uri="{FF2B5EF4-FFF2-40B4-BE49-F238E27FC236}">
                <a16:creationId xmlns:a16="http://schemas.microsoft.com/office/drawing/2014/main" id="{E711F059-15A3-5B8F-0E95-FCDE203C2337}"/>
              </a:ext>
            </a:extLst>
          </p:cNvPr>
          <p:cNvSpPr/>
          <p:nvPr/>
        </p:nvSpPr>
        <p:spPr>
          <a:xfrm>
            <a:off x="406109" y="2285221"/>
            <a:ext cx="483921" cy="29296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638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5AD8-F0D6-418F-B61C-D47A7B690012}"/>
              </a:ext>
            </a:extLst>
          </p:cNvPr>
          <p:cNvSpPr>
            <a:spLocks noGrp="1"/>
          </p:cNvSpPr>
          <p:nvPr>
            <p:ph type="title"/>
          </p:nvPr>
        </p:nvSpPr>
        <p:spPr>
          <a:xfrm>
            <a:off x="524088" y="769122"/>
            <a:ext cx="7538039" cy="1116106"/>
          </a:xfrm>
        </p:spPr>
        <p:txBody>
          <a:bodyPr/>
          <a:lstStyle/>
          <a:p>
            <a:r>
              <a:rPr lang="en-US" sz="3200" dirty="0"/>
              <a:t>Plan your required and elective courses</a:t>
            </a:r>
          </a:p>
        </p:txBody>
      </p:sp>
      <p:pic>
        <p:nvPicPr>
          <p:cNvPr id="7" name="Picture 6">
            <a:extLst>
              <a:ext uri="{FF2B5EF4-FFF2-40B4-BE49-F238E27FC236}">
                <a16:creationId xmlns:a16="http://schemas.microsoft.com/office/drawing/2014/main" id="{8C61EA7B-E7D7-206E-EDFC-EAE1165C4F57}"/>
              </a:ext>
            </a:extLst>
          </p:cNvPr>
          <p:cNvPicPr>
            <a:picLocks noChangeAspect="1"/>
          </p:cNvPicPr>
          <p:nvPr/>
        </p:nvPicPr>
        <p:blipFill>
          <a:blip r:embed="rId2"/>
          <a:stretch>
            <a:fillRect/>
          </a:stretch>
        </p:blipFill>
        <p:spPr>
          <a:xfrm>
            <a:off x="2245252" y="2512034"/>
            <a:ext cx="6337384" cy="2723173"/>
          </a:xfrm>
          <a:prstGeom prst="rect">
            <a:avLst/>
          </a:prstGeom>
        </p:spPr>
      </p:pic>
      <p:sp>
        <p:nvSpPr>
          <p:cNvPr id="16" name="Arrow: Right 15">
            <a:extLst>
              <a:ext uri="{FF2B5EF4-FFF2-40B4-BE49-F238E27FC236}">
                <a16:creationId xmlns:a16="http://schemas.microsoft.com/office/drawing/2014/main" id="{E73A4358-6A8E-49B2-97E0-CBA150341E04}"/>
              </a:ext>
            </a:extLst>
          </p:cNvPr>
          <p:cNvSpPr/>
          <p:nvPr/>
        </p:nvSpPr>
        <p:spPr>
          <a:xfrm rot="9728338">
            <a:off x="4086520" y="1903151"/>
            <a:ext cx="970960" cy="471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D39D71E-3327-425D-B4C9-016E4945CEF8}"/>
              </a:ext>
            </a:extLst>
          </p:cNvPr>
          <p:cNvSpPr/>
          <p:nvPr/>
        </p:nvSpPr>
        <p:spPr>
          <a:xfrm rot="11765609">
            <a:off x="5295322" y="5080066"/>
            <a:ext cx="970960" cy="471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EF10D2-1757-4316-7D26-16DCC8F508BD}"/>
              </a:ext>
            </a:extLst>
          </p:cNvPr>
          <p:cNvSpPr txBox="1"/>
          <p:nvPr/>
        </p:nvSpPr>
        <p:spPr>
          <a:xfrm>
            <a:off x="5778221" y="5539666"/>
            <a:ext cx="2984040" cy="1200329"/>
          </a:xfrm>
          <a:prstGeom prst="rect">
            <a:avLst/>
          </a:prstGeom>
          <a:noFill/>
        </p:spPr>
        <p:txBody>
          <a:bodyPr wrap="square" rtlCol="0">
            <a:spAutoFit/>
          </a:bodyPr>
          <a:lstStyle/>
          <a:p>
            <a:r>
              <a:rPr lang="en-CA" sz="1200" dirty="0"/>
              <a:t>If you are planning on doing summer school or online for any of the above required courses, PLAN for what you would like instead here (i.e. if you are planning on Science 10 in summer school, you might choose Chemistry 11) </a:t>
            </a:r>
          </a:p>
        </p:txBody>
      </p:sp>
      <p:sp>
        <p:nvSpPr>
          <p:cNvPr id="9" name="TextBox 8">
            <a:extLst>
              <a:ext uri="{FF2B5EF4-FFF2-40B4-BE49-F238E27FC236}">
                <a16:creationId xmlns:a16="http://schemas.microsoft.com/office/drawing/2014/main" id="{31708ACC-85D6-0C86-7FD0-26A8C7F49DC9}"/>
              </a:ext>
            </a:extLst>
          </p:cNvPr>
          <p:cNvSpPr txBox="1"/>
          <p:nvPr/>
        </p:nvSpPr>
        <p:spPr>
          <a:xfrm>
            <a:off x="365977" y="4770058"/>
            <a:ext cx="1405124" cy="369332"/>
          </a:xfrm>
          <a:prstGeom prst="rect">
            <a:avLst/>
          </a:prstGeom>
          <a:noFill/>
        </p:spPr>
        <p:txBody>
          <a:bodyPr wrap="square" rtlCol="0">
            <a:spAutoFit/>
          </a:bodyPr>
          <a:lstStyle/>
          <a:p>
            <a:r>
              <a:rPr lang="en-CA" dirty="0"/>
              <a:t>Electives</a:t>
            </a:r>
          </a:p>
        </p:txBody>
      </p:sp>
      <p:sp>
        <p:nvSpPr>
          <p:cNvPr id="10" name="Left Brace 9">
            <a:extLst>
              <a:ext uri="{FF2B5EF4-FFF2-40B4-BE49-F238E27FC236}">
                <a16:creationId xmlns:a16="http://schemas.microsoft.com/office/drawing/2014/main" id="{C1A8C2F3-9268-4AD0-DCD8-A017B401C8A9}"/>
              </a:ext>
            </a:extLst>
          </p:cNvPr>
          <p:cNvSpPr/>
          <p:nvPr/>
        </p:nvSpPr>
        <p:spPr>
          <a:xfrm>
            <a:off x="1671770" y="4534563"/>
            <a:ext cx="483921" cy="64633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75FC4D5D-4C76-B57F-3047-AAEDA2C53B10}"/>
              </a:ext>
            </a:extLst>
          </p:cNvPr>
          <p:cNvSpPr txBox="1"/>
          <p:nvPr/>
        </p:nvSpPr>
        <p:spPr>
          <a:xfrm>
            <a:off x="524088" y="3162762"/>
            <a:ext cx="1237244" cy="646331"/>
          </a:xfrm>
          <a:prstGeom prst="rect">
            <a:avLst/>
          </a:prstGeom>
          <a:noFill/>
        </p:spPr>
        <p:txBody>
          <a:bodyPr wrap="square" rtlCol="0">
            <a:spAutoFit/>
          </a:bodyPr>
          <a:lstStyle/>
          <a:p>
            <a:r>
              <a:rPr lang="en-CA" dirty="0"/>
              <a:t>Required courses</a:t>
            </a:r>
          </a:p>
        </p:txBody>
      </p:sp>
      <p:sp>
        <p:nvSpPr>
          <p:cNvPr id="12" name="Left Brace 11">
            <a:extLst>
              <a:ext uri="{FF2B5EF4-FFF2-40B4-BE49-F238E27FC236}">
                <a16:creationId xmlns:a16="http://schemas.microsoft.com/office/drawing/2014/main" id="{5823F6D9-4385-5E0C-3D1C-EE7DFF892842}"/>
              </a:ext>
            </a:extLst>
          </p:cNvPr>
          <p:cNvSpPr/>
          <p:nvPr/>
        </p:nvSpPr>
        <p:spPr>
          <a:xfrm>
            <a:off x="1913731" y="2935069"/>
            <a:ext cx="483921" cy="14078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9B7E70E0-2DB2-A228-B4E0-5992DE4D8354}"/>
              </a:ext>
            </a:extLst>
          </p:cNvPr>
          <p:cNvSpPr txBox="1"/>
          <p:nvPr/>
        </p:nvSpPr>
        <p:spPr>
          <a:xfrm>
            <a:off x="5121662" y="1515897"/>
            <a:ext cx="2201662" cy="738664"/>
          </a:xfrm>
          <a:prstGeom prst="rect">
            <a:avLst/>
          </a:prstGeom>
          <a:noFill/>
        </p:spPr>
        <p:txBody>
          <a:bodyPr wrap="square" rtlCol="0">
            <a:spAutoFit/>
          </a:bodyPr>
          <a:lstStyle/>
          <a:p>
            <a:r>
              <a:rPr lang="en-CA" sz="1400" dirty="0"/>
              <a:t>You need 8 or more courses total for a full course load </a:t>
            </a:r>
          </a:p>
        </p:txBody>
      </p:sp>
    </p:spTree>
    <p:extLst>
      <p:ext uri="{BB962C8B-B14F-4D97-AF65-F5344CB8AC3E}">
        <p14:creationId xmlns:p14="http://schemas.microsoft.com/office/powerpoint/2010/main" val="421729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CA92-894C-C035-04FC-B206D52A612E}"/>
              </a:ext>
            </a:extLst>
          </p:cNvPr>
          <p:cNvSpPr>
            <a:spLocks noGrp="1"/>
          </p:cNvSpPr>
          <p:nvPr>
            <p:ph type="title"/>
          </p:nvPr>
        </p:nvSpPr>
        <p:spPr>
          <a:xfrm>
            <a:off x="150920" y="837272"/>
            <a:ext cx="8356627" cy="1427085"/>
          </a:xfrm>
        </p:spPr>
        <p:txBody>
          <a:bodyPr/>
          <a:lstStyle/>
          <a:p>
            <a:r>
              <a:rPr lang="en-CA" dirty="0"/>
              <a:t>Plan if you are taking ELL, Student Services Support, Additional Courses</a:t>
            </a:r>
            <a:br>
              <a:rPr lang="en-CA" dirty="0"/>
            </a:br>
            <a:br>
              <a:rPr lang="en-CA" dirty="0"/>
            </a:br>
            <a:br>
              <a:rPr lang="en-CA" dirty="0"/>
            </a:br>
            <a:endParaRPr lang="en-CA" dirty="0"/>
          </a:p>
        </p:txBody>
      </p:sp>
      <p:sp>
        <p:nvSpPr>
          <p:cNvPr id="10" name="Title 1">
            <a:extLst>
              <a:ext uri="{FF2B5EF4-FFF2-40B4-BE49-F238E27FC236}">
                <a16:creationId xmlns:a16="http://schemas.microsoft.com/office/drawing/2014/main" id="{2CCFB037-45D4-D356-57C9-F0EE8C34EB48}"/>
              </a:ext>
            </a:extLst>
          </p:cNvPr>
          <p:cNvSpPr txBox="1">
            <a:spLocks/>
          </p:cNvSpPr>
          <p:nvPr/>
        </p:nvSpPr>
        <p:spPr>
          <a:xfrm>
            <a:off x="2336150" y="5545016"/>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CA" dirty="0"/>
              <a:t>Choose your TOP alternate</a:t>
            </a:r>
          </a:p>
        </p:txBody>
      </p:sp>
      <p:pic>
        <p:nvPicPr>
          <p:cNvPr id="6" name="Content Placeholder 5">
            <a:extLst>
              <a:ext uri="{FF2B5EF4-FFF2-40B4-BE49-F238E27FC236}">
                <a16:creationId xmlns:a16="http://schemas.microsoft.com/office/drawing/2014/main" id="{5B1C2C37-1C8A-C305-4E2E-CB2FEC8618A2}"/>
              </a:ext>
            </a:extLst>
          </p:cNvPr>
          <p:cNvPicPr>
            <a:picLocks noGrp="1" noChangeAspect="1"/>
          </p:cNvPicPr>
          <p:nvPr>
            <p:ph idx="1"/>
          </p:nvPr>
        </p:nvPicPr>
        <p:blipFill>
          <a:blip r:embed="rId2"/>
          <a:stretch>
            <a:fillRect/>
          </a:stretch>
        </p:blipFill>
        <p:spPr>
          <a:xfrm>
            <a:off x="558650" y="2129086"/>
            <a:ext cx="7541166" cy="2956137"/>
          </a:xfrm>
        </p:spPr>
      </p:pic>
      <p:sp>
        <p:nvSpPr>
          <p:cNvPr id="11" name="Arrow: Right 10">
            <a:extLst>
              <a:ext uri="{FF2B5EF4-FFF2-40B4-BE49-F238E27FC236}">
                <a16:creationId xmlns:a16="http://schemas.microsoft.com/office/drawing/2014/main" id="{781A8EF8-B982-AFAF-F4BB-5DFF9C24EA50}"/>
              </a:ext>
            </a:extLst>
          </p:cNvPr>
          <p:cNvSpPr/>
          <p:nvPr/>
        </p:nvSpPr>
        <p:spPr>
          <a:xfrm rot="11860429">
            <a:off x="2532030" y="4937408"/>
            <a:ext cx="970960" cy="4713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47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AEE3-99A4-E867-4BF6-DC055ACFE5F8}"/>
              </a:ext>
            </a:extLst>
          </p:cNvPr>
          <p:cNvSpPr>
            <a:spLocks noGrp="1"/>
          </p:cNvSpPr>
          <p:nvPr>
            <p:ph type="title"/>
          </p:nvPr>
        </p:nvSpPr>
        <p:spPr>
          <a:xfrm>
            <a:off x="613884" y="1117553"/>
            <a:ext cx="7556313" cy="1116106"/>
          </a:xfrm>
        </p:spPr>
        <p:txBody>
          <a:bodyPr/>
          <a:lstStyle/>
          <a:p>
            <a:r>
              <a:rPr lang="en-CA" dirty="0"/>
              <a:t>Notes For Counsellor Section</a:t>
            </a:r>
          </a:p>
        </p:txBody>
      </p:sp>
      <p:sp>
        <p:nvSpPr>
          <p:cNvPr id="7" name="TextBox 6">
            <a:extLst>
              <a:ext uri="{FF2B5EF4-FFF2-40B4-BE49-F238E27FC236}">
                <a16:creationId xmlns:a16="http://schemas.microsoft.com/office/drawing/2014/main" id="{559681B6-D612-EAA9-2BD6-009E80EC8988}"/>
              </a:ext>
            </a:extLst>
          </p:cNvPr>
          <p:cNvSpPr txBox="1"/>
          <p:nvPr/>
        </p:nvSpPr>
        <p:spPr>
          <a:xfrm>
            <a:off x="4643021" y="5019700"/>
            <a:ext cx="3684233" cy="1200329"/>
          </a:xfrm>
          <a:prstGeom prst="rect">
            <a:avLst/>
          </a:prstGeom>
          <a:noFill/>
        </p:spPr>
        <p:txBody>
          <a:bodyPr wrap="square" rtlCol="0">
            <a:spAutoFit/>
          </a:bodyPr>
          <a:lstStyle/>
          <a:p>
            <a:r>
              <a:rPr lang="en-CA" dirty="0"/>
              <a:t>In </a:t>
            </a:r>
            <a:r>
              <a:rPr lang="en-CA" dirty="0" err="1"/>
              <a:t>MyEd</a:t>
            </a:r>
            <a:r>
              <a:rPr lang="en-CA" dirty="0"/>
              <a:t>, this section will be blank – use these points on the planning sheet to guide you through this section</a:t>
            </a:r>
          </a:p>
        </p:txBody>
      </p:sp>
      <p:pic>
        <p:nvPicPr>
          <p:cNvPr id="11" name="Picture 10">
            <a:extLst>
              <a:ext uri="{FF2B5EF4-FFF2-40B4-BE49-F238E27FC236}">
                <a16:creationId xmlns:a16="http://schemas.microsoft.com/office/drawing/2014/main" id="{A7C17067-187F-C613-8FDB-210021D47065}"/>
              </a:ext>
            </a:extLst>
          </p:cNvPr>
          <p:cNvPicPr>
            <a:picLocks noChangeAspect="1"/>
          </p:cNvPicPr>
          <p:nvPr/>
        </p:nvPicPr>
        <p:blipFill>
          <a:blip r:embed="rId2"/>
          <a:stretch>
            <a:fillRect/>
          </a:stretch>
        </p:blipFill>
        <p:spPr>
          <a:xfrm>
            <a:off x="613885" y="2198691"/>
            <a:ext cx="6991828" cy="2173284"/>
          </a:xfrm>
          <a:prstGeom prst="rect">
            <a:avLst/>
          </a:prstGeom>
        </p:spPr>
      </p:pic>
      <p:sp>
        <p:nvSpPr>
          <p:cNvPr id="6" name="Arrow: Right 5">
            <a:extLst>
              <a:ext uri="{FF2B5EF4-FFF2-40B4-BE49-F238E27FC236}">
                <a16:creationId xmlns:a16="http://schemas.microsoft.com/office/drawing/2014/main" id="{9B9F16EC-0E9C-19F3-18F4-700EB7A155D2}"/>
              </a:ext>
            </a:extLst>
          </p:cNvPr>
          <p:cNvSpPr/>
          <p:nvPr/>
        </p:nvSpPr>
        <p:spPr>
          <a:xfrm rot="11860429">
            <a:off x="4202521" y="4364092"/>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0" name="Picture 2" descr="702,007 Important Images, Stock Photos &amp; Vectors | Shutterstock">
            <a:extLst>
              <a:ext uri="{FF2B5EF4-FFF2-40B4-BE49-F238E27FC236}">
                <a16:creationId xmlns:a16="http://schemas.microsoft.com/office/drawing/2014/main" id="{F29D1C07-D1F6-0442-3F68-77C6D336F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 r="298" b="9494"/>
          <a:stretch/>
        </p:blipFill>
        <p:spPr bwMode="auto">
          <a:xfrm>
            <a:off x="976416" y="4829267"/>
            <a:ext cx="2790825" cy="148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9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3499-5262-BFB5-1231-E77D81DDF9A1}"/>
              </a:ext>
            </a:extLst>
          </p:cNvPr>
          <p:cNvSpPr>
            <a:spLocks noGrp="1"/>
          </p:cNvSpPr>
          <p:nvPr>
            <p:ph type="title"/>
          </p:nvPr>
        </p:nvSpPr>
        <p:spPr>
          <a:xfrm>
            <a:off x="498474" y="484094"/>
            <a:ext cx="7074177" cy="1116106"/>
          </a:xfrm>
        </p:spPr>
        <p:txBody>
          <a:bodyPr/>
          <a:lstStyle/>
          <a:p>
            <a:r>
              <a:rPr lang="en-CA" dirty="0"/>
              <a:t>Quick Graduation Checklist</a:t>
            </a:r>
          </a:p>
        </p:txBody>
      </p:sp>
      <p:pic>
        <p:nvPicPr>
          <p:cNvPr id="5" name="Content Placeholder 4">
            <a:extLst>
              <a:ext uri="{FF2B5EF4-FFF2-40B4-BE49-F238E27FC236}">
                <a16:creationId xmlns:a16="http://schemas.microsoft.com/office/drawing/2014/main" id="{A04FE005-7F93-BCD6-86B7-C65FF31E0D54}"/>
              </a:ext>
            </a:extLst>
          </p:cNvPr>
          <p:cNvPicPr>
            <a:picLocks noGrp="1" noChangeAspect="1"/>
          </p:cNvPicPr>
          <p:nvPr>
            <p:ph idx="1"/>
          </p:nvPr>
        </p:nvPicPr>
        <p:blipFill>
          <a:blip r:embed="rId2"/>
          <a:stretch>
            <a:fillRect/>
          </a:stretch>
        </p:blipFill>
        <p:spPr>
          <a:xfrm>
            <a:off x="293301" y="2142611"/>
            <a:ext cx="8557397" cy="2553155"/>
          </a:xfrm>
        </p:spPr>
      </p:pic>
      <p:sp>
        <p:nvSpPr>
          <p:cNvPr id="6" name="TextBox 5">
            <a:extLst>
              <a:ext uri="{FF2B5EF4-FFF2-40B4-BE49-F238E27FC236}">
                <a16:creationId xmlns:a16="http://schemas.microsoft.com/office/drawing/2014/main" id="{59C277E3-A069-3F2E-CFD5-4DD7FEA31B4B}"/>
              </a:ext>
            </a:extLst>
          </p:cNvPr>
          <p:cNvSpPr txBox="1"/>
          <p:nvPr/>
        </p:nvSpPr>
        <p:spPr>
          <a:xfrm>
            <a:off x="3624170" y="5238177"/>
            <a:ext cx="3292824" cy="369332"/>
          </a:xfrm>
          <a:prstGeom prst="rect">
            <a:avLst/>
          </a:prstGeom>
          <a:noFill/>
        </p:spPr>
        <p:txBody>
          <a:bodyPr wrap="none" rtlCol="0">
            <a:spAutoFit/>
          </a:bodyPr>
          <a:lstStyle/>
          <a:p>
            <a:r>
              <a:rPr lang="en-US" dirty="0">
                <a:hlinkClick r:id="rId3"/>
              </a:rPr>
              <a:t>Certificates of Graduation BC</a:t>
            </a:r>
            <a:endParaRPr lang="en-CA" dirty="0"/>
          </a:p>
        </p:txBody>
      </p:sp>
      <p:sp>
        <p:nvSpPr>
          <p:cNvPr id="3" name="Arrow: Right 2">
            <a:extLst>
              <a:ext uri="{FF2B5EF4-FFF2-40B4-BE49-F238E27FC236}">
                <a16:creationId xmlns:a16="http://schemas.microsoft.com/office/drawing/2014/main" id="{A1176A44-736A-7EB5-FF10-12825A0A908D}"/>
              </a:ext>
            </a:extLst>
          </p:cNvPr>
          <p:cNvSpPr/>
          <p:nvPr/>
        </p:nvSpPr>
        <p:spPr>
          <a:xfrm>
            <a:off x="2227006" y="5095365"/>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86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03C4-3F68-AA84-2EEC-A3FF56642826}"/>
              </a:ext>
            </a:extLst>
          </p:cNvPr>
          <p:cNvSpPr>
            <a:spLocks noGrp="1"/>
          </p:cNvSpPr>
          <p:nvPr>
            <p:ph type="title"/>
          </p:nvPr>
        </p:nvSpPr>
        <p:spPr/>
        <p:txBody>
          <a:bodyPr/>
          <a:lstStyle/>
          <a:p>
            <a:r>
              <a:rPr lang="en-US" sz="3600" dirty="0"/>
              <a:t>STEP 2:  Login to the </a:t>
            </a:r>
            <a:r>
              <a:rPr lang="en-US" sz="3600" dirty="0" err="1"/>
              <a:t>MyEd</a:t>
            </a:r>
            <a:r>
              <a:rPr lang="en-US" sz="3600" dirty="0"/>
              <a:t> Portal</a:t>
            </a:r>
            <a:endParaRPr lang="en-CA" dirty="0"/>
          </a:p>
        </p:txBody>
      </p:sp>
      <p:sp>
        <p:nvSpPr>
          <p:cNvPr id="4" name="TextBox 3">
            <a:extLst>
              <a:ext uri="{FF2B5EF4-FFF2-40B4-BE49-F238E27FC236}">
                <a16:creationId xmlns:a16="http://schemas.microsoft.com/office/drawing/2014/main" id="{301223A7-79B7-1B3F-5AF2-D88549DD3341}"/>
              </a:ext>
            </a:extLst>
          </p:cNvPr>
          <p:cNvSpPr txBox="1"/>
          <p:nvPr/>
        </p:nvSpPr>
        <p:spPr>
          <a:xfrm>
            <a:off x="5184560" y="2419322"/>
            <a:ext cx="3301966" cy="1200329"/>
          </a:xfrm>
          <a:prstGeom prst="rect">
            <a:avLst/>
          </a:prstGeom>
          <a:noFill/>
        </p:spPr>
        <p:txBody>
          <a:bodyPr wrap="square" rtlCol="0">
            <a:spAutoFit/>
          </a:bodyPr>
          <a:lstStyle/>
          <a:p>
            <a:r>
              <a:rPr lang="en-US" dirty="0"/>
              <a:t>Go to MYED BC and login with your 7 Digit Student Number (not an email address or PEN number)</a:t>
            </a:r>
            <a:endParaRPr lang="en-CA" dirty="0"/>
          </a:p>
        </p:txBody>
      </p:sp>
      <p:pic>
        <p:nvPicPr>
          <p:cNvPr id="8" name="Picture 7">
            <a:extLst>
              <a:ext uri="{FF2B5EF4-FFF2-40B4-BE49-F238E27FC236}">
                <a16:creationId xmlns:a16="http://schemas.microsoft.com/office/drawing/2014/main" id="{BCC6DB6B-78FE-587E-9BC4-B80168F4995C}"/>
              </a:ext>
            </a:extLst>
          </p:cNvPr>
          <p:cNvPicPr>
            <a:picLocks noChangeAspect="1"/>
          </p:cNvPicPr>
          <p:nvPr/>
        </p:nvPicPr>
        <p:blipFill>
          <a:blip r:embed="rId2"/>
          <a:stretch>
            <a:fillRect/>
          </a:stretch>
        </p:blipFill>
        <p:spPr>
          <a:xfrm>
            <a:off x="1638205" y="4845913"/>
            <a:ext cx="3076317" cy="1643664"/>
          </a:xfrm>
          <a:prstGeom prst="rect">
            <a:avLst/>
          </a:prstGeom>
        </p:spPr>
      </p:pic>
      <p:sp>
        <p:nvSpPr>
          <p:cNvPr id="9" name="TextBox 8">
            <a:extLst>
              <a:ext uri="{FF2B5EF4-FFF2-40B4-BE49-F238E27FC236}">
                <a16:creationId xmlns:a16="http://schemas.microsoft.com/office/drawing/2014/main" id="{38489F1A-3577-CC1F-C829-DD7B6D0F114F}"/>
              </a:ext>
            </a:extLst>
          </p:cNvPr>
          <p:cNvSpPr txBox="1"/>
          <p:nvPr/>
        </p:nvSpPr>
        <p:spPr>
          <a:xfrm>
            <a:off x="4867372" y="5227597"/>
            <a:ext cx="2870227" cy="646331"/>
          </a:xfrm>
          <a:prstGeom prst="rect">
            <a:avLst/>
          </a:prstGeom>
          <a:noFill/>
        </p:spPr>
        <p:txBody>
          <a:bodyPr wrap="square" rtlCol="0">
            <a:spAutoFit/>
          </a:bodyPr>
          <a:lstStyle/>
          <a:p>
            <a:r>
              <a:rPr lang="en-US" dirty="0"/>
              <a:t>Click on “MY INFO” in the top left corner.</a:t>
            </a:r>
            <a:endParaRPr lang="en-CA" dirty="0"/>
          </a:p>
        </p:txBody>
      </p:sp>
      <p:sp>
        <p:nvSpPr>
          <p:cNvPr id="10" name="Arrow: Right 9">
            <a:extLst>
              <a:ext uri="{FF2B5EF4-FFF2-40B4-BE49-F238E27FC236}">
                <a16:creationId xmlns:a16="http://schemas.microsoft.com/office/drawing/2014/main" id="{DEA18D1A-2633-4AED-EF73-0474EEE39688}"/>
              </a:ext>
            </a:extLst>
          </p:cNvPr>
          <p:cNvSpPr/>
          <p:nvPr/>
        </p:nvSpPr>
        <p:spPr>
          <a:xfrm rot="8880803">
            <a:off x="2518247" y="4886447"/>
            <a:ext cx="1133846"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B2B791F-D307-73CE-E0E6-4441E3B6B263}"/>
              </a:ext>
            </a:extLst>
          </p:cNvPr>
          <p:cNvPicPr>
            <a:picLocks noChangeAspect="1"/>
          </p:cNvPicPr>
          <p:nvPr/>
        </p:nvPicPr>
        <p:blipFill>
          <a:blip r:embed="rId3"/>
          <a:stretch>
            <a:fillRect/>
          </a:stretch>
        </p:blipFill>
        <p:spPr>
          <a:xfrm>
            <a:off x="1247621" y="1164370"/>
            <a:ext cx="3301966" cy="3230184"/>
          </a:xfrm>
          <a:prstGeom prst="rect">
            <a:avLst/>
          </a:prstGeom>
        </p:spPr>
      </p:pic>
      <p:sp>
        <p:nvSpPr>
          <p:cNvPr id="12" name="Arrow: Right 11">
            <a:extLst>
              <a:ext uri="{FF2B5EF4-FFF2-40B4-BE49-F238E27FC236}">
                <a16:creationId xmlns:a16="http://schemas.microsoft.com/office/drawing/2014/main" id="{7280B832-7D80-D2C4-7FA2-A3B1D293FD3E}"/>
              </a:ext>
            </a:extLst>
          </p:cNvPr>
          <p:cNvSpPr/>
          <p:nvPr/>
        </p:nvSpPr>
        <p:spPr>
          <a:xfrm rot="8880803">
            <a:off x="4497848" y="2081262"/>
            <a:ext cx="1133846"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43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F65A5-72ED-8980-9767-4726510D0D99}"/>
              </a:ext>
            </a:extLst>
          </p:cNvPr>
          <p:cNvPicPr>
            <a:picLocks noChangeAspect="1"/>
          </p:cNvPicPr>
          <p:nvPr/>
        </p:nvPicPr>
        <p:blipFill>
          <a:blip r:embed="rId2"/>
          <a:stretch>
            <a:fillRect/>
          </a:stretch>
        </p:blipFill>
        <p:spPr>
          <a:xfrm>
            <a:off x="206141" y="3951339"/>
            <a:ext cx="6327824" cy="2885199"/>
          </a:xfrm>
          <a:prstGeom prst="rect">
            <a:avLst/>
          </a:prstGeom>
        </p:spPr>
      </p:pic>
      <p:sp>
        <p:nvSpPr>
          <p:cNvPr id="2" name="Title 1">
            <a:extLst>
              <a:ext uri="{FF2B5EF4-FFF2-40B4-BE49-F238E27FC236}">
                <a16:creationId xmlns:a16="http://schemas.microsoft.com/office/drawing/2014/main" id="{1B03C70E-A0D2-0BAC-26DA-14E602F35F87}"/>
              </a:ext>
            </a:extLst>
          </p:cNvPr>
          <p:cNvSpPr>
            <a:spLocks noGrp="1"/>
          </p:cNvSpPr>
          <p:nvPr>
            <p:ph type="title"/>
          </p:nvPr>
        </p:nvSpPr>
        <p:spPr>
          <a:xfrm>
            <a:off x="601952" y="208486"/>
            <a:ext cx="7556313" cy="1116106"/>
          </a:xfrm>
        </p:spPr>
        <p:txBody>
          <a:bodyPr/>
          <a:lstStyle/>
          <a:p>
            <a:r>
              <a:rPr lang="en-CA" dirty="0"/>
              <a:t>STEP 3: Click on REQUESTS</a:t>
            </a:r>
          </a:p>
        </p:txBody>
      </p:sp>
      <p:pic>
        <p:nvPicPr>
          <p:cNvPr id="5" name="Content Placeholder 4">
            <a:extLst>
              <a:ext uri="{FF2B5EF4-FFF2-40B4-BE49-F238E27FC236}">
                <a16:creationId xmlns:a16="http://schemas.microsoft.com/office/drawing/2014/main" id="{24633E55-FF0E-0ABA-2505-0AF1C8D03F87}"/>
              </a:ext>
            </a:extLst>
          </p:cNvPr>
          <p:cNvPicPr>
            <a:picLocks noGrp="1" noChangeAspect="1"/>
          </p:cNvPicPr>
          <p:nvPr>
            <p:ph idx="1"/>
          </p:nvPr>
        </p:nvPicPr>
        <p:blipFill>
          <a:blip r:embed="rId3"/>
          <a:stretch>
            <a:fillRect/>
          </a:stretch>
        </p:blipFill>
        <p:spPr>
          <a:xfrm>
            <a:off x="514905" y="941670"/>
            <a:ext cx="2166151" cy="2434821"/>
          </a:xfrm>
        </p:spPr>
      </p:pic>
      <p:sp>
        <p:nvSpPr>
          <p:cNvPr id="6" name="TextBox 5">
            <a:extLst>
              <a:ext uri="{FF2B5EF4-FFF2-40B4-BE49-F238E27FC236}">
                <a16:creationId xmlns:a16="http://schemas.microsoft.com/office/drawing/2014/main" id="{A199BEA1-6C64-6C30-EC84-FF5BE2841E48}"/>
              </a:ext>
            </a:extLst>
          </p:cNvPr>
          <p:cNvSpPr txBox="1"/>
          <p:nvPr/>
        </p:nvSpPr>
        <p:spPr>
          <a:xfrm>
            <a:off x="2764739" y="2005435"/>
            <a:ext cx="2627790" cy="923330"/>
          </a:xfrm>
          <a:prstGeom prst="rect">
            <a:avLst/>
          </a:prstGeom>
          <a:noFill/>
        </p:spPr>
        <p:txBody>
          <a:bodyPr wrap="square" rtlCol="0">
            <a:spAutoFit/>
          </a:bodyPr>
          <a:lstStyle/>
          <a:p>
            <a:r>
              <a:rPr lang="en-US" dirty="0"/>
              <a:t>Click on “REQUESTS” at the bottom of the left sidebar.</a:t>
            </a:r>
            <a:endParaRPr lang="en-CA" dirty="0"/>
          </a:p>
        </p:txBody>
      </p:sp>
      <p:sp>
        <p:nvSpPr>
          <p:cNvPr id="7" name="Arrow: Right 6">
            <a:extLst>
              <a:ext uri="{FF2B5EF4-FFF2-40B4-BE49-F238E27FC236}">
                <a16:creationId xmlns:a16="http://schemas.microsoft.com/office/drawing/2014/main" id="{64D699A7-26AA-8421-787A-434E105108C6}"/>
              </a:ext>
            </a:extLst>
          </p:cNvPr>
          <p:cNvSpPr/>
          <p:nvPr/>
        </p:nvSpPr>
        <p:spPr>
          <a:xfrm rot="8880803">
            <a:off x="1112500" y="2722563"/>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A1FA561-46FB-E031-A19D-5A25102FE3DE}"/>
              </a:ext>
            </a:extLst>
          </p:cNvPr>
          <p:cNvSpPr txBox="1">
            <a:spLocks/>
          </p:cNvSpPr>
          <p:nvPr/>
        </p:nvSpPr>
        <p:spPr>
          <a:xfrm>
            <a:off x="601952" y="3395146"/>
            <a:ext cx="7063557" cy="71393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3200" dirty="0"/>
              <a:t>STEP 4:  RE-READ all the instructions</a:t>
            </a:r>
          </a:p>
        </p:txBody>
      </p:sp>
      <p:sp>
        <p:nvSpPr>
          <p:cNvPr id="12" name="TextBox 11">
            <a:extLst>
              <a:ext uri="{FF2B5EF4-FFF2-40B4-BE49-F238E27FC236}">
                <a16:creationId xmlns:a16="http://schemas.microsoft.com/office/drawing/2014/main" id="{D939B50F-A27D-01B3-6A23-60C8D2228CB4}"/>
              </a:ext>
            </a:extLst>
          </p:cNvPr>
          <p:cNvSpPr txBox="1"/>
          <p:nvPr/>
        </p:nvSpPr>
        <p:spPr>
          <a:xfrm>
            <a:off x="6968971" y="4235566"/>
            <a:ext cx="2054660" cy="923330"/>
          </a:xfrm>
          <a:prstGeom prst="rect">
            <a:avLst/>
          </a:prstGeom>
          <a:noFill/>
        </p:spPr>
        <p:txBody>
          <a:bodyPr wrap="square" rtlCol="0">
            <a:spAutoFit/>
          </a:bodyPr>
          <a:lstStyle/>
          <a:p>
            <a:r>
              <a:rPr lang="en-CA" dirty="0"/>
              <a:t>Instructions mirror the planning sheet</a:t>
            </a:r>
          </a:p>
        </p:txBody>
      </p:sp>
      <p:sp>
        <p:nvSpPr>
          <p:cNvPr id="13" name="Arrow: Right 12">
            <a:extLst>
              <a:ext uri="{FF2B5EF4-FFF2-40B4-BE49-F238E27FC236}">
                <a16:creationId xmlns:a16="http://schemas.microsoft.com/office/drawing/2014/main" id="{B9AEFD60-C9A9-C10E-9101-9F4E7CDA9AAE}"/>
              </a:ext>
            </a:extLst>
          </p:cNvPr>
          <p:cNvSpPr/>
          <p:nvPr/>
        </p:nvSpPr>
        <p:spPr>
          <a:xfrm rot="9649885">
            <a:off x="5850181" y="4523809"/>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37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F6B9AA8-1801-1A92-CB16-5BD44DB19184}"/>
              </a:ext>
            </a:extLst>
          </p:cNvPr>
          <p:cNvSpPr>
            <a:spLocks noGrp="1"/>
          </p:cNvSpPr>
          <p:nvPr>
            <p:ph type="title"/>
          </p:nvPr>
        </p:nvSpPr>
        <p:spPr>
          <a:xfrm>
            <a:off x="294287" y="812568"/>
            <a:ext cx="8050722" cy="1116106"/>
          </a:xfrm>
        </p:spPr>
        <p:txBody>
          <a:bodyPr/>
          <a:lstStyle/>
          <a:p>
            <a:r>
              <a:rPr lang="en-CA" sz="3200" dirty="0"/>
              <a:t>STEP 5: Enter Your PRIMARY REQUESTS</a:t>
            </a:r>
          </a:p>
        </p:txBody>
      </p:sp>
      <p:sp>
        <p:nvSpPr>
          <p:cNvPr id="28" name="Arrow: Right 27">
            <a:extLst>
              <a:ext uri="{FF2B5EF4-FFF2-40B4-BE49-F238E27FC236}">
                <a16:creationId xmlns:a16="http://schemas.microsoft.com/office/drawing/2014/main" id="{1200F005-8186-7A51-E914-4D4E5964E0CA}"/>
              </a:ext>
            </a:extLst>
          </p:cNvPr>
          <p:cNvSpPr/>
          <p:nvPr/>
        </p:nvSpPr>
        <p:spPr>
          <a:xfrm rot="21169479">
            <a:off x="3262662" y="4749079"/>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CF43E903-2E53-99E3-CE29-E653D1579B57}"/>
              </a:ext>
            </a:extLst>
          </p:cNvPr>
          <p:cNvSpPr/>
          <p:nvPr/>
        </p:nvSpPr>
        <p:spPr>
          <a:xfrm rot="1351955">
            <a:off x="3097804" y="3168750"/>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0C9BF83-7DB6-E504-4F6E-2486BDCC33B5}"/>
              </a:ext>
            </a:extLst>
          </p:cNvPr>
          <p:cNvSpPr txBox="1"/>
          <p:nvPr/>
        </p:nvSpPr>
        <p:spPr>
          <a:xfrm>
            <a:off x="838681" y="2629635"/>
            <a:ext cx="2196453" cy="954107"/>
          </a:xfrm>
          <a:prstGeom prst="rect">
            <a:avLst/>
          </a:prstGeom>
          <a:noFill/>
        </p:spPr>
        <p:txBody>
          <a:bodyPr wrap="square" rtlCol="0">
            <a:spAutoFit/>
          </a:bodyPr>
          <a:lstStyle/>
          <a:p>
            <a:r>
              <a:rPr lang="en-CA" sz="1400" dirty="0"/>
              <a:t>Click on select and enter each of your core courses (this example is showing Grade 11)</a:t>
            </a:r>
          </a:p>
        </p:txBody>
      </p:sp>
      <p:sp>
        <p:nvSpPr>
          <p:cNvPr id="51" name="Left Brace 50">
            <a:extLst>
              <a:ext uri="{FF2B5EF4-FFF2-40B4-BE49-F238E27FC236}">
                <a16:creationId xmlns:a16="http://schemas.microsoft.com/office/drawing/2014/main" id="{63DDB05D-7371-6615-F3B9-2068D19D9674}"/>
              </a:ext>
            </a:extLst>
          </p:cNvPr>
          <p:cNvSpPr/>
          <p:nvPr/>
        </p:nvSpPr>
        <p:spPr>
          <a:xfrm>
            <a:off x="4220066" y="2760500"/>
            <a:ext cx="483921" cy="18940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CA67659-8819-0F41-A808-3AAB3583A540}"/>
              </a:ext>
            </a:extLst>
          </p:cNvPr>
          <p:cNvSpPr txBox="1"/>
          <p:nvPr/>
        </p:nvSpPr>
        <p:spPr>
          <a:xfrm>
            <a:off x="664419" y="4688392"/>
            <a:ext cx="2398606" cy="954107"/>
          </a:xfrm>
          <a:prstGeom prst="rect">
            <a:avLst/>
          </a:prstGeom>
          <a:noFill/>
        </p:spPr>
        <p:txBody>
          <a:bodyPr wrap="square" rtlCol="0">
            <a:spAutoFit/>
          </a:bodyPr>
          <a:lstStyle/>
          <a:p>
            <a:r>
              <a:rPr lang="en-CA" sz="1400" dirty="0"/>
              <a:t>Click on select and enter the correct number of electives (primary plus electives = 8)</a:t>
            </a:r>
          </a:p>
        </p:txBody>
      </p:sp>
      <p:sp>
        <p:nvSpPr>
          <p:cNvPr id="71" name="Left Brace 70">
            <a:extLst>
              <a:ext uri="{FF2B5EF4-FFF2-40B4-BE49-F238E27FC236}">
                <a16:creationId xmlns:a16="http://schemas.microsoft.com/office/drawing/2014/main" id="{422744F4-07FC-832A-78B0-66EBC90D3372}"/>
              </a:ext>
            </a:extLst>
          </p:cNvPr>
          <p:cNvSpPr/>
          <p:nvPr/>
        </p:nvSpPr>
        <p:spPr>
          <a:xfrm>
            <a:off x="4262326" y="4690478"/>
            <a:ext cx="483921" cy="4589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1A4DEBA-693A-696D-D98A-4E41A41A767C}"/>
              </a:ext>
            </a:extLst>
          </p:cNvPr>
          <p:cNvPicPr>
            <a:picLocks noChangeAspect="1"/>
          </p:cNvPicPr>
          <p:nvPr/>
        </p:nvPicPr>
        <p:blipFill>
          <a:blip r:embed="rId2"/>
          <a:stretch>
            <a:fillRect/>
          </a:stretch>
        </p:blipFill>
        <p:spPr>
          <a:xfrm>
            <a:off x="4810984" y="2087238"/>
            <a:ext cx="3362325" cy="4343400"/>
          </a:xfrm>
          <a:prstGeom prst="rect">
            <a:avLst/>
          </a:prstGeom>
        </p:spPr>
      </p:pic>
    </p:spTree>
    <p:extLst>
      <p:ext uri="{BB962C8B-B14F-4D97-AF65-F5344CB8AC3E}">
        <p14:creationId xmlns:p14="http://schemas.microsoft.com/office/powerpoint/2010/main" val="7638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41E4-876B-42ED-93BD-F7BAD6EE3865}"/>
              </a:ext>
            </a:extLst>
          </p:cNvPr>
          <p:cNvSpPr>
            <a:spLocks noGrp="1"/>
          </p:cNvSpPr>
          <p:nvPr>
            <p:ph type="title"/>
          </p:nvPr>
        </p:nvSpPr>
        <p:spPr>
          <a:xfrm>
            <a:off x="609600" y="299041"/>
            <a:ext cx="7556313" cy="1116106"/>
          </a:xfrm>
        </p:spPr>
        <p:txBody>
          <a:bodyPr/>
          <a:lstStyle/>
          <a:p>
            <a:r>
              <a:rPr lang="en-CA" dirty="0"/>
              <a:t>Each tab has some instructions for the subject area</a:t>
            </a:r>
            <a:br>
              <a:rPr lang="en-CA" dirty="0"/>
            </a:br>
            <a:endParaRPr lang="en-CA" dirty="0"/>
          </a:p>
        </p:txBody>
      </p:sp>
      <p:sp>
        <p:nvSpPr>
          <p:cNvPr id="4" name="TextBox 3">
            <a:extLst>
              <a:ext uri="{FF2B5EF4-FFF2-40B4-BE49-F238E27FC236}">
                <a16:creationId xmlns:a16="http://schemas.microsoft.com/office/drawing/2014/main" id="{068AC809-39D3-BB9C-9F6A-32E0A56112BB}"/>
              </a:ext>
            </a:extLst>
          </p:cNvPr>
          <p:cNvSpPr txBox="1"/>
          <p:nvPr/>
        </p:nvSpPr>
        <p:spPr>
          <a:xfrm>
            <a:off x="4101482" y="3008805"/>
            <a:ext cx="4465468" cy="923330"/>
          </a:xfrm>
          <a:prstGeom prst="rect">
            <a:avLst/>
          </a:prstGeom>
          <a:noFill/>
        </p:spPr>
        <p:txBody>
          <a:bodyPr wrap="square" rtlCol="0">
            <a:spAutoFit/>
          </a:bodyPr>
          <a:lstStyle/>
          <a:p>
            <a:r>
              <a:rPr lang="en-CA" dirty="0">
                <a:solidFill>
                  <a:srgbClr val="0070C0"/>
                </a:solidFill>
              </a:rPr>
              <a:t>You may need to scroll down (look on the right to see if there is a scroll bar so that you don’t miss something important)</a:t>
            </a:r>
          </a:p>
        </p:txBody>
      </p:sp>
      <p:pic>
        <p:nvPicPr>
          <p:cNvPr id="6" name="Picture 5">
            <a:extLst>
              <a:ext uri="{FF2B5EF4-FFF2-40B4-BE49-F238E27FC236}">
                <a16:creationId xmlns:a16="http://schemas.microsoft.com/office/drawing/2014/main" id="{F09928A2-1D93-88A5-CF1C-93DBF34A1C86}"/>
              </a:ext>
            </a:extLst>
          </p:cNvPr>
          <p:cNvPicPr>
            <a:picLocks noChangeAspect="1"/>
          </p:cNvPicPr>
          <p:nvPr/>
        </p:nvPicPr>
        <p:blipFill>
          <a:blip r:embed="rId2"/>
          <a:stretch>
            <a:fillRect/>
          </a:stretch>
        </p:blipFill>
        <p:spPr>
          <a:xfrm>
            <a:off x="399494" y="1608173"/>
            <a:ext cx="7625918" cy="979809"/>
          </a:xfrm>
          <a:prstGeom prst="rect">
            <a:avLst/>
          </a:prstGeom>
        </p:spPr>
      </p:pic>
      <p:sp>
        <p:nvSpPr>
          <p:cNvPr id="7" name="Arrow: Right 6">
            <a:extLst>
              <a:ext uri="{FF2B5EF4-FFF2-40B4-BE49-F238E27FC236}">
                <a16:creationId xmlns:a16="http://schemas.microsoft.com/office/drawing/2014/main" id="{F8791AD6-0CE3-9250-E0C3-850A1555F163}"/>
              </a:ext>
            </a:extLst>
          </p:cNvPr>
          <p:cNvSpPr/>
          <p:nvPr/>
        </p:nvSpPr>
        <p:spPr>
          <a:xfrm rot="9127040">
            <a:off x="3726973" y="1275339"/>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2BE4712-0208-E6E5-AE1F-A7233BC16EDB}"/>
              </a:ext>
            </a:extLst>
          </p:cNvPr>
          <p:cNvSpPr/>
          <p:nvPr/>
        </p:nvSpPr>
        <p:spPr>
          <a:xfrm rot="20459735">
            <a:off x="6737490" y="2241984"/>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793997-FBA3-969B-0C82-73E8CC43E2B1}"/>
              </a:ext>
            </a:extLst>
          </p:cNvPr>
          <p:cNvPicPr>
            <a:picLocks noChangeAspect="1"/>
          </p:cNvPicPr>
          <p:nvPr/>
        </p:nvPicPr>
        <p:blipFill>
          <a:blip r:embed="rId3"/>
          <a:stretch>
            <a:fillRect/>
          </a:stretch>
        </p:blipFill>
        <p:spPr>
          <a:xfrm>
            <a:off x="4353016" y="4173020"/>
            <a:ext cx="3962400" cy="2371725"/>
          </a:xfrm>
          <a:prstGeom prst="rect">
            <a:avLst/>
          </a:prstGeom>
        </p:spPr>
      </p:pic>
      <p:sp>
        <p:nvSpPr>
          <p:cNvPr id="12" name="Left Brace 11">
            <a:extLst>
              <a:ext uri="{FF2B5EF4-FFF2-40B4-BE49-F238E27FC236}">
                <a16:creationId xmlns:a16="http://schemas.microsoft.com/office/drawing/2014/main" id="{A5549855-1455-BBB6-FAB7-92D18E46FFC0}"/>
              </a:ext>
            </a:extLst>
          </p:cNvPr>
          <p:cNvSpPr/>
          <p:nvPr/>
        </p:nvSpPr>
        <p:spPr>
          <a:xfrm>
            <a:off x="3728532" y="4706192"/>
            <a:ext cx="483921" cy="130538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F1A3724-0A05-F1F0-D4A0-6B745361CF4A}"/>
              </a:ext>
            </a:extLst>
          </p:cNvPr>
          <p:cNvSpPr txBox="1"/>
          <p:nvPr/>
        </p:nvSpPr>
        <p:spPr>
          <a:xfrm>
            <a:off x="679881" y="5104661"/>
            <a:ext cx="2746159" cy="646331"/>
          </a:xfrm>
          <a:prstGeom prst="rect">
            <a:avLst/>
          </a:prstGeom>
          <a:noFill/>
        </p:spPr>
        <p:txBody>
          <a:bodyPr wrap="square" rtlCol="0">
            <a:spAutoFit/>
          </a:bodyPr>
          <a:lstStyle/>
          <a:p>
            <a:r>
              <a:rPr lang="en-CA" dirty="0"/>
              <a:t>Choose your course and click “OK”</a:t>
            </a:r>
          </a:p>
        </p:txBody>
      </p:sp>
    </p:spTree>
    <p:extLst>
      <p:ext uri="{BB962C8B-B14F-4D97-AF65-F5344CB8AC3E}">
        <p14:creationId xmlns:p14="http://schemas.microsoft.com/office/powerpoint/2010/main" val="170303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0F12-E4ED-DE21-D2F5-A2FC4F3101C6}"/>
              </a:ext>
            </a:extLst>
          </p:cNvPr>
          <p:cNvSpPr>
            <a:spLocks noGrp="1"/>
          </p:cNvSpPr>
          <p:nvPr>
            <p:ph type="title"/>
          </p:nvPr>
        </p:nvSpPr>
        <p:spPr>
          <a:xfrm>
            <a:off x="2291763" y="-1274542"/>
            <a:ext cx="7556313" cy="1116106"/>
          </a:xfrm>
        </p:spPr>
        <p:txBody>
          <a:bodyPr/>
          <a:lstStyle/>
          <a:p>
            <a:endParaRPr lang="en-US" dirty="0"/>
          </a:p>
        </p:txBody>
      </p:sp>
      <p:pic>
        <p:nvPicPr>
          <p:cNvPr id="5" name="Picture 4">
            <a:extLst>
              <a:ext uri="{FF2B5EF4-FFF2-40B4-BE49-F238E27FC236}">
                <a16:creationId xmlns:a16="http://schemas.microsoft.com/office/drawing/2014/main" id="{B9C96E88-4588-6AF1-35CB-6303BF56C494}"/>
              </a:ext>
            </a:extLst>
          </p:cNvPr>
          <p:cNvPicPr>
            <a:picLocks noChangeAspect="1"/>
          </p:cNvPicPr>
          <p:nvPr/>
        </p:nvPicPr>
        <p:blipFill>
          <a:blip r:embed="rId2"/>
          <a:stretch>
            <a:fillRect/>
          </a:stretch>
        </p:blipFill>
        <p:spPr>
          <a:xfrm>
            <a:off x="260157" y="240579"/>
            <a:ext cx="4675892" cy="2719242"/>
          </a:xfrm>
          <a:prstGeom prst="rect">
            <a:avLst/>
          </a:prstGeom>
        </p:spPr>
      </p:pic>
      <p:pic>
        <p:nvPicPr>
          <p:cNvPr id="1026" name="Picture 2" descr="Image result for Free clip Art Graduation">
            <a:extLst>
              <a:ext uri="{FF2B5EF4-FFF2-40B4-BE49-F238E27FC236}">
                <a16:creationId xmlns:a16="http://schemas.microsoft.com/office/drawing/2014/main" id="{6A3EEBB9-FDB0-CCA1-46EA-B68902910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558" y="357363"/>
            <a:ext cx="2152650" cy="1866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287D041-714A-8848-1FD1-BD4BFBB1D2CC}"/>
              </a:ext>
            </a:extLst>
          </p:cNvPr>
          <p:cNvSpPr txBox="1"/>
          <p:nvPr/>
        </p:nvSpPr>
        <p:spPr>
          <a:xfrm>
            <a:off x="541538" y="2740063"/>
            <a:ext cx="7244179" cy="2308324"/>
          </a:xfrm>
          <a:prstGeom prst="rect">
            <a:avLst/>
          </a:prstGeom>
          <a:noFill/>
        </p:spPr>
        <p:txBody>
          <a:bodyPr wrap="square">
            <a:spAutoFit/>
          </a:bodyPr>
          <a:lstStyle/>
          <a:p>
            <a:pPr marL="285750" indent="-285750" algn="l">
              <a:buFont typeface="Arial" panose="020B0604020202020204" pitchFamily="34" charset="0"/>
              <a:buChar char="•"/>
            </a:pPr>
            <a:r>
              <a:rPr lang="en-US" b="0" i="0" dirty="0">
                <a:effectLst/>
                <a:latin typeface="BC Sans" pitchFamily="2" charset="0"/>
              </a:rPr>
              <a:t>One Applied Design, Skills and Technologies OR Arts Education</a:t>
            </a:r>
          </a:p>
          <a:p>
            <a:pPr algn="l"/>
            <a:endParaRPr lang="en-US" b="0" i="0" dirty="0">
              <a:effectLst/>
              <a:latin typeface="BC Sans" pitchFamily="2" charset="0"/>
            </a:endParaRPr>
          </a:p>
          <a:p>
            <a:pPr marL="285750" indent="-285750" algn="l">
              <a:buFont typeface="Arial" panose="020B0604020202020204" pitchFamily="34" charset="0"/>
              <a:buChar char="•"/>
            </a:pPr>
            <a:r>
              <a:rPr lang="en-US" b="0" i="0" dirty="0">
                <a:effectLst/>
                <a:latin typeface="BC Sans" pitchFamily="2" charset="0"/>
              </a:rPr>
              <a:t>16 credits at the Grade 12 level</a:t>
            </a:r>
            <a:r>
              <a:rPr lang="en-US" dirty="0">
                <a:latin typeface="BC Sans" pitchFamily="2" charset="0"/>
              </a:rPr>
              <a:t> (</a:t>
            </a:r>
            <a:r>
              <a:rPr lang="en-US" b="0" i="0" dirty="0">
                <a:effectLst/>
                <a:latin typeface="BC Sans" pitchFamily="2" charset="0"/>
              </a:rPr>
              <a:t>includes English and CLC)</a:t>
            </a:r>
          </a:p>
          <a:p>
            <a:pPr algn="l"/>
            <a:endParaRPr lang="en-US" b="0" i="0" dirty="0">
              <a:effectLst/>
              <a:latin typeface="BC Sans" pitchFamily="2" charset="0"/>
            </a:endParaRPr>
          </a:p>
          <a:p>
            <a:pPr marL="285750" indent="-285750" algn="l">
              <a:buFont typeface="Arial" panose="020B0604020202020204" pitchFamily="34" charset="0"/>
              <a:buChar char="•"/>
            </a:pPr>
            <a:r>
              <a:rPr lang="en-US" b="0" i="0" dirty="0">
                <a:effectLst/>
                <a:latin typeface="BC Sans" pitchFamily="2" charset="0"/>
              </a:rPr>
              <a:t>28 credits must be elective course credits </a:t>
            </a:r>
          </a:p>
          <a:p>
            <a:pPr algn="l"/>
            <a:endParaRPr lang="en-US" b="0" i="0" dirty="0">
              <a:effectLst/>
              <a:latin typeface="BC Sans" pitchFamily="2" charset="0"/>
            </a:endParaRPr>
          </a:p>
          <a:p>
            <a:pPr marL="285750" indent="-285750" algn="l">
              <a:buFont typeface="Arial" panose="020B0604020202020204" pitchFamily="34" charset="0"/>
              <a:buChar char="•"/>
            </a:pPr>
            <a:r>
              <a:rPr lang="en-US" b="0" i="0" dirty="0">
                <a:effectLst/>
                <a:latin typeface="BC Sans" pitchFamily="2" charset="0"/>
              </a:rPr>
              <a:t>4 credits must have an Indigenous-focus (see </a:t>
            </a:r>
            <a:r>
              <a:rPr lang="en-US" b="0" i="0" u="sng" dirty="0">
                <a:effectLst/>
                <a:latin typeface="BC Sans" pitchFamily="2" charset="0"/>
                <a:hlinkClick r:id="rId4"/>
              </a:rPr>
              <a:t>Indigenous-Focused Graduation Requirements BC</a:t>
            </a:r>
            <a:r>
              <a:rPr lang="en-US" b="0" i="0" u="sng" dirty="0">
                <a:effectLst/>
                <a:latin typeface="BC Sans" pitchFamily="2" charset="0"/>
              </a:rPr>
              <a:t> </a:t>
            </a:r>
            <a:r>
              <a:rPr lang="en-US" b="0" i="0" dirty="0">
                <a:effectLst/>
                <a:latin typeface="BC Sans" pitchFamily="2" charset="0"/>
              </a:rPr>
              <a:t>for additional information)</a:t>
            </a:r>
          </a:p>
        </p:txBody>
      </p:sp>
      <p:sp>
        <p:nvSpPr>
          <p:cNvPr id="11" name="Title 1">
            <a:extLst>
              <a:ext uri="{FF2B5EF4-FFF2-40B4-BE49-F238E27FC236}">
                <a16:creationId xmlns:a16="http://schemas.microsoft.com/office/drawing/2014/main" id="{81AAD2CD-E267-54AE-530F-EA18AF1C87A8}"/>
              </a:ext>
            </a:extLst>
          </p:cNvPr>
          <p:cNvSpPr txBox="1">
            <a:spLocks/>
          </p:cNvSpPr>
          <p:nvPr/>
        </p:nvSpPr>
        <p:spPr>
          <a:xfrm>
            <a:off x="1313896" y="5874934"/>
            <a:ext cx="7425660" cy="7938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sz="2400" b="1" dirty="0"/>
              <a:t>+ Literacy and Numeracy Ministry assessments</a:t>
            </a:r>
          </a:p>
        </p:txBody>
      </p:sp>
    </p:spTree>
    <p:extLst>
      <p:ext uri="{BB962C8B-B14F-4D97-AF65-F5344CB8AC3E}">
        <p14:creationId xmlns:p14="http://schemas.microsoft.com/office/powerpoint/2010/main" val="86809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80CB941-5723-55DB-7F38-8D2E8B8D1A66}"/>
              </a:ext>
            </a:extLst>
          </p:cNvPr>
          <p:cNvPicPr>
            <a:picLocks noChangeAspect="1"/>
          </p:cNvPicPr>
          <p:nvPr/>
        </p:nvPicPr>
        <p:blipFill>
          <a:blip r:embed="rId2"/>
          <a:stretch>
            <a:fillRect/>
          </a:stretch>
        </p:blipFill>
        <p:spPr>
          <a:xfrm>
            <a:off x="194482" y="1565741"/>
            <a:ext cx="4619625" cy="3857625"/>
          </a:xfrm>
          <a:prstGeom prst="rect">
            <a:avLst/>
          </a:prstGeom>
        </p:spPr>
      </p:pic>
      <p:sp>
        <p:nvSpPr>
          <p:cNvPr id="2" name="Title 1">
            <a:extLst>
              <a:ext uri="{FF2B5EF4-FFF2-40B4-BE49-F238E27FC236}">
                <a16:creationId xmlns:a16="http://schemas.microsoft.com/office/drawing/2014/main" id="{35D16928-45C4-06FE-BEF9-5FDB61DF2290}"/>
              </a:ext>
            </a:extLst>
          </p:cNvPr>
          <p:cNvSpPr>
            <a:spLocks noGrp="1"/>
          </p:cNvSpPr>
          <p:nvPr>
            <p:ph type="title"/>
          </p:nvPr>
        </p:nvSpPr>
        <p:spPr>
          <a:xfrm>
            <a:off x="1152681" y="170523"/>
            <a:ext cx="7556313" cy="1116106"/>
          </a:xfrm>
        </p:spPr>
        <p:txBody>
          <a:bodyPr/>
          <a:lstStyle/>
          <a:p>
            <a:r>
              <a:rPr lang="en-CA" dirty="0"/>
              <a:t>When entering electives…</a:t>
            </a:r>
          </a:p>
        </p:txBody>
      </p:sp>
      <p:sp>
        <p:nvSpPr>
          <p:cNvPr id="7" name="TextBox 6">
            <a:extLst>
              <a:ext uri="{FF2B5EF4-FFF2-40B4-BE49-F238E27FC236}">
                <a16:creationId xmlns:a16="http://schemas.microsoft.com/office/drawing/2014/main" id="{6204AF21-AFF8-45CD-21F1-88ED8255F031}"/>
              </a:ext>
            </a:extLst>
          </p:cNvPr>
          <p:cNvSpPr txBox="1"/>
          <p:nvPr/>
        </p:nvSpPr>
        <p:spPr>
          <a:xfrm>
            <a:off x="3512802" y="861552"/>
            <a:ext cx="2867475" cy="1077218"/>
          </a:xfrm>
          <a:prstGeom prst="rect">
            <a:avLst/>
          </a:prstGeom>
          <a:noFill/>
        </p:spPr>
        <p:txBody>
          <a:bodyPr wrap="square" rtlCol="0">
            <a:spAutoFit/>
          </a:bodyPr>
          <a:lstStyle/>
          <a:p>
            <a:r>
              <a:rPr lang="en-US" sz="1600" dirty="0"/>
              <a:t>When entering electives use the &lt; &gt; arrows to scroll through to each page of electives</a:t>
            </a:r>
            <a:endParaRPr lang="en-CA" sz="1600" dirty="0"/>
          </a:p>
        </p:txBody>
      </p:sp>
      <p:sp>
        <p:nvSpPr>
          <p:cNvPr id="8" name="Arrow: Right 7">
            <a:extLst>
              <a:ext uri="{FF2B5EF4-FFF2-40B4-BE49-F238E27FC236}">
                <a16:creationId xmlns:a16="http://schemas.microsoft.com/office/drawing/2014/main" id="{943EA4E8-10DC-86E6-77CD-97FA673E200B}"/>
              </a:ext>
            </a:extLst>
          </p:cNvPr>
          <p:cNvSpPr/>
          <p:nvPr/>
        </p:nvSpPr>
        <p:spPr>
          <a:xfrm rot="9127040">
            <a:off x="2690022" y="1441871"/>
            <a:ext cx="748443" cy="3405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23E8FF-3CA5-9230-BE07-6E1E4B0C003D}"/>
              </a:ext>
            </a:extLst>
          </p:cNvPr>
          <p:cNvSpPr txBox="1"/>
          <p:nvPr/>
        </p:nvSpPr>
        <p:spPr>
          <a:xfrm>
            <a:off x="5636305" y="2030967"/>
            <a:ext cx="2225840" cy="646331"/>
          </a:xfrm>
          <a:prstGeom prst="rect">
            <a:avLst/>
          </a:prstGeom>
          <a:noFill/>
        </p:spPr>
        <p:txBody>
          <a:bodyPr wrap="square" rtlCol="0">
            <a:spAutoFit/>
          </a:bodyPr>
          <a:lstStyle/>
          <a:p>
            <a:r>
              <a:rPr lang="en-CA" dirty="0">
                <a:solidFill>
                  <a:srgbClr val="0070C0"/>
                </a:solidFill>
              </a:rPr>
              <a:t>Electives are in alphabetical order</a:t>
            </a:r>
          </a:p>
        </p:txBody>
      </p:sp>
      <p:sp>
        <p:nvSpPr>
          <p:cNvPr id="11" name="TextBox 10">
            <a:extLst>
              <a:ext uri="{FF2B5EF4-FFF2-40B4-BE49-F238E27FC236}">
                <a16:creationId xmlns:a16="http://schemas.microsoft.com/office/drawing/2014/main" id="{6597894B-DDF5-8958-C816-6047C7AEF5D8}"/>
              </a:ext>
            </a:extLst>
          </p:cNvPr>
          <p:cNvSpPr txBox="1"/>
          <p:nvPr/>
        </p:nvSpPr>
        <p:spPr>
          <a:xfrm>
            <a:off x="5251432" y="3222109"/>
            <a:ext cx="3772997" cy="1200329"/>
          </a:xfrm>
          <a:prstGeom prst="rect">
            <a:avLst/>
          </a:prstGeom>
          <a:noFill/>
        </p:spPr>
        <p:txBody>
          <a:bodyPr wrap="square" rtlCol="0">
            <a:spAutoFit/>
          </a:bodyPr>
          <a:lstStyle/>
          <a:p>
            <a:r>
              <a:rPr lang="en-CA" dirty="0"/>
              <a:t>For grade 10’s: Select at least 2 to make up 8 primary courses.  If you will take summer school or online, choose replacements here</a:t>
            </a:r>
          </a:p>
        </p:txBody>
      </p:sp>
      <p:sp>
        <p:nvSpPr>
          <p:cNvPr id="13" name="TextBox 12">
            <a:extLst>
              <a:ext uri="{FF2B5EF4-FFF2-40B4-BE49-F238E27FC236}">
                <a16:creationId xmlns:a16="http://schemas.microsoft.com/office/drawing/2014/main" id="{3F962C86-C30F-636F-D797-D952FC95B1E0}"/>
              </a:ext>
            </a:extLst>
          </p:cNvPr>
          <p:cNvSpPr txBox="1"/>
          <p:nvPr/>
        </p:nvSpPr>
        <p:spPr>
          <a:xfrm>
            <a:off x="6773662" y="5348189"/>
            <a:ext cx="2370338" cy="1384995"/>
          </a:xfrm>
          <a:prstGeom prst="rect">
            <a:avLst/>
          </a:prstGeom>
          <a:noFill/>
        </p:spPr>
        <p:txBody>
          <a:bodyPr wrap="square">
            <a:spAutoFit/>
          </a:bodyPr>
          <a:lstStyle/>
          <a:p>
            <a:r>
              <a:rPr lang="en-CA" sz="1400" dirty="0">
                <a:solidFill>
                  <a:srgbClr val="0070C0"/>
                </a:solidFill>
              </a:rPr>
              <a:t>**Remember:  you may need to scroll down (look on the right to see if there is a scroll bar so that you don’t miss something important)</a:t>
            </a:r>
          </a:p>
        </p:txBody>
      </p:sp>
      <p:pic>
        <p:nvPicPr>
          <p:cNvPr id="15" name="Picture 14">
            <a:extLst>
              <a:ext uri="{FF2B5EF4-FFF2-40B4-BE49-F238E27FC236}">
                <a16:creationId xmlns:a16="http://schemas.microsoft.com/office/drawing/2014/main" id="{A79DAB56-7638-5584-7935-89805CC216CC}"/>
              </a:ext>
            </a:extLst>
          </p:cNvPr>
          <p:cNvPicPr>
            <a:picLocks noChangeAspect="1"/>
          </p:cNvPicPr>
          <p:nvPr/>
        </p:nvPicPr>
        <p:blipFill>
          <a:blip r:embed="rId3"/>
          <a:stretch>
            <a:fillRect/>
          </a:stretch>
        </p:blipFill>
        <p:spPr>
          <a:xfrm>
            <a:off x="4656628" y="5050337"/>
            <a:ext cx="1428750" cy="1714500"/>
          </a:xfrm>
          <a:prstGeom prst="rect">
            <a:avLst/>
          </a:prstGeom>
        </p:spPr>
      </p:pic>
      <p:sp>
        <p:nvSpPr>
          <p:cNvPr id="16" name="Arrow: Right 15">
            <a:extLst>
              <a:ext uri="{FF2B5EF4-FFF2-40B4-BE49-F238E27FC236}">
                <a16:creationId xmlns:a16="http://schemas.microsoft.com/office/drawing/2014/main" id="{55113786-1672-A0FE-09EC-F08CF00F2C65}"/>
              </a:ext>
            </a:extLst>
          </p:cNvPr>
          <p:cNvSpPr/>
          <p:nvPr/>
        </p:nvSpPr>
        <p:spPr>
          <a:xfrm rot="9127040">
            <a:off x="6082501" y="5661282"/>
            <a:ext cx="628716" cy="345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48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8A90-E954-FEFB-C251-BE31C60D9130}"/>
              </a:ext>
            </a:extLst>
          </p:cNvPr>
          <p:cNvSpPr>
            <a:spLocks noGrp="1"/>
          </p:cNvSpPr>
          <p:nvPr>
            <p:ph type="title"/>
          </p:nvPr>
        </p:nvSpPr>
        <p:spPr/>
        <p:txBody>
          <a:bodyPr/>
          <a:lstStyle/>
          <a:p>
            <a:r>
              <a:rPr lang="en-CA" dirty="0"/>
              <a:t>STEP 6: Enter any ELL, Student Support Services, Co-op, and Additional Courses Requests</a:t>
            </a:r>
          </a:p>
        </p:txBody>
      </p:sp>
      <p:sp>
        <p:nvSpPr>
          <p:cNvPr id="5" name="Arrow: Right 4">
            <a:extLst>
              <a:ext uri="{FF2B5EF4-FFF2-40B4-BE49-F238E27FC236}">
                <a16:creationId xmlns:a16="http://schemas.microsoft.com/office/drawing/2014/main" id="{032A29EB-E76E-2FD8-921D-2AC95B22C0D2}"/>
              </a:ext>
            </a:extLst>
          </p:cNvPr>
          <p:cNvSpPr/>
          <p:nvPr/>
        </p:nvSpPr>
        <p:spPr>
          <a:xfrm rot="425338">
            <a:off x="1847861" y="5134806"/>
            <a:ext cx="955275" cy="587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4EE476E8-6AF4-8018-9F18-50A668D8998F}"/>
              </a:ext>
            </a:extLst>
          </p:cNvPr>
          <p:cNvSpPr/>
          <p:nvPr/>
        </p:nvSpPr>
        <p:spPr>
          <a:xfrm>
            <a:off x="3003893" y="4966370"/>
            <a:ext cx="483921" cy="117185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06E7C04D-9A05-2FAA-5D0E-4B002E20F7A8}"/>
              </a:ext>
            </a:extLst>
          </p:cNvPr>
          <p:cNvSpPr txBox="1"/>
          <p:nvPr/>
        </p:nvSpPr>
        <p:spPr>
          <a:xfrm>
            <a:off x="498474" y="3710866"/>
            <a:ext cx="2164827" cy="1477328"/>
          </a:xfrm>
          <a:prstGeom prst="rect">
            <a:avLst/>
          </a:prstGeom>
          <a:noFill/>
        </p:spPr>
        <p:txBody>
          <a:bodyPr wrap="square" rtlCol="0">
            <a:spAutoFit/>
          </a:bodyPr>
          <a:lstStyle/>
          <a:p>
            <a:r>
              <a:rPr lang="en-CA" dirty="0"/>
              <a:t>Follow same procedure: hit select, click on course choice(s), click “OK”</a:t>
            </a:r>
          </a:p>
        </p:txBody>
      </p:sp>
      <p:pic>
        <p:nvPicPr>
          <p:cNvPr id="9" name="Content Placeholder 8">
            <a:extLst>
              <a:ext uri="{FF2B5EF4-FFF2-40B4-BE49-F238E27FC236}">
                <a16:creationId xmlns:a16="http://schemas.microsoft.com/office/drawing/2014/main" id="{FB89789E-872C-EE4D-F378-D7E106FAAB16}"/>
              </a:ext>
            </a:extLst>
          </p:cNvPr>
          <p:cNvPicPr>
            <a:picLocks noGrp="1" noChangeAspect="1"/>
          </p:cNvPicPr>
          <p:nvPr>
            <p:ph idx="1"/>
          </p:nvPr>
        </p:nvPicPr>
        <p:blipFill>
          <a:blip r:embed="rId2"/>
          <a:stretch>
            <a:fillRect/>
          </a:stretch>
        </p:blipFill>
        <p:spPr>
          <a:xfrm>
            <a:off x="3792895" y="2377048"/>
            <a:ext cx="3208710" cy="4144963"/>
          </a:xfrm>
          <a:prstGeom prst="rect">
            <a:avLst/>
          </a:prstGeom>
        </p:spPr>
      </p:pic>
    </p:spTree>
    <p:extLst>
      <p:ext uri="{BB962C8B-B14F-4D97-AF65-F5344CB8AC3E}">
        <p14:creationId xmlns:p14="http://schemas.microsoft.com/office/powerpoint/2010/main" val="1768351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F343-22EA-5FD1-5B84-C6DB6CFE4C1B}"/>
              </a:ext>
            </a:extLst>
          </p:cNvPr>
          <p:cNvSpPr>
            <a:spLocks noGrp="1"/>
          </p:cNvSpPr>
          <p:nvPr>
            <p:ph type="title"/>
          </p:nvPr>
        </p:nvSpPr>
        <p:spPr/>
        <p:txBody>
          <a:bodyPr/>
          <a:lstStyle/>
          <a:p>
            <a:r>
              <a:rPr lang="en-CA" dirty="0"/>
              <a:t>STEP 7: Enter ONE alternate</a:t>
            </a:r>
          </a:p>
        </p:txBody>
      </p:sp>
      <p:pic>
        <p:nvPicPr>
          <p:cNvPr id="5" name="Content Placeholder 4">
            <a:extLst>
              <a:ext uri="{FF2B5EF4-FFF2-40B4-BE49-F238E27FC236}">
                <a16:creationId xmlns:a16="http://schemas.microsoft.com/office/drawing/2014/main" id="{62693334-B39E-A7DF-88FF-AEF315031FBC}"/>
              </a:ext>
            </a:extLst>
          </p:cNvPr>
          <p:cNvPicPr>
            <a:picLocks noGrp="1" noChangeAspect="1"/>
          </p:cNvPicPr>
          <p:nvPr>
            <p:ph idx="1"/>
          </p:nvPr>
        </p:nvPicPr>
        <p:blipFill>
          <a:blip r:embed="rId2"/>
          <a:stretch>
            <a:fillRect/>
          </a:stretch>
        </p:blipFill>
        <p:spPr>
          <a:xfrm>
            <a:off x="2253079" y="1472729"/>
            <a:ext cx="4495800" cy="1266825"/>
          </a:xfrm>
        </p:spPr>
      </p:pic>
      <p:sp>
        <p:nvSpPr>
          <p:cNvPr id="6" name="Arrow: Right 5">
            <a:extLst>
              <a:ext uri="{FF2B5EF4-FFF2-40B4-BE49-F238E27FC236}">
                <a16:creationId xmlns:a16="http://schemas.microsoft.com/office/drawing/2014/main" id="{CEF153DE-71EE-F2F1-9C76-7FB2E097C224}"/>
              </a:ext>
            </a:extLst>
          </p:cNvPr>
          <p:cNvSpPr/>
          <p:nvPr/>
        </p:nvSpPr>
        <p:spPr>
          <a:xfrm>
            <a:off x="1185070" y="2061304"/>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AF005C-2C37-554C-61AD-554B44766956}"/>
              </a:ext>
            </a:extLst>
          </p:cNvPr>
          <p:cNvSpPr txBox="1"/>
          <p:nvPr/>
        </p:nvSpPr>
        <p:spPr>
          <a:xfrm>
            <a:off x="408373" y="4619580"/>
            <a:ext cx="3045041" cy="1754326"/>
          </a:xfrm>
          <a:prstGeom prst="rect">
            <a:avLst/>
          </a:prstGeom>
          <a:noFill/>
        </p:spPr>
        <p:txBody>
          <a:bodyPr wrap="square">
            <a:spAutoFit/>
          </a:bodyPr>
          <a:lstStyle/>
          <a:p>
            <a:r>
              <a:rPr lang="en-US" dirty="0"/>
              <a:t>Notes For Counsellor: Use the bullet points on the planning sheet to guide you in writing anything important we need to know for your course planning</a:t>
            </a:r>
            <a:endParaRPr lang="en-CA" dirty="0"/>
          </a:p>
        </p:txBody>
      </p:sp>
      <p:sp>
        <p:nvSpPr>
          <p:cNvPr id="10" name="Title 1">
            <a:extLst>
              <a:ext uri="{FF2B5EF4-FFF2-40B4-BE49-F238E27FC236}">
                <a16:creationId xmlns:a16="http://schemas.microsoft.com/office/drawing/2014/main" id="{BABF1AD3-B324-45C0-7BCD-5F55068B84CB}"/>
              </a:ext>
            </a:extLst>
          </p:cNvPr>
          <p:cNvSpPr txBox="1">
            <a:spLocks/>
          </p:cNvSpPr>
          <p:nvPr/>
        </p:nvSpPr>
        <p:spPr>
          <a:xfrm>
            <a:off x="498474" y="3345724"/>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CA" dirty="0"/>
              <a:t>STEP 8: Notes for Counsellor</a:t>
            </a:r>
          </a:p>
        </p:txBody>
      </p:sp>
      <p:pic>
        <p:nvPicPr>
          <p:cNvPr id="12" name="Picture 11">
            <a:extLst>
              <a:ext uri="{FF2B5EF4-FFF2-40B4-BE49-F238E27FC236}">
                <a16:creationId xmlns:a16="http://schemas.microsoft.com/office/drawing/2014/main" id="{8FC13713-09BD-2092-C2FF-02354A6C64BB}"/>
              </a:ext>
            </a:extLst>
          </p:cNvPr>
          <p:cNvPicPr>
            <a:picLocks noChangeAspect="1"/>
          </p:cNvPicPr>
          <p:nvPr/>
        </p:nvPicPr>
        <p:blipFill>
          <a:blip r:embed="rId3"/>
          <a:stretch>
            <a:fillRect/>
          </a:stretch>
        </p:blipFill>
        <p:spPr>
          <a:xfrm>
            <a:off x="3625881" y="4809008"/>
            <a:ext cx="4591050" cy="1152525"/>
          </a:xfrm>
          <a:prstGeom prst="rect">
            <a:avLst/>
          </a:prstGeom>
        </p:spPr>
      </p:pic>
      <p:sp>
        <p:nvSpPr>
          <p:cNvPr id="13" name="Arrow: Right 12">
            <a:extLst>
              <a:ext uri="{FF2B5EF4-FFF2-40B4-BE49-F238E27FC236}">
                <a16:creationId xmlns:a16="http://schemas.microsoft.com/office/drawing/2014/main" id="{FE508A26-A09D-CFB2-BA5E-DC7E5C869F52}"/>
              </a:ext>
            </a:extLst>
          </p:cNvPr>
          <p:cNvSpPr/>
          <p:nvPr/>
        </p:nvSpPr>
        <p:spPr>
          <a:xfrm rot="9063539">
            <a:off x="5435926" y="4807751"/>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96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D97090-4DED-D9EB-BF4A-FE1BFAB7C8DF}"/>
              </a:ext>
            </a:extLst>
          </p:cNvPr>
          <p:cNvPicPr>
            <a:picLocks noGrp="1" noChangeAspect="1"/>
          </p:cNvPicPr>
          <p:nvPr>
            <p:ph idx="1"/>
          </p:nvPr>
        </p:nvPicPr>
        <p:blipFill>
          <a:blip r:embed="rId2"/>
          <a:stretch>
            <a:fillRect/>
          </a:stretch>
        </p:blipFill>
        <p:spPr>
          <a:xfrm>
            <a:off x="1323488" y="4391586"/>
            <a:ext cx="6276975" cy="952500"/>
          </a:xfrm>
        </p:spPr>
      </p:pic>
      <p:pic>
        <p:nvPicPr>
          <p:cNvPr id="1026" name="Picture 2" descr="Free Forget Cliparts, Download Free Forget Cliparts png images, Free  ClipArts on Clipart Library">
            <a:extLst>
              <a:ext uri="{FF2B5EF4-FFF2-40B4-BE49-F238E27FC236}">
                <a16:creationId xmlns:a16="http://schemas.microsoft.com/office/drawing/2014/main" id="{97068F3A-75B1-2404-FF9E-96EA0F1D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322" y="586435"/>
            <a:ext cx="3455309" cy="305050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D3519350-DA36-73B0-E893-AE3A2AF1BB29}"/>
              </a:ext>
            </a:extLst>
          </p:cNvPr>
          <p:cNvSpPr/>
          <p:nvPr/>
        </p:nvSpPr>
        <p:spPr>
          <a:xfrm rot="9063539">
            <a:off x="5853176" y="4044271"/>
            <a:ext cx="970960" cy="520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33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4B5CEE-98D3-9C99-DF5D-38307135D906}"/>
              </a:ext>
            </a:extLst>
          </p:cNvPr>
          <p:cNvSpPr txBox="1"/>
          <p:nvPr/>
        </p:nvSpPr>
        <p:spPr>
          <a:xfrm>
            <a:off x="805231" y="1051446"/>
            <a:ext cx="7253055" cy="2031325"/>
          </a:xfrm>
          <a:prstGeom prst="rect">
            <a:avLst/>
          </a:prstGeom>
          <a:noFill/>
        </p:spPr>
        <p:txBody>
          <a:bodyPr wrap="square" rtlCol="0">
            <a:spAutoFit/>
          </a:bodyPr>
          <a:lstStyle/>
          <a:p>
            <a:pPr algn="ctr"/>
            <a:r>
              <a:rPr lang="en-US" sz="3600" b="0" i="1" dirty="0">
                <a:solidFill>
                  <a:srgbClr val="0070C0"/>
                </a:solidFill>
                <a:effectLst/>
                <a:latin typeface="Merriweather" panose="020B0604020202020204" pitchFamily="2" charset="0"/>
              </a:rPr>
              <a:t>“Choose to pursue something you love and you will never have to work </a:t>
            </a:r>
            <a:r>
              <a:rPr lang="en-US" sz="3600" i="1" dirty="0">
                <a:solidFill>
                  <a:srgbClr val="0070C0"/>
                </a:solidFill>
                <a:latin typeface="Merriweather" panose="020B0604020202020204" pitchFamily="2" charset="0"/>
              </a:rPr>
              <a:t>a day in your life”</a:t>
            </a:r>
            <a:endParaRPr lang="en-US" sz="3600" b="0" i="1" dirty="0">
              <a:solidFill>
                <a:srgbClr val="0070C0"/>
              </a:solidFill>
              <a:effectLst/>
              <a:latin typeface="Merriweather" panose="020B0604020202020204" pitchFamily="2" charset="0"/>
            </a:endParaRPr>
          </a:p>
          <a:p>
            <a:endParaRPr lang="en-US" dirty="0"/>
          </a:p>
        </p:txBody>
      </p:sp>
      <p:pic>
        <p:nvPicPr>
          <p:cNvPr id="8194" name="Picture 2" descr="IF IT IS TO BE, IT IS UP TO ME. - Greg Mowbray">
            <a:extLst>
              <a:ext uri="{FF2B5EF4-FFF2-40B4-BE49-F238E27FC236}">
                <a16:creationId xmlns:a16="http://schemas.microsoft.com/office/drawing/2014/main" id="{F518E6F3-F7A8-509A-B6DD-652B6CC5F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566" y="3607639"/>
            <a:ext cx="3572429" cy="254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72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F655-B6C6-8905-6A3E-CA3ED1741093}"/>
              </a:ext>
            </a:extLst>
          </p:cNvPr>
          <p:cNvSpPr>
            <a:spLocks noGrp="1"/>
          </p:cNvSpPr>
          <p:nvPr>
            <p:ph type="title"/>
          </p:nvPr>
        </p:nvSpPr>
        <p:spPr/>
        <p:txBody>
          <a:bodyPr/>
          <a:lstStyle/>
          <a:p>
            <a:r>
              <a:rPr lang="en-US" dirty="0"/>
              <a:t>STUDENT ASSEMBLIES FOR COURSE REQUEST PROCESS</a:t>
            </a:r>
          </a:p>
        </p:txBody>
      </p:sp>
      <p:sp>
        <p:nvSpPr>
          <p:cNvPr id="3" name="Content Placeholder 2">
            <a:extLst>
              <a:ext uri="{FF2B5EF4-FFF2-40B4-BE49-F238E27FC236}">
                <a16:creationId xmlns:a16="http://schemas.microsoft.com/office/drawing/2014/main" id="{7FDB0AAA-7032-A38A-8CB4-114838705505}"/>
              </a:ext>
            </a:extLst>
          </p:cNvPr>
          <p:cNvSpPr>
            <a:spLocks noGrp="1"/>
          </p:cNvSpPr>
          <p:nvPr>
            <p:ph idx="1"/>
          </p:nvPr>
        </p:nvSpPr>
        <p:spPr>
          <a:xfrm>
            <a:off x="409697" y="1986549"/>
            <a:ext cx="7556313" cy="2336878"/>
          </a:xfrm>
        </p:spPr>
        <p:txBody>
          <a:bodyPr>
            <a:normAutofit/>
          </a:bodyPr>
          <a:lstStyle/>
          <a:p>
            <a:pPr>
              <a:buFont typeface="Wingdings" panose="05000000000000000000" pitchFamily="2" charset="2"/>
              <a:buChar char="q"/>
            </a:pPr>
            <a:r>
              <a:rPr lang="en-US" sz="3600" dirty="0"/>
              <a:t>Grade 9’s: January 23 @ 10:00</a:t>
            </a:r>
          </a:p>
          <a:p>
            <a:pPr>
              <a:buFont typeface="Wingdings" panose="05000000000000000000" pitchFamily="2" charset="2"/>
              <a:buChar char="q"/>
            </a:pPr>
            <a:r>
              <a:rPr lang="en-US" sz="3600" dirty="0"/>
              <a:t>Grade 10’s: January 24 @ 10:00</a:t>
            </a:r>
          </a:p>
          <a:p>
            <a:pPr>
              <a:buFont typeface="Wingdings" panose="05000000000000000000" pitchFamily="2" charset="2"/>
              <a:buChar char="q"/>
            </a:pPr>
            <a:r>
              <a:rPr lang="en-US" sz="3600" dirty="0"/>
              <a:t>Grade 11’s January 24 @ 1:00pm</a:t>
            </a:r>
          </a:p>
          <a:p>
            <a:pPr marL="0" indent="0">
              <a:buNone/>
            </a:pPr>
            <a:endParaRPr lang="en-US" sz="3600" dirty="0"/>
          </a:p>
        </p:txBody>
      </p:sp>
      <p:sp>
        <p:nvSpPr>
          <p:cNvPr id="4" name="Title 1">
            <a:extLst>
              <a:ext uri="{FF2B5EF4-FFF2-40B4-BE49-F238E27FC236}">
                <a16:creationId xmlns:a16="http://schemas.microsoft.com/office/drawing/2014/main" id="{D2420439-4488-B74D-5085-87E9632F7802}"/>
              </a:ext>
            </a:extLst>
          </p:cNvPr>
          <p:cNvSpPr txBox="1">
            <a:spLocks/>
          </p:cNvSpPr>
          <p:nvPr/>
        </p:nvSpPr>
        <p:spPr>
          <a:xfrm>
            <a:off x="793843" y="4409505"/>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dirty="0"/>
              <a:t>ALL PPT AND DOCUMENTS WILL BE ON COURSE PROGRAMMING WEBSITE BY JANUARY 25</a:t>
            </a:r>
          </a:p>
        </p:txBody>
      </p:sp>
    </p:spTree>
    <p:extLst>
      <p:ext uri="{BB962C8B-B14F-4D97-AF65-F5344CB8AC3E}">
        <p14:creationId xmlns:p14="http://schemas.microsoft.com/office/powerpoint/2010/main" val="2751613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diak Floor Logo5 - Keychain.jpg"/>
          <p:cNvPicPr>
            <a:picLocks noChangeAspect="1"/>
          </p:cNvPicPr>
          <p:nvPr/>
        </p:nvPicPr>
        <p:blipFill>
          <a:blip r:embed="rId2" cstate="print">
            <a:duotone>
              <a:schemeClr val="accent1">
                <a:shade val="45000"/>
                <a:satMod val="135000"/>
              </a:schemeClr>
              <a:prstClr val="white"/>
            </a:duotone>
            <a:alphaModFix amt="60000"/>
            <a:extLst>
              <a:ext uri="{BEBA8EAE-BF5A-486C-A8C5-ECC9F3942E4B}">
                <a14:imgProps xmlns:a14="http://schemas.microsoft.com/office/drawing/2010/main">
                  <a14:imgLayer r:embed="rId3">
                    <a14:imgEffect>
                      <a14:backgroundRemoval t="0" b="100000" l="0" r="100000">
                        <a14:foregroundMark x1="63366" y1="27135" x2="63366" y2="27135"/>
                        <a14:foregroundMark x1="50660" y1="24099" x2="50660" y2="24099"/>
                        <a14:foregroundMark x1="37624" y1="28083" x2="37624" y2="28083"/>
                        <a14:foregroundMark x1="73267" y1="44023" x2="73267" y2="44023"/>
                        <a14:foregroundMark x1="74422" y1="59962" x2="74422" y2="59962"/>
                        <a14:foregroundMark x1="89439" y1="18975" x2="89439" y2="18975"/>
                        <a14:foregroundMark x1="83003" y1="6452" x2="83003" y2="6452"/>
                        <a14:foregroundMark x1="69802" y1="3985" x2="69802" y2="3985"/>
                        <a14:foregroundMark x1="53135" y1="8349" x2="53135" y2="8349"/>
                        <a14:foregroundMark x1="61881" y1="1898" x2="61881" y2="1898"/>
                        <a14:foregroundMark x1="74257" y1="7780" x2="74257" y2="7780"/>
                        <a14:foregroundMark x1="83003" y1="14991" x2="83003" y2="14991"/>
                        <a14:foregroundMark x1="85149" y1="19545" x2="85149" y2="19545"/>
                        <a14:foregroundMark x1="58086" y1="37002" x2="58086" y2="37002"/>
                        <a14:foregroundMark x1="66337" y1="37002" x2="66337" y2="37002"/>
                        <a14:foregroundMark x1="39439" y1="22391" x2="39439" y2="22391"/>
                        <a14:foregroundMark x1="41584" y1="31309" x2="41584" y2="31309"/>
                        <a14:foregroundMark x1="47855" y1="20683" x2="47855" y2="20683"/>
                        <a14:foregroundMark x1="47855" y1="15560" x2="47855" y2="15560"/>
                        <a14:foregroundMark x1="46040" y1="11765" x2="46040" y2="11765"/>
                        <a14:foregroundMark x1="50660" y1="13283" x2="50660" y2="13283"/>
                        <a14:foregroundMark x1="60396" y1="13093" x2="60396" y2="13093"/>
                        <a14:foregroundMark x1="57756" y1="20304" x2="57756" y2="20304"/>
                        <a14:foregroundMark x1="57096" y1="18406" x2="57096" y2="18406"/>
                        <a14:foregroundMark x1="85809" y1="39469" x2="85809" y2="39469"/>
                        <a14:foregroundMark x1="83663" y1="50095" x2="83663" y2="50095"/>
                        <a14:foregroundMark x1="88284" y1="42694" x2="88284" y2="42694"/>
                        <a14:foregroundMark x1="87294" y1="26945" x2="87294" y2="26945"/>
                        <a14:foregroundMark x1="89604" y1="22960" x2="89604" y2="22960"/>
                        <a14:foregroundMark x1="72277" y1="52751" x2="72277" y2="52751"/>
                        <a14:foregroundMark x1="57591" y1="43454" x2="57591" y2="43454"/>
                        <a14:foregroundMark x1="53630" y1="40038" x2="53630" y2="40038"/>
                        <a14:foregroundMark x1="50165" y1="8539" x2="50165" y2="8539"/>
                        <a14:foregroundMark x1="55611" y1="9488" x2="55611" y2="9488"/>
                        <a14:foregroundMark x1="31683" y1="7021" x2="31683" y2="7021"/>
                        <a14:foregroundMark x1="33333" y1="7590" x2="33333" y2="7590"/>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5054458" y="4356093"/>
            <a:ext cx="3875315" cy="2484152"/>
          </a:xfrm>
          <a:prstGeom prst="rect">
            <a:avLst/>
          </a:prstGeom>
          <a:noFill/>
          <a:ln>
            <a:noFill/>
          </a:ln>
        </p:spPr>
      </p:pic>
      <p:sp>
        <p:nvSpPr>
          <p:cNvPr id="3" name="Rectangle 2">
            <a:extLst>
              <a:ext uri="{FF2B5EF4-FFF2-40B4-BE49-F238E27FC236}">
                <a16:creationId xmlns:a16="http://schemas.microsoft.com/office/drawing/2014/main" id="{7B23105A-BE48-4B5F-AFDF-3AB68364EF91}"/>
              </a:ext>
            </a:extLst>
          </p:cNvPr>
          <p:cNvSpPr/>
          <p:nvPr/>
        </p:nvSpPr>
        <p:spPr>
          <a:xfrm>
            <a:off x="105370" y="740784"/>
            <a:ext cx="8443826" cy="707886"/>
          </a:xfrm>
          <a:prstGeom prst="rect">
            <a:avLst/>
          </a:prstGeom>
          <a:noFill/>
        </p:spPr>
        <p:txBody>
          <a:bodyPr wrap="square" lIns="91440" tIns="45720" rIns="91440" bIns="45720">
            <a:spAutoFit/>
          </a:bodyPr>
          <a:lstStyle/>
          <a:p>
            <a:pPr algn="ctr"/>
            <a:r>
              <a:rPr lang="en-US" sz="4000" b="0" cap="none" spc="0" dirty="0">
                <a:ln w="0"/>
                <a:solidFill>
                  <a:schemeClr val="tx2">
                    <a:lumMod val="90000"/>
                    <a:lumOff val="10000"/>
                  </a:schemeClr>
                </a:solidFill>
                <a:effectLst>
                  <a:outerShdw blurRad="38100" dist="25400" dir="5400000" algn="ctr" rotWithShape="0">
                    <a:srgbClr val="6E747A">
                      <a:alpha val="43000"/>
                    </a:srgbClr>
                  </a:outerShdw>
                </a:effectLst>
              </a:rPr>
              <a:t>Course Request Portal Dates:</a:t>
            </a:r>
          </a:p>
        </p:txBody>
      </p:sp>
      <p:sp>
        <p:nvSpPr>
          <p:cNvPr id="2" name="TextBox 1">
            <a:extLst>
              <a:ext uri="{FF2B5EF4-FFF2-40B4-BE49-F238E27FC236}">
                <a16:creationId xmlns:a16="http://schemas.microsoft.com/office/drawing/2014/main" id="{95DDEBF8-4819-CC6B-12F7-744D871A0736}"/>
              </a:ext>
            </a:extLst>
          </p:cNvPr>
          <p:cNvSpPr txBox="1"/>
          <p:nvPr/>
        </p:nvSpPr>
        <p:spPr>
          <a:xfrm>
            <a:off x="807867" y="1578167"/>
            <a:ext cx="7865615" cy="4339650"/>
          </a:xfrm>
          <a:prstGeom prst="rect">
            <a:avLst/>
          </a:prstGeom>
          <a:noFill/>
        </p:spPr>
        <p:txBody>
          <a:bodyPr wrap="square" rtlCol="0">
            <a:spAutoFit/>
          </a:bodyPr>
          <a:lstStyle/>
          <a:p>
            <a:r>
              <a:rPr lang="en-CA" sz="2400" dirty="0"/>
              <a:t>For 9’s going into 10:</a:t>
            </a:r>
          </a:p>
          <a:p>
            <a:pPr marL="285750" indent="-285750">
              <a:buFont typeface="Wingdings" panose="05000000000000000000" pitchFamily="2" charset="2"/>
              <a:buChar char="q"/>
            </a:pP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WEDNESDAY, Jan. 25</a:t>
            </a:r>
            <a:r>
              <a:rPr lang="en-CA" sz="2400" b="1" i="1"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 – Feb. 3</a:t>
            </a:r>
            <a:r>
              <a:rPr lang="en-CA" sz="2400" b="1" i="1"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 2023</a:t>
            </a:r>
            <a:endParaRPr lang="en-CA"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CA" sz="2400" dirty="0"/>
          </a:p>
          <a:p>
            <a:endParaRPr lang="en-CA" sz="2400" dirty="0"/>
          </a:p>
          <a:p>
            <a:r>
              <a:rPr lang="en-CA" sz="2400" dirty="0"/>
              <a:t>For 10’s going into 11:</a:t>
            </a:r>
          </a:p>
          <a:p>
            <a:pPr marL="285750" indent="-285750">
              <a:buFont typeface="Wingdings" panose="05000000000000000000" pitchFamily="2" charset="2"/>
              <a:buChar char="q"/>
            </a:pP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WEDNESDAY, Jan. 25</a:t>
            </a:r>
            <a:r>
              <a:rPr lang="en-CA" sz="2400" b="1" i="1"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 – Feb. 10</a:t>
            </a:r>
            <a:r>
              <a:rPr lang="en-CA" sz="2400" b="1" i="1"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 2023</a:t>
            </a:r>
            <a:endParaRPr lang="en-CA" sz="2400" dirty="0"/>
          </a:p>
          <a:p>
            <a:endParaRPr lang="en-CA" sz="2400" dirty="0"/>
          </a:p>
          <a:p>
            <a:endParaRPr lang="en-CA" sz="2400" dirty="0"/>
          </a:p>
          <a:p>
            <a:r>
              <a:rPr lang="en-CA" sz="2400" dirty="0"/>
              <a:t>For 11’s going into 12:</a:t>
            </a:r>
          </a:p>
          <a:p>
            <a:pPr marL="285750" indent="-285750">
              <a:buFont typeface="Wingdings" panose="05000000000000000000" pitchFamily="2" charset="2"/>
              <a:buChar char="q"/>
            </a:pP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WEDNESDAY, Jan. 25</a:t>
            </a:r>
            <a:r>
              <a:rPr lang="en-CA" sz="2400" b="1" i="1"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 – Feb. 23</a:t>
            </a:r>
            <a:r>
              <a:rPr lang="en-CA" sz="2400" b="1" i="1"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CA" sz="2400" b="1" i="1" dirty="0">
                <a:effectLst/>
                <a:latin typeface="Arial" panose="020B0604020202020204" pitchFamily="34" charset="0"/>
                <a:ea typeface="Times New Roman" panose="02020603050405020304" pitchFamily="18" charset="0"/>
                <a:cs typeface="Times New Roman" panose="02020603050405020304" pitchFamily="18" charset="0"/>
              </a:rPr>
              <a:t>, 2023</a:t>
            </a:r>
            <a:endParaRPr lang="en-CA" sz="2400" dirty="0"/>
          </a:p>
          <a:p>
            <a:endParaRPr lang="en-CA" dirty="0"/>
          </a:p>
          <a:p>
            <a:endParaRPr lang="en-CA" dirty="0"/>
          </a:p>
        </p:txBody>
      </p:sp>
    </p:spTree>
    <p:extLst>
      <p:ext uri="{BB962C8B-B14F-4D97-AF65-F5344CB8AC3E}">
        <p14:creationId xmlns:p14="http://schemas.microsoft.com/office/powerpoint/2010/main" val="573981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F655-B6C6-8905-6A3E-CA3ED1741093}"/>
              </a:ext>
            </a:extLst>
          </p:cNvPr>
          <p:cNvSpPr>
            <a:spLocks noGrp="1"/>
          </p:cNvSpPr>
          <p:nvPr>
            <p:ph type="title"/>
          </p:nvPr>
        </p:nvSpPr>
        <p:spPr/>
        <p:txBody>
          <a:bodyPr/>
          <a:lstStyle/>
          <a:p>
            <a:r>
              <a:rPr lang="en-US" dirty="0"/>
              <a:t>FLEX HELP IN THE LIBRARY COMPUTER LAB</a:t>
            </a:r>
          </a:p>
        </p:txBody>
      </p:sp>
      <p:sp>
        <p:nvSpPr>
          <p:cNvPr id="3" name="Content Placeholder 2">
            <a:extLst>
              <a:ext uri="{FF2B5EF4-FFF2-40B4-BE49-F238E27FC236}">
                <a16:creationId xmlns:a16="http://schemas.microsoft.com/office/drawing/2014/main" id="{7FDB0AAA-7032-A38A-8CB4-114838705505}"/>
              </a:ext>
            </a:extLst>
          </p:cNvPr>
          <p:cNvSpPr>
            <a:spLocks noGrp="1"/>
          </p:cNvSpPr>
          <p:nvPr>
            <p:ph idx="1"/>
          </p:nvPr>
        </p:nvSpPr>
        <p:spPr>
          <a:xfrm>
            <a:off x="409697" y="2004303"/>
            <a:ext cx="7556313" cy="4144963"/>
          </a:xfrm>
        </p:spPr>
        <p:txBody>
          <a:bodyPr>
            <a:normAutofit/>
          </a:bodyPr>
          <a:lstStyle/>
          <a:p>
            <a:r>
              <a:rPr lang="en-CA" sz="3200" dirty="0"/>
              <a:t>There will be assistance for those who need it during FLEX in the library computer lab:</a:t>
            </a:r>
          </a:p>
          <a:p>
            <a:pPr lvl="1"/>
            <a:r>
              <a:rPr lang="en-CA" sz="3200" dirty="0"/>
              <a:t>Wednesday Feb 1</a:t>
            </a:r>
          </a:p>
          <a:p>
            <a:pPr lvl="1"/>
            <a:r>
              <a:rPr lang="en-CA" sz="3200" dirty="0"/>
              <a:t>Wednesday Feb 8</a:t>
            </a:r>
          </a:p>
          <a:p>
            <a:pPr lvl="1"/>
            <a:r>
              <a:rPr lang="en-CA" sz="3200" dirty="0"/>
              <a:t>Wednesday Feb 15</a:t>
            </a:r>
          </a:p>
          <a:p>
            <a:pPr>
              <a:buFont typeface="Wingdings" panose="05000000000000000000" pitchFamily="2" charset="2"/>
              <a:buChar char="q"/>
            </a:pPr>
            <a:endParaRPr lang="en-US" sz="3600" dirty="0"/>
          </a:p>
        </p:txBody>
      </p:sp>
    </p:spTree>
    <p:extLst>
      <p:ext uri="{BB962C8B-B14F-4D97-AF65-F5344CB8AC3E}">
        <p14:creationId xmlns:p14="http://schemas.microsoft.com/office/powerpoint/2010/main" val="348576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F871A5-6760-F3BB-B7F8-0972C1CE05C9}"/>
              </a:ext>
            </a:extLst>
          </p:cNvPr>
          <p:cNvSpPr txBox="1"/>
          <p:nvPr/>
        </p:nvSpPr>
        <p:spPr>
          <a:xfrm>
            <a:off x="1225117" y="2148395"/>
            <a:ext cx="6640497" cy="3416320"/>
          </a:xfrm>
          <a:prstGeom prst="rect">
            <a:avLst/>
          </a:prstGeom>
          <a:noFill/>
          <a:ln>
            <a:solidFill>
              <a:schemeClr val="accent1"/>
            </a:solidFill>
          </a:ln>
        </p:spPr>
        <p:txBody>
          <a:bodyPr wrap="square" rtlCol="0">
            <a:spAutoFit/>
          </a:bodyPr>
          <a:lstStyle/>
          <a:p>
            <a:r>
              <a:rPr lang="en-US" sz="3600" dirty="0"/>
              <a:t>FOR PASSWORD RESET SUPPORT:</a:t>
            </a:r>
          </a:p>
          <a:p>
            <a:endParaRPr lang="en-US" sz="3600" dirty="0"/>
          </a:p>
          <a:p>
            <a:r>
              <a:rPr lang="en-US" sz="3600" dirty="0"/>
              <a:t>Please see the support document on the course planning </a:t>
            </a:r>
            <a:r>
              <a:rPr lang="en-US" sz="3600" dirty="0" err="1"/>
              <a:t>mainpage</a:t>
            </a:r>
            <a:endParaRPr lang="en-US" sz="3600" dirty="0"/>
          </a:p>
        </p:txBody>
      </p:sp>
      <p:pic>
        <p:nvPicPr>
          <p:cNvPr id="1026" name="Picture 2" descr="Image result for password reset">
            <a:extLst>
              <a:ext uri="{FF2B5EF4-FFF2-40B4-BE49-F238E27FC236}">
                <a16:creationId xmlns:a16="http://schemas.microsoft.com/office/drawing/2014/main" id="{5B62F04C-D9A1-B88E-A49B-A7624BA28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154" y="16090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5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9D36D-B351-4ED7-9808-A4790BF8EF96}"/>
              </a:ext>
            </a:extLst>
          </p:cNvPr>
          <p:cNvSpPr txBox="1"/>
          <p:nvPr/>
        </p:nvSpPr>
        <p:spPr>
          <a:xfrm>
            <a:off x="745725" y="319597"/>
            <a:ext cx="8158577" cy="5863785"/>
          </a:xfrm>
          <a:prstGeom prst="rect">
            <a:avLst/>
          </a:prstGeom>
          <a:noFill/>
        </p:spPr>
        <p:txBody>
          <a:bodyPr wrap="square">
            <a:spAutoFit/>
          </a:bodyPr>
          <a:lstStyle/>
          <a:p>
            <a:pPr marL="0" marR="0">
              <a:lnSpc>
                <a:spcPct val="115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YOUR COUNSELLOR CONTACT INFO: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(Last Names A-G) Karen Watt</a:t>
            </a:r>
          </a:p>
          <a:p>
            <a:pPr marL="0" marR="0">
              <a:lnSpc>
                <a:spcPct val="115000"/>
              </a:lnSpc>
              <a:spcBef>
                <a:spcPts val="0"/>
              </a:spcBef>
              <a:spcAft>
                <a:spcPts val="0"/>
              </a:spcAft>
            </a:pP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kwatt@sd43.bc.ca</a:t>
            </a:r>
            <a:endPar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Last </a:t>
            </a:r>
            <a:r>
              <a:rPr lang="en-US" sz="3200">
                <a:latin typeface="Calibri" panose="020F0502020204030204" pitchFamily="34" charset="0"/>
                <a:ea typeface="Calibri" panose="020F0502020204030204" pitchFamily="34" charset="0"/>
                <a:cs typeface="Times New Roman" panose="02020603050405020304" pitchFamily="18" charset="0"/>
              </a:rPr>
              <a:t>Names H-N</a:t>
            </a:r>
            <a:r>
              <a:rPr lang="en-US" sz="320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Karen Leeden </a:t>
            </a:r>
          </a:p>
          <a:p>
            <a:pPr marL="0" marR="0">
              <a:lnSpc>
                <a:spcPct val="115000"/>
              </a:lnSpc>
              <a:spcBef>
                <a:spcPts val="0"/>
              </a:spcBef>
              <a:spcAft>
                <a:spcPts val="0"/>
              </a:spcAft>
            </a:pP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kleeden@sd43.bc.ca</a:t>
            </a:r>
            <a:endPar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(Last Names O-Z) Curt DeWolff </a:t>
            </a:r>
          </a:p>
          <a:p>
            <a:pPr marL="0" marR="0">
              <a:lnSpc>
                <a:spcPct val="115000"/>
              </a:lnSpc>
              <a:spcBef>
                <a:spcPts val="0"/>
              </a:spcBef>
              <a:spcAft>
                <a:spcPts val="0"/>
              </a:spcAft>
            </a:pP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cudewolff@sd43.bc.ca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6991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62" y="105150"/>
            <a:ext cx="7556313" cy="1116106"/>
          </a:xfrm>
        </p:spPr>
        <p:txBody>
          <a:bodyPr/>
          <a:lstStyle/>
          <a:p>
            <a:r>
              <a:rPr lang="en-US" sz="4400" b="1" dirty="0"/>
              <a:t>Language Arts</a:t>
            </a:r>
          </a:p>
        </p:txBody>
      </p:sp>
      <p:sp>
        <p:nvSpPr>
          <p:cNvPr id="3" name="Content Placeholder 2"/>
          <p:cNvSpPr>
            <a:spLocks noGrp="1"/>
          </p:cNvSpPr>
          <p:nvPr>
            <p:ph idx="1"/>
          </p:nvPr>
        </p:nvSpPr>
        <p:spPr>
          <a:xfrm>
            <a:off x="200723" y="884492"/>
            <a:ext cx="3965499" cy="2867190"/>
          </a:xfrm>
        </p:spPr>
        <p:txBody>
          <a:bodyPr>
            <a:normAutofit fontScale="92500" lnSpcReduction="10000"/>
          </a:bodyPr>
          <a:lstStyle/>
          <a:p>
            <a:pPr marL="0" indent="0">
              <a:buNone/>
            </a:pPr>
            <a:r>
              <a:rPr lang="en-US" b="1" u="sng" dirty="0">
                <a:solidFill>
                  <a:schemeClr val="tx1"/>
                </a:solidFill>
              </a:rPr>
              <a:t>ENGLISH 10</a:t>
            </a:r>
            <a:r>
              <a:rPr lang="en-US" b="1" dirty="0">
                <a:solidFill>
                  <a:schemeClr val="tx1"/>
                </a:solidFill>
              </a:rPr>
              <a:t>:</a:t>
            </a:r>
            <a:endParaRPr lang="en-US" sz="1600" b="1" dirty="0">
              <a:solidFill>
                <a:schemeClr val="tx1"/>
              </a:solidFill>
            </a:endParaRPr>
          </a:p>
          <a:p>
            <a:r>
              <a:rPr lang="en-US" dirty="0">
                <a:solidFill>
                  <a:schemeClr val="tx1"/>
                </a:solidFill>
              </a:rPr>
              <a:t>All students CHOOSE ONE (for 2 credits):</a:t>
            </a:r>
          </a:p>
          <a:p>
            <a:pPr lvl="1"/>
            <a:r>
              <a:rPr lang="en-US" dirty="0">
                <a:solidFill>
                  <a:schemeClr val="tx1"/>
                </a:solidFill>
              </a:rPr>
              <a:t>Literary Studies 10</a:t>
            </a:r>
          </a:p>
          <a:p>
            <a:pPr lvl="1"/>
            <a:r>
              <a:rPr lang="en-US" dirty="0">
                <a:solidFill>
                  <a:schemeClr val="tx1"/>
                </a:solidFill>
              </a:rPr>
              <a:t>New Media 10</a:t>
            </a:r>
          </a:p>
          <a:p>
            <a:pPr lvl="1"/>
            <a:r>
              <a:rPr lang="en-US" dirty="0">
                <a:solidFill>
                  <a:schemeClr val="tx1"/>
                </a:solidFill>
              </a:rPr>
              <a:t>Spoken Language 10</a:t>
            </a:r>
          </a:p>
          <a:p>
            <a:r>
              <a:rPr lang="en-US" dirty="0">
                <a:solidFill>
                  <a:schemeClr val="tx1"/>
                </a:solidFill>
              </a:rPr>
              <a:t>All students enrolled in Composition 10 (2 credits)</a:t>
            </a:r>
          </a:p>
        </p:txBody>
      </p:sp>
      <p:pic>
        <p:nvPicPr>
          <p:cNvPr id="4" name="Picture 3"/>
          <p:cNvPicPr>
            <a:picLocks noChangeAspect="1"/>
          </p:cNvPicPr>
          <p:nvPr/>
        </p:nvPicPr>
        <p:blipFill>
          <a:blip r:embed="rId2"/>
          <a:stretch>
            <a:fillRect/>
          </a:stretch>
        </p:blipFill>
        <p:spPr>
          <a:xfrm>
            <a:off x="371539" y="4237912"/>
            <a:ext cx="2387338" cy="1671137"/>
          </a:xfrm>
          <a:prstGeom prst="rect">
            <a:avLst/>
          </a:prstGeom>
        </p:spPr>
      </p:pic>
      <p:sp>
        <p:nvSpPr>
          <p:cNvPr id="8" name="Content Placeholder 2">
            <a:extLst>
              <a:ext uri="{FF2B5EF4-FFF2-40B4-BE49-F238E27FC236}">
                <a16:creationId xmlns:a16="http://schemas.microsoft.com/office/drawing/2014/main" id="{6626DBDD-38D3-4EC4-9F77-EE75EAB1F66A}"/>
              </a:ext>
            </a:extLst>
          </p:cNvPr>
          <p:cNvSpPr txBox="1">
            <a:spLocks/>
          </p:cNvSpPr>
          <p:nvPr/>
        </p:nvSpPr>
        <p:spPr>
          <a:xfrm>
            <a:off x="4327818" y="889633"/>
            <a:ext cx="4470246" cy="262345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US" sz="2500" b="1" u="sng" dirty="0">
                <a:solidFill>
                  <a:schemeClr val="tx1"/>
                </a:solidFill>
              </a:rPr>
              <a:t>ENGLISH 11 (choose at least one)</a:t>
            </a:r>
            <a:r>
              <a:rPr lang="en-US" sz="2500" b="1" dirty="0">
                <a:solidFill>
                  <a:schemeClr val="tx1"/>
                </a:solidFill>
              </a:rPr>
              <a:t>**</a:t>
            </a:r>
          </a:p>
          <a:p>
            <a:r>
              <a:rPr lang="en-US" dirty="0">
                <a:solidFill>
                  <a:schemeClr val="tx1"/>
                </a:solidFill>
              </a:rPr>
              <a:t>English First Peoples – Literary Studies and New Media 11</a:t>
            </a:r>
          </a:p>
          <a:p>
            <a:r>
              <a:rPr lang="en-US" dirty="0">
                <a:solidFill>
                  <a:schemeClr val="tx1"/>
                </a:solidFill>
              </a:rPr>
              <a:t>English First Peoples – Literary Studies and Spoken Language 11</a:t>
            </a:r>
          </a:p>
          <a:p>
            <a:r>
              <a:rPr lang="en-US" dirty="0">
                <a:solidFill>
                  <a:schemeClr val="tx1"/>
                </a:solidFill>
              </a:rPr>
              <a:t>English First Peoples – Literary Studies and Writing 11</a:t>
            </a:r>
          </a:p>
          <a:p>
            <a:endParaRPr lang="en-US" dirty="0"/>
          </a:p>
          <a:p>
            <a:pPr marL="0" indent="0">
              <a:buNone/>
            </a:pPr>
            <a:endParaRPr lang="en-US" dirty="0"/>
          </a:p>
          <a:p>
            <a:pPr lvl="1"/>
            <a:endParaRPr lang="en-US" dirty="0"/>
          </a:p>
        </p:txBody>
      </p:sp>
      <p:sp>
        <p:nvSpPr>
          <p:cNvPr id="9" name="Content Placeholder 2">
            <a:extLst>
              <a:ext uri="{FF2B5EF4-FFF2-40B4-BE49-F238E27FC236}">
                <a16:creationId xmlns:a16="http://schemas.microsoft.com/office/drawing/2014/main" id="{03F5501F-B4FB-4B39-A265-1ACF916A0C37}"/>
              </a:ext>
            </a:extLst>
          </p:cNvPr>
          <p:cNvSpPr txBox="1">
            <a:spLocks/>
          </p:cNvSpPr>
          <p:nvPr/>
        </p:nvSpPr>
        <p:spPr>
          <a:xfrm>
            <a:off x="2996740" y="4663595"/>
            <a:ext cx="6212996" cy="1657074"/>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US" b="1" u="sng" dirty="0">
                <a:solidFill>
                  <a:schemeClr val="tx1"/>
                </a:solidFill>
              </a:rPr>
              <a:t>ENGLISH 12</a:t>
            </a:r>
            <a:r>
              <a:rPr lang="en-US" b="1" dirty="0">
                <a:solidFill>
                  <a:schemeClr val="tx1"/>
                </a:solidFill>
              </a:rPr>
              <a:t>:</a:t>
            </a:r>
            <a:endParaRPr lang="en-US" sz="1600" b="1" dirty="0">
              <a:solidFill>
                <a:schemeClr val="tx1"/>
              </a:solidFill>
            </a:endParaRPr>
          </a:p>
          <a:p>
            <a:r>
              <a:rPr lang="en-US" dirty="0">
                <a:solidFill>
                  <a:schemeClr val="tx1"/>
                </a:solidFill>
              </a:rPr>
              <a:t>English Studies 12 or English Studies 12 </a:t>
            </a:r>
            <a:r>
              <a:rPr lang="en-US" dirty="0" err="1">
                <a:solidFill>
                  <a:schemeClr val="tx1"/>
                </a:solidFill>
              </a:rPr>
              <a:t>Honours</a:t>
            </a:r>
            <a:endParaRPr lang="en-US" dirty="0">
              <a:solidFill>
                <a:schemeClr val="tx1"/>
              </a:solidFill>
            </a:endParaRPr>
          </a:p>
          <a:p>
            <a:endParaRPr lang="en-US" dirty="0"/>
          </a:p>
          <a:p>
            <a:pPr marL="0" indent="0">
              <a:buNone/>
            </a:pPr>
            <a:endParaRPr lang="en-US" dirty="0"/>
          </a:p>
          <a:p>
            <a:pPr lvl="1"/>
            <a:endParaRPr lang="en-US" dirty="0"/>
          </a:p>
        </p:txBody>
      </p:sp>
      <p:sp>
        <p:nvSpPr>
          <p:cNvPr id="5" name="TextBox 4">
            <a:extLst>
              <a:ext uri="{FF2B5EF4-FFF2-40B4-BE49-F238E27FC236}">
                <a16:creationId xmlns:a16="http://schemas.microsoft.com/office/drawing/2014/main" id="{CAAD639C-CEBA-4F2B-8E8C-1FB5EB066401}"/>
              </a:ext>
            </a:extLst>
          </p:cNvPr>
          <p:cNvSpPr txBox="1"/>
          <p:nvPr/>
        </p:nvSpPr>
        <p:spPr>
          <a:xfrm>
            <a:off x="3583783" y="5909049"/>
            <a:ext cx="4533413" cy="738664"/>
          </a:xfrm>
          <a:prstGeom prst="rect">
            <a:avLst/>
          </a:prstGeom>
          <a:noFill/>
          <a:ln>
            <a:solidFill>
              <a:srgbClr val="0070C0"/>
            </a:solidFill>
          </a:ln>
        </p:spPr>
        <p:txBody>
          <a:bodyPr wrap="square" rtlCol="0">
            <a:spAutoFit/>
          </a:bodyPr>
          <a:lstStyle/>
          <a:p>
            <a:pPr algn="ctr"/>
            <a:r>
              <a:rPr lang="en-US" sz="1400" b="1" dirty="0"/>
              <a:t>For English Language Learners:  the EAL team will assess students for placement in appropriate EAL courses</a:t>
            </a:r>
            <a:endParaRPr lang="en-US" sz="1400" dirty="0"/>
          </a:p>
        </p:txBody>
      </p:sp>
      <p:sp>
        <p:nvSpPr>
          <p:cNvPr id="6" name="TextBox 5">
            <a:extLst>
              <a:ext uri="{FF2B5EF4-FFF2-40B4-BE49-F238E27FC236}">
                <a16:creationId xmlns:a16="http://schemas.microsoft.com/office/drawing/2014/main" id="{17B6ADBA-71DB-6EED-0676-F97EDA823BC9}"/>
              </a:ext>
            </a:extLst>
          </p:cNvPr>
          <p:cNvSpPr txBox="1"/>
          <p:nvPr/>
        </p:nvSpPr>
        <p:spPr>
          <a:xfrm>
            <a:off x="3738431" y="3551990"/>
            <a:ext cx="5204846" cy="738664"/>
          </a:xfrm>
          <a:prstGeom prst="rect">
            <a:avLst/>
          </a:prstGeom>
          <a:noFill/>
        </p:spPr>
        <p:txBody>
          <a:bodyPr wrap="square" rtlCol="0">
            <a:spAutoFit/>
          </a:bodyPr>
          <a:lstStyle/>
          <a:p>
            <a:r>
              <a:rPr lang="en-US" sz="1400" b="1" dirty="0">
                <a:solidFill>
                  <a:srgbClr val="0070C0"/>
                </a:solidFill>
              </a:rPr>
              <a:t>** this covers the Indigenous Graduation Requirement; if you take a different Language Arts 11, you responsible for making sure you complete this requirement another way</a:t>
            </a:r>
            <a:endParaRPr lang="en-US" dirty="0"/>
          </a:p>
        </p:txBody>
      </p:sp>
    </p:spTree>
    <p:extLst>
      <p:ext uri="{BB962C8B-B14F-4D97-AF65-F5344CB8AC3E}">
        <p14:creationId xmlns:p14="http://schemas.microsoft.com/office/powerpoint/2010/main" val="16223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930" y="157428"/>
            <a:ext cx="7556313" cy="1116106"/>
          </a:xfrm>
        </p:spPr>
        <p:txBody>
          <a:bodyPr/>
          <a:lstStyle/>
          <a:p>
            <a:r>
              <a:rPr lang="en-US" b="1" dirty="0"/>
              <a:t>Mathematics</a:t>
            </a:r>
          </a:p>
        </p:txBody>
      </p:sp>
      <p:sp>
        <p:nvSpPr>
          <p:cNvPr id="11" name="TextBox 10"/>
          <p:cNvSpPr txBox="1"/>
          <p:nvPr/>
        </p:nvSpPr>
        <p:spPr>
          <a:xfrm>
            <a:off x="644675" y="1864071"/>
            <a:ext cx="2225523" cy="584775"/>
          </a:xfrm>
          <a:prstGeom prst="rect">
            <a:avLst/>
          </a:prstGeom>
          <a:solidFill>
            <a:schemeClr val="bg2">
              <a:lumMod val="20000"/>
              <a:lumOff val="80000"/>
            </a:schemeClr>
          </a:solidFill>
          <a:ln>
            <a:solidFill>
              <a:schemeClr val="accent2">
                <a:lumMod val="75000"/>
                <a:lumOff val="25000"/>
              </a:schemeClr>
            </a:solidFill>
          </a:ln>
        </p:spPr>
        <p:txBody>
          <a:bodyPr wrap="square" rtlCol="0">
            <a:spAutoFit/>
          </a:bodyPr>
          <a:lstStyle/>
          <a:p>
            <a:pPr algn="ctr"/>
            <a:r>
              <a:rPr lang="en-US" sz="1600" dirty="0"/>
              <a:t>Workplace Mathematics 10</a:t>
            </a:r>
          </a:p>
        </p:txBody>
      </p:sp>
      <p:sp>
        <p:nvSpPr>
          <p:cNvPr id="12" name="TextBox 11"/>
          <p:cNvSpPr txBox="1"/>
          <p:nvPr/>
        </p:nvSpPr>
        <p:spPr>
          <a:xfrm>
            <a:off x="4147457" y="1848347"/>
            <a:ext cx="3785810" cy="584776"/>
          </a:xfrm>
          <a:prstGeom prst="rect">
            <a:avLst/>
          </a:prstGeom>
          <a:solidFill>
            <a:schemeClr val="tx2">
              <a:lumMod val="10000"/>
              <a:lumOff val="90000"/>
            </a:schemeClr>
          </a:solidFill>
          <a:ln>
            <a:solidFill>
              <a:srgbClr val="772399"/>
            </a:solidFill>
          </a:ln>
        </p:spPr>
        <p:txBody>
          <a:bodyPr wrap="square" rtlCol="0">
            <a:spAutoFit/>
          </a:bodyPr>
          <a:lstStyle/>
          <a:p>
            <a:pPr algn="ctr"/>
            <a:r>
              <a:rPr lang="en-US" sz="1600" dirty="0"/>
              <a:t>Foundations of Mathematics and </a:t>
            </a:r>
          </a:p>
          <a:p>
            <a:pPr algn="ctr"/>
            <a:r>
              <a:rPr lang="en-US" sz="1600" dirty="0"/>
              <a:t>Pre-Calculus 10</a:t>
            </a:r>
          </a:p>
        </p:txBody>
      </p:sp>
      <p:sp>
        <p:nvSpPr>
          <p:cNvPr id="13" name="TextBox 12"/>
          <p:cNvSpPr txBox="1"/>
          <p:nvPr/>
        </p:nvSpPr>
        <p:spPr>
          <a:xfrm>
            <a:off x="641047" y="2941963"/>
            <a:ext cx="2225523" cy="584775"/>
          </a:xfrm>
          <a:prstGeom prst="rect">
            <a:avLst/>
          </a:prstGeom>
          <a:solidFill>
            <a:schemeClr val="bg2">
              <a:lumMod val="20000"/>
              <a:lumOff val="80000"/>
            </a:schemeClr>
          </a:solidFill>
          <a:ln>
            <a:solidFill>
              <a:srgbClr val="772399"/>
            </a:solidFill>
          </a:ln>
        </p:spPr>
        <p:txBody>
          <a:bodyPr wrap="square" rtlCol="0">
            <a:spAutoFit/>
          </a:bodyPr>
          <a:lstStyle/>
          <a:p>
            <a:pPr algn="ctr"/>
            <a:r>
              <a:rPr lang="en-US" sz="1600" dirty="0"/>
              <a:t>Workplace Mathematics 11</a:t>
            </a:r>
          </a:p>
        </p:txBody>
      </p:sp>
      <p:sp>
        <p:nvSpPr>
          <p:cNvPr id="15" name="TextBox 14"/>
          <p:cNvSpPr txBox="1"/>
          <p:nvPr/>
        </p:nvSpPr>
        <p:spPr>
          <a:xfrm>
            <a:off x="3543301" y="3011454"/>
            <a:ext cx="1886857" cy="584776"/>
          </a:xfrm>
          <a:prstGeom prst="rect">
            <a:avLst/>
          </a:prstGeom>
          <a:solidFill>
            <a:srgbClr val="F0E0F1"/>
          </a:solidFill>
          <a:ln>
            <a:solidFill>
              <a:srgbClr val="772399"/>
            </a:solidFill>
          </a:ln>
        </p:spPr>
        <p:txBody>
          <a:bodyPr wrap="square" rtlCol="0">
            <a:spAutoFit/>
          </a:bodyPr>
          <a:lstStyle/>
          <a:p>
            <a:pPr algn="ctr"/>
            <a:r>
              <a:rPr lang="en-US" sz="1600" dirty="0"/>
              <a:t>Foundations of Mathematics 11</a:t>
            </a:r>
          </a:p>
        </p:txBody>
      </p:sp>
      <p:sp>
        <p:nvSpPr>
          <p:cNvPr id="16" name="TextBox 15"/>
          <p:cNvSpPr txBox="1"/>
          <p:nvPr/>
        </p:nvSpPr>
        <p:spPr>
          <a:xfrm>
            <a:off x="3090333" y="4051806"/>
            <a:ext cx="1681239" cy="584776"/>
          </a:xfrm>
          <a:prstGeom prst="rect">
            <a:avLst/>
          </a:prstGeom>
          <a:solidFill>
            <a:srgbClr val="F0E0F1"/>
          </a:solidFill>
          <a:ln>
            <a:solidFill>
              <a:srgbClr val="772399"/>
            </a:solidFill>
          </a:ln>
        </p:spPr>
        <p:txBody>
          <a:bodyPr wrap="square" rtlCol="0">
            <a:spAutoFit/>
          </a:bodyPr>
          <a:lstStyle/>
          <a:p>
            <a:r>
              <a:rPr lang="en-US" sz="1600" dirty="0"/>
              <a:t>Foundations of Mathematics 12</a:t>
            </a:r>
          </a:p>
        </p:txBody>
      </p:sp>
      <p:sp>
        <p:nvSpPr>
          <p:cNvPr id="17" name="TextBox 16"/>
          <p:cNvSpPr txBox="1"/>
          <p:nvPr/>
        </p:nvSpPr>
        <p:spPr>
          <a:xfrm>
            <a:off x="6414315" y="2763679"/>
            <a:ext cx="1640471" cy="830997"/>
          </a:xfrm>
          <a:prstGeom prst="rect">
            <a:avLst/>
          </a:prstGeom>
          <a:solidFill>
            <a:srgbClr val="F0E0F1"/>
          </a:solidFill>
          <a:ln>
            <a:solidFill>
              <a:srgbClr val="772399"/>
            </a:solidFill>
          </a:ln>
        </p:spPr>
        <p:txBody>
          <a:bodyPr wrap="square" rtlCol="0" anchor="b">
            <a:spAutoFit/>
          </a:bodyPr>
          <a:lstStyle/>
          <a:p>
            <a:pPr algn="ctr"/>
            <a:r>
              <a:rPr lang="en-US" sz="1600" dirty="0"/>
              <a:t>Pre-calculus 11 or </a:t>
            </a:r>
            <a:r>
              <a:rPr lang="en-US" sz="1600" dirty="0" err="1"/>
              <a:t>Precal</a:t>
            </a:r>
            <a:r>
              <a:rPr lang="en-US" sz="1600" dirty="0"/>
              <a:t> </a:t>
            </a:r>
            <a:r>
              <a:rPr lang="en-US" sz="1600" dirty="0" err="1"/>
              <a:t>Honours</a:t>
            </a:r>
            <a:r>
              <a:rPr lang="en-US" sz="1600" dirty="0"/>
              <a:t> 11*</a:t>
            </a:r>
          </a:p>
        </p:txBody>
      </p:sp>
      <p:sp>
        <p:nvSpPr>
          <p:cNvPr id="18" name="TextBox 17"/>
          <p:cNvSpPr txBox="1"/>
          <p:nvPr/>
        </p:nvSpPr>
        <p:spPr>
          <a:xfrm>
            <a:off x="6957170" y="4074763"/>
            <a:ext cx="1640471" cy="584776"/>
          </a:xfrm>
          <a:prstGeom prst="rect">
            <a:avLst/>
          </a:prstGeom>
          <a:solidFill>
            <a:srgbClr val="F0E0F1"/>
          </a:solidFill>
          <a:ln>
            <a:solidFill>
              <a:srgbClr val="772399"/>
            </a:solidFill>
          </a:ln>
        </p:spPr>
        <p:txBody>
          <a:bodyPr wrap="square" rtlCol="0" anchor="ctr">
            <a:spAutoFit/>
          </a:bodyPr>
          <a:lstStyle/>
          <a:p>
            <a:pPr algn="ctr"/>
            <a:r>
              <a:rPr lang="en-US" sz="1600" dirty="0"/>
              <a:t>Pre-calculus 12</a:t>
            </a:r>
          </a:p>
          <a:p>
            <a:endParaRPr lang="en-US" sz="1600" dirty="0"/>
          </a:p>
        </p:txBody>
      </p:sp>
      <p:sp>
        <p:nvSpPr>
          <p:cNvPr id="19" name="TextBox 18"/>
          <p:cNvSpPr txBox="1"/>
          <p:nvPr/>
        </p:nvSpPr>
        <p:spPr>
          <a:xfrm>
            <a:off x="5635881" y="5177644"/>
            <a:ext cx="1556867" cy="338554"/>
          </a:xfrm>
          <a:prstGeom prst="rect">
            <a:avLst/>
          </a:prstGeom>
          <a:solidFill>
            <a:schemeClr val="accent1">
              <a:lumMod val="20000"/>
              <a:lumOff val="80000"/>
            </a:schemeClr>
          </a:solidFill>
          <a:ln>
            <a:solidFill>
              <a:srgbClr val="772399"/>
            </a:solidFill>
          </a:ln>
        </p:spPr>
        <p:txBody>
          <a:bodyPr wrap="square" rtlCol="0">
            <a:spAutoFit/>
          </a:bodyPr>
          <a:lstStyle/>
          <a:p>
            <a:pPr algn="ctr"/>
            <a:r>
              <a:rPr lang="en-US" sz="1600" dirty="0"/>
              <a:t>Calculus 12</a:t>
            </a:r>
          </a:p>
        </p:txBody>
      </p:sp>
      <p:sp>
        <p:nvSpPr>
          <p:cNvPr id="21" name="TextBox 20"/>
          <p:cNvSpPr txBox="1"/>
          <p:nvPr/>
        </p:nvSpPr>
        <p:spPr>
          <a:xfrm>
            <a:off x="7341088" y="5177644"/>
            <a:ext cx="1594310" cy="338554"/>
          </a:xfrm>
          <a:prstGeom prst="rect">
            <a:avLst/>
          </a:prstGeom>
          <a:solidFill>
            <a:srgbClr val="E7CFE7"/>
          </a:solidFill>
          <a:ln>
            <a:solidFill>
              <a:srgbClr val="772399"/>
            </a:solidFill>
          </a:ln>
        </p:spPr>
        <p:txBody>
          <a:bodyPr wrap="square" rtlCol="0">
            <a:spAutoFit/>
          </a:bodyPr>
          <a:lstStyle/>
          <a:p>
            <a:pPr algn="ctr"/>
            <a:r>
              <a:rPr lang="en-US" sz="1600" dirty="0"/>
              <a:t>Calculus</a:t>
            </a:r>
            <a:r>
              <a:rPr lang="en-US" sz="1400" dirty="0"/>
              <a:t> 12 AP</a:t>
            </a:r>
          </a:p>
        </p:txBody>
      </p:sp>
      <p:cxnSp>
        <p:nvCxnSpPr>
          <p:cNvPr id="25" name="Straight Arrow Connector 24"/>
          <p:cNvCxnSpPr/>
          <p:nvPr/>
        </p:nvCxnSpPr>
        <p:spPr>
          <a:xfrm>
            <a:off x="4172857" y="1273534"/>
            <a:ext cx="1313543" cy="5720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a:endCxn id="17" idx="0"/>
          </p:cNvCxnSpPr>
          <p:nvPr/>
        </p:nvCxnSpPr>
        <p:spPr>
          <a:xfrm>
            <a:off x="6615804" y="2458215"/>
            <a:ext cx="618747" cy="3054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5257800" y="2434528"/>
            <a:ext cx="402772" cy="575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a:stCxn id="17" idx="2"/>
            <a:endCxn id="18" idx="0"/>
          </p:cNvCxnSpPr>
          <p:nvPr/>
        </p:nvCxnSpPr>
        <p:spPr>
          <a:xfrm>
            <a:off x="7234551" y="3594676"/>
            <a:ext cx="542855" cy="480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6525132" y="4705705"/>
            <a:ext cx="520596" cy="471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7560011" y="4705705"/>
            <a:ext cx="494775" cy="459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955497" y="1273534"/>
            <a:ext cx="1364947" cy="5720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637971" y="933486"/>
            <a:ext cx="2225523" cy="338554"/>
          </a:xfrm>
          <a:prstGeom prst="rect">
            <a:avLst/>
          </a:prstGeom>
          <a:solidFill>
            <a:schemeClr val="bg2">
              <a:lumMod val="20000"/>
              <a:lumOff val="80000"/>
            </a:schemeClr>
          </a:solidFill>
          <a:ln>
            <a:solidFill>
              <a:schemeClr val="accent2">
                <a:lumMod val="75000"/>
                <a:lumOff val="25000"/>
              </a:schemeClr>
            </a:solidFill>
          </a:ln>
        </p:spPr>
        <p:txBody>
          <a:bodyPr wrap="square" rtlCol="0">
            <a:spAutoFit/>
          </a:bodyPr>
          <a:lstStyle/>
          <a:p>
            <a:pPr algn="ctr"/>
            <a:r>
              <a:rPr lang="en-US" sz="1600" dirty="0"/>
              <a:t>Math 9</a:t>
            </a:r>
          </a:p>
        </p:txBody>
      </p:sp>
      <p:sp>
        <p:nvSpPr>
          <p:cNvPr id="54" name="TextBox 53"/>
          <p:cNvSpPr txBox="1"/>
          <p:nvPr/>
        </p:nvSpPr>
        <p:spPr>
          <a:xfrm>
            <a:off x="622907" y="3951652"/>
            <a:ext cx="2225523" cy="830997"/>
          </a:xfrm>
          <a:prstGeom prst="rect">
            <a:avLst/>
          </a:prstGeom>
          <a:solidFill>
            <a:schemeClr val="bg2">
              <a:lumMod val="20000"/>
              <a:lumOff val="80000"/>
            </a:schemeClr>
          </a:solidFill>
          <a:ln>
            <a:solidFill>
              <a:srgbClr val="772399"/>
            </a:solidFill>
          </a:ln>
        </p:spPr>
        <p:txBody>
          <a:bodyPr wrap="square" rtlCol="0">
            <a:spAutoFit/>
          </a:bodyPr>
          <a:lstStyle/>
          <a:p>
            <a:pPr algn="ctr"/>
            <a:r>
              <a:rPr lang="en-US" sz="1600" dirty="0"/>
              <a:t>Intended for study in majority of trades and workforces</a:t>
            </a:r>
          </a:p>
        </p:txBody>
      </p:sp>
      <p:sp>
        <p:nvSpPr>
          <p:cNvPr id="56" name="TextBox 55"/>
          <p:cNvSpPr txBox="1"/>
          <p:nvPr/>
        </p:nvSpPr>
        <p:spPr>
          <a:xfrm>
            <a:off x="3320445" y="5091343"/>
            <a:ext cx="2165956" cy="1077218"/>
          </a:xfrm>
          <a:prstGeom prst="rect">
            <a:avLst/>
          </a:prstGeom>
          <a:solidFill>
            <a:srgbClr val="F0E0F1"/>
          </a:solidFill>
          <a:ln>
            <a:solidFill>
              <a:srgbClr val="772399"/>
            </a:solidFill>
          </a:ln>
        </p:spPr>
        <p:txBody>
          <a:bodyPr wrap="square" rtlCol="0">
            <a:spAutoFit/>
          </a:bodyPr>
          <a:lstStyle/>
          <a:p>
            <a:pPr algn="ctr"/>
            <a:r>
              <a:rPr lang="en-US" sz="1600" dirty="0"/>
              <a:t>Intended for study in programs not requiring theoretical calculus</a:t>
            </a:r>
          </a:p>
        </p:txBody>
      </p:sp>
      <p:cxnSp>
        <p:nvCxnSpPr>
          <p:cNvPr id="60" name="Straight Arrow Connector 59"/>
          <p:cNvCxnSpPr/>
          <p:nvPr/>
        </p:nvCxnSpPr>
        <p:spPr>
          <a:xfrm>
            <a:off x="1753808" y="3542434"/>
            <a:ext cx="0" cy="399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1730130" y="2486982"/>
            <a:ext cx="0" cy="4161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156728" y="5903892"/>
            <a:ext cx="2603500" cy="830997"/>
          </a:xfrm>
          <a:prstGeom prst="rect">
            <a:avLst/>
          </a:prstGeom>
          <a:solidFill>
            <a:srgbClr val="F0E0F1"/>
          </a:solidFill>
          <a:ln>
            <a:solidFill>
              <a:srgbClr val="772399"/>
            </a:solidFill>
          </a:ln>
        </p:spPr>
        <p:txBody>
          <a:bodyPr wrap="square" rtlCol="0" anchor="ctr">
            <a:spAutoFit/>
          </a:bodyPr>
          <a:lstStyle/>
          <a:p>
            <a:pPr algn="ctr"/>
            <a:r>
              <a:rPr lang="en-US" sz="1600" dirty="0"/>
              <a:t>Intended for study in programs requiring theoretical calculus </a:t>
            </a:r>
          </a:p>
        </p:txBody>
      </p:sp>
      <p:cxnSp>
        <p:nvCxnSpPr>
          <p:cNvPr id="65" name="Straight Arrow Connector 64"/>
          <p:cNvCxnSpPr>
            <a:stCxn id="21" idx="2"/>
          </p:cNvCxnSpPr>
          <p:nvPr/>
        </p:nvCxnSpPr>
        <p:spPr>
          <a:xfrm flipH="1">
            <a:off x="7672969" y="5516198"/>
            <a:ext cx="465274" cy="4097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6498982" y="5516198"/>
            <a:ext cx="494775" cy="387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7" name="Picture 66"/>
          <p:cNvPicPr>
            <a:picLocks noChangeAspect="1"/>
          </p:cNvPicPr>
          <p:nvPr/>
        </p:nvPicPr>
        <p:blipFill>
          <a:blip r:embed="rId2"/>
          <a:stretch>
            <a:fillRect/>
          </a:stretch>
        </p:blipFill>
        <p:spPr>
          <a:xfrm>
            <a:off x="5752561" y="202247"/>
            <a:ext cx="1705917" cy="1432970"/>
          </a:xfrm>
          <a:prstGeom prst="rect">
            <a:avLst/>
          </a:prstGeom>
        </p:spPr>
      </p:pic>
      <p:sp>
        <p:nvSpPr>
          <p:cNvPr id="3" name="TextBox 2">
            <a:extLst>
              <a:ext uri="{FF2B5EF4-FFF2-40B4-BE49-F238E27FC236}">
                <a16:creationId xmlns:a16="http://schemas.microsoft.com/office/drawing/2014/main" id="{A255C55B-D07B-4CB2-8AF0-8C3E95C610BB}"/>
              </a:ext>
            </a:extLst>
          </p:cNvPr>
          <p:cNvSpPr txBox="1"/>
          <p:nvPr/>
        </p:nvSpPr>
        <p:spPr>
          <a:xfrm>
            <a:off x="186601" y="904284"/>
            <a:ext cx="2558143" cy="369332"/>
          </a:xfrm>
          <a:prstGeom prst="rect">
            <a:avLst/>
          </a:prstGeom>
          <a:noFill/>
        </p:spPr>
        <p:txBody>
          <a:bodyPr wrap="square" rtlCol="0">
            <a:spAutoFit/>
          </a:bodyPr>
          <a:lstStyle/>
          <a:p>
            <a:r>
              <a:rPr lang="en-US" dirty="0"/>
              <a:t>Suggested Pathways</a:t>
            </a:r>
          </a:p>
        </p:txBody>
      </p:sp>
      <p:sp>
        <p:nvSpPr>
          <p:cNvPr id="33" name="TextBox 32">
            <a:extLst>
              <a:ext uri="{FF2B5EF4-FFF2-40B4-BE49-F238E27FC236}">
                <a16:creationId xmlns:a16="http://schemas.microsoft.com/office/drawing/2014/main" id="{4F86462F-44BA-46C3-8F2D-2AA9A06E3EEC}"/>
              </a:ext>
            </a:extLst>
          </p:cNvPr>
          <p:cNvSpPr txBox="1"/>
          <p:nvPr/>
        </p:nvSpPr>
        <p:spPr>
          <a:xfrm>
            <a:off x="5043317" y="4064814"/>
            <a:ext cx="1640471" cy="584776"/>
          </a:xfrm>
          <a:prstGeom prst="rect">
            <a:avLst/>
          </a:prstGeom>
          <a:solidFill>
            <a:srgbClr val="F0E0F1"/>
          </a:solidFill>
          <a:ln>
            <a:solidFill>
              <a:srgbClr val="772399"/>
            </a:solidFill>
          </a:ln>
        </p:spPr>
        <p:txBody>
          <a:bodyPr wrap="square" rtlCol="0" anchor="b">
            <a:spAutoFit/>
          </a:bodyPr>
          <a:lstStyle/>
          <a:p>
            <a:pPr algn="ctr"/>
            <a:r>
              <a:rPr lang="en-US" sz="1600" dirty="0"/>
              <a:t>Geometry 12</a:t>
            </a:r>
          </a:p>
          <a:p>
            <a:endParaRPr lang="en-US" sz="1600" dirty="0"/>
          </a:p>
        </p:txBody>
      </p:sp>
      <p:cxnSp>
        <p:nvCxnSpPr>
          <p:cNvPr id="37" name="Straight Arrow Connector 36">
            <a:extLst>
              <a:ext uri="{FF2B5EF4-FFF2-40B4-BE49-F238E27FC236}">
                <a16:creationId xmlns:a16="http://schemas.microsoft.com/office/drawing/2014/main" id="{24090BCA-E750-405C-ADEA-7EABE59FBD67}"/>
              </a:ext>
            </a:extLst>
          </p:cNvPr>
          <p:cNvCxnSpPr>
            <a:cxnSpLocks/>
            <a:stCxn id="15" idx="2"/>
            <a:endCxn id="16" idx="0"/>
          </p:cNvCxnSpPr>
          <p:nvPr/>
        </p:nvCxnSpPr>
        <p:spPr>
          <a:xfrm flipH="1">
            <a:off x="3930953" y="3596230"/>
            <a:ext cx="555777" cy="455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0D00B2BB-FAF9-4C08-911C-ADF1C98965A5}"/>
              </a:ext>
            </a:extLst>
          </p:cNvPr>
          <p:cNvCxnSpPr/>
          <p:nvPr/>
        </p:nvCxnSpPr>
        <p:spPr>
          <a:xfrm>
            <a:off x="3817231" y="4639318"/>
            <a:ext cx="542855" cy="480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0B0CC88-83D7-4323-ADA9-C59CCA56AE12}"/>
              </a:ext>
            </a:extLst>
          </p:cNvPr>
          <p:cNvCxnSpPr>
            <a:cxnSpLocks/>
          </p:cNvCxnSpPr>
          <p:nvPr/>
        </p:nvCxnSpPr>
        <p:spPr>
          <a:xfrm flipH="1">
            <a:off x="4771572" y="4659539"/>
            <a:ext cx="949692" cy="431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CDACE48-BF79-4EAE-866A-0427C2E52454}"/>
              </a:ext>
            </a:extLst>
          </p:cNvPr>
          <p:cNvCxnSpPr>
            <a:cxnSpLocks/>
          </p:cNvCxnSpPr>
          <p:nvPr/>
        </p:nvCxnSpPr>
        <p:spPr>
          <a:xfrm flipH="1">
            <a:off x="6185712" y="3586677"/>
            <a:ext cx="769821" cy="517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CFB1945-ADCA-44DA-97DD-92BCAD8B6989}"/>
              </a:ext>
            </a:extLst>
          </p:cNvPr>
          <p:cNvCxnSpPr/>
          <p:nvPr/>
        </p:nvCxnSpPr>
        <p:spPr>
          <a:xfrm>
            <a:off x="5092093" y="3594676"/>
            <a:ext cx="542855" cy="480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994E72D2-1A9D-9584-9776-F8733B1BF772}"/>
              </a:ext>
            </a:extLst>
          </p:cNvPr>
          <p:cNvCxnSpPr>
            <a:cxnSpLocks/>
          </p:cNvCxnSpPr>
          <p:nvPr/>
        </p:nvCxnSpPr>
        <p:spPr>
          <a:xfrm>
            <a:off x="2870198" y="3258104"/>
            <a:ext cx="6731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510C247-53DC-0BFD-75FB-018B68F8BB21}"/>
              </a:ext>
            </a:extLst>
          </p:cNvPr>
          <p:cNvSpPr txBox="1"/>
          <p:nvPr/>
        </p:nvSpPr>
        <p:spPr>
          <a:xfrm>
            <a:off x="472016" y="5409469"/>
            <a:ext cx="2165955" cy="923330"/>
          </a:xfrm>
          <a:prstGeom prst="rect">
            <a:avLst/>
          </a:prstGeom>
          <a:solidFill>
            <a:schemeClr val="tx2">
              <a:lumMod val="20000"/>
              <a:lumOff val="80000"/>
            </a:schemeClr>
          </a:solidFill>
          <a:ln w="38100">
            <a:solidFill>
              <a:schemeClr val="tx1"/>
            </a:solidFill>
          </a:ln>
        </p:spPr>
        <p:txBody>
          <a:bodyPr wrap="square" rtlCol="0">
            <a:spAutoFit/>
          </a:bodyPr>
          <a:lstStyle/>
          <a:p>
            <a:r>
              <a:rPr lang="en-CA" dirty="0"/>
              <a:t>Discuss your math options with you math teacher!!!</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 name="Ink 5">
                <a:extLst>
                  <a:ext uri="{FF2B5EF4-FFF2-40B4-BE49-F238E27FC236}">
                    <a16:creationId xmlns:a16="http://schemas.microsoft.com/office/drawing/2014/main" id="{0ADAE1E6-0A4F-F451-2E57-5ABF9BCF0C76}"/>
                  </a:ext>
                </a:extLst>
              </p14:cNvPr>
              <p14:cNvContentPartPr/>
              <p14:nvPr/>
            </p14:nvContentPartPr>
            <p14:xfrm>
              <a:off x="-163467" y="5035270"/>
              <a:ext cx="3436920" cy="1760040"/>
            </p14:xfrm>
          </p:contentPart>
        </mc:Choice>
        <mc:Fallback xmlns="">
          <p:pic>
            <p:nvPicPr>
              <p:cNvPr id="6" name="Ink 5">
                <a:extLst>
                  <a:ext uri="{FF2B5EF4-FFF2-40B4-BE49-F238E27FC236}">
                    <a16:creationId xmlns:a16="http://schemas.microsoft.com/office/drawing/2014/main" id="{0ADAE1E6-0A4F-F451-2E57-5ABF9BCF0C76}"/>
                  </a:ext>
                </a:extLst>
              </p:cNvPr>
              <p:cNvPicPr/>
              <p:nvPr/>
            </p:nvPicPr>
            <p:blipFill>
              <a:blip r:embed="rId4"/>
              <a:stretch>
                <a:fillRect/>
              </a:stretch>
            </p:blipFill>
            <p:spPr>
              <a:xfrm>
                <a:off x="-181107" y="5017270"/>
                <a:ext cx="3472560" cy="1795680"/>
              </a:xfrm>
              <a:prstGeom prst="rect">
                <a:avLst/>
              </a:prstGeom>
            </p:spPr>
          </p:pic>
        </mc:Fallback>
      </mc:AlternateContent>
    </p:spTree>
    <p:extLst>
      <p:ext uri="{BB962C8B-B14F-4D97-AF65-F5344CB8AC3E}">
        <p14:creationId xmlns:p14="http://schemas.microsoft.com/office/powerpoint/2010/main" val="33488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9132"/>
            <a:ext cx="7556313" cy="1116106"/>
          </a:xfrm>
        </p:spPr>
        <p:txBody>
          <a:bodyPr/>
          <a:lstStyle/>
          <a:p>
            <a:r>
              <a:rPr lang="en-US" sz="4000" b="1" dirty="0"/>
              <a:t>Social Studies</a:t>
            </a:r>
          </a:p>
        </p:txBody>
      </p:sp>
      <p:sp>
        <p:nvSpPr>
          <p:cNvPr id="3" name="Content Placeholder 2"/>
          <p:cNvSpPr>
            <a:spLocks noGrp="1"/>
          </p:cNvSpPr>
          <p:nvPr>
            <p:ph idx="1"/>
          </p:nvPr>
        </p:nvSpPr>
        <p:spPr>
          <a:xfrm>
            <a:off x="561807" y="973279"/>
            <a:ext cx="7556313" cy="4655172"/>
          </a:xfrm>
        </p:spPr>
        <p:txBody>
          <a:bodyPr>
            <a:normAutofit/>
          </a:bodyPr>
          <a:lstStyle/>
          <a:p>
            <a:pPr marL="0" indent="0">
              <a:buNone/>
            </a:pPr>
            <a:r>
              <a:rPr lang="en-US" sz="2400" b="1" dirty="0"/>
              <a:t>    </a:t>
            </a:r>
            <a:r>
              <a:rPr lang="en-US" sz="2800" b="1" dirty="0">
                <a:solidFill>
                  <a:schemeClr val="accent1">
                    <a:lumMod val="75000"/>
                  </a:schemeClr>
                </a:solidFill>
              </a:rPr>
              <a:t>Social Studies 10</a:t>
            </a:r>
          </a:p>
        </p:txBody>
      </p:sp>
      <p:sp>
        <p:nvSpPr>
          <p:cNvPr id="7" name="TextBox 6"/>
          <p:cNvSpPr txBox="1"/>
          <p:nvPr/>
        </p:nvSpPr>
        <p:spPr>
          <a:xfrm>
            <a:off x="431863" y="2309218"/>
            <a:ext cx="5687385" cy="3970318"/>
          </a:xfrm>
          <a:prstGeom prst="rect">
            <a:avLst/>
          </a:prstGeom>
          <a:noFill/>
          <a:ln w="57150" cmpd="thickThin">
            <a:solidFill>
              <a:srgbClr val="660066"/>
            </a:solidFill>
          </a:ln>
        </p:spPr>
        <p:txBody>
          <a:bodyPr wrap="square" rtlCol="0">
            <a:spAutoFit/>
          </a:bodyPr>
          <a:lstStyle/>
          <a:p>
            <a:r>
              <a:rPr lang="en-US" sz="2800" dirty="0">
                <a:solidFill>
                  <a:schemeClr val="accent1">
                    <a:lumMod val="75000"/>
                  </a:schemeClr>
                </a:solidFill>
              </a:rPr>
              <a:t>BC First Peoples 12</a:t>
            </a:r>
          </a:p>
          <a:p>
            <a:r>
              <a:rPr lang="en-US" sz="2800" dirty="0">
                <a:solidFill>
                  <a:schemeClr val="accent1">
                    <a:lumMod val="75000"/>
                  </a:schemeClr>
                </a:solidFill>
              </a:rPr>
              <a:t>Comparative Cultures 12</a:t>
            </a:r>
          </a:p>
          <a:p>
            <a:r>
              <a:rPr lang="en-US" sz="2800" dirty="0">
                <a:solidFill>
                  <a:schemeClr val="accent1">
                    <a:lumMod val="75000"/>
                  </a:schemeClr>
                </a:solidFill>
              </a:rPr>
              <a:t>Human Geography 12</a:t>
            </a:r>
          </a:p>
          <a:p>
            <a:r>
              <a:rPr lang="en-US" sz="2800" dirty="0">
                <a:solidFill>
                  <a:schemeClr val="accent1">
                    <a:lumMod val="75000"/>
                  </a:schemeClr>
                </a:solidFill>
              </a:rPr>
              <a:t>Physical Geography 12</a:t>
            </a:r>
          </a:p>
          <a:p>
            <a:r>
              <a:rPr lang="en-US" sz="2800" dirty="0">
                <a:solidFill>
                  <a:schemeClr val="accent1">
                    <a:lumMod val="75000"/>
                  </a:schemeClr>
                </a:solidFill>
              </a:rPr>
              <a:t>20</a:t>
            </a:r>
            <a:r>
              <a:rPr lang="en-US" sz="2800" baseline="30000" dirty="0">
                <a:solidFill>
                  <a:schemeClr val="accent1">
                    <a:lumMod val="75000"/>
                  </a:schemeClr>
                </a:solidFill>
              </a:rPr>
              <a:t>th</a:t>
            </a:r>
            <a:r>
              <a:rPr lang="en-US" sz="2800" dirty="0">
                <a:solidFill>
                  <a:schemeClr val="accent1">
                    <a:lumMod val="75000"/>
                  </a:schemeClr>
                </a:solidFill>
              </a:rPr>
              <a:t> Century World History 12</a:t>
            </a:r>
          </a:p>
          <a:p>
            <a:r>
              <a:rPr lang="en-US" sz="2800" dirty="0">
                <a:solidFill>
                  <a:schemeClr val="accent1">
                    <a:lumMod val="75000"/>
                  </a:schemeClr>
                </a:solidFill>
              </a:rPr>
              <a:t>Political Studies 12</a:t>
            </a:r>
          </a:p>
          <a:p>
            <a:r>
              <a:rPr lang="en-US" sz="2800" dirty="0">
                <a:solidFill>
                  <a:schemeClr val="accent1">
                    <a:lumMod val="75000"/>
                  </a:schemeClr>
                </a:solidFill>
              </a:rPr>
              <a:t>Law Studies 12</a:t>
            </a:r>
          </a:p>
          <a:p>
            <a:r>
              <a:rPr lang="en-US" sz="2800" dirty="0">
                <a:solidFill>
                  <a:schemeClr val="accent1">
                    <a:lumMod val="75000"/>
                  </a:schemeClr>
                </a:solidFill>
              </a:rPr>
              <a:t>Philosophy 12</a:t>
            </a:r>
          </a:p>
          <a:p>
            <a:r>
              <a:rPr lang="en-US" sz="2800" dirty="0">
                <a:solidFill>
                  <a:schemeClr val="accent1">
                    <a:lumMod val="75000"/>
                  </a:schemeClr>
                </a:solidFill>
              </a:rPr>
              <a:t>Social Justice 12</a:t>
            </a:r>
            <a:endParaRPr lang="en-US" sz="2800" dirty="0"/>
          </a:p>
        </p:txBody>
      </p:sp>
      <p:pic>
        <p:nvPicPr>
          <p:cNvPr id="4" name="Picture 3"/>
          <p:cNvPicPr>
            <a:picLocks noChangeAspect="1"/>
          </p:cNvPicPr>
          <p:nvPr/>
        </p:nvPicPr>
        <p:blipFill>
          <a:blip r:embed="rId2"/>
          <a:stretch>
            <a:fillRect/>
          </a:stretch>
        </p:blipFill>
        <p:spPr>
          <a:xfrm>
            <a:off x="6687949" y="365961"/>
            <a:ext cx="1996141" cy="1497106"/>
          </a:xfrm>
          <a:prstGeom prst="rect">
            <a:avLst/>
          </a:prstGeom>
        </p:spPr>
      </p:pic>
      <p:pic>
        <p:nvPicPr>
          <p:cNvPr id="8" name="Picture 7"/>
          <p:cNvPicPr>
            <a:picLocks noChangeAspect="1"/>
          </p:cNvPicPr>
          <p:nvPr/>
        </p:nvPicPr>
        <p:blipFill>
          <a:blip r:embed="rId3"/>
          <a:stretch>
            <a:fillRect/>
          </a:stretch>
        </p:blipFill>
        <p:spPr>
          <a:xfrm>
            <a:off x="6918945" y="4847587"/>
            <a:ext cx="1640993" cy="166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7722" y1="58962" x2="17722" y2="58962"/>
                        <a14:foregroundMark x1="83122" y1="58962" x2="83122" y2="58962"/>
                        <a14:foregroundMark x1="83966" y1="54245" x2="83966" y2="54245"/>
                        <a14:foregroundMark x1="90717" y1="64623" x2="90717" y2="64623"/>
                        <a14:foregroundMark x1="21941" y1="52358" x2="21941" y2="52358"/>
                        <a14:foregroundMark x1="35021" y1="54245" x2="35021" y2="54245"/>
                        <a14:foregroundMark x1="21097" y1="49057" x2="21097" y2="49057"/>
                        <a14:foregroundMark x1="30380" y1="47642" x2="30380" y2="47642"/>
                        <a14:foregroundMark x1="31224" y1="60377" x2="31224" y2="60377"/>
                        <a14:foregroundMark x1="95359" y1="49528" x2="95359" y2="49528"/>
                        <a14:foregroundMark x1="94937" y1="59906" x2="94937" y2="59906"/>
                        <a14:foregroundMark x1="13924" y1="33019" x2="13924" y2="33019"/>
                        <a14:foregroundMark x1="91139" y1="40094" x2="91139" y2="40094"/>
                        <a14:foregroundMark x1="79325" y1="30189" x2="79325" y2="30189"/>
                        <a14:foregroundMark x1="22785" y1="11321" x2="22785" y2="11321"/>
                        <a14:foregroundMark x1="83122" y1="24528" x2="83122" y2="24528"/>
                        <a14:foregroundMark x1="24051" y1="35377" x2="24051" y2="35377"/>
                        <a14:foregroundMark x1="22363" y1="29717" x2="22363" y2="29717"/>
                        <a14:foregroundMark x1="20675" y1="24528" x2="20675" y2="24528"/>
                        <a14:foregroundMark x1="40928" y1="13679" x2="40928" y2="13679"/>
                        <a14:foregroundMark x1="54852" y1="17925" x2="54852" y2="17925"/>
                        <a14:foregroundMark x1="67089" y1="16509" x2="67089" y2="16509"/>
                        <a14:foregroundMark x1="75949" y1="15566" x2="75949" y2="15566"/>
                        <a14:foregroundMark x1="81857" y1="14151" x2="81857" y2="14151"/>
                        <a14:foregroundMark x1="83544" y1="12736" x2="83544" y2="12736"/>
                        <a14:foregroundMark x1="54008" y1="3302" x2="54008" y2="3302"/>
                        <a14:foregroundMark x1="66245" y1="24057" x2="66245" y2="24057"/>
                        <a14:foregroundMark x1="27848" y1="18868" x2="27848" y2="18868"/>
                        <a14:foregroundMark x1="21519" y1="16981" x2="21519" y2="16981"/>
                        <a14:foregroundMark x1="16878" y1="18868" x2="16878" y2="18868"/>
                        <a14:foregroundMark x1="16456" y1="24057" x2="16456" y2="24057"/>
                        <a14:foregroundMark x1="18565" y1="25943" x2="18565" y2="25943"/>
                        <a14:foregroundMark x1="72152" y1="14151" x2="72152" y2="14151"/>
                        <a14:foregroundMark x1="78481" y1="11792" x2="78481" y2="11792"/>
                        <a14:foregroundMark x1="81857" y1="11792" x2="81857" y2="11792"/>
                        <a14:foregroundMark x1="85232" y1="12736" x2="85232" y2="12736"/>
                        <a14:foregroundMark x1="89030" y1="17925" x2="89030" y2="17925"/>
                        <a14:foregroundMark x1="63291" y1="16038" x2="63291" y2="16038"/>
                        <a14:foregroundMark x1="64557" y1="24528" x2="64557" y2="24528"/>
                        <a14:foregroundMark x1="81013" y1="23585" x2="81013" y2="23585"/>
                        <a14:foregroundMark x1="80591" y1="20755" x2="80591" y2="20755"/>
                        <a14:foregroundMark x1="81013" y1="20755" x2="81013" y2="20755"/>
                        <a14:foregroundMark x1="19409" y1="14151" x2="49789" y2="18868"/>
                        <a14:foregroundMark x1="55274" y1="10377" x2="51477" y2="39623"/>
                        <a14:foregroundMark x1="60759" y1="21698" x2="77215" y2="16981"/>
                        <a14:foregroundMark x1="79325" y1="50472" x2="79325" y2="50472"/>
                        <a14:foregroundMark x1="73418" y1="65094" x2="73418" y2="65094"/>
                        <a14:foregroundMark x1="86920" y1="29245" x2="86920" y2="29245"/>
                        <a14:foregroundMark x1="91561" y1="43396" x2="91561" y2="43396"/>
                        <a14:foregroundMark x1="89873" y1="56604" x2="89873" y2="56604"/>
                      </a14:backgroundRemoval>
                    </a14:imgEffect>
                  </a14:imgLayer>
                </a14:imgProps>
              </a:ext>
            </a:extLst>
          </a:blip>
          <a:stretch>
            <a:fillRect/>
          </a:stretch>
        </p:blipFill>
        <p:spPr>
          <a:xfrm>
            <a:off x="6812100" y="2655236"/>
            <a:ext cx="1747838" cy="1563467"/>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4550801" y="140408"/>
            <a:ext cx="1536700" cy="1828673"/>
          </a:xfrm>
          <a:prstGeom prst="rect">
            <a:avLst/>
          </a:prstGeom>
        </p:spPr>
      </p:pic>
      <p:sp>
        <p:nvSpPr>
          <p:cNvPr id="10" name="Arrow: Down 9">
            <a:extLst>
              <a:ext uri="{FF2B5EF4-FFF2-40B4-BE49-F238E27FC236}">
                <a16:creationId xmlns:a16="http://schemas.microsoft.com/office/drawing/2014/main" id="{807327ED-EC0F-4674-AADA-FD9FF144CEF4}"/>
              </a:ext>
            </a:extLst>
          </p:cNvPr>
          <p:cNvSpPr/>
          <p:nvPr/>
        </p:nvSpPr>
        <p:spPr>
          <a:xfrm>
            <a:off x="1764808" y="1513295"/>
            <a:ext cx="1510748" cy="60589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4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0" y="255494"/>
            <a:ext cx="2797176" cy="1116106"/>
          </a:xfrm>
        </p:spPr>
        <p:txBody>
          <a:bodyPr/>
          <a:lstStyle/>
          <a:p>
            <a:r>
              <a:rPr lang="en-US" b="1" dirty="0"/>
              <a:t>Science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538446"/>
              </p:ext>
            </p:extLst>
          </p:nvPr>
        </p:nvGraphicFramePr>
        <p:xfrm>
          <a:off x="1369506" y="359229"/>
          <a:ext cx="6577240" cy="545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srcRect t="2820"/>
          <a:stretch/>
        </p:blipFill>
        <p:spPr>
          <a:xfrm>
            <a:off x="6875570" y="2402026"/>
            <a:ext cx="1797847" cy="2053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Lst>
          </a:blip>
          <a:stretch>
            <a:fillRect/>
          </a:stretch>
        </p:blipFill>
        <p:spPr>
          <a:xfrm>
            <a:off x="85725" y="1184275"/>
            <a:ext cx="2104237" cy="1968500"/>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backgroundRemoval t="0" b="99770" l="0" r="100000">
                        <a14:foregroundMark x1="70370" y1="62989" x2="70370" y2="62989"/>
                        <a14:backgroundMark x1="67901" y1="74943" x2="67901" y2="74943"/>
                        <a14:backgroundMark x1="64727" y1="73563" x2="64727" y2="73563"/>
                        <a14:backgroundMark x1="60670" y1="70575" x2="60670" y2="70575"/>
                        <a14:backgroundMark x1="63668" y1="62989" x2="63668" y2="62989"/>
                        <a14:backgroundMark x1="62787" y1="67356" x2="62787" y2="67356"/>
                        <a14:backgroundMark x1="79894" y1="45977" x2="79894" y2="45977"/>
                        <a14:backgroundMark x1="10229" y1="91494" x2="10229" y2="91494"/>
                      </a14:backgroundRemoval>
                    </a14:imgEffect>
                  </a14:imgLayer>
                </a14:imgProps>
              </a:ext>
            </a:extLst>
          </a:blip>
          <a:stretch>
            <a:fillRect/>
          </a:stretch>
        </p:blipFill>
        <p:spPr>
          <a:xfrm>
            <a:off x="0" y="3831372"/>
            <a:ext cx="2104237" cy="1752600"/>
          </a:xfrm>
          <a:prstGeom prst="rect">
            <a:avLst/>
          </a:prstGeom>
        </p:spPr>
      </p:pic>
      <p:sp>
        <p:nvSpPr>
          <p:cNvPr id="5" name="TextBox 4"/>
          <p:cNvSpPr txBox="1"/>
          <p:nvPr/>
        </p:nvSpPr>
        <p:spPr>
          <a:xfrm>
            <a:off x="85725" y="6010870"/>
            <a:ext cx="8877300" cy="646331"/>
          </a:xfrm>
          <a:prstGeom prst="rect">
            <a:avLst/>
          </a:prstGeom>
          <a:noFill/>
        </p:spPr>
        <p:txBody>
          <a:bodyPr wrap="square" rtlCol="0">
            <a:spAutoFit/>
          </a:bodyPr>
          <a:lstStyle/>
          <a:p>
            <a:r>
              <a:rPr lang="en-US" dirty="0">
                <a:solidFill>
                  <a:schemeClr val="accent2">
                    <a:lumMod val="75000"/>
                  </a:schemeClr>
                </a:solidFill>
              </a:rPr>
              <a:t>*Note:  </a:t>
            </a:r>
            <a:r>
              <a:rPr lang="en-US" dirty="0"/>
              <a:t>If you are planning on going into the Sciences in post secondary, make sure you </a:t>
            </a:r>
            <a:r>
              <a:rPr lang="en-US" b="1" u="sng" dirty="0"/>
              <a:t>carefully check the requirements </a:t>
            </a:r>
            <a:r>
              <a:rPr lang="en-US" dirty="0"/>
              <a:t>of the specific programs at each institution</a:t>
            </a:r>
          </a:p>
        </p:txBody>
      </p:sp>
    </p:spTree>
    <p:extLst>
      <p:ext uri="{BB962C8B-B14F-4D97-AF65-F5344CB8AC3E}">
        <p14:creationId xmlns:p14="http://schemas.microsoft.com/office/powerpoint/2010/main" val="15775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487271"/>
              </p:ext>
            </p:extLst>
          </p:nvPr>
        </p:nvGraphicFramePr>
        <p:xfrm>
          <a:off x="1068177" y="1429305"/>
          <a:ext cx="7137399" cy="4560415"/>
        </p:xfrm>
        <a:graphic>
          <a:graphicData uri="http://schemas.openxmlformats.org/drawingml/2006/table">
            <a:tbl>
              <a:tblPr firstRow="1" bandRow="1">
                <a:tableStyleId>{5C22544A-7EE6-4342-B048-85BDC9FD1C3A}</a:tableStyleId>
              </a:tblPr>
              <a:tblGrid>
                <a:gridCol w="2379133">
                  <a:extLst>
                    <a:ext uri="{9D8B030D-6E8A-4147-A177-3AD203B41FA5}">
                      <a16:colId xmlns:a16="http://schemas.microsoft.com/office/drawing/2014/main" val="20000"/>
                    </a:ext>
                  </a:extLst>
                </a:gridCol>
                <a:gridCol w="2379133">
                  <a:extLst>
                    <a:ext uri="{9D8B030D-6E8A-4147-A177-3AD203B41FA5}">
                      <a16:colId xmlns:a16="http://schemas.microsoft.com/office/drawing/2014/main" val="20001"/>
                    </a:ext>
                  </a:extLst>
                </a:gridCol>
                <a:gridCol w="2379133">
                  <a:extLst>
                    <a:ext uri="{9D8B030D-6E8A-4147-A177-3AD203B41FA5}">
                      <a16:colId xmlns:a16="http://schemas.microsoft.com/office/drawing/2014/main" val="20002"/>
                    </a:ext>
                  </a:extLst>
                </a:gridCol>
              </a:tblGrid>
              <a:tr h="1130918">
                <a:tc>
                  <a:txBody>
                    <a:bodyPr/>
                    <a:lstStyle/>
                    <a:p>
                      <a:pPr algn="ctr"/>
                      <a:endParaRPr lang="en-US" sz="22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ctr"/>
                      <a:endParaRPr lang="en-US" sz="22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ctr"/>
                      <a:endParaRPr lang="en-US" sz="220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40000"/>
                      </a:schemeClr>
                    </a:solidFill>
                  </a:tcPr>
                </a:tc>
                <a:extLst>
                  <a:ext uri="{0D108BD9-81ED-4DB2-BD59-A6C34878D82A}">
                    <a16:rowId xmlns:a16="http://schemas.microsoft.com/office/drawing/2014/main" val="10000"/>
                  </a:ext>
                </a:extLst>
              </a:tr>
              <a:tr h="1125109">
                <a:tc>
                  <a:txBody>
                    <a:bodyPr/>
                    <a:lstStyle/>
                    <a:p>
                      <a:pPr algn="ct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ct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10001"/>
                  </a:ext>
                </a:extLst>
              </a:tr>
              <a:tr h="1152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algn="ctr"/>
                      <a:endParaRPr 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10002"/>
                  </a:ext>
                </a:extLst>
              </a:tr>
              <a:tr h="1152194">
                <a:tc>
                  <a:txBody>
                    <a:bodyPr/>
                    <a:lstStyle/>
                    <a:p>
                      <a:pPr algn="ct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marL="0" indent="0" algn="ctr">
                        <a:buFont typeface="Arial"/>
                        <a:buNone/>
                      </a:pP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schemeClr>
                    </a:solidFill>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9FE51E5C-96ED-4AC4-92C2-39511C3A5097}"/>
              </a:ext>
            </a:extLst>
          </p:cNvPr>
          <p:cNvSpPr txBox="1"/>
          <p:nvPr/>
        </p:nvSpPr>
        <p:spPr>
          <a:xfrm>
            <a:off x="1316232" y="1572744"/>
            <a:ext cx="1744210" cy="923330"/>
          </a:xfrm>
          <a:prstGeom prst="rect">
            <a:avLst/>
          </a:prstGeom>
          <a:noFill/>
        </p:spPr>
        <p:txBody>
          <a:bodyPr wrap="square" rtlCol="0">
            <a:spAutoFit/>
          </a:bodyPr>
          <a:lstStyle/>
          <a:p>
            <a:pPr algn="ctr"/>
            <a:r>
              <a:rPr lang="en-US" sz="1800" b="1" dirty="0">
                <a:solidFill>
                  <a:schemeClr val="tx1"/>
                </a:solidFill>
              </a:rPr>
              <a:t>Fine</a:t>
            </a:r>
            <a:r>
              <a:rPr lang="en-US" sz="1800" b="1" baseline="0" dirty="0">
                <a:solidFill>
                  <a:schemeClr val="tx1"/>
                </a:solidFill>
              </a:rPr>
              <a:t> &amp; Performing Arts</a:t>
            </a:r>
          </a:p>
        </p:txBody>
      </p:sp>
      <p:sp>
        <p:nvSpPr>
          <p:cNvPr id="11" name="TextBox 10">
            <a:extLst>
              <a:ext uri="{FF2B5EF4-FFF2-40B4-BE49-F238E27FC236}">
                <a16:creationId xmlns:a16="http://schemas.microsoft.com/office/drawing/2014/main" id="{40388C27-CFDD-461A-9FA0-1FAB6E7D67CD}"/>
              </a:ext>
            </a:extLst>
          </p:cNvPr>
          <p:cNvSpPr txBox="1"/>
          <p:nvPr/>
        </p:nvSpPr>
        <p:spPr>
          <a:xfrm>
            <a:off x="3700282" y="1635579"/>
            <a:ext cx="1873188" cy="923330"/>
          </a:xfrm>
          <a:prstGeom prst="rect">
            <a:avLst/>
          </a:prstGeom>
          <a:noFill/>
        </p:spPr>
        <p:txBody>
          <a:bodyPr wrap="square" rtlCol="0">
            <a:spAutoFit/>
          </a:bodyPr>
          <a:lstStyle/>
          <a:p>
            <a:pPr algn="ctr"/>
            <a:r>
              <a:rPr lang="en-US" sz="1800" b="1" dirty="0">
                <a:solidFill>
                  <a:schemeClr val="tx1"/>
                </a:solidFill>
              </a:rPr>
              <a:t>Home Economics</a:t>
            </a:r>
            <a:endParaRPr lang="en-US" sz="1800" b="1" baseline="0" dirty="0">
              <a:solidFill>
                <a:schemeClr val="tx1"/>
              </a:solidFill>
            </a:endParaRPr>
          </a:p>
          <a:p>
            <a:endParaRPr lang="en-US" b="1" dirty="0"/>
          </a:p>
        </p:txBody>
      </p:sp>
      <p:sp>
        <p:nvSpPr>
          <p:cNvPr id="12" name="TextBox 11">
            <a:extLst>
              <a:ext uri="{FF2B5EF4-FFF2-40B4-BE49-F238E27FC236}">
                <a16:creationId xmlns:a16="http://schemas.microsoft.com/office/drawing/2014/main" id="{419A0871-8BD4-426D-BEA5-9DDEDA2F8C10}"/>
              </a:ext>
            </a:extLst>
          </p:cNvPr>
          <p:cNvSpPr txBox="1"/>
          <p:nvPr/>
        </p:nvSpPr>
        <p:spPr>
          <a:xfrm>
            <a:off x="6213310" y="1814901"/>
            <a:ext cx="1438183" cy="657519"/>
          </a:xfrm>
          <a:prstGeom prst="rect">
            <a:avLst/>
          </a:prstGeom>
          <a:noFill/>
        </p:spPr>
        <p:txBody>
          <a:bodyPr wrap="square" rtlCol="0">
            <a:spAutoFit/>
          </a:bodyPr>
          <a:lstStyle/>
          <a:p>
            <a:pPr algn="ctr"/>
            <a:r>
              <a:rPr lang="en-US" sz="1800" b="1" baseline="0" dirty="0">
                <a:solidFill>
                  <a:schemeClr val="tx1"/>
                </a:solidFill>
              </a:rPr>
              <a:t>Music</a:t>
            </a:r>
          </a:p>
          <a:p>
            <a:endParaRPr lang="en-US" dirty="0"/>
          </a:p>
        </p:txBody>
      </p:sp>
      <p:sp>
        <p:nvSpPr>
          <p:cNvPr id="14" name="TextBox 13">
            <a:extLst>
              <a:ext uri="{FF2B5EF4-FFF2-40B4-BE49-F238E27FC236}">
                <a16:creationId xmlns:a16="http://schemas.microsoft.com/office/drawing/2014/main" id="{6232D8CF-1C31-4D9D-BE08-EBB1AC3A5676}"/>
              </a:ext>
            </a:extLst>
          </p:cNvPr>
          <p:cNvSpPr txBox="1"/>
          <p:nvPr/>
        </p:nvSpPr>
        <p:spPr>
          <a:xfrm>
            <a:off x="1153118" y="2619184"/>
            <a:ext cx="2179827" cy="1200329"/>
          </a:xfrm>
          <a:prstGeom prst="rect">
            <a:avLst/>
          </a:prstGeom>
          <a:noFill/>
        </p:spPr>
        <p:txBody>
          <a:bodyPr wrap="square" rtlCol="0">
            <a:spAutoFit/>
          </a:bodyPr>
          <a:lstStyle/>
          <a:p>
            <a:pPr algn="ctr"/>
            <a:r>
              <a:rPr lang="en-US" sz="1800" b="1" dirty="0"/>
              <a:t>Languages and English Language Arts</a:t>
            </a:r>
          </a:p>
          <a:p>
            <a:pPr algn="ctr"/>
            <a:endParaRPr lang="en-US" dirty="0"/>
          </a:p>
        </p:txBody>
      </p:sp>
      <p:sp>
        <p:nvSpPr>
          <p:cNvPr id="15" name="TextBox 14">
            <a:extLst>
              <a:ext uri="{FF2B5EF4-FFF2-40B4-BE49-F238E27FC236}">
                <a16:creationId xmlns:a16="http://schemas.microsoft.com/office/drawing/2014/main" id="{86739111-79EB-4744-B1FB-828F8A753AEC}"/>
              </a:ext>
            </a:extLst>
          </p:cNvPr>
          <p:cNvSpPr txBox="1"/>
          <p:nvPr/>
        </p:nvSpPr>
        <p:spPr>
          <a:xfrm>
            <a:off x="3924682" y="2757683"/>
            <a:ext cx="1651732" cy="923330"/>
          </a:xfrm>
          <a:prstGeom prst="rect">
            <a:avLst/>
          </a:prstGeom>
          <a:noFill/>
        </p:spPr>
        <p:txBody>
          <a:bodyPr wrap="square" rtlCol="0">
            <a:spAutoFit/>
          </a:bodyPr>
          <a:lstStyle/>
          <a:p>
            <a:r>
              <a:rPr lang="en-US" sz="1800" b="1" dirty="0"/>
              <a:t>Technology Education</a:t>
            </a:r>
          </a:p>
          <a:p>
            <a:endParaRPr lang="en-US" dirty="0"/>
          </a:p>
        </p:txBody>
      </p:sp>
      <p:sp>
        <p:nvSpPr>
          <p:cNvPr id="16" name="TextBox 15">
            <a:extLst>
              <a:ext uri="{FF2B5EF4-FFF2-40B4-BE49-F238E27FC236}">
                <a16:creationId xmlns:a16="http://schemas.microsoft.com/office/drawing/2014/main" id="{C7C73374-4354-42A1-B1FA-7BE5F2A7F05C}"/>
              </a:ext>
            </a:extLst>
          </p:cNvPr>
          <p:cNvSpPr txBox="1"/>
          <p:nvPr/>
        </p:nvSpPr>
        <p:spPr>
          <a:xfrm>
            <a:off x="6236094" y="2757683"/>
            <a:ext cx="1651732" cy="923330"/>
          </a:xfrm>
          <a:prstGeom prst="rect">
            <a:avLst/>
          </a:prstGeom>
          <a:noFill/>
        </p:spPr>
        <p:txBody>
          <a:bodyPr wrap="square" rtlCol="0">
            <a:spAutoFit/>
          </a:bodyPr>
          <a:lstStyle/>
          <a:p>
            <a:r>
              <a:rPr lang="en-US" sz="1800" b="1" dirty="0"/>
              <a:t>Information Technology</a:t>
            </a:r>
          </a:p>
          <a:p>
            <a:endParaRPr lang="en-US" dirty="0"/>
          </a:p>
        </p:txBody>
      </p:sp>
      <p:sp>
        <p:nvSpPr>
          <p:cNvPr id="17" name="TextBox 16">
            <a:extLst>
              <a:ext uri="{FF2B5EF4-FFF2-40B4-BE49-F238E27FC236}">
                <a16:creationId xmlns:a16="http://schemas.microsoft.com/office/drawing/2014/main" id="{24C76F2B-06EB-4255-9CCD-15319C0CAA8C}"/>
              </a:ext>
            </a:extLst>
          </p:cNvPr>
          <p:cNvSpPr txBox="1"/>
          <p:nvPr/>
        </p:nvSpPr>
        <p:spPr>
          <a:xfrm>
            <a:off x="1087053" y="4065733"/>
            <a:ext cx="2404826" cy="646331"/>
          </a:xfrm>
          <a:prstGeom prst="rect">
            <a:avLst/>
          </a:prstGeom>
          <a:noFill/>
        </p:spPr>
        <p:txBody>
          <a:bodyPr wrap="none" rtlCol="0">
            <a:spAutoFit/>
          </a:bodyPr>
          <a:lstStyle/>
          <a:p>
            <a:r>
              <a:rPr lang="en-US" sz="1800" b="1" dirty="0"/>
              <a:t>Business Education</a:t>
            </a:r>
          </a:p>
          <a:p>
            <a:endParaRPr lang="en-US" dirty="0"/>
          </a:p>
        </p:txBody>
      </p:sp>
      <p:sp>
        <p:nvSpPr>
          <p:cNvPr id="18" name="TextBox 17">
            <a:extLst>
              <a:ext uri="{FF2B5EF4-FFF2-40B4-BE49-F238E27FC236}">
                <a16:creationId xmlns:a16="http://schemas.microsoft.com/office/drawing/2014/main" id="{C9B657CF-66BD-4541-9E02-4F37F8AACB42}"/>
              </a:ext>
            </a:extLst>
          </p:cNvPr>
          <p:cNvSpPr txBox="1"/>
          <p:nvPr/>
        </p:nvSpPr>
        <p:spPr>
          <a:xfrm>
            <a:off x="3742353" y="3660952"/>
            <a:ext cx="1924038" cy="1369606"/>
          </a:xfrm>
          <a:prstGeom prst="rect">
            <a:avLst/>
          </a:prstGeom>
          <a:noFill/>
        </p:spPr>
        <p:txBody>
          <a:bodyPr wrap="square" rtlCol="0">
            <a:spAutoFit/>
          </a:bodyPr>
          <a:lstStyle/>
          <a:p>
            <a:pPr algn="ctr"/>
            <a:r>
              <a:rPr lang="en-US" sz="1800" b="1" dirty="0"/>
              <a:t>Fitness,</a:t>
            </a:r>
            <a:r>
              <a:rPr lang="en-US" sz="1800" b="1" baseline="0" dirty="0"/>
              <a:t> </a:t>
            </a:r>
            <a:r>
              <a:rPr lang="en-US" sz="1800" b="1" dirty="0"/>
              <a:t>Leadership,</a:t>
            </a:r>
          </a:p>
          <a:p>
            <a:pPr algn="ctr"/>
            <a:r>
              <a:rPr lang="en-US" sz="1800" b="1" dirty="0"/>
              <a:t>Peer Tutoring*  </a:t>
            </a:r>
            <a:r>
              <a:rPr lang="en-US" sz="1100" b="1" dirty="0"/>
              <a:t>*(by application)</a:t>
            </a:r>
          </a:p>
          <a:p>
            <a:endParaRPr lang="en-US" dirty="0"/>
          </a:p>
        </p:txBody>
      </p:sp>
      <p:sp>
        <p:nvSpPr>
          <p:cNvPr id="19" name="TextBox 18">
            <a:extLst>
              <a:ext uri="{FF2B5EF4-FFF2-40B4-BE49-F238E27FC236}">
                <a16:creationId xmlns:a16="http://schemas.microsoft.com/office/drawing/2014/main" id="{89F7863A-7BD0-47D1-A2EB-621FAED1D774}"/>
              </a:ext>
            </a:extLst>
          </p:cNvPr>
          <p:cNvSpPr txBox="1"/>
          <p:nvPr/>
        </p:nvSpPr>
        <p:spPr>
          <a:xfrm>
            <a:off x="6001268" y="4009131"/>
            <a:ext cx="2074607" cy="646331"/>
          </a:xfrm>
          <a:prstGeom prst="rect">
            <a:avLst/>
          </a:prstGeom>
          <a:noFill/>
        </p:spPr>
        <p:txBody>
          <a:bodyPr wrap="none" rtlCol="0">
            <a:spAutoFit/>
          </a:bodyPr>
          <a:lstStyle/>
          <a:p>
            <a:r>
              <a:rPr lang="en-US" sz="1800" b="1" dirty="0"/>
              <a:t>Sciences &amp; Math</a:t>
            </a:r>
          </a:p>
          <a:p>
            <a:endParaRPr lang="en-US" dirty="0"/>
          </a:p>
        </p:txBody>
      </p:sp>
      <p:sp>
        <p:nvSpPr>
          <p:cNvPr id="20" name="TextBox 19">
            <a:extLst>
              <a:ext uri="{FF2B5EF4-FFF2-40B4-BE49-F238E27FC236}">
                <a16:creationId xmlns:a16="http://schemas.microsoft.com/office/drawing/2014/main" id="{4F81AE86-CE3F-4A03-84C1-CCC808C70DC1}"/>
              </a:ext>
            </a:extLst>
          </p:cNvPr>
          <p:cNvSpPr txBox="1"/>
          <p:nvPr/>
        </p:nvSpPr>
        <p:spPr>
          <a:xfrm>
            <a:off x="1278109" y="5184670"/>
            <a:ext cx="1915910" cy="646331"/>
          </a:xfrm>
          <a:prstGeom prst="rect">
            <a:avLst/>
          </a:prstGeom>
          <a:noFill/>
        </p:spPr>
        <p:txBody>
          <a:bodyPr wrap="none" rtlCol="0">
            <a:spAutoFit/>
          </a:bodyPr>
          <a:lstStyle/>
          <a:p>
            <a:r>
              <a:rPr lang="en-US" sz="1800" b="1" dirty="0"/>
              <a:t>Social Sciences</a:t>
            </a:r>
          </a:p>
          <a:p>
            <a:endParaRPr lang="en-US" dirty="0"/>
          </a:p>
        </p:txBody>
      </p:sp>
      <p:sp>
        <p:nvSpPr>
          <p:cNvPr id="21" name="TextBox 20">
            <a:extLst>
              <a:ext uri="{FF2B5EF4-FFF2-40B4-BE49-F238E27FC236}">
                <a16:creationId xmlns:a16="http://schemas.microsoft.com/office/drawing/2014/main" id="{3CE852D8-7EA6-4DAB-9BB5-C131B564EE91}"/>
              </a:ext>
            </a:extLst>
          </p:cNvPr>
          <p:cNvSpPr txBox="1"/>
          <p:nvPr/>
        </p:nvSpPr>
        <p:spPr>
          <a:xfrm>
            <a:off x="3924682" y="5030558"/>
            <a:ext cx="1776217" cy="923330"/>
          </a:xfrm>
          <a:prstGeom prst="rect">
            <a:avLst/>
          </a:prstGeom>
          <a:noFill/>
        </p:spPr>
        <p:txBody>
          <a:bodyPr wrap="square" rtlCol="0">
            <a:spAutoFit/>
          </a:bodyPr>
          <a:lstStyle/>
          <a:p>
            <a:r>
              <a:rPr lang="en-US" sz="1800" b="1" dirty="0"/>
              <a:t>Film &amp; Multimedia</a:t>
            </a:r>
          </a:p>
          <a:p>
            <a:endParaRPr lang="en-US" dirty="0"/>
          </a:p>
        </p:txBody>
      </p:sp>
      <p:sp>
        <p:nvSpPr>
          <p:cNvPr id="22" name="TextBox 21">
            <a:extLst>
              <a:ext uri="{FF2B5EF4-FFF2-40B4-BE49-F238E27FC236}">
                <a16:creationId xmlns:a16="http://schemas.microsoft.com/office/drawing/2014/main" id="{C3EE5F51-00E4-4C16-82AE-5C25A8597686}"/>
              </a:ext>
            </a:extLst>
          </p:cNvPr>
          <p:cNvSpPr txBox="1"/>
          <p:nvPr/>
        </p:nvSpPr>
        <p:spPr>
          <a:xfrm>
            <a:off x="6163321" y="4934815"/>
            <a:ext cx="1989779" cy="1200329"/>
          </a:xfrm>
          <a:prstGeom prst="rect">
            <a:avLst/>
          </a:prstGeom>
          <a:noFill/>
        </p:spPr>
        <p:txBody>
          <a:bodyPr wrap="square" rtlCol="0">
            <a:spAutoFit/>
          </a:bodyPr>
          <a:lstStyle/>
          <a:p>
            <a:r>
              <a:rPr lang="en-US" sz="1800" b="1" dirty="0"/>
              <a:t>Youth Train in Trades, Work Experience</a:t>
            </a:r>
          </a:p>
          <a:p>
            <a:endParaRPr lang="en-US" dirty="0"/>
          </a:p>
        </p:txBody>
      </p:sp>
      <p:pic>
        <p:nvPicPr>
          <p:cNvPr id="3" name="Picture 2">
            <a:extLst>
              <a:ext uri="{FF2B5EF4-FFF2-40B4-BE49-F238E27FC236}">
                <a16:creationId xmlns:a16="http://schemas.microsoft.com/office/drawing/2014/main" id="{2A2B6B28-F9C0-E649-8CD2-8C9D85851AB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3266461" y="139703"/>
            <a:ext cx="1244142" cy="1611951"/>
          </a:xfrm>
          <a:prstGeom prst="rect">
            <a:avLst/>
          </a:prstGeom>
        </p:spPr>
      </p:pic>
      <p:pic>
        <p:nvPicPr>
          <p:cNvPr id="5" name="Picture 4">
            <a:extLst>
              <a:ext uri="{FF2B5EF4-FFF2-40B4-BE49-F238E27FC236}">
                <a16:creationId xmlns:a16="http://schemas.microsoft.com/office/drawing/2014/main" id="{8A8B260F-5512-AE17-CE89-79F54E91A681}"/>
              </a:ext>
            </a:extLst>
          </p:cNvPr>
          <p:cNvPicPr>
            <a:picLocks noChangeAspect="1"/>
          </p:cNvPicPr>
          <p:nvPr/>
        </p:nvPicPr>
        <p:blipFill>
          <a:blip r:embed="rId4"/>
          <a:stretch>
            <a:fillRect/>
          </a:stretch>
        </p:blipFill>
        <p:spPr>
          <a:xfrm>
            <a:off x="6978267" y="517424"/>
            <a:ext cx="1638300" cy="1049445"/>
          </a:xfrm>
          <a:prstGeom prst="rect">
            <a:avLst/>
          </a:prstGeom>
        </p:spPr>
      </p:pic>
      <p:pic>
        <p:nvPicPr>
          <p:cNvPr id="6" name="Picture 5">
            <a:extLst>
              <a:ext uri="{FF2B5EF4-FFF2-40B4-BE49-F238E27FC236}">
                <a16:creationId xmlns:a16="http://schemas.microsoft.com/office/drawing/2014/main" id="{D02DFDD5-B634-7FDB-5897-D089EA60A355}"/>
              </a:ext>
            </a:extLst>
          </p:cNvPr>
          <p:cNvPicPr>
            <a:picLocks noChangeAspect="1"/>
          </p:cNvPicPr>
          <p:nvPr/>
        </p:nvPicPr>
        <p:blipFill>
          <a:blip r:embed="rId5"/>
          <a:stretch>
            <a:fillRect/>
          </a:stretch>
        </p:blipFill>
        <p:spPr>
          <a:xfrm>
            <a:off x="248225" y="5663232"/>
            <a:ext cx="1202083" cy="943823"/>
          </a:xfrm>
          <a:prstGeom prst="rect">
            <a:avLst/>
          </a:prstGeom>
        </p:spPr>
      </p:pic>
      <p:pic>
        <p:nvPicPr>
          <p:cNvPr id="8" name="Picture 7">
            <a:extLst>
              <a:ext uri="{FF2B5EF4-FFF2-40B4-BE49-F238E27FC236}">
                <a16:creationId xmlns:a16="http://schemas.microsoft.com/office/drawing/2014/main" id="{9F43BAA8-9791-06B0-7FD4-71551A714AD4}"/>
              </a:ext>
            </a:extLst>
          </p:cNvPr>
          <p:cNvPicPr>
            <a:picLocks noChangeAspect="1"/>
          </p:cNvPicPr>
          <p:nvPr/>
        </p:nvPicPr>
        <p:blipFill>
          <a:blip r:embed="rId6"/>
          <a:stretch>
            <a:fillRect/>
          </a:stretch>
        </p:blipFill>
        <p:spPr>
          <a:xfrm>
            <a:off x="7796615" y="5507835"/>
            <a:ext cx="1228913" cy="1228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AB5CABF-B988-E0F3-DE73-62E7899ABFA3}"/>
              </a:ext>
            </a:extLst>
          </p:cNvPr>
          <p:cNvPicPr>
            <a:picLocks noChangeAspect="1"/>
          </p:cNvPicPr>
          <p:nvPr/>
        </p:nvPicPr>
        <p:blipFill>
          <a:blip r:embed="rId7"/>
          <a:stretch>
            <a:fillRect/>
          </a:stretch>
        </p:blipFill>
        <p:spPr>
          <a:xfrm>
            <a:off x="43745" y="2922323"/>
            <a:ext cx="1189219" cy="109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123B613C-159A-96C8-0E21-DF7672B5246D}"/>
              </a:ext>
            </a:extLst>
          </p:cNvPr>
          <p:cNvSpPr txBox="1"/>
          <p:nvPr/>
        </p:nvSpPr>
        <p:spPr>
          <a:xfrm>
            <a:off x="4013173" y="6202096"/>
            <a:ext cx="4603072" cy="369332"/>
          </a:xfrm>
          <a:prstGeom prst="rect">
            <a:avLst/>
          </a:prstGeom>
          <a:noFill/>
        </p:spPr>
        <p:txBody>
          <a:bodyPr wrap="square">
            <a:spAutoFit/>
          </a:bodyPr>
          <a:lstStyle/>
          <a:p>
            <a:r>
              <a:rPr lang="en-US" dirty="0">
                <a:hlinkClick r:id="rId8"/>
              </a:rPr>
              <a:t>Course Programming Webpage</a:t>
            </a:r>
            <a:endParaRPr lang="en-CA" dirty="0"/>
          </a:p>
        </p:txBody>
      </p:sp>
      <p:sp>
        <p:nvSpPr>
          <p:cNvPr id="23" name="Arrow: Right 22">
            <a:extLst>
              <a:ext uri="{FF2B5EF4-FFF2-40B4-BE49-F238E27FC236}">
                <a16:creationId xmlns:a16="http://schemas.microsoft.com/office/drawing/2014/main" id="{7E1B7F4F-275F-976C-B407-32634BD6B61F}"/>
              </a:ext>
            </a:extLst>
          </p:cNvPr>
          <p:cNvSpPr/>
          <p:nvPr/>
        </p:nvSpPr>
        <p:spPr>
          <a:xfrm>
            <a:off x="2523028" y="6093602"/>
            <a:ext cx="1346200" cy="5606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6" grpId="0"/>
      <p:bldP spid="17" grpId="0"/>
      <p:bldP spid="18" grpId="0"/>
      <p:bldP spid="19" grpId="0"/>
      <p:bldP spid="20" grpId="0"/>
      <p:bldP spid="21" grpId="0"/>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48" y="189126"/>
            <a:ext cx="7556313" cy="735106"/>
          </a:xfrm>
        </p:spPr>
        <p:txBody>
          <a:bodyPr/>
          <a:lstStyle/>
          <a:p>
            <a:r>
              <a:rPr lang="en-US" sz="4400" b="1" dirty="0"/>
              <a:t>A note about Languages…</a:t>
            </a:r>
          </a:p>
        </p:txBody>
      </p:sp>
      <p:sp>
        <p:nvSpPr>
          <p:cNvPr id="3" name="Content Placeholder 2"/>
          <p:cNvSpPr>
            <a:spLocks noGrp="1"/>
          </p:cNvSpPr>
          <p:nvPr>
            <p:ph idx="1"/>
          </p:nvPr>
        </p:nvSpPr>
        <p:spPr>
          <a:xfrm>
            <a:off x="1202312" y="3657787"/>
            <a:ext cx="8173844" cy="2460693"/>
          </a:xfrm>
        </p:spPr>
        <p:txBody>
          <a:bodyPr>
            <a:noAutofit/>
          </a:bodyPr>
          <a:lstStyle/>
          <a:p>
            <a:pPr lvl="1"/>
            <a:r>
              <a:rPr lang="en-US" sz="2000" dirty="0">
                <a:solidFill>
                  <a:schemeClr val="tx1"/>
                </a:solidFill>
              </a:rPr>
              <a:t>A language is NOT required for graduation</a:t>
            </a:r>
          </a:p>
          <a:p>
            <a:pPr lvl="1"/>
            <a:r>
              <a:rPr lang="en-US" sz="2000" dirty="0">
                <a:solidFill>
                  <a:schemeClr val="tx1"/>
                </a:solidFill>
              </a:rPr>
              <a:t>Most post-secondary institutions do not require a language</a:t>
            </a:r>
          </a:p>
          <a:p>
            <a:pPr lvl="1"/>
            <a:r>
              <a:rPr lang="en-US" sz="2000" dirty="0">
                <a:solidFill>
                  <a:schemeClr val="tx1"/>
                </a:solidFill>
              </a:rPr>
              <a:t>If you need a language 11, but did not take a language 9 or 10, you can take the </a:t>
            </a:r>
            <a:r>
              <a:rPr lang="en-US" sz="2000" u="sng" dirty="0">
                <a:solidFill>
                  <a:schemeClr val="tx1"/>
                </a:solidFill>
              </a:rPr>
              <a:t>accelerated</a:t>
            </a:r>
            <a:r>
              <a:rPr lang="en-US" sz="2000" dirty="0">
                <a:solidFill>
                  <a:schemeClr val="tx1"/>
                </a:solidFill>
              </a:rPr>
              <a:t> “Intro11” (9 and 10 combined)</a:t>
            </a:r>
          </a:p>
        </p:txBody>
      </p:sp>
      <p:sp>
        <p:nvSpPr>
          <p:cNvPr id="7" name="Rectangle 6">
            <a:extLst>
              <a:ext uri="{FF2B5EF4-FFF2-40B4-BE49-F238E27FC236}">
                <a16:creationId xmlns:a16="http://schemas.microsoft.com/office/drawing/2014/main" id="{82BD4D99-2502-434C-B104-4873222534C4}"/>
              </a:ext>
            </a:extLst>
          </p:cNvPr>
          <p:cNvSpPr/>
          <p:nvPr/>
        </p:nvSpPr>
        <p:spPr>
          <a:xfrm>
            <a:off x="411008" y="2748553"/>
            <a:ext cx="4301177" cy="830997"/>
          </a:xfrm>
          <a:prstGeom prst="rect">
            <a:avLst/>
          </a:prstGeom>
        </p:spPr>
        <p:txBody>
          <a:bodyPr wrap="none">
            <a:spAutoFit/>
          </a:bodyPr>
          <a:lstStyle/>
          <a:p>
            <a:r>
              <a:rPr lang="en-US" sz="4800" b="1" dirty="0">
                <a:latin typeface="Bauhaus 93" panose="04030905020B02020C02" pitchFamily="82" charset="0"/>
              </a:rPr>
              <a:t>Did you know?</a:t>
            </a:r>
          </a:p>
        </p:txBody>
      </p:sp>
      <p:sp>
        <p:nvSpPr>
          <p:cNvPr id="9" name="Rectangle 8">
            <a:extLst>
              <a:ext uri="{FF2B5EF4-FFF2-40B4-BE49-F238E27FC236}">
                <a16:creationId xmlns:a16="http://schemas.microsoft.com/office/drawing/2014/main" id="{1A3D38A9-AA01-48CA-81DB-C1CAB5F4D40D}"/>
              </a:ext>
            </a:extLst>
          </p:cNvPr>
          <p:cNvSpPr/>
          <p:nvPr/>
        </p:nvSpPr>
        <p:spPr>
          <a:xfrm>
            <a:off x="397730" y="1126670"/>
            <a:ext cx="2246705" cy="584775"/>
          </a:xfrm>
          <a:prstGeom prst="rect">
            <a:avLst/>
          </a:prstGeom>
        </p:spPr>
        <p:txBody>
          <a:bodyPr wrap="none">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 offer…</a:t>
            </a:r>
          </a:p>
        </p:txBody>
      </p:sp>
      <p:sp>
        <p:nvSpPr>
          <p:cNvPr id="10" name="Rectangle 9">
            <a:extLst>
              <a:ext uri="{FF2B5EF4-FFF2-40B4-BE49-F238E27FC236}">
                <a16:creationId xmlns:a16="http://schemas.microsoft.com/office/drawing/2014/main" id="{34CB88DB-FCAB-466C-B530-2F517EC38627}"/>
              </a:ext>
            </a:extLst>
          </p:cNvPr>
          <p:cNvSpPr/>
          <p:nvPr/>
        </p:nvSpPr>
        <p:spPr>
          <a:xfrm>
            <a:off x="2515517" y="1178893"/>
            <a:ext cx="4572000" cy="1569660"/>
          </a:xfrm>
          <a:prstGeom prst="rect">
            <a:avLst/>
          </a:prstGeom>
        </p:spPr>
        <p:txBody>
          <a:bodyPr>
            <a:spAutoFit/>
          </a:bodyPr>
          <a:lstStyle/>
          <a:p>
            <a:pPr lvl="1"/>
            <a:r>
              <a:rPr lang="en-US" sz="3200" b="1" dirty="0">
                <a:solidFill>
                  <a:schemeClr val="tx2">
                    <a:lumMod val="75000"/>
                    <a:lumOff val="25000"/>
                  </a:schemeClr>
                </a:solidFill>
              </a:rPr>
              <a:t>French</a:t>
            </a:r>
          </a:p>
          <a:p>
            <a:pPr lvl="1"/>
            <a:r>
              <a:rPr lang="en-US" sz="3200" b="1" dirty="0">
                <a:solidFill>
                  <a:schemeClr val="tx2">
                    <a:lumMod val="75000"/>
                    <a:lumOff val="25000"/>
                  </a:schemeClr>
                </a:solidFill>
              </a:rPr>
              <a:t>Japanese </a:t>
            </a:r>
          </a:p>
          <a:p>
            <a:pPr lvl="1"/>
            <a:r>
              <a:rPr lang="en-US" sz="3200" b="1" dirty="0">
                <a:solidFill>
                  <a:schemeClr val="tx2">
                    <a:lumMod val="75000"/>
                    <a:lumOff val="25000"/>
                  </a:schemeClr>
                </a:solidFill>
              </a:rPr>
              <a:t>Spanish</a:t>
            </a:r>
          </a:p>
        </p:txBody>
      </p:sp>
      <p:sp>
        <p:nvSpPr>
          <p:cNvPr id="4" name="TextBox 3">
            <a:extLst>
              <a:ext uri="{FF2B5EF4-FFF2-40B4-BE49-F238E27FC236}">
                <a16:creationId xmlns:a16="http://schemas.microsoft.com/office/drawing/2014/main" id="{1B526CD5-26DC-7C64-D990-4400C5E5324D}"/>
              </a:ext>
            </a:extLst>
          </p:cNvPr>
          <p:cNvSpPr txBox="1"/>
          <p:nvPr/>
        </p:nvSpPr>
        <p:spPr>
          <a:xfrm>
            <a:off x="986565" y="5679107"/>
            <a:ext cx="7451240" cy="830997"/>
          </a:xfrm>
          <a:prstGeom prst="rect">
            <a:avLst/>
          </a:prstGeom>
          <a:solidFill>
            <a:schemeClr val="tx2">
              <a:lumMod val="20000"/>
              <a:lumOff val="80000"/>
            </a:schemeClr>
          </a:solidFill>
        </p:spPr>
        <p:txBody>
          <a:bodyPr wrap="square" rtlCol="0">
            <a:spAutoFit/>
          </a:bodyPr>
          <a:lstStyle/>
          <a:p>
            <a:pPr algn="ctr"/>
            <a:r>
              <a:rPr lang="en-US" sz="2400" dirty="0">
                <a:solidFill>
                  <a:srgbClr val="7030A0"/>
                </a:solidFill>
              </a:rPr>
              <a:t>***STUDENTS AND FAMILIES NEED TO CHECK INDIVIDUAL POST-SECONDARY WEBSITES***</a:t>
            </a:r>
          </a:p>
        </p:txBody>
      </p:sp>
    </p:spTree>
    <p:extLst>
      <p:ext uri="{BB962C8B-B14F-4D97-AF65-F5344CB8AC3E}">
        <p14:creationId xmlns:p14="http://schemas.microsoft.com/office/powerpoint/2010/main" val="350712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Advanta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F8963B36054549A4D5DFA3407C647F" ma:contentTypeVersion="1" ma:contentTypeDescription="Create a new document." ma:contentTypeScope="" ma:versionID="1c2eea7b3d46e4fed672e584aaecbd49">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49DC25-CA15-4502-9F22-80E0F6E8EA85}"/>
</file>

<file path=customXml/itemProps2.xml><?xml version="1.0" encoding="utf-8"?>
<ds:datastoreItem xmlns:ds="http://schemas.openxmlformats.org/officeDocument/2006/customXml" ds:itemID="{C9CEE160-C32A-4E6E-A552-5DC68D8CE4BC}"/>
</file>

<file path=customXml/itemProps3.xml><?xml version="1.0" encoding="utf-8"?>
<ds:datastoreItem xmlns:ds="http://schemas.openxmlformats.org/officeDocument/2006/customXml" ds:itemID="{2D6F2053-F3DA-40C6-BEDB-AE1F34E13ED4}"/>
</file>

<file path=docProps/app.xml><?xml version="1.0" encoding="utf-8"?>
<Properties xmlns="http://schemas.openxmlformats.org/officeDocument/2006/extended-properties" xmlns:vt="http://schemas.openxmlformats.org/officeDocument/2006/docPropsVTypes">
  <Template/>
  <TotalTime>5503</TotalTime>
  <Words>1909</Words>
  <Application>Microsoft Office PowerPoint</Application>
  <PresentationFormat>On-screen Show (4:3)</PresentationFormat>
  <Paragraphs>291</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Black</vt:lpstr>
      <vt:lpstr>Bauhaus 93</vt:lpstr>
      <vt:lpstr>BC Sans</vt:lpstr>
      <vt:lpstr>Calibri</vt:lpstr>
      <vt:lpstr>Merriweather</vt:lpstr>
      <vt:lpstr>Rockwell</vt:lpstr>
      <vt:lpstr>Wingdings</vt:lpstr>
      <vt:lpstr>Advantage</vt:lpstr>
      <vt:lpstr>Heritage Woods Course Request Information  2023-2024</vt:lpstr>
      <vt:lpstr>PowerPoint Presentation</vt:lpstr>
      <vt:lpstr>PowerPoint Presentation</vt:lpstr>
      <vt:lpstr>Language Arts</vt:lpstr>
      <vt:lpstr>Mathematics</vt:lpstr>
      <vt:lpstr>Social Studies</vt:lpstr>
      <vt:lpstr>Science</vt:lpstr>
      <vt:lpstr>Electives</vt:lpstr>
      <vt:lpstr>A note about Languages…</vt:lpstr>
      <vt:lpstr>LANGUAGE PLACEMENT ASSESSMENT </vt:lpstr>
      <vt:lpstr>Other ways to earn credits</vt:lpstr>
      <vt:lpstr>Hockey Academy </vt:lpstr>
      <vt:lpstr>TRAIN in Trades Programs </vt:lpstr>
      <vt:lpstr>Many pathways ahead…</vt:lpstr>
      <vt:lpstr>PowerPoint Presentation</vt:lpstr>
      <vt:lpstr>Planning Your Courses</vt:lpstr>
      <vt:lpstr>PowerPoint Presentation</vt:lpstr>
      <vt:lpstr>Take your time…these are important decisions</vt:lpstr>
      <vt:lpstr>ONLINE COURSE REQUEST PROCESS</vt:lpstr>
      <vt:lpstr>PowerPoint Presentation</vt:lpstr>
      <vt:lpstr>READ THE INSTRUCTIONS</vt:lpstr>
      <vt:lpstr>Plan your required and elective courses</vt:lpstr>
      <vt:lpstr>Plan if you are taking ELL, Student Services Support, Additional Courses   </vt:lpstr>
      <vt:lpstr>Notes For Counsellor Section</vt:lpstr>
      <vt:lpstr>Quick Graduation Checklist</vt:lpstr>
      <vt:lpstr>STEP 2:  Login to the MyEd Portal</vt:lpstr>
      <vt:lpstr>STEP 3: Click on REQUESTS</vt:lpstr>
      <vt:lpstr>STEP 5: Enter Your PRIMARY REQUESTS</vt:lpstr>
      <vt:lpstr>Each tab has some instructions for the subject area </vt:lpstr>
      <vt:lpstr>When entering electives…</vt:lpstr>
      <vt:lpstr>STEP 6: Enter any ELL, Student Support Services, Co-op, and Additional Courses Requests</vt:lpstr>
      <vt:lpstr>STEP 7: Enter ONE alternate</vt:lpstr>
      <vt:lpstr>PowerPoint Presentation</vt:lpstr>
      <vt:lpstr>PowerPoint Presentation</vt:lpstr>
      <vt:lpstr>STUDENT ASSEMBLIES FOR COURSE REQUEST PROCESS</vt:lpstr>
      <vt:lpstr>PowerPoint Presentation</vt:lpstr>
      <vt:lpstr>FLEX HELP IN THE LIBRARY COMPUTER LAB</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HWSS Course Selection 2015</dc:title>
  <dc:creator>robyn sinclair</dc:creator>
  <cp:lastModifiedBy>Leeden, Karen</cp:lastModifiedBy>
  <cp:revision>164</cp:revision>
  <cp:lastPrinted>2015-02-12T14:38:48Z</cp:lastPrinted>
  <dcterms:created xsi:type="dcterms:W3CDTF">2015-02-07T22:04:38Z</dcterms:created>
  <dcterms:modified xsi:type="dcterms:W3CDTF">2023-01-24T22:09:28Z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0x01010000F8963B36054549A4D5DFA3407C647F</vt:lpwstr>
  </property>
</Properties>
</file>