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266" r:id="rId6"/>
    <p:sldId id="273" r:id="rId7"/>
    <p:sldId id="256" r:id="rId8"/>
    <p:sldId id="268" r:id="rId9"/>
    <p:sldId id="269" r:id="rId10"/>
    <p:sldId id="272" r:id="rId11"/>
    <p:sldId id="267" r:id="rId12"/>
    <p:sldId id="271" r:id="rId13"/>
    <p:sldId id="270" r:id="rId14"/>
    <p:sldId id="275" r:id="rId15"/>
    <p:sldId id="276" r:id="rId16"/>
    <p:sldId id="274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8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5F7FE-9D65-4AE7-89F4-E5D644125F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DE37A9-46E6-4686-BFB9-6BF6F18AC3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CC6F4-7D2C-488E-8758-083D3EEEE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787A6-7FDF-434C-B877-755A44983C91}" type="datetimeFigureOut">
              <a:rPr lang="en-CA" smtClean="0"/>
              <a:t>2024-12-12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854738-9557-40AE-BE43-EDE06BE57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6E341-BF17-40F2-9A2C-87432140F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8D8F7-B8B1-4F85-9B1C-E3FE4E135E6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8565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5C318-D9BE-473A-A3D4-54CF182B5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ECA471-C5C2-4033-9FCA-D908679B8A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932F48-E608-49FF-9E45-43B74BAA2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787A6-7FDF-434C-B877-755A44983C91}" type="datetimeFigureOut">
              <a:rPr lang="en-CA" smtClean="0"/>
              <a:t>2024-12-12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0F51CE-9E13-40E2-808C-595364DFB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D17CEA-B312-48F4-800A-A8F49D2DD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8D8F7-B8B1-4F85-9B1C-E3FE4E135E6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6821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D5EB47-16C2-4294-A08C-74D9593077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BE03AF-CEA6-442E-8904-14B7830DB8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6A1F-9F76-4E5D-A936-14B648B20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787A6-7FDF-434C-B877-755A44983C91}" type="datetimeFigureOut">
              <a:rPr lang="en-CA" smtClean="0"/>
              <a:t>2024-12-12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78F5C-A026-4213-A0A6-73A30619E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8D08-DB6B-43DC-B7B8-13F8C56E4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8D8F7-B8B1-4F85-9B1C-E3FE4E135E6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0188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5DC2D-3A14-4DD9-A289-A873BEDB05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F2C31A-FB83-4C38-9DEB-2C66E3D3D3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EF46A2-07A8-4D4E-99A3-FB1E8CC68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91CD-3517-483F-A878-5F6F95281E30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D250F1-2BF3-4119-AF64-5ACDFC1E2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09FE2A-761C-4790-8FC1-97CC2D00A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B05C-EC54-443B-8AEC-2063BA622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712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CDDC3-8BC6-4D83-BBE5-42D5A3D1C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E7EF0-A258-49B8-83A2-340D8CFDB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6D19E8-B61D-41DA-8FF1-72A622C7D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91CD-3517-483F-A878-5F6F95281E30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516BB7-08CE-4354-BF4C-6F795DD8C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477690-CDF9-456F-AC65-A3E6C2C6D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B05C-EC54-443B-8AEC-2063BA622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42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C9501-0884-45F7-ABAD-C0C5CC048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725A3-8330-441F-9D57-94F52E848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865669-16E8-4C3F-AF11-39F1E0F85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91CD-3517-483F-A878-5F6F95281E30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43EF9A-C229-4C92-B1AF-D486DAC4C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3E512-1490-4D36-8019-95992430C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B05C-EC54-443B-8AEC-2063BA622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28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E41CC-6F56-4E82-9DC3-71CE808D5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54900-6D36-4D5E-B985-842C76F505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556A0D-7860-41FB-818B-822FF85786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68A0E9-F8EB-44F8-ACE3-4A2777D74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91CD-3517-483F-A878-5F6F95281E30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D69831-7E98-45E8-BBDC-EE5DAF7B2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DF4096-8978-4CA8-9F02-D2E9A8F01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B05C-EC54-443B-8AEC-2063BA622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26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20179-49B3-427B-A3F9-3BD96799E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A0D8E5-25F6-4FD4-819D-CC566BC2C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DC0086-B709-47AC-954A-EA644ABF2D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07D659-2289-421B-B68D-194CFF3E1B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02B498-8E91-4181-AA01-602C819CC5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172FE5-AB32-447F-A83A-F406856A8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91CD-3517-483F-A878-5F6F95281E30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A0E582-0284-4B0F-AF00-088AEF0CE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AC2C2A-5EA6-43F0-A1DE-895AAF99B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B05C-EC54-443B-8AEC-2063BA622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37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93FE4-0C80-448E-962C-499854F00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81BB10-D0C6-461D-90F0-B2B171682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91CD-3517-483F-A878-5F6F95281E30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E76116-8CAC-4F52-A83E-015A552DA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2BE446-C56A-4774-B648-E2483E779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B05C-EC54-443B-8AEC-2063BA622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469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45E56B-6587-4F15-BFE7-56E903830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91CD-3517-483F-A878-5F6F95281E30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32AEA9-525C-45AD-90DB-E3E744C97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6CA8C4-83B2-408F-828A-19823FB98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B05C-EC54-443B-8AEC-2063BA622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747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A8C15-0E8F-4A83-89B3-6206689CC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EE76F-0EB0-42AD-A103-5EC80CA82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653386-3104-4E25-A5AD-71EA2A98C5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244896-AD55-4D50-A0B2-4D9742BAF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91CD-3517-483F-A878-5F6F95281E30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7F20EA-58E7-40FD-B9FD-430D34CFF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B3B2FB-CFBD-484F-9FCE-1F4AC13C0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B05C-EC54-443B-8AEC-2063BA622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880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9E417-3490-4E5E-A3C6-4723670B8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B83CC-A7D8-44E4-BDCE-78E2730F0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7BBC7-1A11-4AFF-8B0B-644AB0789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787A6-7FDF-434C-B877-755A44983C91}" type="datetimeFigureOut">
              <a:rPr lang="en-CA" smtClean="0"/>
              <a:t>2024-12-12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1A2A5-74B5-471D-A390-0AABF2CF1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34F0D-32F9-44DE-9F81-9643EB834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8D8F7-B8B1-4F85-9B1C-E3FE4E135E6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85176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EAEA7-ECD3-40FE-A771-CFBF172F9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DE2BA1-36F7-45F1-A508-19ECE1362C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F44162-CF2D-4E1A-9751-7A271238EB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123C5B-6A0D-42AE-A49E-8834598F6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91CD-3517-483F-A878-5F6F95281E30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2DE4B1-B00B-4319-83B5-65D8F1D9F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CB3E0F-0A6A-4042-A1AC-E58EEB2C4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B05C-EC54-443B-8AEC-2063BA622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2734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9AF0F-AFE4-4806-81D7-003E62695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252DB5-7E76-4F7E-B8F5-34E6EB23D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3189D3-4BEA-431F-9857-16DE9CD65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91CD-3517-483F-A878-5F6F95281E30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E919B-54C7-4492-899B-F2B17E271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F4B84-BA4B-4955-B541-B29E11B04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B05C-EC54-443B-8AEC-2063BA622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9201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1EB3C9-55D1-4DF2-A410-E6ED7838EF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7E20FB-88F2-4453-8DD1-116A0DE8B5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2F14DD-0FB5-424E-AA6B-87E0409A0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91CD-3517-483F-A878-5F6F95281E30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4A734-C585-4C5B-8A12-44630FC73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1486A7-746E-470E-ACFB-B420D834D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B05C-EC54-443B-8AEC-2063BA622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703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BC737-E36F-49A5-B73B-BC6F1B31E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429E7D-6992-49BA-9269-1343F072B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4006A-D94C-456B-84EA-48BDFC803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787A6-7FDF-434C-B877-755A44983C91}" type="datetimeFigureOut">
              <a:rPr lang="en-CA" smtClean="0"/>
              <a:t>2024-12-12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23EDBA-678D-4054-ACE6-7AB4219AA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804F7-7F00-494E-8FD4-406F373F8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8D8F7-B8B1-4F85-9B1C-E3FE4E135E6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9281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C78AC-9C59-4D93-9E0A-C02739F08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CDF1A-8CAC-4862-A408-2ECCA80250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C2E3FC-18C6-42F1-A0A2-70655E488B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CF6F0D-9EE6-44DE-A027-DE7FB3798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787A6-7FDF-434C-B877-755A44983C91}" type="datetimeFigureOut">
              <a:rPr lang="en-CA" smtClean="0"/>
              <a:t>2024-12-12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C85412-8597-4D7B-9255-DCFBF681F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55B391-D830-4107-8434-F2001C372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8D8F7-B8B1-4F85-9B1C-E3FE4E135E6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807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ABB47-9951-4EC0-ACFB-157D6B077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F07AF-FC99-42F1-A58C-FE420EB227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752794-D305-4400-A980-B354087D9B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C85A9C-2FC9-447A-9BD8-A7E8A81878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3D3D42-1F4B-48A0-9787-45E5BDA199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24AFEE-A1E9-437F-A900-D0F1EFF3C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787A6-7FDF-434C-B877-755A44983C91}" type="datetimeFigureOut">
              <a:rPr lang="en-CA" smtClean="0"/>
              <a:t>2024-12-12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B51BC8-5DE7-40FB-AC02-5EA3090CA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2E6140-A589-4DDC-8F97-E155CF68C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8D8F7-B8B1-4F85-9B1C-E3FE4E135E6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6402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48DDE-4A9F-4016-ABAE-152D48708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3A389D-E9E4-4E8C-8FEE-AE6F19830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787A6-7FDF-434C-B877-755A44983C91}" type="datetimeFigureOut">
              <a:rPr lang="en-CA" smtClean="0"/>
              <a:t>2024-12-12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E2283D-2923-49B5-A79E-996743D76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884AAD-F8EF-448E-8E95-A2109385C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8D8F7-B8B1-4F85-9B1C-E3FE4E135E6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182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0A3BCE-B3BB-4858-81C7-FA5D04DA4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787A6-7FDF-434C-B877-755A44983C91}" type="datetimeFigureOut">
              <a:rPr lang="en-CA" smtClean="0"/>
              <a:t>2024-12-12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E3E5A6-340B-4B32-960A-E83EED8DF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E04E84-FD20-46DD-920B-C99319564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8D8F7-B8B1-4F85-9B1C-E3FE4E135E6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0033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212C7-EC3C-4D15-9A0A-F7525DB60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6B09A-BCF6-43D6-9FBD-319C2467D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7633C2-1DE6-4B66-9CD9-201BDA5E78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74245F-7BE4-4426-A572-A80A54E59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787A6-7FDF-434C-B877-755A44983C91}" type="datetimeFigureOut">
              <a:rPr lang="en-CA" smtClean="0"/>
              <a:t>2024-12-12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81E9E2-9A07-408F-88E7-E859CEFD8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6D1406-C51D-4E72-81EE-F16C93A6D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8D8F7-B8B1-4F85-9B1C-E3FE4E135E6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6391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7DA3D-5BE7-4B0A-9A08-95ECC18FB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C009F3-0033-41FB-8D4B-139BFB139B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9CABD4-AB90-4281-8963-4F738511CA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A83961-0E0B-4FE6-8039-18AFC4FB2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787A6-7FDF-434C-B877-755A44983C91}" type="datetimeFigureOut">
              <a:rPr lang="en-CA" smtClean="0"/>
              <a:t>2024-12-12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A0A515-F7F0-432E-ACAD-5FF9E408C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888156-B583-428B-83DB-372E4A9D7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8D8F7-B8B1-4F85-9B1C-E3FE4E135E6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6762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EE9C29-1FEB-4DEF-98B3-A306DC54A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B5B6F4-469D-40D7-AE4A-57A9BE79B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23AB8-6FEA-4EAD-9ADC-898AA44BF3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787A6-7FDF-434C-B877-755A44983C91}" type="datetimeFigureOut">
              <a:rPr lang="en-CA" smtClean="0"/>
              <a:t>2024-12-12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E0118-CFCB-499A-80BD-009D967F88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94820-32F8-4AAF-A0A8-B19B74D21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8D8F7-B8B1-4F85-9B1C-E3FE4E135E6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4255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8B12E1-55E7-4317-8F50-DE64F83DF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EA16D-6249-4657-B2DC-05673DA29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A9C86-D77D-447F-ACC3-69D8A0A27C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091CD-3517-483F-A878-5F6F95281E30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EED5B4-31F9-47E0-989F-8D0C243773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B9B3D-FDF5-4663-8FEA-77AE6D947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CB05C-EC54-443B-8AEC-2063BA622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61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llegeessayguy.com/podcast-stream/what-ive-learned-from-reading-over-10000-college-essays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binged.it/35ntoq7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llegeessayguy.com/cwiab-student-15-values-exercise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 t="-51000" b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74897-7822-46FD-865D-E6592451F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i="1" dirty="0"/>
              <a:t>“It is very important to know </a:t>
            </a:r>
          </a:p>
          <a:p>
            <a:pPr marL="0" indent="0" algn="ctr">
              <a:buNone/>
            </a:pPr>
            <a:r>
              <a:rPr lang="en-US" sz="4800" b="1" i="1" dirty="0"/>
              <a:t>who you are. To make decisions. </a:t>
            </a:r>
          </a:p>
          <a:p>
            <a:pPr marL="0" indent="0" algn="ctr">
              <a:buNone/>
            </a:pPr>
            <a:r>
              <a:rPr lang="en-US" sz="4800" b="1" i="1" dirty="0"/>
              <a:t>To show who you are.” </a:t>
            </a:r>
          </a:p>
          <a:p>
            <a:pPr marL="0" indent="0" algn="r">
              <a:buNone/>
            </a:pPr>
            <a:r>
              <a:rPr lang="en-US" sz="4800" b="1" i="1" dirty="0"/>
              <a:t>– Malala Yousafzai</a:t>
            </a:r>
            <a:endParaRPr lang="en-CA" sz="4800" b="1" dirty="0"/>
          </a:p>
        </p:txBody>
      </p:sp>
    </p:spTree>
    <p:extLst>
      <p:ext uri="{BB962C8B-B14F-4D97-AF65-F5344CB8AC3E}">
        <p14:creationId xmlns:p14="http://schemas.microsoft.com/office/powerpoint/2010/main" val="307259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76DD0-0D64-F692-82E0-328C8A28E3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107: What I've Learned from Reading Over 10,000 College Essays (collegeessayguy.com)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4B2631-C641-CC80-D961-7CD070A0D1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19550"/>
            <a:ext cx="9144000" cy="1238250"/>
          </a:xfrm>
        </p:spPr>
        <p:txBody>
          <a:bodyPr>
            <a:normAutofit/>
          </a:bodyPr>
          <a:lstStyle/>
          <a:p>
            <a:r>
              <a:rPr lang="en-US" sz="3200" b="1" dirty="0"/>
              <a:t>The College Essay Guy Podcast </a:t>
            </a:r>
            <a:endParaRPr lang="en-CA" sz="3200" b="1" dirty="0"/>
          </a:p>
        </p:txBody>
      </p:sp>
    </p:spTree>
    <p:extLst>
      <p:ext uri="{BB962C8B-B14F-4D97-AF65-F5344CB8AC3E}">
        <p14:creationId xmlns:p14="http://schemas.microsoft.com/office/powerpoint/2010/main" val="693518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CFF56-9BBD-3307-11FB-1AA33D0FE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9321"/>
            <a:ext cx="10515600" cy="920126"/>
          </a:xfrm>
        </p:spPr>
        <p:txBody>
          <a:bodyPr/>
          <a:lstStyle/>
          <a:p>
            <a:pPr algn="ctr"/>
            <a:r>
              <a:rPr lang="en-US" b="1" dirty="0"/>
              <a:t>EXAMPLES OF LEADERSHIP </a:t>
            </a:r>
            <a:r>
              <a:rPr lang="en-US" sz="1800" b="1" dirty="0"/>
              <a:t>(UBC)</a:t>
            </a:r>
            <a:endParaRPr lang="en-C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041F0-49ED-D40C-CAE6-72C492652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7834"/>
            <a:ext cx="10515600" cy="4759129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Thinking about the </a:t>
            </a:r>
            <a:r>
              <a:rPr lang="en-US" sz="3200" b="1" dirty="0"/>
              <a:t>needs of the whole </a:t>
            </a:r>
            <a:r>
              <a:rPr lang="en-US" sz="3200" dirty="0"/>
              <a:t>beyond </a:t>
            </a:r>
            <a:r>
              <a:rPr lang="en-US" sz="3200"/>
              <a:t>individual needs</a:t>
            </a:r>
            <a:endParaRPr lang="en-US" sz="3200" dirty="0"/>
          </a:p>
          <a:p>
            <a:r>
              <a:rPr lang="en-US" sz="3200" b="1" dirty="0"/>
              <a:t>Effective and productive </a:t>
            </a:r>
            <a:r>
              <a:rPr lang="en-US" sz="3200" dirty="0"/>
              <a:t>dynamics in </a:t>
            </a:r>
            <a:r>
              <a:rPr lang="en-US" sz="3200" b="1" dirty="0"/>
              <a:t>small group work</a:t>
            </a:r>
          </a:p>
          <a:p>
            <a:r>
              <a:rPr lang="en-US" sz="3200" dirty="0"/>
              <a:t>Effective </a:t>
            </a:r>
            <a:r>
              <a:rPr lang="en-US" sz="3200" b="1" dirty="0"/>
              <a:t>conflict resolution </a:t>
            </a:r>
            <a:r>
              <a:rPr lang="en-US" sz="3200" dirty="0"/>
              <a:t>working with others</a:t>
            </a:r>
          </a:p>
          <a:p>
            <a:r>
              <a:rPr lang="en-US" sz="3200" dirty="0"/>
              <a:t>Ability to </a:t>
            </a:r>
            <a:r>
              <a:rPr lang="en-US" sz="3200" b="1" dirty="0"/>
              <a:t>make decisions</a:t>
            </a:r>
          </a:p>
          <a:p>
            <a:r>
              <a:rPr lang="en-US" sz="3200" dirty="0"/>
              <a:t>Ability to </a:t>
            </a:r>
            <a:r>
              <a:rPr lang="en-US" sz="3200" b="1" dirty="0"/>
              <a:t>motivate and inspire </a:t>
            </a:r>
            <a:r>
              <a:rPr lang="en-US" sz="3200" dirty="0"/>
              <a:t>others</a:t>
            </a:r>
          </a:p>
          <a:p>
            <a:r>
              <a:rPr lang="en-US" sz="3200" dirty="0"/>
              <a:t>Demonstrates </a:t>
            </a:r>
            <a:r>
              <a:rPr lang="en-US" sz="3200" b="1" dirty="0"/>
              <a:t>confidence</a:t>
            </a:r>
            <a:r>
              <a:rPr lang="en-US" sz="3200" dirty="0"/>
              <a:t> in action and decision making</a:t>
            </a:r>
          </a:p>
          <a:p>
            <a:r>
              <a:rPr lang="en-US" sz="3200" dirty="0"/>
              <a:t>Demonstrates and shares a </a:t>
            </a:r>
            <a:r>
              <a:rPr lang="en-US" sz="3200" b="1" dirty="0"/>
              <a:t>sense of purpose and enthusiasm </a:t>
            </a:r>
            <a:r>
              <a:rPr lang="en-US" sz="3200" dirty="0"/>
              <a:t>for project or work</a:t>
            </a:r>
          </a:p>
          <a:p>
            <a:r>
              <a:rPr lang="en-US" sz="3200" dirty="0"/>
              <a:t>Demonstrates </a:t>
            </a:r>
            <a:r>
              <a:rPr lang="en-US" sz="3200" b="1" dirty="0"/>
              <a:t>tolerance, </a:t>
            </a:r>
            <a:r>
              <a:rPr lang="en-US" sz="3200" dirty="0"/>
              <a:t>sense of calm, and order in times of distress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4236235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t="-62000" b="-6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A1C13-2033-496F-A620-115427931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TIME AND EFFORT MATTERS</a:t>
            </a:r>
            <a:endParaRPr lang="en-C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0D8BA-8CE9-4790-B4BE-E034C8AB5D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926158" cy="4351338"/>
          </a:xfrm>
        </p:spPr>
        <p:txBody>
          <a:bodyPr>
            <a:noAutofit/>
          </a:bodyPr>
          <a:lstStyle/>
          <a:p>
            <a:r>
              <a:rPr lang="en-US" b="1" dirty="0"/>
              <a:t>Two different UBC readers will review your profile. ALL are read.</a:t>
            </a:r>
          </a:p>
          <a:p>
            <a:r>
              <a:rPr lang="en-US" b="1" dirty="0"/>
              <a:t>A great profile will especially help students who are on the cusp with marks. Take the time!!</a:t>
            </a:r>
          </a:p>
          <a:p>
            <a:r>
              <a:rPr lang="en-US" b="1" dirty="0"/>
              <a:t>They receive thousands every year.</a:t>
            </a:r>
          </a:p>
          <a:p>
            <a:r>
              <a:rPr lang="en-US" b="1" dirty="0"/>
              <a:t> A bad profile will be very evident to UBC.  Students who don’t put in the effort will not be accepted</a:t>
            </a:r>
            <a:r>
              <a:rPr lang="en-US" sz="3200" b="1" dirty="0"/>
              <a:t>. </a:t>
            </a:r>
            <a:endParaRPr lang="en-CA" sz="32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96C46C-015D-4022-8E69-9C589411D9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07576" y="1825625"/>
            <a:ext cx="4446224" cy="435133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A FINAL NOTE –</a:t>
            </a:r>
          </a:p>
          <a:p>
            <a:pPr marL="0" indent="0">
              <a:buNone/>
            </a:pPr>
            <a:r>
              <a:rPr lang="en-US" dirty="0"/>
              <a:t>I am happy to review your personal profile and give general feedback.</a:t>
            </a:r>
          </a:p>
          <a:p>
            <a:pPr marL="0" indent="0">
              <a:buNone/>
            </a:pPr>
            <a:r>
              <a:rPr lang="en-US" dirty="0"/>
              <a:t>I do this if </a:t>
            </a:r>
            <a:r>
              <a:rPr lang="en-US" b="1" dirty="0"/>
              <a:t>time</a:t>
            </a:r>
            <a:r>
              <a:rPr lang="en-US" dirty="0"/>
              <a:t> permits and I have sufficient notice.  Generally during work hours. I do not  review profiles with imminent deadline dates!! Please do not leave it to the last minute!!</a:t>
            </a:r>
          </a:p>
          <a:p>
            <a:pPr marL="0" indent="0" algn="ctr">
              <a:buNone/>
            </a:pPr>
            <a:endParaRPr lang="en-US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dirty="0"/>
              <a:t>Thanks, Mrs. HW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69576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55163-5754-4A33-9C24-FE349DB2F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VIDEO BY MADDY </a:t>
            </a:r>
            <a:r>
              <a:rPr lang="en-CA" b="1" u="sng" dirty="0">
                <a:hlinkClick r:id="rId2"/>
              </a:rPr>
              <a:t>https://binged.it/35ntoq7</a:t>
            </a:r>
            <a:br>
              <a:rPr lang="en-CA" dirty="0"/>
            </a:br>
            <a:r>
              <a:rPr lang="en-CA" dirty="0"/>
              <a:t>Application tips/4:34 Profile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B0B0E-C19F-4CF0-A8A9-0FC692006A8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Her top tips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Be concise, be thorough, talk like </a:t>
            </a:r>
            <a:r>
              <a:rPr lang="en-US" dirty="0" err="1"/>
              <a:t>yourSELF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Write your draft and build. Don’t write it over and over.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Understand the question!!  </a:t>
            </a:r>
            <a:r>
              <a:rPr lang="en-US" u="sng" dirty="0"/>
              <a:t>ANSWER </a:t>
            </a:r>
            <a:r>
              <a:rPr lang="en-US" dirty="0"/>
              <a:t>THE QUESTION.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691719-B8D9-449A-AC2D-E6CE901D7E9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4. Have 2 people review &amp; critique.  One known/unknown.</a:t>
            </a:r>
          </a:p>
          <a:p>
            <a:pPr marL="0" indent="0">
              <a:buNone/>
            </a:pPr>
            <a:r>
              <a:rPr lang="en-US" dirty="0"/>
              <a:t>5. Proofread your responses. </a:t>
            </a:r>
          </a:p>
          <a:p>
            <a:pPr marL="0" indent="0">
              <a:buNone/>
            </a:pPr>
            <a:r>
              <a:rPr lang="en-US" dirty="0"/>
              <a:t>Check grammar and spelling.</a:t>
            </a:r>
          </a:p>
          <a:p>
            <a:pPr marL="0" indent="0">
              <a:buNone/>
            </a:pPr>
            <a:r>
              <a:rPr lang="en-US" dirty="0"/>
              <a:t>6. Choose reliable references.  Someone who knows you!!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9848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80A6F-3E27-4D85-8CED-5BDAB42A9F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4940" y="875771"/>
            <a:ext cx="9214104" cy="576072"/>
          </a:xfrm>
        </p:spPr>
        <p:txBody>
          <a:bodyPr>
            <a:no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The Personal Profile – </a:t>
            </a:r>
            <a:br>
              <a:rPr lang="en-US" sz="2800" dirty="0">
                <a:latin typeface="Arial Black" panose="020B0A04020102020204" pitchFamily="34" charset="0"/>
              </a:rPr>
            </a:br>
            <a:r>
              <a:rPr lang="en-US" sz="2800" dirty="0">
                <a:latin typeface="Arial Black" panose="020B0A04020102020204" pitchFamily="34" charset="0"/>
              </a:rPr>
              <a:t>What is UBC looking for?</a:t>
            </a:r>
            <a:endParaRPr lang="en-CA" sz="2800" dirty="0">
              <a:latin typeface="Arial Black" panose="020B0A040201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C3E6728-EE4B-4EC9-BCA3-BAC59FB32E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20223"/>
              </p:ext>
            </p:extLst>
          </p:nvPr>
        </p:nvGraphicFramePr>
        <p:xfrm>
          <a:off x="1967992" y="1681839"/>
          <a:ext cx="8128000" cy="430039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48328219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850378011"/>
                    </a:ext>
                  </a:extLst>
                </a:gridCol>
              </a:tblGrid>
              <a:tr h="215019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 Black" panose="020B0A04020102020204" pitchFamily="34" charset="0"/>
                        </a:rPr>
                        <a:t>ENGAGEMENT</a:t>
                      </a:r>
                    </a:p>
                    <a:p>
                      <a:pPr algn="ctr"/>
                      <a:r>
                        <a:rPr lang="en-US" sz="2800" dirty="0">
                          <a:latin typeface="Arial Black" panose="020B0A04020102020204" pitchFamily="34" charset="0"/>
                        </a:rPr>
                        <a:t>&amp; </a:t>
                      </a:r>
                    </a:p>
                    <a:p>
                      <a:pPr algn="ctr"/>
                      <a:r>
                        <a:rPr lang="en-US" sz="2800" dirty="0">
                          <a:latin typeface="Arial Black" panose="020B0A04020102020204" pitchFamily="34" charset="0"/>
                        </a:rPr>
                        <a:t>ACCOMPLISHMENT</a:t>
                      </a:r>
                      <a:endParaRPr lang="en-CA" sz="2800" dirty="0">
                        <a:latin typeface="Arial Black" panose="020B0A040201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 Black" panose="020B0A04020102020204" pitchFamily="34" charset="0"/>
                        </a:rPr>
                        <a:t>LEADERSHIP</a:t>
                      </a:r>
                      <a:endParaRPr lang="en-CA" sz="2800" dirty="0">
                        <a:latin typeface="Arial Black" panose="020B0A040201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947016"/>
                  </a:ext>
                </a:extLst>
              </a:tr>
              <a:tr h="215019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SUBSTANCE</a:t>
                      </a:r>
                      <a:endParaRPr lang="en-CA" sz="28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VOICE</a:t>
                      </a:r>
                      <a:endParaRPr lang="en-CA" sz="28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86483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8802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80A6F-3E27-4D85-8CED-5BDAB42A9F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4940" y="875771"/>
            <a:ext cx="9214104" cy="576072"/>
          </a:xfrm>
        </p:spPr>
        <p:txBody>
          <a:bodyPr>
            <a:no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The Personal Profile – </a:t>
            </a:r>
            <a:br>
              <a:rPr lang="en-US" sz="2800" dirty="0">
                <a:latin typeface="Arial Black" panose="020B0A04020102020204" pitchFamily="34" charset="0"/>
              </a:rPr>
            </a:br>
            <a:r>
              <a:rPr lang="en-US" sz="2800" dirty="0">
                <a:latin typeface="Arial Black" panose="020B0A04020102020204" pitchFamily="34" charset="0"/>
              </a:rPr>
              <a:t>What is UBC looking for?</a:t>
            </a:r>
            <a:endParaRPr lang="en-CA" sz="2800" dirty="0">
              <a:latin typeface="Arial Black" panose="020B0A040201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C3E6728-EE4B-4EC9-BCA3-BAC59FB32E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090630"/>
              </p:ext>
            </p:extLst>
          </p:nvPr>
        </p:nvGraphicFramePr>
        <p:xfrm>
          <a:off x="1967992" y="1681839"/>
          <a:ext cx="8128000" cy="430039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48328219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850378011"/>
                    </a:ext>
                  </a:extLst>
                </a:gridCol>
              </a:tblGrid>
              <a:tr h="215019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 Black" panose="020B0A04020102020204" pitchFamily="34" charset="0"/>
                        </a:rPr>
                        <a:t>ENGAGEMENT&amp; </a:t>
                      </a:r>
                    </a:p>
                    <a:p>
                      <a:pPr algn="ctr"/>
                      <a:r>
                        <a:rPr lang="en-US" sz="2800" dirty="0">
                          <a:latin typeface="Arial Black" panose="020B0A04020102020204" pitchFamily="34" charset="0"/>
                        </a:rPr>
                        <a:t>ACCOMPLISHMENT</a:t>
                      </a:r>
                    </a:p>
                    <a:p>
                      <a:pPr algn="ctr"/>
                      <a:r>
                        <a:rPr lang="en-US" sz="1600" dirty="0">
                          <a:latin typeface="Arial Black" panose="020B0A04020102020204" pitchFamily="34" charset="0"/>
                        </a:rPr>
                        <a:t>What do you do with your time? What are you significant contributions? What have you learned?</a:t>
                      </a:r>
                      <a:endParaRPr lang="en-CA" sz="1600" dirty="0">
                        <a:latin typeface="Arial Black" panose="020B0A040201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 Black" panose="020B0A04020102020204" pitchFamily="34" charset="0"/>
                        </a:rPr>
                        <a:t>LEADERSHIP</a:t>
                      </a:r>
                    </a:p>
                    <a:p>
                      <a:pPr algn="ctr"/>
                      <a:r>
                        <a:rPr lang="en-US" sz="1400" dirty="0">
                          <a:latin typeface="Arial Black" panose="020B0A04020102020204" pitchFamily="34" charset="0"/>
                        </a:rPr>
                        <a:t>Leadership comes in many forms.</a:t>
                      </a:r>
                    </a:p>
                    <a:p>
                      <a:pPr algn="ctr"/>
                      <a:r>
                        <a:rPr lang="en-US" sz="1400" dirty="0">
                          <a:latin typeface="Arial Black" panose="020B0A04020102020204" pitchFamily="34" charset="0"/>
                        </a:rPr>
                        <a:t>Not just being a leader, what has leadership taught you? Have you contributed to your community.</a:t>
                      </a:r>
                    </a:p>
                    <a:p>
                      <a:pPr algn="ctr"/>
                      <a:r>
                        <a:rPr lang="en-US" sz="1400" dirty="0">
                          <a:latin typeface="Arial Black" panose="020B0A04020102020204" pitchFamily="34" charset="0"/>
                        </a:rPr>
                        <a:t> What did you learn?</a:t>
                      </a:r>
                      <a:endParaRPr lang="en-CA" sz="1400" dirty="0">
                        <a:latin typeface="Arial Black" panose="020B0A040201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947016"/>
                  </a:ext>
                </a:extLst>
              </a:tr>
              <a:tr h="215019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SUBSTANCE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Have you </a:t>
                      </a:r>
                      <a:r>
                        <a:rPr lang="en-US" sz="1600" i="1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answered the questions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in a meaningful way? Is it insightful and relevant?</a:t>
                      </a:r>
                      <a:endParaRPr lang="en-CA" sz="16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VOICE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Is my profile genuine and unique. Is it authentic?  Will it stand out?</a:t>
                      </a:r>
                      <a:endParaRPr lang="en-CA" sz="16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86483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6412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80A6F-3E27-4D85-8CED-5BDAB42A9F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4940" y="994643"/>
            <a:ext cx="9214104" cy="57607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The Personal Profile – </a:t>
            </a:r>
            <a:br>
              <a:rPr lang="en-US" sz="2400" dirty="0">
                <a:latin typeface="Arial Black" panose="020B0A04020102020204" pitchFamily="34" charset="0"/>
              </a:rPr>
            </a:br>
            <a:r>
              <a:rPr lang="en-US" sz="2400" dirty="0">
                <a:latin typeface="Arial Black" panose="020B0A04020102020204" pitchFamily="34" charset="0"/>
              </a:rPr>
              <a:t>What is UBC looking for</a:t>
            </a:r>
            <a:r>
              <a:rPr lang="en-US" sz="2800" dirty="0">
                <a:latin typeface="Arial Black" panose="020B0A04020102020204" pitchFamily="34" charset="0"/>
              </a:rPr>
              <a:t>? </a:t>
            </a:r>
            <a:br>
              <a:rPr lang="en-US" sz="2800" dirty="0">
                <a:latin typeface="Arial Black" panose="020B0A04020102020204" pitchFamily="34" charset="0"/>
              </a:rPr>
            </a:br>
            <a:r>
              <a:rPr lang="en-US" sz="2800" dirty="0">
                <a:highlight>
                  <a:srgbClr val="FF0000"/>
                </a:highlight>
                <a:latin typeface="Arial Black" panose="020B0A04020102020204" pitchFamily="34" charset="0"/>
              </a:rPr>
              <a:t>COLLEGE ESSAY GUY TIPS </a:t>
            </a:r>
            <a:endParaRPr lang="en-CA" sz="2800" dirty="0">
              <a:highlight>
                <a:srgbClr val="FF0000"/>
              </a:highlight>
              <a:latin typeface="Arial Black" panose="020B0A040201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C3E6728-EE4B-4EC9-BCA3-BAC59FB32E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189465"/>
              </p:ext>
            </p:extLst>
          </p:nvPr>
        </p:nvGraphicFramePr>
        <p:xfrm>
          <a:off x="1967992" y="1681839"/>
          <a:ext cx="8128000" cy="437523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48328219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850378011"/>
                    </a:ext>
                  </a:extLst>
                </a:gridCol>
              </a:tblGrid>
              <a:tr h="215019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Black" panose="020B0A04020102020204" pitchFamily="34" charset="0"/>
                        </a:rPr>
                        <a:t>ENGAGEMENT&amp; </a:t>
                      </a:r>
                    </a:p>
                    <a:p>
                      <a:pPr algn="ctr"/>
                      <a:r>
                        <a:rPr lang="en-US" sz="1400" dirty="0">
                          <a:latin typeface="Arial Black" panose="020B0A04020102020204" pitchFamily="34" charset="0"/>
                        </a:rPr>
                        <a:t>ACCOMPLISHMENT</a:t>
                      </a:r>
                    </a:p>
                    <a:p>
                      <a:pPr algn="ctr"/>
                      <a:r>
                        <a:rPr lang="en-US" sz="1400" dirty="0">
                          <a:latin typeface="Arial Black" panose="020B0A04020102020204" pitchFamily="34" charset="0"/>
                        </a:rPr>
                        <a:t>What do you do with your time? What are you significant contributions? What have you learned?</a:t>
                      </a:r>
                    </a:p>
                    <a:p>
                      <a:pPr algn="ctr"/>
                      <a:r>
                        <a:rPr lang="en-US" sz="2400" dirty="0">
                          <a:highlight>
                            <a:srgbClr val="FF0000"/>
                          </a:highlight>
                          <a:latin typeface="Arial Black" panose="020B0A04020102020204" pitchFamily="34" charset="0"/>
                        </a:rPr>
                        <a:t>CORE VALUES</a:t>
                      </a:r>
                      <a:endParaRPr lang="en-CA" sz="2400" dirty="0">
                        <a:highlight>
                          <a:srgbClr val="FF0000"/>
                        </a:highlight>
                        <a:latin typeface="Arial Black" panose="020B0A040201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Black" panose="020B0A04020102020204" pitchFamily="34" charset="0"/>
                        </a:rPr>
                        <a:t>LEADERSHIP</a:t>
                      </a:r>
                    </a:p>
                    <a:p>
                      <a:pPr algn="ctr"/>
                      <a:r>
                        <a:rPr lang="en-US" sz="1400" dirty="0">
                          <a:latin typeface="Arial Black" panose="020B0A04020102020204" pitchFamily="34" charset="0"/>
                        </a:rPr>
                        <a:t>Leadership comes in many forms.</a:t>
                      </a:r>
                    </a:p>
                    <a:p>
                      <a:pPr algn="ctr"/>
                      <a:r>
                        <a:rPr lang="en-US" sz="1400" dirty="0">
                          <a:latin typeface="Arial Black" panose="020B0A04020102020204" pitchFamily="34" charset="0"/>
                        </a:rPr>
                        <a:t>Not just being a leader, what has leadership taught you? Have you contributed to your community.</a:t>
                      </a:r>
                    </a:p>
                    <a:p>
                      <a:pPr algn="ctr"/>
                      <a:r>
                        <a:rPr lang="en-US" sz="1400" dirty="0">
                          <a:latin typeface="Arial Black" panose="020B0A04020102020204" pitchFamily="34" charset="0"/>
                        </a:rPr>
                        <a:t> What did you learn?</a:t>
                      </a:r>
                    </a:p>
                    <a:p>
                      <a:pPr algn="ctr"/>
                      <a:r>
                        <a:rPr lang="en-US" sz="2400" dirty="0">
                          <a:highlight>
                            <a:srgbClr val="FF0000"/>
                          </a:highlight>
                          <a:latin typeface="Arial Black" panose="020B0A04020102020204" pitchFamily="34" charset="0"/>
                        </a:rPr>
                        <a:t>“SO WHAT MOMENTS”  </a:t>
                      </a:r>
                      <a:r>
                        <a:rPr lang="en-US" sz="1600" dirty="0">
                          <a:latin typeface="Arial Black" panose="020B0A04020102020204" pitchFamily="34" charset="0"/>
                        </a:rPr>
                        <a:t>(IMPORTANT AND INTERESTING CONNECTIONS, </a:t>
                      </a:r>
                      <a:r>
                        <a:rPr lang="en-US" sz="1600" dirty="0">
                          <a:highlight>
                            <a:srgbClr val="FF0000"/>
                          </a:highlight>
                          <a:latin typeface="Arial Black" panose="020B0A04020102020204" pitchFamily="34" charset="0"/>
                        </a:rPr>
                        <a:t>INSIGHT</a:t>
                      </a:r>
                      <a:r>
                        <a:rPr lang="en-US" sz="1600" dirty="0">
                          <a:latin typeface="Arial Black" panose="020B0A04020102020204" pitchFamily="34" charset="0"/>
                        </a:rPr>
                        <a:t>)</a:t>
                      </a:r>
                      <a:endParaRPr lang="en-CA" sz="1600" dirty="0">
                        <a:latin typeface="Arial Black" panose="020B0A040201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947016"/>
                  </a:ext>
                </a:extLst>
              </a:tr>
              <a:tr h="215019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SUBSTANCE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Have you </a:t>
                      </a:r>
                      <a:r>
                        <a:rPr lang="en-US" sz="1400" i="1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answered the questions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in a meaningful way? Is it insightful and relevant?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Arial Black" panose="020B0A04020102020204" pitchFamily="34" charset="0"/>
                        </a:rPr>
                        <a:t>CRAFT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– Is it interesting and succinct. Logical and connected?</a:t>
                      </a:r>
                      <a:endParaRPr lang="en-CA" sz="16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VOICE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Is my profile genuine and unique. Is it authentic?  Will it stand out?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Arial Black" panose="020B0A04020102020204" pitchFamily="34" charset="0"/>
                        </a:rPr>
                        <a:t>VULNERABILITY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– ARE ANSWERS FROM YOUR HEAD OR YOUR HEART AND GUT?</a:t>
                      </a:r>
                      <a:endParaRPr lang="en-CA" sz="14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endParaRPr lang="en-CA" sz="14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86483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647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ABC90-CB58-4A7C-BFAF-4EDA2C6D2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ADDITIONAL TIPS 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35DE2-893F-45CD-B5E3-83E6D3F84C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INFORMATION IN RED IS HOW THE </a:t>
            </a:r>
            <a:r>
              <a:rPr lang="en-US" b="1" dirty="0"/>
              <a:t>COLLEGEESSAYGUY.COM</a:t>
            </a:r>
            <a:r>
              <a:rPr lang="en-CA" b="1" dirty="0"/>
              <a:t> </a:t>
            </a:r>
            <a:r>
              <a:rPr lang="en-CA" dirty="0"/>
              <a:t>WOULD INTERPRET THE PERSONAL PROFILE CRITERIA.</a:t>
            </a:r>
          </a:p>
          <a:p>
            <a:r>
              <a:rPr lang="en-CA" dirty="0"/>
              <a:t>He urges students to keep away from predictable values  </a:t>
            </a:r>
            <a:r>
              <a:rPr lang="en-CA" dirty="0" err="1"/>
              <a:t>ie</a:t>
            </a:r>
            <a:r>
              <a:rPr lang="en-CA" dirty="0"/>
              <a:t> the violin – discipline, commitment, hard work </a:t>
            </a:r>
          </a:p>
          <a:p>
            <a:r>
              <a:rPr lang="en-CA" dirty="0"/>
              <a:t>Instead he shows the impact of </a:t>
            </a:r>
            <a:r>
              <a:rPr lang="en-CA" i="1" dirty="0">
                <a:highlight>
                  <a:srgbClr val="FFFF00"/>
                </a:highlight>
              </a:rPr>
              <a:t>unpredictable values</a:t>
            </a:r>
            <a:r>
              <a:rPr lang="en-CA" dirty="0">
                <a:highlight>
                  <a:srgbClr val="FFFF00"/>
                </a:highlight>
              </a:rPr>
              <a:t> </a:t>
            </a:r>
            <a:r>
              <a:rPr lang="en-CA" dirty="0"/>
              <a:t>– </a:t>
            </a:r>
            <a:r>
              <a:rPr lang="en-CA" dirty="0" err="1"/>
              <a:t>ie</a:t>
            </a:r>
            <a:r>
              <a:rPr lang="en-CA" dirty="0"/>
              <a:t> the violin – </a:t>
            </a:r>
          </a:p>
          <a:p>
            <a:pPr marL="0" indent="0">
              <a:buNone/>
            </a:pPr>
            <a:r>
              <a:rPr lang="en-CA" dirty="0"/>
              <a:t>Privacy, risk, personal integrity.</a:t>
            </a:r>
          </a:p>
          <a:p>
            <a:pPr marL="0" indent="0">
              <a:buNone/>
            </a:pPr>
            <a:r>
              <a:rPr lang="en-CA" dirty="0">
                <a:highlight>
                  <a:srgbClr val="FFFF00"/>
                </a:highlight>
              </a:rPr>
              <a:t>STAND OUT – BE UNIQUE </a:t>
            </a:r>
            <a:r>
              <a:rPr lang="en-CA" dirty="0"/>
              <a:t>– USE A VARIETY OF ‘VALUE STATEMENTS’ (see the sheet of values statements.)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064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92D5D-5B70-46F3-B6B5-8E4BD602F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Other tips to consider:</a:t>
            </a:r>
            <a:br>
              <a:rPr lang="en-US" dirty="0"/>
            </a:br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00E62E-6D9F-42D2-8201-8CBD9E3A100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 not repeat grades or repeat info on your application!</a:t>
            </a:r>
          </a:p>
          <a:p>
            <a:r>
              <a:rPr lang="en-US" dirty="0"/>
              <a:t>Always dial back extreme language.</a:t>
            </a:r>
            <a:r>
              <a:rPr lang="en-US" sz="1700" dirty="0"/>
              <a:t>(</a:t>
            </a:r>
            <a:r>
              <a:rPr lang="en-US" sz="1700" dirty="0" err="1"/>
              <a:t>ie</a:t>
            </a:r>
            <a:r>
              <a:rPr lang="en-US" sz="1700" dirty="0"/>
              <a:t>. the ‘most’, ’ultimate’ ‘everybody’) </a:t>
            </a:r>
          </a:p>
          <a:p>
            <a:r>
              <a:rPr lang="en-US" dirty="0"/>
              <a:t>Beware of writing about someone else. It should be about YOU.</a:t>
            </a:r>
          </a:p>
          <a:p>
            <a:r>
              <a:rPr lang="en-US" dirty="0"/>
              <a:t>Illuminate the active steps you have taken use examples and show what you have learned. </a:t>
            </a: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B3C4FA-5550-400B-946F-4BB5B023415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Write like you are writing to a smart friend.  Edit!! Be succinct. </a:t>
            </a:r>
            <a:r>
              <a:rPr lang="en-US" sz="2400" dirty="0">
                <a:highlight>
                  <a:srgbClr val="FFFF00"/>
                </a:highlight>
              </a:rPr>
              <a:t>“GOOD WRITING IS RE-WRITING”</a:t>
            </a:r>
          </a:p>
          <a:p>
            <a:r>
              <a:rPr lang="en-US" sz="2400" dirty="0"/>
              <a:t>Visit </a:t>
            </a:r>
            <a:r>
              <a:rPr lang="fr-FR" sz="2000" dirty="0">
                <a:hlinkClick r:id="rId2"/>
              </a:rPr>
              <a:t>Guide | 1.5 - Values </a:t>
            </a:r>
            <a:r>
              <a:rPr lang="fr-FR" sz="2000" dirty="0" err="1">
                <a:hlinkClick r:id="rId2"/>
              </a:rPr>
              <a:t>Exercise</a:t>
            </a:r>
            <a:r>
              <a:rPr lang="fr-FR" sz="2000" dirty="0">
                <a:hlinkClick r:id="rId2"/>
              </a:rPr>
              <a:t> (collegeessayguy.com)</a:t>
            </a:r>
            <a:r>
              <a:rPr lang="en-US" sz="2400" dirty="0"/>
              <a:t>for some excellent worksheets, tips and essay examples.</a:t>
            </a:r>
          </a:p>
          <a:p>
            <a:r>
              <a:rPr lang="en-US" sz="2400" dirty="0"/>
              <a:t>Use varied </a:t>
            </a:r>
            <a:r>
              <a:rPr lang="en-US" sz="2400" b="1" dirty="0"/>
              <a:t>core values </a:t>
            </a:r>
            <a:r>
              <a:rPr lang="en-US" sz="2400" dirty="0"/>
              <a:t>and self-descriptors – do not repeat the SAME ones. (</a:t>
            </a:r>
            <a:r>
              <a:rPr lang="en-US" sz="2400" dirty="0" err="1"/>
              <a:t>eg.</a:t>
            </a:r>
            <a:r>
              <a:rPr lang="en-US" sz="2400" dirty="0"/>
              <a:t> hard work, perseverance, determination = same) (instead use: </a:t>
            </a:r>
            <a:r>
              <a:rPr lang="en-US" sz="2400" i="1" dirty="0"/>
              <a:t>autonomy, resourcefulness, diversity</a:t>
            </a:r>
            <a:r>
              <a:rPr lang="en-US" sz="2400" dirty="0"/>
              <a:t> etc.) </a:t>
            </a:r>
          </a:p>
          <a:p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642204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97368-52C0-4C5D-AA1E-F0EC4AD49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your essay</a:t>
            </a:r>
            <a:br>
              <a:rPr lang="en-US" dirty="0"/>
            </a:b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73C1B-998B-4572-A360-81E8EDDC7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Once you have brainstormed and have an idea of what you will write.</a:t>
            </a:r>
          </a:p>
          <a:p>
            <a:r>
              <a:rPr lang="en-US" dirty="0"/>
              <a:t>USE THE FORMULA OF </a:t>
            </a:r>
          </a:p>
          <a:p>
            <a:endParaRPr lang="en-US" dirty="0"/>
          </a:p>
          <a:p>
            <a:r>
              <a:rPr lang="en-US" dirty="0"/>
              <a:t>1. CONTENT</a:t>
            </a:r>
          </a:p>
          <a:p>
            <a:r>
              <a:rPr lang="en-US" dirty="0"/>
              <a:t>2. STRUCTURE</a:t>
            </a:r>
          </a:p>
          <a:p>
            <a:r>
              <a:rPr lang="en-US" dirty="0"/>
              <a:t>3. DETAILS</a:t>
            </a:r>
          </a:p>
          <a:p>
            <a:endParaRPr lang="en-US" dirty="0"/>
          </a:p>
          <a:p>
            <a:r>
              <a:rPr lang="en-US" dirty="0"/>
              <a:t>MAKE SURE YOU </a:t>
            </a:r>
            <a:r>
              <a:rPr lang="en-US" dirty="0">
                <a:highlight>
                  <a:srgbClr val="FFFF00"/>
                </a:highlight>
              </a:rPr>
              <a:t>ANSWER THE QUESTION</a:t>
            </a:r>
            <a:r>
              <a:rPr lang="en-US" dirty="0"/>
              <a:t>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93981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82001-B196-4A4C-8291-803F5FC2F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MyCampusGPS.com Tips/Essay Problems</a:t>
            </a:r>
            <a:endParaRPr lang="en-C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7368B-A83B-402F-863F-3870DB2C67E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Many lack </a:t>
            </a:r>
            <a:r>
              <a:rPr lang="en-US" i="1" dirty="0"/>
              <a:t>REFLECTION</a:t>
            </a:r>
            <a:r>
              <a:rPr lang="en-US" dirty="0"/>
              <a:t> on experiences and activities. Show what you learned.</a:t>
            </a:r>
          </a:p>
          <a:p>
            <a:r>
              <a:rPr lang="en-US" dirty="0"/>
              <a:t>Illuminate how your experience impacted </a:t>
            </a:r>
            <a:r>
              <a:rPr lang="en-US" u="sng" dirty="0"/>
              <a:t>you</a:t>
            </a:r>
            <a:r>
              <a:rPr lang="en-US" dirty="0"/>
              <a:t>/your community.  “feely stuff”  (aka vulnerability)</a:t>
            </a:r>
          </a:p>
          <a:p>
            <a:r>
              <a:rPr lang="en-US" dirty="0"/>
              <a:t>Use big words selectively! Too many will have a distancing effect on the reader.  Be </a:t>
            </a:r>
            <a:r>
              <a:rPr lang="en-US" dirty="0" err="1"/>
              <a:t>YouSELF</a:t>
            </a:r>
            <a:endParaRPr lang="en-US" dirty="0"/>
          </a:p>
          <a:p>
            <a:pPr marL="0" indent="0">
              <a:buNone/>
            </a:pPr>
            <a:r>
              <a:rPr lang="en-CA" dirty="0"/>
              <a:t> 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0AD6E9-1423-437F-B800-B218CC5A31A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Connect HOW you will use the experience in the future.</a:t>
            </a:r>
          </a:p>
          <a:p>
            <a:r>
              <a:rPr lang="en-US" dirty="0"/>
              <a:t>Try not to make sweeping statements.  </a:t>
            </a:r>
            <a:r>
              <a:rPr lang="en-US" sz="2400" dirty="0" err="1"/>
              <a:t>ie</a:t>
            </a:r>
            <a:r>
              <a:rPr lang="en-US" sz="2400" dirty="0"/>
              <a:t>. Medical Doctor – “I like science and I like helping people.”  </a:t>
            </a:r>
            <a:r>
              <a:rPr lang="en-US" sz="2400" b="1" dirty="0"/>
              <a:t>Too vague</a:t>
            </a:r>
            <a:r>
              <a:rPr lang="en-US" sz="2400" dirty="0"/>
              <a:t>.  </a:t>
            </a:r>
          </a:p>
          <a:p>
            <a:r>
              <a:rPr lang="en-US" sz="2400" dirty="0"/>
              <a:t>Always try to show the reader you </a:t>
            </a:r>
            <a:r>
              <a:rPr lang="en-US" sz="2400" i="1" dirty="0"/>
              <a:t>understand the field </a:t>
            </a:r>
            <a:r>
              <a:rPr lang="en-US" sz="2400" dirty="0"/>
              <a:t>you are </a:t>
            </a:r>
            <a:r>
              <a:rPr lang="en-US" sz="2400" i="1" dirty="0"/>
              <a:t>applying to and  passionate about.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36240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DB243E18E93C459C4FD3B0B076AB16" ma:contentTypeVersion="1" ma:contentTypeDescription="Create a new document." ma:contentTypeScope="" ma:versionID="2afafebd9aeb96e6d2cbc6c03267ca4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ed79842d4747cc85621c7c303666ab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718D57-9607-4DCE-BB0B-66640A7E58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AD041A-4581-47C1-B514-155BBCAD4773}">
  <ds:schemaRefs>
    <ds:schemaRef ds:uri="http://www.w3.org/XML/1998/namespace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70DB80C9-AA92-4E6E-9F5D-CFA58605CF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pers prof ppt 2019</Template>
  <TotalTime>13</TotalTime>
  <Words>959</Words>
  <Application>Microsoft Office PowerPoint</Application>
  <PresentationFormat>Widescreen</PresentationFormat>
  <Paragraphs>100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Office Theme</vt:lpstr>
      <vt:lpstr>1_Office Theme</vt:lpstr>
      <vt:lpstr>PowerPoint Presentation</vt:lpstr>
      <vt:lpstr>VIDEO BY MADDY https://binged.it/35ntoq7 Application tips/4:34 Profile tips</vt:lpstr>
      <vt:lpstr>The Personal Profile –  What is UBC looking for?</vt:lpstr>
      <vt:lpstr>The Personal Profile –  What is UBC looking for?</vt:lpstr>
      <vt:lpstr>The Personal Profile –  What is UBC looking for?  COLLEGE ESSAY GUY TIPS </vt:lpstr>
      <vt:lpstr>ADDITIONAL TIPS </vt:lpstr>
      <vt:lpstr>Other tips to consider: </vt:lpstr>
      <vt:lpstr>Building your essay </vt:lpstr>
      <vt:lpstr>MyCampusGPS.com Tips/Essay Problems</vt:lpstr>
      <vt:lpstr>107: What I've Learned from Reading Over 10,000 College Essays (collegeessayguy.com)</vt:lpstr>
      <vt:lpstr>EXAMPLES OF LEADERSHIP (UBC)</vt:lpstr>
      <vt:lpstr>TIME AND EFFORT MATTERS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Healeywright, Denise</dc:creator>
  <cp:lastModifiedBy>Healeywright, Denise</cp:lastModifiedBy>
  <cp:revision>1</cp:revision>
  <cp:lastPrinted>2024-12-12T19:30:12Z</cp:lastPrinted>
  <dcterms:created xsi:type="dcterms:W3CDTF">2022-10-28T17:46:39Z</dcterms:created>
  <dcterms:modified xsi:type="dcterms:W3CDTF">2024-12-12T19:41:50Z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0x01010075DB243E18E93C459C4FD3B0B076AB16</vt:lpwstr>
  </property>
</Properties>
</file>