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tbl>
      <w:tblPr>
        <w:tblStyle w:val="TableGrid"/>
        <w:tblW w:w="0" w:type="auto"/>
        <w:tblBorders>
          <w:top w:val="none" w:sz="0" w:space="0" w:color="auto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single" w:sz="8" w:space="0" w:color="4F81BD" w:themeColor="accent1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658"/>
        <w:gridCol w:w="6142"/>
      </w:tblGrid>
      <w:tr w:rsidR="00D2398B" w14:paraId="2C64BBD3" w14:textId="77777777" w:rsidTr="003153D4">
        <w:trPr>
          <w:trHeight w:val="530"/>
        </w:trPr>
        <w:tc>
          <w:tcPr>
            <w:tcW w:w="10800" w:type="dxa"/>
            <w:gridSpan w:val="2"/>
            <w:tcBorders>
              <w:top w:val="nil"/>
              <w:left w:val="nil"/>
              <w:bottom w:val="single" w:sz="8" w:space="0" w:color="4F81BD" w:themeColor="accent1"/>
              <w:right w:val="nil"/>
            </w:tcBorders>
          </w:tcPr>
          <w:p w14:paraId="2C64BBD2" w14:textId="77777777" w:rsidR="00D2398B" w:rsidRPr="000D0B33" w:rsidRDefault="00D2398B" w:rsidP="00D2398B">
            <w:pPr>
              <w:jc w:val="center"/>
              <w:rPr>
                <w:b/>
              </w:rPr>
            </w:pPr>
            <w:r w:rsidRPr="000D0B33">
              <w:rPr>
                <w:b/>
                <w:color w:val="365F91" w:themeColor="accent1" w:themeShade="BF"/>
                <w:sz w:val="40"/>
              </w:rPr>
              <w:t>Action Plan for Learning</w:t>
            </w:r>
          </w:p>
        </w:tc>
      </w:tr>
      <w:tr w:rsidR="003153D4" w14:paraId="2C64BBD6" w14:textId="77777777" w:rsidTr="002D3FAC">
        <w:trPr>
          <w:trHeight w:val="815"/>
        </w:trPr>
        <w:tc>
          <w:tcPr>
            <w:tcW w:w="4658" w:type="dxa"/>
            <w:vMerge w:val="restart"/>
            <w:tcBorders>
              <w:top w:val="single" w:sz="8" w:space="0" w:color="4F81BD" w:themeColor="accent1"/>
              <w:right w:val="single" w:sz="8" w:space="0" w:color="4F81BD" w:themeColor="accent1"/>
            </w:tcBorders>
            <w:vAlign w:val="center"/>
          </w:tcPr>
          <w:p w14:paraId="2C64BBD4" w14:textId="77777777" w:rsidR="003153D4" w:rsidRDefault="003153D4" w:rsidP="00D2398B">
            <w:pPr>
              <w:jc w:val="center"/>
            </w:pPr>
            <w:r>
              <w:rPr>
                <w:noProof/>
                <w:lang w:val="en-CA" w:eastAsia="en-CA"/>
              </w:rPr>
              <w:drawing>
                <wp:inline distT="0" distB="0" distL="0" distR="0" wp14:anchorId="2C64BC5E" wp14:editId="2C64BC5F">
                  <wp:extent cx="1994976" cy="1552575"/>
                  <wp:effectExtent l="0" t="0" r="5715" b="0"/>
                  <wp:docPr id="1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APLPlanning.jpg"/>
                          <pic:cNvPicPr/>
                        </pic:nvPicPr>
                        <pic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999235" cy="15558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142" w:type="dxa"/>
            <w:tcBorders>
              <w:top w:val="single" w:sz="8" w:space="0" w:color="4F81BD" w:themeColor="accent1"/>
              <w:left w:val="single" w:sz="8" w:space="0" w:color="4F81BD" w:themeColor="accent1"/>
              <w:bottom w:val="single" w:sz="8" w:space="0" w:color="4F81BD" w:themeColor="accent1"/>
            </w:tcBorders>
            <w:vAlign w:val="center"/>
          </w:tcPr>
          <w:p w14:paraId="2C64BBD5" w14:textId="1EB916D0" w:rsidR="003153D4" w:rsidRPr="00795E41" w:rsidRDefault="003153D4" w:rsidP="003153D4">
            <w:pPr>
              <w:rPr>
                <w:b/>
              </w:rPr>
            </w:pPr>
            <w:r w:rsidRPr="00795E41">
              <w:rPr>
                <w:b/>
              </w:rPr>
              <w:t xml:space="preserve">School Name: </w:t>
            </w:r>
            <w:r w:rsidR="00C40F0E">
              <w:rPr>
                <w:b/>
              </w:rPr>
              <w:t>Smiling Creek Elementary</w:t>
            </w:r>
          </w:p>
        </w:tc>
      </w:tr>
      <w:tr w:rsidR="003153D4" w14:paraId="14638130" w14:textId="77777777" w:rsidTr="002D3FAC">
        <w:trPr>
          <w:trHeight w:val="815"/>
        </w:trPr>
        <w:tc>
          <w:tcPr>
            <w:tcW w:w="4658" w:type="dxa"/>
            <w:vMerge/>
            <w:tcBorders>
              <w:right w:val="single" w:sz="8" w:space="0" w:color="4F81BD" w:themeColor="accent1"/>
            </w:tcBorders>
            <w:vAlign w:val="center"/>
          </w:tcPr>
          <w:p w14:paraId="0EEC4B8C" w14:textId="77777777" w:rsidR="003153D4" w:rsidRDefault="003153D4" w:rsidP="00D2398B">
            <w:pPr>
              <w:jc w:val="center"/>
              <w:rPr>
                <w:noProof/>
                <w:lang w:val="en-CA" w:eastAsia="en-CA"/>
              </w:rPr>
            </w:pPr>
          </w:p>
        </w:tc>
        <w:tc>
          <w:tcPr>
            <w:tcW w:w="6142" w:type="dxa"/>
            <w:tcBorders>
              <w:top w:val="single" w:sz="8" w:space="0" w:color="4F81BD" w:themeColor="accent1"/>
              <w:left w:val="single" w:sz="8" w:space="0" w:color="4F81BD" w:themeColor="accent1"/>
              <w:bottom w:val="single" w:sz="8" w:space="0" w:color="4F81BD" w:themeColor="accent1"/>
            </w:tcBorders>
            <w:vAlign w:val="center"/>
          </w:tcPr>
          <w:p w14:paraId="1A1AE22C" w14:textId="023CEC8F" w:rsidR="003153D4" w:rsidRPr="00795E41" w:rsidRDefault="003153D4" w:rsidP="00D34FA9">
            <w:pPr>
              <w:rPr>
                <w:b/>
              </w:rPr>
            </w:pPr>
            <w:r w:rsidRPr="00795E41">
              <w:rPr>
                <w:b/>
              </w:rPr>
              <w:t xml:space="preserve">School Goal:  </w:t>
            </w:r>
            <w:sdt>
              <w:sdtPr>
                <w:rPr>
                  <w:b/>
                  <w:sz w:val="22"/>
                  <w:szCs w:val="22"/>
                </w:rPr>
                <w:id w:val="-374849383"/>
                <w:placeholder>
                  <w:docPart w:val="6ABDF4E80F484A1384D9EDCD3D085A9E"/>
                </w:placeholder>
                <w:dropDownList>
                  <w:listItem w:value="Choose an item."/>
                  <w:listItem w:displayText="Assessment/Reporting" w:value="Assessment/Reporting"/>
                  <w:listItem w:displayText="Literacy" w:value="Literacy"/>
                  <w:listItem w:displayText="Numeracy" w:value="Numeracy"/>
                  <w:listItem w:displayText="Redesigned Curriculum" w:value="Redesigned Curriculum"/>
                  <w:listItem w:displayText="Social Responsibility" w:value="Social Responsibility"/>
                  <w:listItem w:displayText="Self-regulated Learning" w:value="Self-regulated Learning"/>
                  <w:listItem w:displayText="Social Emotional Learning" w:value="Social Emotional Learning"/>
                  <w:listItem w:displayText="Healthy Living" w:value="Healthy Living"/>
                  <w:listItem w:displayText="Transition - Graduation Rates" w:value="Transition - Graduation Rates"/>
                  <w:listItem w:displayText="Other" w:value="Other"/>
                </w:dropDownList>
              </w:sdtPr>
              <w:sdtContent>
                <w:r w:rsidR="00EA37D4">
                  <w:rPr>
                    <w:b/>
                    <w:sz w:val="22"/>
                    <w:szCs w:val="22"/>
                  </w:rPr>
                  <w:t>Literacy</w:t>
                </w:r>
              </w:sdtContent>
            </w:sdt>
          </w:p>
        </w:tc>
      </w:tr>
      <w:tr w:rsidR="003153D4" w14:paraId="16A68FEE" w14:textId="77777777" w:rsidTr="002D3FAC">
        <w:trPr>
          <w:trHeight w:val="815"/>
        </w:trPr>
        <w:tc>
          <w:tcPr>
            <w:tcW w:w="4658" w:type="dxa"/>
            <w:vMerge/>
            <w:tcBorders>
              <w:right w:val="single" w:sz="8" w:space="0" w:color="4F81BD" w:themeColor="accent1"/>
            </w:tcBorders>
            <w:vAlign w:val="center"/>
          </w:tcPr>
          <w:p w14:paraId="5FE52F8E" w14:textId="77777777" w:rsidR="003153D4" w:rsidRDefault="003153D4" w:rsidP="00D2398B">
            <w:pPr>
              <w:jc w:val="center"/>
              <w:rPr>
                <w:noProof/>
                <w:lang w:val="en-CA" w:eastAsia="en-CA"/>
              </w:rPr>
            </w:pPr>
          </w:p>
        </w:tc>
        <w:tc>
          <w:tcPr>
            <w:tcW w:w="6142" w:type="dxa"/>
            <w:tcBorders>
              <w:top w:val="single" w:sz="8" w:space="0" w:color="4F81BD" w:themeColor="accent1"/>
              <w:left w:val="single" w:sz="8" w:space="0" w:color="4F81BD" w:themeColor="accent1"/>
            </w:tcBorders>
            <w:vAlign w:val="center"/>
          </w:tcPr>
          <w:p w14:paraId="765E31B9" w14:textId="6E84D619" w:rsidR="003153D4" w:rsidRPr="00795E41" w:rsidRDefault="003153D4" w:rsidP="00D34FA9">
            <w:pPr>
              <w:rPr>
                <w:b/>
              </w:rPr>
            </w:pPr>
            <w:r w:rsidRPr="00795E41">
              <w:rPr>
                <w:b/>
              </w:rPr>
              <w:t>School Year:</w:t>
            </w:r>
            <w:r w:rsidR="00C40F0E">
              <w:rPr>
                <w:b/>
              </w:rPr>
              <w:t>2018-2019</w:t>
            </w:r>
          </w:p>
        </w:tc>
      </w:tr>
    </w:tbl>
    <w:p w14:paraId="2C64BBDD" w14:textId="77777777" w:rsidR="00D2398B" w:rsidRDefault="00D2398B" w:rsidP="00D2398B"/>
    <w:p w14:paraId="2C64BBDE" w14:textId="77777777" w:rsidR="00090AC0" w:rsidRDefault="00090AC0" w:rsidP="009147A6">
      <w:pPr>
        <w:pStyle w:val="ListParagraph"/>
        <w:rPr>
          <w:sz w:val="20"/>
          <w:szCs w:val="20"/>
        </w:rPr>
      </w:pPr>
    </w:p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2671"/>
        <w:gridCol w:w="8109"/>
      </w:tblGrid>
      <w:tr w:rsidR="009147A6" w14:paraId="2C64BBE3" w14:textId="77777777" w:rsidTr="00D71E7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862"/>
        </w:trPr>
        <w:tc>
          <w:tcPr>
            <w:tcW w:w="2718" w:type="dxa"/>
          </w:tcPr>
          <w:p w14:paraId="2C64BBDF" w14:textId="77777777" w:rsidR="00E3364B" w:rsidRDefault="009147A6" w:rsidP="009147A6">
            <w:pPr>
              <w:rPr>
                <w:sz w:val="22"/>
                <w:szCs w:val="22"/>
              </w:rPr>
            </w:pPr>
            <w:r w:rsidRPr="005C3923">
              <w:rPr>
                <w:sz w:val="22"/>
                <w:szCs w:val="22"/>
              </w:rPr>
              <w:t xml:space="preserve">Goal </w:t>
            </w:r>
            <w:r w:rsidR="00E3364B">
              <w:rPr>
                <w:sz w:val="22"/>
                <w:szCs w:val="22"/>
              </w:rPr>
              <w:t xml:space="preserve">/ Inquiry </w:t>
            </w:r>
          </w:p>
          <w:p w14:paraId="2C64BBE0" w14:textId="77777777" w:rsidR="009147A6" w:rsidRPr="00AB26B3" w:rsidRDefault="009147A6" w:rsidP="009147A6">
            <w:pPr>
              <w:rPr>
                <w:b w:val="0"/>
                <w:sz w:val="22"/>
                <w:szCs w:val="22"/>
              </w:rPr>
            </w:pPr>
            <w:r w:rsidRPr="00AB26B3">
              <w:rPr>
                <w:b w:val="0"/>
                <w:sz w:val="22"/>
                <w:szCs w:val="22"/>
              </w:rPr>
              <w:t>Student learning</w:t>
            </w:r>
          </w:p>
          <w:p w14:paraId="2C64BBE1" w14:textId="77777777" w:rsidR="009147A6" w:rsidRDefault="009147A6" w:rsidP="009147A6">
            <w:pPr>
              <w:rPr>
                <w:sz w:val="20"/>
                <w:szCs w:val="20"/>
              </w:rPr>
            </w:pPr>
          </w:p>
        </w:tc>
        <w:tc>
          <w:tcPr>
            <w:tcW w:w="8298" w:type="dxa"/>
          </w:tcPr>
          <w:p w14:paraId="2C64BBE2" w14:textId="638781B2" w:rsidR="00005092" w:rsidRPr="009147A6" w:rsidRDefault="00BD1E20" w:rsidP="009147A6">
            <w:pPr>
              <w:rPr>
                <w:b w:val="0"/>
                <w:sz w:val="22"/>
                <w:szCs w:val="20"/>
              </w:rPr>
            </w:pPr>
            <w:r w:rsidRPr="003F436E">
              <w:rPr>
                <w:color w:val="000000"/>
              </w:rPr>
              <w:t>How can teachers support our students' personal writing?</w:t>
            </w:r>
          </w:p>
        </w:tc>
      </w:tr>
    </w:tbl>
    <w:p w14:paraId="2C64BBE4" w14:textId="77777777" w:rsidR="009147A6" w:rsidRDefault="009147A6" w:rsidP="009147A6">
      <w:pPr>
        <w:rPr>
          <w:sz w:val="20"/>
          <w:szCs w:val="20"/>
        </w:rPr>
      </w:pPr>
    </w:p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2673"/>
        <w:gridCol w:w="8107"/>
      </w:tblGrid>
      <w:tr w:rsidR="009147A6" w14:paraId="2C64BBE9" w14:textId="77777777" w:rsidTr="00D71E7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393"/>
        </w:trPr>
        <w:tc>
          <w:tcPr>
            <w:tcW w:w="2718" w:type="dxa"/>
          </w:tcPr>
          <w:p w14:paraId="2C64BBE5" w14:textId="77777777" w:rsidR="009147A6" w:rsidRPr="005C3923" w:rsidRDefault="009147A6" w:rsidP="009147A6">
            <w:pPr>
              <w:rPr>
                <w:sz w:val="22"/>
                <w:szCs w:val="22"/>
              </w:rPr>
            </w:pPr>
            <w:r w:rsidRPr="005C3923">
              <w:rPr>
                <w:sz w:val="22"/>
                <w:szCs w:val="22"/>
              </w:rPr>
              <w:t>Rationale</w:t>
            </w:r>
          </w:p>
          <w:p w14:paraId="2C64BBE6" w14:textId="77777777" w:rsidR="009147A6" w:rsidRPr="00AB26B3" w:rsidRDefault="009147A6" w:rsidP="009147A6">
            <w:pPr>
              <w:rPr>
                <w:b w:val="0"/>
                <w:sz w:val="22"/>
                <w:szCs w:val="22"/>
              </w:rPr>
            </w:pPr>
            <w:r w:rsidRPr="00AB26B3">
              <w:rPr>
                <w:b w:val="0"/>
                <w:sz w:val="22"/>
                <w:szCs w:val="22"/>
              </w:rPr>
              <w:t>1-3 reasons for choosing goal</w:t>
            </w:r>
          </w:p>
          <w:p w14:paraId="2C64BBE7" w14:textId="77777777" w:rsidR="009147A6" w:rsidRDefault="009147A6"/>
        </w:tc>
        <w:tc>
          <w:tcPr>
            <w:tcW w:w="8298" w:type="dxa"/>
          </w:tcPr>
          <w:p w14:paraId="57D38C43" w14:textId="77777777" w:rsidR="001D2D52" w:rsidRDefault="00C40F0E">
            <w:pPr>
              <w:rPr>
                <w:bCs w:val="0"/>
                <w:sz w:val="22"/>
              </w:rPr>
            </w:pPr>
            <w:r>
              <w:rPr>
                <w:b w:val="0"/>
                <w:sz w:val="22"/>
              </w:rPr>
              <w:t>As a staff, we took data from every class and looked at reading, writing, numeracy and social emotional learning. We looked at the data from a Grade, Gender and English Language Learner to see what trends stood out.</w:t>
            </w:r>
          </w:p>
          <w:p w14:paraId="2C64BBE8" w14:textId="6E4FD55F" w:rsidR="00E6673E" w:rsidRPr="009147A6" w:rsidRDefault="00E6673E">
            <w:pPr>
              <w:rPr>
                <w:b w:val="0"/>
                <w:sz w:val="22"/>
              </w:rPr>
            </w:pPr>
            <w:r>
              <w:rPr>
                <w:b w:val="0"/>
                <w:sz w:val="22"/>
              </w:rPr>
              <w:t>After looking at the data, and spending time over 2 Professional development days discussing the data, the staff settled on Personal Writing as our school goal.</w:t>
            </w:r>
          </w:p>
        </w:tc>
      </w:tr>
    </w:tbl>
    <w:p w14:paraId="2C64BBEA" w14:textId="77777777" w:rsidR="00090AC0" w:rsidRDefault="00090AC0"/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2685"/>
        <w:gridCol w:w="8095"/>
      </w:tblGrid>
      <w:tr w:rsidR="009147A6" w14:paraId="2C64BBEE" w14:textId="77777777" w:rsidTr="000C563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619"/>
        </w:trPr>
        <w:tc>
          <w:tcPr>
            <w:tcW w:w="2718" w:type="dxa"/>
          </w:tcPr>
          <w:p w14:paraId="2C64BBEC" w14:textId="1CE4F3F5" w:rsidR="009147A6" w:rsidRPr="000C5634" w:rsidRDefault="009147A6" w:rsidP="002D3FAC">
            <w:pPr>
              <w:rPr>
                <w:sz w:val="22"/>
                <w:szCs w:val="22"/>
              </w:rPr>
            </w:pPr>
            <w:r w:rsidRPr="005C3923">
              <w:rPr>
                <w:sz w:val="22"/>
                <w:szCs w:val="22"/>
              </w:rPr>
              <w:t xml:space="preserve">References </w:t>
            </w:r>
            <w:r w:rsidRPr="00F945AC">
              <w:rPr>
                <w:b w:val="0"/>
                <w:sz w:val="22"/>
                <w:szCs w:val="22"/>
              </w:rPr>
              <w:t>and sources to support actions</w:t>
            </w:r>
          </w:p>
        </w:tc>
        <w:tc>
          <w:tcPr>
            <w:tcW w:w="8298" w:type="dxa"/>
          </w:tcPr>
          <w:p w14:paraId="2C64BBED" w14:textId="4C4D619A" w:rsidR="001D2D52" w:rsidRPr="00F53225" w:rsidRDefault="001757DA" w:rsidP="0071343B">
            <w:pPr>
              <w:rPr>
                <w:b w:val="0"/>
                <w:sz w:val="22"/>
              </w:rPr>
            </w:pPr>
            <w:r>
              <w:rPr>
                <w:b w:val="0"/>
                <w:sz w:val="22"/>
              </w:rPr>
              <w:t>School Wide data and communication, deliberation and discussion around data.</w:t>
            </w:r>
          </w:p>
        </w:tc>
      </w:tr>
      <w:tr w:rsidR="00E3364B" w14:paraId="2C64BBF1" w14:textId="77777777" w:rsidTr="00D71E79">
        <w:tc>
          <w:tcPr>
            <w:tcW w:w="2718" w:type="dxa"/>
          </w:tcPr>
          <w:p w14:paraId="2C64BBEF" w14:textId="77777777" w:rsidR="00E3364B" w:rsidRPr="00E3364B" w:rsidRDefault="001D56DF" w:rsidP="009147A6">
            <w:pPr>
              <w:rPr>
                <w:sz w:val="22"/>
                <w:szCs w:val="22"/>
              </w:rPr>
            </w:pPr>
            <w:r w:rsidRPr="00E3364B">
              <w:rPr>
                <w:sz w:val="22"/>
                <w:szCs w:val="22"/>
              </w:rPr>
              <w:t>Backup</w:t>
            </w:r>
            <w:r w:rsidR="00E3364B" w:rsidRPr="00E3364B">
              <w:rPr>
                <w:sz w:val="22"/>
                <w:szCs w:val="22"/>
              </w:rPr>
              <w:t xml:space="preserve"> Documentation</w:t>
            </w:r>
          </w:p>
        </w:tc>
        <w:bookmarkStart w:id="0" w:name="_MON_1623756805"/>
        <w:bookmarkEnd w:id="0"/>
        <w:tc>
          <w:tcPr>
            <w:tcW w:w="8298" w:type="dxa"/>
          </w:tcPr>
          <w:p w14:paraId="2C64BBF0" w14:textId="64667BAE" w:rsidR="001D56DF" w:rsidRPr="009147A6" w:rsidRDefault="000C5634" w:rsidP="002D3FAC">
            <w:pPr>
              <w:rPr>
                <w:b/>
                <w:sz w:val="22"/>
              </w:rPr>
            </w:pPr>
            <w:r>
              <w:rPr>
                <w:b/>
                <w:sz w:val="22"/>
              </w:rPr>
              <w:object w:dxaOrig="1507" w:dyaOrig="987" w14:anchorId="4AA3A63D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027" type="#_x0000_t75" style="width:75.6pt;height:49.2pt" o:ole="">
                  <v:imagedata r:id="rId12" o:title=""/>
                </v:shape>
                <o:OLEObject Type="Embed" ProgID="Word.Document.12" ShapeID="_x0000_i1027" DrawAspect="Icon" ObjectID="_1623756867" r:id="rId13">
                  <o:FieldCodes>\s</o:FieldCodes>
                </o:OLEObject>
              </w:object>
            </w:r>
          </w:p>
        </w:tc>
      </w:tr>
    </w:tbl>
    <w:p w14:paraId="2C64BBF2" w14:textId="77777777" w:rsidR="009147A6" w:rsidRDefault="009147A6"/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2686"/>
        <w:gridCol w:w="8094"/>
      </w:tblGrid>
      <w:tr w:rsidR="00E3364B" w14:paraId="2C64BBFB" w14:textId="77777777" w:rsidTr="00D71E7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2718" w:type="dxa"/>
          </w:tcPr>
          <w:p w14:paraId="2C64BBF3" w14:textId="77777777" w:rsidR="00E3364B" w:rsidRPr="00D25D8F" w:rsidRDefault="00E3364B" w:rsidP="009147A6">
            <w:pPr>
              <w:rPr>
                <w:b w:val="0"/>
                <w:sz w:val="22"/>
                <w:szCs w:val="28"/>
              </w:rPr>
            </w:pPr>
            <w:r w:rsidRPr="00D25D8F">
              <w:rPr>
                <w:sz w:val="22"/>
                <w:szCs w:val="28"/>
              </w:rPr>
              <w:t>Planned Actions</w:t>
            </w:r>
          </w:p>
          <w:p w14:paraId="2C64BBF4" w14:textId="77777777" w:rsidR="00E3364B" w:rsidRPr="00D71E79" w:rsidRDefault="00E3364B" w:rsidP="00E3364B">
            <w:pPr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 xml:space="preserve">Continuing practices </w:t>
            </w:r>
            <w:r w:rsidR="00C94983">
              <w:rPr>
                <w:b w:val="0"/>
                <w:sz w:val="22"/>
                <w:szCs w:val="20"/>
              </w:rPr>
              <w:t>w</w:t>
            </w:r>
            <w:r w:rsidRPr="00D71E79">
              <w:rPr>
                <w:b w:val="0"/>
                <w:sz w:val="22"/>
                <w:szCs w:val="20"/>
              </w:rPr>
              <w:t>orking well (1-3)</w:t>
            </w:r>
          </w:p>
          <w:p w14:paraId="2C64BBF5" w14:textId="77777777" w:rsidR="00E3364B" w:rsidRPr="00D71E79" w:rsidRDefault="00E3364B" w:rsidP="00E3364B">
            <w:pPr>
              <w:pStyle w:val="ListParagraph"/>
              <w:numPr>
                <w:ilvl w:val="0"/>
                <w:numId w:val="6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What will we do differently? (1-3)</w:t>
            </w:r>
          </w:p>
          <w:p w14:paraId="2C64BBF6" w14:textId="77777777" w:rsidR="00E3364B" w:rsidRPr="00D71E79" w:rsidRDefault="00E3364B" w:rsidP="00E3364B">
            <w:pPr>
              <w:pStyle w:val="ListParagraph"/>
              <w:numPr>
                <w:ilvl w:val="0"/>
                <w:numId w:val="6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How will we provide for staff development and collaboration?</w:t>
            </w:r>
          </w:p>
          <w:p w14:paraId="2C64BBF7" w14:textId="77777777" w:rsidR="00E3364B" w:rsidRPr="00D71E79" w:rsidRDefault="00E3364B" w:rsidP="00E3364B">
            <w:pPr>
              <w:pStyle w:val="ListParagraph"/>
              <w:numPr>
                <w:ilvl w:val="0"/>
                <w:numId w:val="6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How will we involve parents?</w:t>
            </w:r>
          </w:p>
          <w:p w14:paraId="2C64BBF8" w14:textId="77777777" w:rsidR="00E3364B" w:rsidRPr="00D71E79" w:rsidRDefault="00E3364B" w:rsidP="00E3364B">
            <w:pPr>
              <w:pStyle w:val="ListParagraph"/>
              <w:numPr>
                <w:ilvl w:val="0"/>
                <w:numId w:val="6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How will we involve students?</w:t>
            </w:r>
          </w:p>
          <w:p w14:paraId="2C64BBF9" w14:textId="77777777" w:rsidR="00E3364B" w:rsidRPr="004056D2" w:rsidRDefault="00E3364B" w:rsidP="009147A6">
            <w:pPr>
              <w:pStyle w:val="ListParagraph"/>
              <w:numPr>
                <w:ilvl w:val="0"/>
                <w:numId w:val="6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How will we monitor progress and adjust actions?</w:t>
            </w:r>
          </w:p>
        </w:tc>
        <w:tc>
          <w:tcPr>
            <w:tcW w:w="8298" w:type="dxa"/>
          </w:tcPr>
          <w:p w14:paraId="4F3C4DB5" w14:textId="77777777" w:rsidR="00E70D61" w:rsidRDefault="00BD1E20" w:rsidP="00F1484D">
            <w:pPr>
              <w:rPr>
                <w:bCs w:val="0"/>
              </w:rPr>
            </w:pPr>
            <w:r>
              <w:rPr>
                <w:b w:val="0"/>
              </w:rPr>
              <w:t>We are looking at doing school wide writes in the 2019-2020 school year.  We will</w:t>
            </w:r>
            <w:r w:rsidR="00E70D61">
              <w:rPr>
                <w:b w:val="0"/>
              </w:rPr>
              <w:t xml:space="preserve"> be doing</w:t>
            </w:r>
            <w:r>
              <w:rPr>
                <w:b w:val="0"/>
              </w:rPr>
              <w:t xml:space="preserve"> 2 writes in K and 1 and</w:t>
            </w:r>
            <w:r w:rsidR="00E70D61">
              <w:rPr>
                <w:b w:val="0"/>
              </w:rPr>
              <w:t xml:space="preserve"> looking at possibly doing</w:t>
            </w:r>
            <w:r>
              <w:rPr>
                <w:b w:val="0"/>
              </w:rPr>
              <w:t xml:space="preserve"> 3 in Grades 2-5.</w:t>
            </w:r>
            <w:r w:rsidR="00E70D61">
              <w:t xml:space="preserve"> </w:t>
            </w:r>
            <w:r>
              <w:rPr>
                <w:b w:val="0"/>
              </w:rPr>
              <w:t>Our goal will be to provide folders for each student and hold onto their writes as they move through the school</w:t>
            </w:r>
            <w:r w:rsidR="00E70D61">
              <w:rPr>
                <w:b w:val="0"/>
              </w:rPr>
              <w:t>.</w:t>
            </w:r>
          </w:p>
          <w:p w14:paraId="3418FFF6" w14:textId="77777777" w:rsidR="00E70D61" w:rsidRDefault="00E70D61" w:rsidP="00F1484D">
            <w:r>
              <w:rPr>
                <w:b w:val="0"/>
                <w:bCs w:val="0"/>
              </w:rPr>
              <w:t>We will use collab time and staff meeting time to do some co-assessing of students across the grades to further enhance a school-wide understanding of expectations around writing.  This will be important for us as a new school moving forward.</w:t>
            </w:r>
          </w:p>
          <w:p w14:paraId="2691141C" w14:textId="3A38AAA3" w:rsidR="00E70D61" w:rsidRDefault="00E70D61" w:rsidP="00F1484D">
            <w:r>
              <w:rPr>
                <w:b w:val="0"/>
                <w:bCs w:val="0"/>
              </w:rPr>
              <w:t>Once we have more data to examine we will begin to look for trends across the grades in personal writing and develop a more comprehensive and detailed plan around supporting the students’ writing.</w:t>
            </w:r>
          </w:p>
          <w:p w14:paraId="2AF7065C" w14:textId="61BBB469" w:rsidR="00EA37D4" w:rsidRDefault="00EA37D4" w:rsidP="00F1484D">
            <w:r>
              <w:rPr>
                <w:b w:val="0"/>
              </w:rPr>
              <w:t>Lastly as a new school it will allow us to begin to develop common expectations in academic areas.</w:t>
            </w:r>
          </w:p>
          <w:p w14:paraId="2C64BBFA" w14:textId="103216FA" w:rsidR="00EA37D4" w:rsidRPr="00EA37D4" w:rsidRDefault="00EA37D4" w:rsidP="00EA37D4">
            <w:pPr>
              <w:rPr>
                <w:b w:val="0"/>
                <w:bCs w:val="0"/>
              </w:rPr>
            </w:pPr>
            <w:r w:rsidRPr="00EA37D4">
              <w:rPr>
                <w:b w:val="0"/>
                <w:bCs w:val="0"/>
              </w:rPr>
              <w:t>We have shared some of the information with our PAC</w:t>
            </w:r>
            <w:r w:rsidR="00153260">
              <w:rPr>
                <w:b w:val="0"/>
                <w:bCs w:val="0"/>
              </w:rPr>
              <w:t>, and find ways to communicate our progress for this goal.</w:t>
            </w:r>
          </w:p>
        </w:tc>
      </w:tr>
      <w:tr w:rsidR="00E3364B" w14:paraId="2C64BBFE" w14:textId="77777777" w:rsidTr="00D71E79">
        <w:tc>
          <w:tcPr>
            <w:tcW w:w="2718" w:type="dxa"/>
          </w:tcPr>
          <w:p w14:paraId="2C64BBFC" w14:textId="77777777" w:rsidR="00E3364B" w:rsidRPr="00481FEF" w:rsidRDefault="001D56DF" w:rsidP="009147A6">
            <w:pPr>
              <w:rPr>
                <w:sz w:val="28"/>
                <w:szCs w:val="28"/>
              </w:rPr>
            </w:pPr>
            <w:r w:rsidRPr="00E3364B">
              <w:rPr>
                <w:sz w:val="22"/>
                <w:szCs w:val="28"/>
              </w:rPr>
              <w:t>Backup</w:t>
            </w:r>
            <w:r w:rsidR="00E3364B" w:rsidRPr="00E3364B">
              <w:rPr>
                <w:sz w:val="22"/>
                <w:szCs w:val="28"/>
              </w:rPr>
              <w:t xml:space="preserve"> Documentation</w:t>
            </w:r>
          </w:p>
        </w:tc>
        <w:bookmarkStart w:id="1" w:name="_MON_1623756834"/>
        <w:bookmarkEnd w:id="1"/>
        <w:tc>
          <w:tcPr>
            <w:tcW w:w="8298" w:type="dxa"/>
          </w:tcPr>
          <w:p w14:paraId="2C64BBFD" w14:textId="42BC79AE" w:rsidR="004056D2" w:rsidRPr="00AB26B3" w:rsidRDefault="000C5634" w:rsidP="009147A6">
            <w:r>
              <w:object w:dxaOrig="1507" w:dyaOrig="987" w14:anchorId="5394EA37">
                <v:shape id="_x0000_i1028" type="#_x0000_t75" style="width:75.6pt;height:49.2pt" o:ole="">
                  <v:imagedata r:id="rId14" o:title=""/>
                </v:shape>
                <o:OLEObject Type="Embed" ProgID="Word.Document.12" ShapeID="_x0000_i1028" DrawAspect="Icon" ObjectID="_1623756868" r:id="rId15">
                  <o:FieldCodes>\s</o:FieldCodes>
                </o:OLEObject>
              </w:object>
            </w:r>
          </w:p>
        </w:tc>
      </w:tr>
    </w:tbl>
    <w:p w14:paraId="2C64BBFF" w14:textId="77777777" w:rsidR="00090AC0" w:rsidRDefault="00090AC0" w:rsidP="00090AC0"/>
    <w:tbl>
      <w:tblPr>
        <w:tblStyle w:val="LightGrid-Accent1"/>
        <w:tblW w:w="11016" w:type="dxa"/>
        <w:tblLayout w:type="fixed"/>
        <w:tblLook w:val="0620" w:firstRow="1" w:lastRow="0" w:firstColumn="0" w:lastColumn="0" w:noHBand="1" w:noVBand="1"/>
      </w:tblPr>
      <w:tblGrid>
        <w:gridCol w:w="2718"/>
        <w:gridCol w:w="8298"/>
      </w:tblGrid>
      <w:tr w:rsidR="00E3364B" w14:paraId="2C64BC09" w14:textId="77777777" w:rsidTr="000C563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2718" w:type="dxa"/>
          </w:tcPr>
          <w:p w14:paraId="2C64BC02" w14:textId="201BCF16" w:rsidR="00E3364B" w:rsidRPr="00D25D8F" w:rsidRDefault="00F53225" w:rsidP="009147A6">
            <w:pPr>
              <w:rPr>
                <w:sz w:val="20"/>
              </w:rPr>
            </w:pPr>
            <w:r>
              <w:lastRenderedPageBreak/>
              <w:br w:type="page"/>
            </w:r>
            <w:bookmarkStart w:id="2" w:name="_GoBack"/>
            <w:bookmarkEnd w:id="2"/>
            <w:r w:rsidR="00E3364B" w:rsidRPr="00D25D8F">
              <w:rPr>
                <w:sz w:val="22"/>
                <w:szCs w:val="28"/>
              </w:rPr>
              <w:t>Documentation of learning</w:t>
            </w:r>
          </w:p>
          <w:p w14:paraId="2C64BC03" w14:textId="77777777" w:rsidR="00E3364B" w:rsidRPr="00D71E79" w:rsidRDefault="00E3364B" w:rsidP="00E3364B">
            <w:pPr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Key evidence of change</w:t>
            </w:r>
          </w:p>
          <w:p w14:paraId="2C64BC04" w14:textId="77777777" w:rsidR="00E3364B" w:rsidRPr="00D71E79" w:rsidRDefault="00E3364B" w:rsidP="00E3364B">
            <w:pPr>
              <w:pStyle w:val="ListParagraph"/>
              <w:numPr>
                <w:ilvl w:val="0"/>
                <w:numId w:val="7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 xml:space="preserve">How did your actions make a difference? </w:t>
            </w:r>
          </w:p>
          <w:p w14:paraId="2C64BC05" w14:textId="77777777" w:rsidR="00E3364B" w:rsidRPr="00D71E79" w:rsidRDefault="00E3364B" w:rsidP="00E3364B">
            <w:pPr>
              <w:pStyle w:val="ListParagraph"/>
              <w:numPr>
                <w:ilvl w:val="0"/>
                <w:numId w:val="7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 xml:space="preserve">Choose 1-3 pieces of evidence to demonstrate the impact your actions have had on student learning to meet your goal. </w:t>
            </w:r>
          </w:p>
          <w:p w14:paraId="2C64BC06" w14:textId="77777777" w:rsidR="00E3364B" w:rsidRPr="00D71E79" w:rsidRDefault="00E3364B" w:rsidP="00E3364B">
            <w:pPr>
              <w:pStyle w:val="ListParagraph"/>
              <w:numPr>
                <w:ilvl w:val="0"/>
                <w:numId w:val="7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Documentation could include video, survey results, performance standard data, anecdotal evidence, work samples, etc.</w:t>
            </w:r>
          </w:p>
          <w:p w14:paraId="2C64BC07" w14:textId="77777777" w:rsidR="00E3364B" w:rsidRDefault="00E3364B" w:rsidP="002D3FAC"/>
        </w:tc>
        <w:tc>
          <w:tcPr>
            <w:tcW w:w="8298" w:type="dxa"/>
          </w:tcPr>
          <w:p w14:paraId="2C64BC08" w14:textId="77777777" w:rsidR="00E3364B" w:rsidRPr="00F53225" w:rsidRDefault="00E3364B" w:rsidP="0071343B">
            <w:pPr>
              <w:rPr>
                <w:b w:val="0"/>
              </w:rPr>
            </w:pPr>
          </w:p>
        </w:tc>
      </w:tr>
      <w:tr w:rsidR="00D71E79" w14:paraId="2C64BC0C" w14:textId="77777777" w:rsidTr="000C5634">
        <w:tc>
          <w:tcPr>
            <w:tcW w:w="2718" w:type="dxa"/>
          </w:tcPr>
          <w:p w14:paraId="2C64BC0A" w14:textId="77777777" w:rsidR="00D71E79" w:rsidRPr="00E3364B" w:rsidRDefault="001D56DF" w:rsidP="009147A6">
            <w:pPr>
              <w:rPr>
                <w:sz w:val="22"/>
                <w:szCs w:val="22"/>
              </w:rPr>
            </w:pPr>
            <w:r w:rsidRPr="00E3364B">
              <w:rPr>
                <w:sz w:val="22"/>
                <w:szCs w:val="22"/>
              </w:rPr>
              <w:t>Backup</w:t>
            </w:r>
            <w:r w:rsidR="00D71E79" w:rsidRPr="00E3364B">
              <w:rPr>
                <w:sz w:val="22"/>
                <w:szCs w:val="22"/>
              </w:rPr>
              <w:t xml:space="preserve"> Documentation</w:t>
            </w:r>
          </w:p>
        </w:tc>
        <w:tc>
          <w:tcPr>
            <w:tcW w:w="8298" w:type="dxa"/>
          </w:tcPr>
          <w:p w14:paraId="2C64BC0B" w14:textId="77777777" w:rsidR="00F1484D" w:rsidRPr="00AB26B3" w:rsidRDefault="00F1484D" w:rsidP="0071343B"/>
        </w:tc>
      </w:tr>
    </w:tbl>
    <w:p w14:paraId="2C64BC0D" w14:textId="77777777" w:rsidR="009147A6" w:rsidRDefault="009147A6"/>
    <w:p w14:paraId="5C083A1D" w14:textId="61262B3D" w:rsidR="008A03DF" w:rsidRDefault="008A03DF"/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2687"/>
        <w:gridCol w:w="8093"/>
      </w:tblGrid>
      <w:tr w:rsidR="008A03DF" w14:paraId="0F757602" w14:textId="77777777" w:rsidTr="002D3FA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2718" w:type="dxa"/>
            <w:tc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</w:tcBorders>
          </w:tcPr>
          <w:p w14:paraId="647ECA98" w14:textId="24E700F1" w:rsidR="008A03DF" w:rsidRPr="00D25D8F" w:rsidRDefault="008A03DF" w:rsidP="002D3FAC">
            <w:pPr>
              <w:rPr>
                <w:b w:val="0"/>
                <w:sz w:val="22"/>
                <w:szCs w:val="28"/>
              </w:rPr>
            </w:pPr>
            <w:r>
              <w:rPr>
                <w:sz w:val="22"/>
                <w:szCs w:val="28"/>
              </w:rPr>
              <w:t>School Community Engagement Process</w:t>
            </w:r>
          </w:p>
          <w:p w14:paraId="6F2F0501" w14:textId="41D4E00D" w:rsidR="008A03DF" w:rsidRPr="00D71E79" w:rsidRDefault="008A03DF" w:rsidP="002D3FAC">
            <w:pPr>
              <w:pStyle w:val="ListParagraph"/>
              <w:numPr>
                <w:ilvl w:val="0"/>
                <w:numId w:val="8"/>
              </w:numPr>
              <w:ind w:left="180" w:hanging="180"/>
              <w:rPr>
                <w:b w:val="0"/>
                <w:sz w:val="22"/>
                <w:szCs w:val="20"/>
              </w:rPr>
            </w:pPr>
            <w:r>
              <w:rPr>
                <w:b w:val="0"/>
                <w:sz w:val="22"/>
                <w:szCs w:val="20"/>
              </w:rPr>
              <w:t>How did you engage parents, teachers, students &amp; support staff in developing your APL</w:t>
            </w:r>
            <w:r w:rsidRPr="00D71E79">
              <w:rPr>
                <w:b w:val="0"/>
                <w:sz w:val="22"/>
                <w:szCs w:val="20"/>
              </w:rPr>
              <w:t>?</w:t>
            </w:r>
          </w:p>
          <w:p w14:paraId="5C1974DE" w14:textId="25417B46" w:rsidR="008A03DF" w:rsidRPr="00266950" w:rsidRDefault="008A03DF" w:rsidP="00266950">
            <w:pPr>
              <w:pStyle w:val="ListParagraph"/>
              <w:numPr>
                <w:ilvl w:val="0"/>
                <w:numId w:val="8"/>
              </w:numPr>
              <w:ind w:left="180" w:hanging="180"/>
              <w:rPr>
                <w:b w:val="0"/>
                <w:sz w:val="22"/>
                <w:szCs w:val="20"/>
              </w:rPr>
            </w:pPr>
            <w:r>
              <w:rPr>
                <w:b w:val="0"/>
                <w:sz w:val="22"/>
                <w:szCs w:val="20"/>
              </w:rPr>
              <w:t>How did you share your APL goals with parents, teachers, students &amp; support staff</w:t>
            </w:r>
            <w:r w:rsidRPr="00D71E79">
              <w:rPr>
                <w:b w:val="0"/>
                <w:sz w:val="22"/>
                <w:szCs w:val="20"/>
              </w:rPr>
              <w:t>?</w:t>
            </w:r>
          </w:p>
          <w:p w14:paraId="7DFC0359" w14:textId="545847B0" w:rsidR="008A03DF" w:rsidRPr="008A03DF" w:rsidRDefault="008A03DF" w:rsidP="008A03DF">
            <w:pPr>
              <w:pStyle w:val="ListParagraph"/>
              <w:ind w:left="180"/>
              <w:rPr>
                <w:b w:val="0"/>
              </w:rPr>
            </w:pPr>
          </w:p>
        </w:tc>
        <w:tc>
          <w:tcPr>
            <w:tcW w:w="8298" w:type="dxa"/>
            <w:tc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</w:tcBorders>
          </w:tcPr>
          <w:p w14:paraId="481958EE" w14:textId="3D65EA85" w:rsidR="008A03DF" w:rsidRPr="009147A6" w:rsidRDefault="00C40F0E" w:rsidP="002D3FAC">
            <w:pPr>
              <w:rPr>
                <w:b w:val="0"/>
                <w:sz w:val="22"/>
              </w:rPr>
            </w:pPr>
            <w:r>
              <w:rPr>
                <w:b w:val="0"/>
                <w:sz w:val="22"/>
              </w:rPr>
              <w:t>Being a new school we wanted to be thorough in our investigation around greatest needs around the school to choose a goal that reflected the greater need of our school community.  We examined school wide data around numera</w:t>
            </w:r>
            <w:r w:rsidR="00253716">
              <w:rPr>
                <w:b w:val="0"/>
                <w:sz w:val="22"/>
              </w:rPr>
              <w:t>c</w:t>
            </w:r>
            <w:r>
              <w:rPr>
                <w:b w:val="0"/>
                <w:sz w:val="22"/>
              </w:rPr>
              <w:t>y, reading and writing as well as social emotional learning.</w:t>
            </w:r>
            <w:r w:rsidR="00E70D61">
              <w:rPr>
                <w:b w:val="0"/>
                <w:sz w:val="22"/>
              </w:rPr>
              <w:t xml:space="preserve"> Using our time for Pro-D days as well as discussing what individual teachers were seeing in their classrooms, we collected data based on students’ achievement and used that as a platform for discussion.  The information was shared with the PAC, is in the student planner, and will be much more articulated in the new year.</w:t>
            </w:r>
          </w:p>
        </w:tc>
      </w:tr>
      <w:tr w:rsidR="008A03DF" w14:paraId="67018012" w14:textId="77777777" w:rsidTr="002D3FAC">
        <w:tc>
          <w:tcPr>
            <w:tcW w:w="2718" w:type="dxa"/>
          </w:tcPr>
          <w:p w14:paraId="283CF282" w14:textId="77777777" w:rsidR="008A03DF" w:rsidRPr="00E3364B" w:rsidRDefault="008A03DF" w:rsidP="002D3FAC">
            <w:r w:rsidRPr="00D71E79">
              <w:rPr>
                <w:sz w:val="22"/>
              </w:rPr>
              <w:t>Backup Documentation</w:t>
            </w:r>
          </w:p>
        </w:tc>
        <w:tc>
          <w:tcPr>
            <w:tcW w:w="8298" w:type="dxa"/>
          </w:tcPr>
          <w:p w14:paraId="45303F84" w14:textId="77777777" w:rsidR="008A03DF" w:rsidRPr="00F53225" w:rsidRDefault="008A03DF" w:rsidP="002D3FAC">
            <w:pPr>
              <w:rPr>
                <w:sz w:val="22"/>
              </w:rPr>
            </w:pPr>
          </w:p>
        </w:tc>
      </w:tr>
    </w:tbl>
    <w:p w14:paraId="1D6C5C85" w14:textId="77777777" w:rsidR="008A03DF" w:rsidRDefault="008A03DF"/>
    <w:p w14:paraId="18BC8430" w14:textId="77777777" w:rsidR="008A03DF" w:rsidRDefault="008A03DF"/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2691"/>
        <w:gridCol w:w="8089"/>
      </w:tblGrid>
      <w:tr w:rsidR="009147A6" w14:paraId="2C64BC17" w14:textId="77777777" w:rsidTr="000D0B3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2718" w:type="dxa"/>
            <w:tc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</w:tcBorders>
          </w:tcPr>
          <w:p w14:paraId="2C64BC0F" w14:textId="77777777" w:rsidR="009147A6" w:rsidRPr="00D25D8F" w:rsidRDefault="009147A6" w:rsidP="009147A6">
            <w:pPr>
              <w:rPr>
                <w:b w:val="0"/>
                <w:sz w:val="22"/>
                <w:szCs w:val="28"/>
              </w:rPr>
            </w:pPr>
            <w:r w:rsidRPr="00D25D8F">
              <w:rPr>
                <w:sz w:val="22"/>
                <w:szCs w:val="28"/>
              </w:rPr>
              <w:t>Reflection Highlights</w:t>
            </w:r>
          </w:p>
          <w:p w14:paraId="2C64BC10" w14:textId="77777777" w:rsidR="009147A6" w:rsidRPr="00D71E79" w:rsidRDefault="009147A6" w:rsidP="00E3364B">
            <w:pPr>
              <w:pStyle w:val="ListParagraph"/>
              <w:numPr>
                <w:ilvl w:val="0"/>
                <w:numId w:val="8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Where are we now?</w:t>
            </w:r>
          </w:p>
          <w:p w14:paraId="2C64BC11" w14:textId="77777777" w:rsidR="009147A6" w:rsidRPr="00D71E79" w:rsidRDefault="009147A6" w:rsidP="00E3364B">
            <w:pPr>
              <w:pStyle w:val="ListParagraph"/>
              <w:numPr>
                <w:ilvl w:val="0"/>
                <w:numId w:val="8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What are some patterns emerging?</w:t>
            </w:r>
          </w:p>
          <w:p w14:paraId="2C64BC12" w14:textId="77777777" w:rsidR="009147A6" w:rsidRPr="00D71E79" w:rsidRDefault="009147A6" w:rsidP="00E3364B">
            <w:pPr>
              <w:pStyle w:val="ListParagraph"/>
              <w:numPr>
                <w:ilvl w:val="0"/>
                <w:numId w:val="8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What surprised you?</w:t>
            </w:r>
          </w:p>
          <w:p w14:paraId="2C64BC13" w14:textId="77777777" w:rsidR="009147A6" w:rsidRPr="00D71E79" w:rsidRDefault="009147A6" w:rsidP="00E3364B">
            <w:pPr>
              <w:pStyle w:val="ListParagraph"/>
              <w:numPr>
                <w:ilvl w:val="0"/>
                <w:numId w:val="8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What conclusions</w:t>
            </w:r>
            <w:r w:rsidR="000C5C5C">
              <w:rPr>
                <w:b w:val="0"/>
                <w:sz w:val="22"/>
                <w:szCs w:val="20"/>
              </w:rPr>
              <w:t xml:space="preserve"> </w:t>
            </w:r>
            <w:r w:rsidRPr="00D71E79">
              <w:rPr>
                <w:b w:val="0"/>
                <w:sz w:val="22"/>
                <w:szCs w:val="20"/>
              </w:rPr>
              <w:t>/</w:t>
            </w:r>
            <w:r w:rsidR="000C5C5C">
              <w:rPr>
                <w:b w:val="0"/>
                <w:sz w:val="22"/>
                <w:szCs w:val="20"/>
              </w:rPr>
              <w:t xml:space="preserve"> </w:t>
            </w:r>
            <w:r w:rsidRPr="00D71E79">
              <w:rPr>
                <w:b w:val="0"/>
                <w:sz w:val="22"/>
                <w:szCs w:val="20"/>
              </w:rPr>
              <w:t>inferences might you draw?</w:t>
            </w:r>
          </w:p>
          <w:p w14:paraId="2C64BC14" w14:textId="77777777" w:rsidR="009147A6" w:rsidRPr="00D71E79" w:rsidRDefault="009147A6" w:rsidP="00E3364B">
            <w:pPr>
              <w:pStyle w:val="ListParagraph"/>
              <w:numPr>
                <w:ilvl w:val="0"/>
                <w:numId w:val="8"/>
              </w:numPr>
              <w:ind w:left="180" w:hanging="180"/>
              <w:rPr>
                <w:b w:val="0"/>
                <w:sz w:val="22"/>
                <w:szCs w:val="20"/>
              </w:rPr>
            </w:pPr>
            <w:r w:rsidRPr="00D71E79">
              <w:rPr>
                <w:b w:val="0"/>
                <w:sz w:val="22"/>
                <w:szCs w:val="20"/>
              </w:rPr>
              <w:t>How does this inform potential next steps?</w:t>
            </w:r>
          </w:p>
          <w:p w14:paraId="2C64BC15" w14:textId="77777777" w:rsidR="009147A6" w:rsidRDefault="009147A6" w:rsidP="002D3FAC"/>
        </w:tc>
        <w:tc>
          <w:tcPr>
            <w:tcW w:w="8298" w:type="dxa"/>
            <w:tc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</w:tcBorders>
          </w:tcPr>
          <w:p w14:paraId="2C64BC16" w14:textId="77777777" w:rsidR="00F1484D" w:rsidRPr="009147A6" w:rsidRDefault="00F1484D" w:rsidP="002D3FAC">
            <w:pPr>
              <w:rPr>
                <w:b w:val="0"/>
                <w:sz w:val="22"/>
              </w:rPr>
            </w:pPr>
          </w:p>
        </w:tc>
      </w:tr>
      <w:tr w:rsidR="00E3364B" w14:paraId="2C64BC1A" w14:textId="77777777" w:rsidTr="00D71E79">
        <w:tc>
          <w:tcPr>
            <w:tcW w:w="2718" w:type="dxa"/>
          </w:tcPr>
          <w:p w14:paraId="2C64BC18" w14:textId="77777777" w:rsidR="00E3364B" w:rsidRPr="00E3364B" w:rsidRDefault="001D56DF" w:rsidP="00E3364B">
            <w:r w:rsidRPr="00D71E79">
              <w:rPr>
                <w:sz w:val="22"/>
              </w:rPr>
              <w:t>Backup</w:t>
            </w:r>
            <w:r w:rsidR="00E3364B" w:rsidRPr="00D71E79">
              <w:rPr>
                <w:sz w:val="22"/>
              </w:rPr>
              <w:t xml:space="preserve"> Documentation</w:t>
            </w:r>
          </w:p>
        </w:tc>
        <w:tc>
          <w:tcPr>
            <w:tcW w:w="8298" w:type="dxa"/>
          </w:tcPr>
          <w:p w14:paraId="2C64BC19" w14:textId="77777777" w:rsidR="001D56DF" w:rsidRPr="00F53225" w:rsidRDefault="001D56DF" w:rsidP="002D3FAC">
            <w:pPr>
              <w:rPr>
                <w:sz w:val="22"/>
              </w:rPr>
            </w:pPr>
          </w:p>
        </w:tc>
      </w:tr>
    </w:tbl>
    <w:p w14:paraId="2C64BC1B" w14:textId="77777777" w:rsidR="00612657" w:rsidRDefault="00612657" w:rsidP="00AB26B3">
      <w:pPr>
        <w:rPr>
          <w:sz w:val="22"/>
          <w:szCs w:val="22"/>
        </w:rPr>
      </w:pPr>
    </w:p>
    <w:p w14:paraId="2C64BC1C" w14:textId="77777777" w:rsidR="005A61B2" w:rsidRDefault="005A61B2" w:rsidP="00AB26B3">
      <w:pPr>
        <w:rPr>
          <w:sz w:val="22"/>
          <w:szCs w:val="22"/>
        </w:rPr>
      </w:pPr>
    </w:p>
    <w:p w14:paraId="139CF190" w14:textId="0A10A8D8" w:rsidR="008A03DF" w:rsidRDefault="008A03DF">
      <w:pPr>
        <w:rPr>
          <w:b/>
          <w:color w:val="FF0000"/>
          <w:sz w:val="22"/>
          <w:szCs w:val="22"/>
        </w:rPr>
      </w:pPr>
    </w:p>
    <w:p w14:paraId="462FE217" w14:textId="77777777" w:rsidR="00266950" w:rsidRDefault="00266950" w:rsidP="00AB26B3">
      <w:pPr>
        <w:rPr>
          <w:b/>
          <w:color w:val="FF0000"/>
          <w:sz w:val="22"/>
          <w:szCs w:val="22"/>
        </w:rPr>
      </w:pPr>
    </w:p>
    <w:p w14:paraId="5BD450B1" w14:textId="77777777" w:rsidR="00266950" w:rsidRDefault="00266950" w:rsidP="00AB26B3">
      <w:pPr>
        <w:rPr>
          <w:b/>
          <w:color w:val="FF0000"/>
          <w:sz w:val="22"/>
          <w:szCs w:val="22"/>
        </w:rPr>
      </w:pPr>
    </w:p>
    <w:p w14:paraId="7DD48046" w14:textId="77777777" w:rsidR="00266950" w:rsidRDefault="00266950" w:rsidP="00AB26B3">
      <w:pPr>
        <w:rPr>
          <w:b/>
          <w:color w:val="FF0000"/>
          <w:sz w:val="22"/>
          <w:szCs w:val="22"/>
        </w:rPr>
      </w:pPr>
    </w:p>
    <w:p w14:paraId="2C64BC1D" w14:textId="64D29615" w:rsidR="005A61B2" w:rsidRPr="00E03891" w:rsidRDefault="00E03891" w:rsidP="00AB26B3">
      <w:pPr>
        <w:rPr>
          <w:b/>
          <w:color w:val="FF0000"/>
          <w:sz w:val="22"/>
          <w:szCs w:val="22"/>
        </w:rPr>
      </w:pPr>
      <w:r w:rsidRPr="00E03891">
        <w:rPr>
          <w:b/>
          <w:color w:val="FF0000"/>
          <w:sz w:val="22"/>
          <w:szCs w:val="22"/>
        </w:rPr>
        <w:lastRenderedPageBreak/>
        <w:t>(Delete this section if Literacy is your main goal)</w:t>
      </w:r>
    </w:p>
    <w:tbl>
      <w:tblPr>
        <w:tblStyle w:val="LightGrid-Accent1"/>
        <w:tblW w:w="0" w:type="auto"/>
        <w:tblLook w:val="0600" w:firstRow="0" w:lastRow="0" w:firstColumn="0" w:lastColumn="0" w:noHBand="1" w:noVBand="1"/>
      </w:tblPr>
      <w:tblGrid>
        <w:gridCol w:w="2687"/>
        <w:gridCol w:w="8093"/>
      </w:tblGrid>
      <w:tr w:rsidR="002653F0" w14:paraId="2C64BC24" w14:textId="77777777" w:rsidTr="00585DED">
        <w:tc>
          <w:tcPr>
            <w:tcW w:w="2718" w:type="dxa"/>
          </w:tcPr>
          <w:p w14:paraId="2C64BC1E" w14:textId="77777777" w:rsidR="002653F0" w:rsidRPr="00585DED" w:rsidRDefault="002653F0" w:rsidP="002653F0">
            <w:pPr>
              <w:rPr>
                <w:b/>
                <w:sz w:val="22"/>
                <w:szCs w:val="28"/>
              </w:rPr>
            </w:pPr>
            <w:r w:rsidRPr="00585DED">
              <w:rPr>
                <w:b/>
                <w:sz w:val="22"/>
                <w:szCs w:val="28"/>
              </w:rPr>
              <w:t>Literacy Data</w:t>
            </w:r>
          </w:p>
          <w:p w14:paraId="2C64BC1F" w14:textId="1A794745" w:rsidR="00585DED" w:rsidRPr="00585DED" w:rsidRDefault="002653F0" w:rsidP="002653F0">
            <w:pPr>
              <w:rPr>
                <w:sz w:val="22"/>
                <w:szCs w:val="28"/>
              </w:rPr>
            </w:pPr>
            <w:r w:rsidRPr="00585DED">
              <w:rPr>
                <w:sz w:val="22"/>
                <w:szCs w:val="28"/>
              </w:rPr>
              <w:t>Attach</w:t>
            </w:r>
            <w:r w:rsidR="00F945AC">
              <w:rPr>
                <w:sz w:val="22"/>
                <w:szCs w:val="28"/>
              </w:rPr>
              <w:t xml:space="preserve"> the </w:t>
            </w:r>
            <w:r w:rsidR="00973E21">
              <w:rPr>
                <w:sz w:val="22"/>
                <w:szCs w:val="28"/>
              </w:rPr>
              <w:t>following</w:t>
            </w:r>
            <w:r w:rsidR="00973E21" w:rsidRPr="00585DED">
              <w:rPr>
                <w:sz w:val="22"/>
                <w:szCs w:val="28"/>
              </w:rPr>
              <w:t>:</w:t>
            </w:r>
          </w:p>
          <w:p w14:paraId="2C64BC20" w14:textId="77777777" w:rsidR="00585DED" w:rsidRDefault="002653F0" w:rsidP="00585DED">
            <w:pPr>
              <w:pStyle w:val="ListParagraph"/>
              <w:numPr>
                <w:ilvl w:val="0"/>
                <w:numId w:val="11"/>
              </w:numPr>
              <w:ind w:left="180" w:hanging="180"/>
              <w:rPr>
                <w:sz w:val="22"/>
                <w:szCs w:val="28"/>
              </w:rPr>
            </w:pPr>
            <w:r w:rsidRPr="00585DED">
              <w:rPr>
                <w:rFonts w:asciiTheme="majorHAnsi" w:eastAsiaTheme="majorEastAsia" w:hAnsiTheme="majorHAnsi" w:cstheme="majorBidi"/>
                <w:bCs/>
                <w:sz w:val="22"/>
                <w:szCs w:val="28"/>
              </w:rPr>
              <w:t xml:space="preserve">Classroom </w:t>
            </w:r>
            <w:r w:rsidR="00585DED" w:rsidRPr="00585DED">
              <w:rPr>
                <w:sz w:val="22"/>
                <w:szCs w:val="28"/>
              </w:rPr>
              <w:t xml:space="preserve">Assessment </w:t>
            </w:r>
          </w:p>
          <w:p w14:paraId="2C64BC21" w14:textId="77777777" w:rsidR="00F945AC" w:rsidRPr="00585DED" w:rsidRDefault="00F945AC" w:rsidP="00585DED">
            <w:pPr>
              <w:pStyle w:val="ListParagraph"/>
              <w:numPr>
                <w:ilvl w:val="0"/>
                <w:numId w:val="11"/>
              </w:numPr>
              <w:ind w:left="180" w:hanging="180"/>
              <w:rPr>
                <w:sz w:val="22"/>
                <w:szCs w:val="28"/>
              </w:rPr>
            </w:pPr>
            <w:r>
              <w:rPr>
                <w:sz w:val="22"/>
                <w:szCs w:val="28"/>
              </w:rPr>
              <w:t>School Assessment</w:t>
            </w:r>
          </w:p>
          <w:p w14:paraId="2C64BC22" w14:textId="77777777" w:rsidR="002653F0" w:rsidRPr="00585DED" w:rsidRDefault="002653F0" w:rsidP="00585DED">
            <w:pPr>
              <w:pStyle w:val="ListParagraph"/>
              <w:numPr>
                <w:ilvl w:val="0"/>
                <w:numId w:val="11"/>
              </w:numPr>
              <w:ind w:left="180" w:hanging="180"/>
              <w:rPr>
                <w:rFonts w:asciiTheme="majorHAnsi" w:eastAsiaTheme="majorEastAsia" w:hAnsiTheme="majorHAnsi" w:cstheme="majorBidi"/>
                <w:bCs/>
                <w:sz w:val="22"/>
                <w:szCs w:val="28"/>
              </w:rPr>
            </w:pPr>
            <w:r w:rsidRPr="00585DED">
              <w:rPr>
                <w:rFonts w:asciiTheme="majorHAnsi" w:eastAsiaTheme="majorEastAsia" w:hAnsiTheme="majorHAnsi" w:cstheme="majorBidi"/>
                <w:bCs/>
                <w:sz w:val="22"/>
                <w:szCs w:val="28"/>
              </w:rPr>
              <w:t>FSA results</w:t>
            </w:r>
          </w:p>
        </w:tc>
        <w:tc>
          <w:tcPr>
            <w:tcW w:w="8298" w:type="dxa"/>
          </w:tcPr>
          <w:p w14:paraId="2C64BC23" w14:textId="77777777" w:rsidR="002653F0" w:rsidRPr="009147A6" w:rsidRDefault="002653F0" w:rsidP="002D3FAC">
            <w:pPr>
              <w:rPr>
                <w:b/>
                <w:sz w:val="22"/>
              </w:rPr>
            </w:pPr>
          </w:p>
        </w:tc>
      </w:tr>
    </w:tbl>
    <w:p w14:paraId="2C64BC25" w14:textId="42E27F1F" w:rsidR="005A61B2" w:rsidRDefault="005A61B2">
      <w:pPr>
        <w:rPr>
          <w:sz w:val="22"/>
          <w:szCs w:val="22"/>
        </w:rPr>
      </w:pPr>
    </w:p>
    <w:p w14:paraId="7AB6ED0E" w14:textId="77777777" w:rsidR="00973E21" w:rsidRDefault="00973E21" w:rsidP="00177A14">
      <w:pPr>
        <w:pStyle w:val="Title"/>
      </w:pPr>
    </w:p>
    <w:p w14:paraId="3911FC8B" w14:textId="77777777" w:rsidR="00973E21" w:rsidRDefault="00973E21" w:rsidP="00177A14">
      <w:pPr>
        <w:pStyle w:val="Title"/>
      </w:pPr>
    </w:p>
    <w:p w14:paraId="2C64BC26" w14:textId="42BBC8C5" w:rsidR="00177A14" w:rsidRDefault="00177A14" w:rsidP="00177A14">
      <w:pPr>
        <w:pStyle w:val="Title"/>
      </w:pPr>
      <w:r>
        <w:t>Signatures</w:t>
      </w:r>
    </w:p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4328"/>
        <w:gridCol w:w="4137"/>
        <w:gridCol w:w="2315"/>
      </w:tblGrid>
      <w:tr w:rsidR="004056D2" w14:paraId="2C64BC2A" w14:textId="77777777" w:rsidTr="00964ED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95"/>
        </w:trPr>
        <w:tc>
          <w:tcPr>
            <w:tcW w:w="4428" w:type="dxa"/>
            <w:vAlign w:val="center"/>
          </w:tcPr>
          <w:p w14:paraId="2C64BC27" w14:textId="59D190D2" w:rsidR="004056D2" w:rsidRDefault="004056D2" w:rsidP="0071343B">
            <w:pPr>
              <w:rPr>
                <w:b w:val="0"/>
                <w:bCs w:val="0"/>
                <w:sz w:val="22"/>
                <w:szCs w:val="22"/>
              </w:rPr>
            </w:pPr>
            <w:r w:rsidRPr="004056D2">
              <w:rPr>
                <w:bCs w:val="0"/>
                <w:sz w:val="22"/>
                <w:szCs w:val="22"/>
              </w:rPr>
              <w:t>School</w:t>
            </w:r>
            <w:r>
              <w:rPr>
                <w:bCs w:val="0"/>
                <w:sz w:val="22"/>
                <w:szCs w:val="22"/>
              </w:rPr>
              <w:t xml:space="preserve"> Name</w:t>
            </w:r>
            <w:r w:rsidRPr="004056D2">
              <w:rPr>
                <w:bCs w:val="0"/>
                <w:sz w:val="22"/>
                <w:szCs w:val="22"/>
              </w:rPr>
              <w:t>:</w:t>
            </w:r>
            <w:r w:rsidR="00964ED4">
              <w:rPr>
                <w:bCs w:val="0"/>
                <w:sz w:val="22"/>
                <w:szCs w:val="22"/>
              </w:rPr>
              <w:t xml:space="preserve"> </w:t>
            </w:r>
            <w:r w:rsidR="00F1484D">
              <w:rPr>
                <w:bCs w:val="0"/>
                <w:sz w:val="22"/>
                <w:szCs w:val="22"/>
              </w:rPr>
              <w:t xml:space="preserve"> </w:t>
            </w:r>
            <w:r w:rsidR="00C40F0E">
              <w:rPr>
                <w:bCs w:val="0"/>
                <w:sz w:val="22"/>
                <w:szCs w:val="22"/>
              </w:rPr>
              <w:t>Smiling Creek</w:t>
            </w:r>
          </w:p>
        </w:tc>
        <w:tc>
          <w:tcPr>
            <w:tcW w:w="4230" w:type="dxa"/>
            <w:vAlign w:val="center"/>
          </w:tcPr>
          <w:p w14:paraId="2C64BC28" w14:textId="34784014" w:rsidR="004056D2" w:rsidRPr="005A61B2" w:rsidRDefault="00122939" w:rsidP="00122939">
            <w:pPr>
              <w:rPr>
                <w:b w:val="0"/>
                <w:bCs w:val="0"/>
                <w:sz w:val="22"/>
                <w:szCs w:val="22"/>
              </w:rPr>
            </w:pPr>
            <w:r>
              <w:rPr>
                <w:sz w:val="22"/>
                <w:szCs w:val="22"/>
              </w:rPr>
              <w:t xml:space="preserve">School </w:t>
            </w:r>
            <w:r w:rsidR="004056D2" w:rsidRPr="005C3923">
              <w:rPr>
                <w:sz w:val="22"/>
                <w:szCs w:val="22"/>
              </w:rPr>
              <w:t>Goal</w:t>
            </w:r>
            <w:r>
              <w:rPr>
                <w:sz w:val="22"/>
                <w:szCs w:val="22"/>
              </w:rPr>
              <w:t xml:space="preserve">: </w:t>
            </w:r>
            <w:r w:rsidR="004056D2">
              <w:rPr>
                <w:sz w:val="22"/>
                <w:szCs w:val="22"/>
              </w:rPr>
              <w:t xml:space="preserve"> </w:t>
            </w:r>
            <w:sdt>
              <w:sdtPr>
                <w:rPr>
                  <w:sz w:val="22"/>
                  <w:szCs w:val="22"/>
                </w:rPr>
                <w:id w:val="-2140636833"/>
                <w:placeholder>
                  <w:docPart w:val="29D5209BC8DF4C58BAEC1AD23F389E84"/>
                </w:placeholder>
                <w:dropDownList>
                  <w:listItem w:value="Choose an item."/>
                  <w:listItem w:displayText="Assessment/Reporting" w:value="Assessment/Reporting"/>
                  <w:listItem w:displayText="Literacy" w:value="Literacy"/>
                  <w:listItem w:displayText="Numeracy" w:value="Numeracy"/>
                  <w:listItem w:displayText="Redesigned Curriculum" w:value="Redesigned Curriculum"/>
                  <w:listItem w:displayText="Social Responsibility" w:value="Social Responsibility"/>
                  <w:listItem w:displayText="Self-regulated Learning" w:value="Self-regulated Learning"/>
                  <w:listItem w:displayText="Social Emotional Learning" w:value="Social Emotional Learning"/>
                  <w:listItem w:displayText="Healthy Living" w:value="Healthy Living"/>
                  <w:listItem w:displayText="Transition - Graduation Rates" w:value="Transition - Graduation Rates"/>
                  <w:listItem w:displayText="Other" w:value="Other"/>
                </w:dropDownList>
              </w:sdtPr>
              <w:sdtContent>
                <w:r w:rsidR="001757DA">
                  <w:rPr>
                    <w:sz w:val="22"/>
                    <w:szCs w:val="22"/>
                  </w:rPr>
                  <w:t>Literacy</w:t>
                </w:r>
              </w:sdtContent>
            </w:sdt>
          </w:p>
        </w:tc>
        <w:tc>
          <w:tcPr>
            <w:tcW w:w="2358" w:type="dxa"/>
            <w:vAlign w:val="center"/>
          </w:tcPr>
          <w:p w14:paraId="2C64BC29" w14:textId="1A7DF69C" w:rsidR="004056D2" w:rsidRPr="005A61B2" w:rsidRDefault="004056D2" w:rsidP="00964ED4">
            <w:pPr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School Year:</w:t>
            </w:r>
            <w:r w:rsidR="00964ED4">
              <w:rPr>
                <w:sz w:val="22"/>
                <w:szCs w:val="22"/>
              </w:rPr>
              <w:t xml:space="preserve">  </w:t>
            </w:r>
            <w:r w:rsidR="00C40F0E">
              <w:rPr>
                <w:sz w:val="22"/>
                <w:szCs w:val="22"/>
              </w:rPr>
              <w:t>2018-2019</w:t>
            </w:r>
          </w:p>
        </w:tc>
      </w:tr>
    </w:tbl>
    <w:p w14:paraId="2C64BC2B" w14:textId="77777777" w:rsidR="00177A14" w:rsidRDefault="00177A14">
      <w:pPr>
        <w:rPr>
          <w:sz w:val="22"/>
          <w:szCs w:val="22"/>
        </w:rPr>
      </w:pPr>
    </w:p>
    <w:p w14:paraId="2C64BC2C" w14:textId="77777777" w:rsidR="005A61B2" w:rsidRDefault="005A61B2" w:rsidP="00AB26B3">
      <w:pPr>
        <w:rPr>
          <w:sz w:val="22"/>
          <w:szCs w:val="22"/>
        </w:rPr>
      </w:pPr>
    </w:p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3607"/>
        <w:gridCol w:w="3585"/>
        <w:gridCol w:w="3588"/>
      </w:tblGrid>
      <w:tr w:rsidR="005A61B2" w:rsidRPr="005A61B2" w14:paraId="2C64BC32" w14:textId="77777777" w:rsidTr="00973E21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405"/>
        </w:trPr>
        <w:tc>
          <w:tcPr>
            <w:tcW w:w="3607" w:type="dxa"/>
            <w:vAlign w:val="center"/>
          </w:tcPr>
          <w:p w14:paraId="2C64BC2F" w14:textId="77777777" w:rsidR="005A61B2" w:rsidRPr="005A61B2" w:rsidRDefault="005A61B2" w:rsidP="00B04883">
            <w:pPr>
              <w:jc w:val="center"/>
              <w:rPr>
                <w:sz w:val="22"/>
                <w:szCs w:val="22"/>
              </w:rPr>
            </w:pPr>
            <w:r w:rsidRPr="005A61B2">
              <w:rPr>
                <w:sz w:val="22"/>
                <w:szCs w:val="22"/>
              </w:rPr>
              <w:t>Title</w:t>
            </w:r>
          </w:p>
        </w:tc>
        <w:tc>
          <w:tcPr>
            <w:tcW w:w="3585" w:type="dxa"/>
            <w:vAlign w:val="center"/>
          </w:tcPr>
          <w:p w14:paraId="2C64BC30" w14:textId="77777777" w:rsidR="005A61B2" w:rsidRPr="005A61B2" w:rsidRDefault="005A61B2" w:rsidP="00B04883">
            <w:pPr>
              <w:jc w:val="center"/>
              <w:rPr>
                <w:sz w:val="22"/>
              </w:rPr>
            </w:pPr>
            <w:r w:rsidRPr="005A61B2">
              <w:rPr>
                <w:sz w:val="22"/>
              </w:rPr>
              <w:t>Name</w:t>
            </w:r>
          </w:p>
        </w:tc>
        <w:tc>
          <w:tcPr>
            <w:tcW w:w="3588" w:type="dxa"/>
            <w:vAlign w:val="center"/>
          </w:tcPr>
          <w:p w14:paraId="2C64BC31" w14:textId="77777777" w:rsidR="005A61B2" w:rsidRPr="005A61B2" w:rsidRDefault="005A61B2" w:rsidP="00B04883">
            <w:pPr>
              <w:jc w:val="center"/>
              <w:rPr>
                <w:sz w:val="22"/>
              </w:rPr>
            </w:pPr>
            <w:r w:rsidRPr="005A61B2">
              <w:rPr>
                <w:sz w:val="22"/>
              </w:rPr>
              <w:t>Signature</w:t>
            </w:r>
          </w:p>
        </w:tc>
      </w:tr>
      <w:tr w:rsidR="005A61B2" w14:paraId="2C64BC36" w14:textId="77777777" w:rsidTr="00973E21">
        <w:trPr>
          <w:trHeight w:val="718"/>
        </w:trPr>
        <w:tc>
          <w:tcPr>
            <w:tcW w:w="3607" w:type="dxa"/>
            <w:vAlign w:val="center"/>
          </w:tcPr>
          <w:p w14:paraId="2C64BC33" w14:textId="77777777" w:rsidR="005A61B2" w:rsidRDefault="005A61B2" w:rsidP="00B04883">
            <w:pPr>
              <w:jc w:val="center"/>
              <w:rPr>
                <w:sz w:val="22"/>
                <w:szCs w:val="22"/>
              </w:rPr>
            </w:pPr>
            <w:r>
              <w:rPr>
                <w:sz w:val="22"/>
                <w:szCs w:val="22"/>
              </w:rPr>
              <w:t>Principal</w:t>
            </w:r>
          </w:p>
        </w:tc>
        <w:tc>
          <w:tcPr>
            <w:tcW w:w="3585" w:type="dxa"/>
            <w:vAlign w:val="center"/>
          </w:tcPr>
          <w:p w14:paraId="2C64BC34" w14:textId="77777777" w:rsidR="005A61B2" w:rsidRDefault="005A61B2" w:rsidP="00B04883">
            <w:pPr>
              <w:jc w:val="center"/>
              <w:rPr>
                <w:b/>
                <w:sz w:val="22"/>
              </w:rPr>
            </w:pPr>
          </w:p>
        </w:tc>
        <w:tc>
          <w:tcPr>
            <w:tcW w:w="3588" w:type="dxa"/>
            <w:vAlign w:val="center"/>
          </w:tcPr>
          <w:p w14:paraId="2C64BC35" w14:textId="77777777" w:rsidR="005A61B2" w:rsidRDefault="005A61B2" w:rsidP="005A61B2">
            <w:pPr>
              <w:rPr>
                <w:b/>
                <w:sz w:val="22"/>
              </w:rPr>
            </w:pPr>
          </w:p>
        </w:tc>
      </w:tr>
      <w:tr w:rsidR="005A61B2" w14:paraId="2C64BC48" w14:textId="77777777" w:rsidTr="00973E21">
        <w:trPr>
          <w:trHeight w:val="718"/>
        </w:trPr>
        <w:tc>
          <w:tcPr>
            <w:tcW w:w="3607" w:type="dxa"/>
            <w:vAlign w:val="center"/>
          </w:tcPr>
          <w:p w14:paraId="2C64BC45" w14:textId="77777777" w:rsidR="005A61B2" w:rsidRPr="00B04883" w:rsidRDefault="005A61B2" w:rsidP="00B04883">
            <w:pPr>
              <w:jc w:val="center"/>
              <w:rPr>
                <w:sz w:val="22"/>
              </w:rPr>
            </w:pPr>
            <w:r w:rsidRPr="00B04883">
              <w:rPr>
                <w:sz w:val="22"/>
              </w:rPr>
              <w:t>Assistant Superintendent</w:t>
            </w:r>
          </w:p>
        </w:tc>
        <w:tc>
          <w:tcPr>
            <w:tcW w:w="3585" w:type="dxa"/>
            <w:vAlign w:val="center"/>
          </w:tcPr>
          <w:p w14:paraId="2C64BC46" w14:textId="77777777" w:rsidR="005A61B2" w:rsidRDefault="005A61B2" w:rsidP="00B04883">
            <w:pPr>
              <w:jc w:val="center"/>
              <w:rPr>
                <w:b/>
                <w:sz w:val="22"/>
              </w:rPr>
            </w:pPr>
          </w:p>
        </w:tc>
        <w:tc>
          <w:tcPr>
            <w:tcW w:w="3588" w:type="dxa"/>
            <w:vAlign w:val="center"/>
          </w:tcPr>
          <w:p w14:paraId="2C64BC47" w14:textId="77777777" w:rsidR="005A61B2" w:rsidRDefault="005A61B2" w:rsidP="005A61B2">
            <w:pPr>
              <w:rPr>
                <w:b/>
                <w:sz w:val="22"/>
              </w:rPr>
            </w:pPr>
          </w:p>
        </w:tc>
      </w:tr>
    </w:tbl>
    <w:p w14:paraId="2C64BC54" w14:textId="77777777" w:rsidR="00FF28AD" w:rsidRDefault="00FF28AD" w:rsidP="00AB26B3">
      <w:pPr>
        <w:rPr>
          <w:sz w:val="22"/>
          <w:szCs w:val="22"/>
        </w:rPr>
      </w:pPr>
    </w:p>
    <w:p w14:paraId="2C64BC55" w14:textId="77777777" w:rsidR="00FF28AD" w:rsidRDefault="00FF28AD" w:rsidP="00AB26B3">
      <w:pPr>
        <w:rPr>
          <w:sz w:val="22"/>
          <w:szCs w:val="22"/>
        </w:rPr>
      </w:pPr>
    </w:p>
    <w:p w14:paraId="2C64BC56" w14:textId="77777777" w:rsidR="00FF28AD" w:rsidRDefault="00FF28AD" w:rsidP="00AB26B3">
      <w:pPr>
        <w:rPr>
          <w:sz w:val="22"/>
          <w:szCs w:val="22"/>
        </w:rPr>
      </w:pPr>
    </w:p>
    <w:p w14:paraId="2C64BC57" w14:textId="77777777" w:rsidR="004947B0" w:rsidRDefault="004947B0" w:rsidP="00AB26B3">
      <w:pPr>
        <w:rPr>
          <w:sz w:val="22"/>
          <w:szCs w:val="22"/>
        </w:rPr>
      </w:pPr>
    </w:p>
    <w:p w14:paraId="2C64BC58" w14:textId="77777777" w:rsidR="004947B0" w:rsidRDefault="004947B0" w:rsidP="00AB26B3">
      <w:pPr>
        <w:rPr>
          <w:sz w:val="22"/>
          <w:szCs w:val="22"/>
        </w:rPr>
      </w:pPr>
    </w:p>
    <w:p w14:paraId="2C64BC59" w14:textId="77777777" w:rsidR="004947B0" w:rsidRDefault="004947B0" w:rsidP="00AB26B3">
      <w:pPr>
        <w:rPr>
          <w:sz w:val="22"/>
          <w:szCs w:val="22"/>
        </w:rPr>
      </w:pPr>
    </w:p>
    <w:tbl>
      <w:tblPr>
        <w:tblStyle w:val="LightGrid-Accent1"/>
        <w:tblW w:w="0" w:type="auto"/>
        <w:tblLook w:val="0620" w:firstRow="1" w:lastRow="0" w:firstColumn="0" w:lastColumn="0" w:noHBand="1" w:noVBand="1"/>
      </w:tblPr>
      <w:tblGrid>
        <w:gridCol w:w="4952"/>
        <w:gridCol w:w="5828"/>
      </w:tblGrid>
      <w:tr w:rsidR="00FF28AD" w14:paraId="2C64BC5C" w14:textId="77777777" w:rsidTr="00973E21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95"/>
        </w:trPr>
        <w:tc>
          <w:tcPr>
            <w:tcW w:w="4952" w:type="dxa"/>
            <w:vAlign w:val="center"/>
          </w:tcPr>
          <w:p w14:paraId="2C64BC5A" w14:textId="13EBF681" w:rsidR="00FF28AD" w:rsidRPr="005A61B2" w:rsidRDefault="00FF28AD" w:rsidP="00973E21">
            <w:pPr>
              <w:rPr>
                <w:b w:val="0"/>
                <w:bCs w:val="0"/>
                <w:sz w:val="22"/>
                <w:szCs w:val="22"/>
              </w:rPr>
            </w:pPr>
            <w:r>
              <w:rPr>
                <w:sz w:val="22"/>
                <w:szCs w:val="22"/>
              </w:rPr>
              <w:t xml:space="preserve">Print this page, have it signed by </w:t>
            </w:r>
            <w:r w:rsidR="00973E21">
              <w:rPr>
                <w:sz w:val="22"/>
                <w:szCs w:val="22"/>
              </w:rPr>
              <w:t>Principal &amp; Assistant Superintendent</w:t>
            </w:r>
            <w:r>
              <w:rPr>
                <w:sz w:val="22"/>
                <w:szCs w:val="22"/>
              </w:rPr>
              <w:t>, scan it and attach it here</w:t>
            </w:r>
          </w:p>
        </w:tc>
        <w:tc>
          <w:tcPr>
            <w:tcW w:w="5828" w:type="dxa"/>
            <w:vAlign w:val="center"/>
          </w:tcPr>
          <w:p w14:paraId="2C64BC5B" w14:textId="77777777" w:rsidR="00FF28AD" w:rsidRPr="005A61B2" w:rsidRDefault="00FF28AD" w:rsidP="00FF28AD">
            <w:pPr>
              <w:rPr>
                <w:sz w:val="22"/>
                <w:szCs w:val="22"/>
              </w:rPr>
            </w:pPr>
          </w:p>
        </w:tc>
      </w:tr>
    </w:tbl>
    <w:p w14:paraId="2C64BC5D" w14:textId="77777777" w:rsidR="00FF28AD" w:rsidRPr="00481FEF" w:rsidRDefault="00FF28AD" w:rsidP="00AB26B3">
      <w:pPr>
        <w:rPr>
          <w:sz w:val="22"/>
          <w:szCs w:val="22"/>
        </w:rPr>
      </w:pPr>
    </w:p>
    <w:sectPr w:rsidR="00FF28AD" w:rsidRPr="00481FEF" w:rsidSect="00F53225">
      <w:footerReference w:type="default" r:id="rId16"/>
      <w:pgSz w:w="12240" w:h="15840" w:code="1"/>
      <w:pgMar w:top="450" w:right="720" w:bottom="450" w:left="720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7693DBF6" w14:textId="77777777" w:rsidR="00224CDF" w:rsidRDefault="00224CDF" w:rsidP="00090AC0">
      <w:r>
        <w:separator/>
      </w:r>
    </w:p>
  </w:endnote>
  <w:endnote w:type="continuationSeparator" w:id="0">
    <w:p w14:paraId="0B8346D3" w14:textId="77777777" w:rsidR="00224CDF" w:rsidRDefault="00224CDF" w:rsidP="00090AC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Times New Roman"/>
    <w:charset w:val="00"/>
    <w:family w:val="auto"/>
    <w:pitch w:val="variable"/>
    <w:sig w:usb0="00000000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id w:val="1792942132"/>
      <w:docPartObj>
        <w:docPartGallery w:val="Page Numbers (Bottom of Page)"/>
        <w:docPartUnique/>
      </w:docPartObj>
    </w:sdtPr>
    <w:sdtContent>
      <w:sdt>
        <w:sdtPr>
          <w:id w:val="98381352"/>
          <w:docPartObj>
            <w:docPartGallery w:val="Page Numbers (Top of Page)"/>
            <w:docPartUnique/>
          </w:docPartObj>
        </w:sdtPr>
        <w:sdtContent>
          <w:p w14:paraId="2C64BC64" w14:textId="36F62D8B" w:rsidR="00090AC0" w:rsidRDefault="00F53225" w:rsidP="00F53225">
            <w:pPr>
              <w:pStyle w:val="Footer"/>
              <w:jc w:val="center"/>
            </w:pPr>
            <w:r>
              <w:t xml:space="preserve">Page </w:t>
            </w:r>
            <w:r>
              <w:rPr>
                <w:b/>
                <w:bCs/>
              </w:rPr>
              <w:fldChar w:fldCharType="begin"/>
            </w:r>
            <w:r>
              <w:rPr>
                <w:b/>
                <w:bCs/>
              </w:rPr>
              <w:instrText xml:space="preserve"> PAGE </w:instrText>
            </w:r>
            <w:r>
              <w:rPr>
                <w:b/>
                <w:bCs/>
              </w:rPr>
              <w:fldChar w:fldCharType="separate"/>
            </w:r>
            <w:r w:rsidR="009301D5">
              <w:rPr>
                <w:b/>
                <w:bCs/>
                <w:noProof/>
              </w:rPr>
              <w:t>3</w:t>
            </w:r>
            <w:r>
              <w:rPr>
                <w:b/>
                <w:bCs/>
              </w:rPr>
              <w:fldChar w:fldCharType="end"/>
            </w:r>
            <w:r>
              <w:t xml:space="preserve"> of </w:t>
            </w:r>
            <w:r>
              <w:rPr>
                <w:b/>
                <w:bCs/>
              </w:rPr>
              <w:fldChar w:fldCharType="begin"/>
            </w:r>
            <w:r>
              <w:rPr>
                <w:b/>
                <w:bCs/>
              </w:rPr>
              <w:instrText xml:space="preserve"> NUMPAGES  </w:instrText>
            </w:r>
            <w:r>
              <w:rPr>
                <w:b/>
                <w:bCs/>
              </w:rPr>
              <w:fldChar w:fldCharType="separate"/>
            </w:r>
            <w:r w:rsidR="009301D5">
              <w:rPr>
                <w:b/>
                <w:bCs/>
                <w:noProof/>
              </w:rPr>
              <w:t>3</w:t>
            </w:r>
            <w:r>
              <w:rPr>
                <w:b/>
                <w:bCs/>
              </w:rPr>
              <w:fldChar w:fldCharType="end"/>
            </w:r>
          </w:p>
        </w:sdtContent>
      </w:sdt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D252606" w14:textId="77777777" w:rsidR="00224CDF" w:rsidRDefault="00224CDF" w:rsidP="00090AC0">
      <w:r>
        <w:separator/>
      </w:r>
    </w:p>
  </w:footnote>
  <w:footnote w:type="continuationSeparator" w:id="0">
    <w:p w14:paraId="54AAF1A2" w14:textId="77777777" w:rsidR="00224CDF" w:rsidRDefault="00224CDF" w:rsidP="00090AC0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9D01239"/>
    <w:multiLevelType w:val="hybridMultilevel"/>
    <w:tmpl w:val="9448F76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247D1A7F"/>
    <w:multiLevelType w:val="hybridMultilevel"/>
    <w:tmpl w:val="538A316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Times New Roman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Times New Roman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Times New Roman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3E503A13"/>
    <w:multiLevelType w:val="hybridMultilevel"/>
    <w:tmpl w:val="6EA08D3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4AE03EFB"/>
    <w:multiLevelType w:val="hybridMultilevel"/>
    <w:tmpl w:val="A4C8F928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Times New Roman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Times New Roman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Times New Roman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4FC87C5F"/>
    <w:multiLevelType w:val="hybridMultilevel"/>
    <w:tmpl w:val="473C5F5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0063B9B"/>
    <w:multiLevelType w:val="hybridMultilevel"/>
    <w:tmpl w:val="E392FF0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32E1597"/>
    <w:multiLevelType w:val="hybridMultilevel"/>
    <w:tmpl w:val="047431CC"/>
    <w:lvl w:ilvl="0" w:tplc="D2627FDE">
      <w:start w:val="1"/>
      <w:numFmt w:val="decimal"/>
      <w:lvlText w:val="%1."/>
      <w:lvlJc w:val="left"/>
      <w:pPr>
        <w:ind w:left="810" w:hanging="360"/>
      </w:pPr>
      <w:rPr>
        <w:rFonts w:hint="default"/>
        <w:b/>
        <w:i/>
      </w:rPr>
    </w:lvl>
    <w:lvl w:ilvl="1" w:tplc="04090019" w:tentative="1">
      <w:start w:val="1"/>
      <w:numFmt w:val="lowerLetter"/>
      <w:lvlText w:val="%2."/>
      <w:lvlJc w:val="left"/>
      <w:pPr>
        <w:ind w:left="1530" w:hanging="360"/>
      </w:pPr>
    </w:lvl>
    <w:lvl w:ilvl="2" w:tplc="0409001B" w:tentative="1">
      <w:start w:val="1"/>
      <w:numFmt w:val="lowerRoman"/>
      <w:lvlText w:val="%3."/>
      <w:lvlJc w:val="right"/>
      <w:pPr>
        <w:ind w:left="2250" w:hanging="180"/>
      </w:pPr>
    </w:lvl>
    <w:lvl w:ilvl="3" w:tplc="0409000F" w:tentative="1">
      <w:start w:val="1"/>
      <w:numFmt w:val="decimal"/>
      <w:lvlText w:val="%4."/>
      <w:lvlJc w:val="left"/>
      <w:pPr>
        <w:ind w:left="2970" w:hanging="360"/>
      </w:pPr>
    </w:lvl>
    <w:lvl w:ilvl="4" w:tplc="04090019" w:tentative="1">
      <w:start w:val="1"/>
      <w:numFmt w:val="lowerLetter"/>
      <w:lvlText w:val="%5."/>
      <w:lvlJc w:val="left"/>
      <w:pPr>
        <w:ind w:left="3690" w:hanging="360"/>
      </w:pPr>
    </w:lvl>
    <w:lvl w:ilvl="5" w:tplc="0409001B" w:tentative="1">
      <w:start w:val="1"/>
      <w:numFmt w:val="lowerRoman"/>
      <w:lvlText w:val="%6."/>
      <w:lvlJc w:val="right"/>
      <w:pPr>
        <w:ind w:left="4410" w:hanging="180"/>
      </w:pPr>
    </w:lvl>
    <w:lvl w:ilvl="6" w:tplc="0409000F" w:tentative="1">
      <w:start w:val="1"/>
      <w:numFmt w:val="decimal"/>
      <w:lvlText w:val="%7."/>
      <w:lvlJc w:val="left"/>
      <w:pPr>
        <w:ind w:left="5130" w:hanging="360"/>
      </w:pPr>
    </w:lvl>
    <w:lvl w:ilvl="7" w:tplc="04090019" w:tentative="1">
      <w:start w:val="1"/>
      <w:numFmt w:val="lowerLetter"/>
      <w:lvlText w:val="%8."/>
      <w:lvlJc w:val="left"/>
      <w:pPr>
        <w:ind w:left="5850" w:hanging="360"/>
      </w:pPr>
    </w:lvl>
    <w:lvl w:ilvl="8" w:tplc="0409001B" w:tentative="1">
      <w:start w:val="1"/>
      <w:numFmt w:val="lowerRoman"/>
      <w:lvlText w:val="%9."/>
      <w:lvlJc w:val="right"/>
      <w:pPr>
        <w:ind w:left="6570" w:hanging="180"/>
      </w:pPr>
    </w:lvl>
  </w:abstractNum>
  <w:abstractNum w:abstractNumId="7" w15:restartNumberingAfterBreak="0">
    <w:nsid w:val="64170F61"/>
    <w:multiLevelType w:val="hybridMultilevel"/>
    <w:tmpl w:val="538A316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Times New Roman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Times New Roman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Times New Roman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70663898"/>
    <w:multiLevelType w:val="hybridMultilevel"/>
    <w:tmpl w:val="D6701DB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7D5F7D1F"/>
    <w:multiLevelType w:val="hybridMultilevel"/>
    <w:tmpl w:val="05C6D18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3"/>
    <w:lvlOverride w:ilvl="0">
      <w:startOverride w:val="1"/>
    </w:lvlOverride>
    <w:lvlOverride w:ilvl="1"/>
    <w:lvlOverride w:ilvl="2"/>
    <w:lvlOverride w:ilvl="3"/>
    <w:lvlOverride w:ilvl="4"/>
    <w:lvlOverride w:ilvl="5"/>
    <w:lvlOverride w:ilvl="6"/>
    <w:lvlOverride w:ilvl="7"/>
    <w:lvlOverride w:ilvl="8"/>
  </w:num>
  <w:num w:numId="2">
    <w:abstractNumId w:val="1"/>
    <w:lvlOverride w:ilvl="0">
      <w:startOverride w:val="1"/>
    </w:lvlOverride>
    <w:lvlOverride w:ilvl="1"/>
    <w:lvlOverride w:ilvl="2"/>
    <w:lvlOverride w:ilvl="3"/>
    <w:lvlOverride w:ilvl="4"/>
    <w:lvlOverride w:ilvl="5"/>
    <w:lvlOverride w:ilvl="6"/>
    <w:lvlOverride w:ilvl="7"/>
    <w:lvlOverride w:ilvl="8"/>
  </w:num>
  <w:num w:numId="3">
    <w:abstractNumId w:val="1"/>
  </w:num>
  <w:num w:numId="4">
    <w:abstractNumId w:val="7"/>
  </w:num>
  <w:num w:numId="5">
    <w:abstractNumId w:val="2"/>
  </w:num>
  <w:num w:numId="6">
    <w:abstractNumId w:val="5"/>
  </w:num>
  <w:num w:numId="7">
    <w:abstractNumId w:val="9"/>
  </w:num>
  <w:num w:numId="8">
    <w:abstractNumId w:val="4"/>
  </w:num>
  <w:num w:numId="9">
    <w:abstractNumId w:val="8"/>
  </w:num>
  <w:num w:numId="10">
    <w:abstractNumId w:val="6"/>
  </w:num>
  <w:num w:numId="1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B51D8"/>
    <w:rsid w:val="000042CB"/>
    <w:rsid w:val="00005092"/>
    <w:rsid w:val="00007DBD"/>
    <w:rsid w:val="000660B9"/>
    <w:rsid w:val="00090AC0"/>
    <w:rsid w:val="000A6CA7"/>
    <w:rsid w:val="000C5634"/>
    <w:rsid w:val="000C5C5C"/>
    <w:rsid w:val="000D0B33"/>
    <w:rsid w:val="00122939"/>
    <w:rsid w:val="00153260"/>
    <w:rsid w:val="001757DA"/>
    <w:rsid w:val="00177A14"/>
    <w:rsid w:val="00196DB9"/>
    <w:rsid w:val="001D2D52"/>
    <w:rsid w:val="001D56DF"/>
    <w:rsid w:val="001F6184"/>
    <w:rsid w:val="00224CDF"/>
    <w:rsid w:val="0023560F"/>
    <w:rsid w:val="00253716"/>
    <w:rsid w:val="002653F0"/>
    <w:rsid w:val="00266950"/>
    <w:rsid w:val="00281B59"/>
    <w:rsid w:val="002A2287"/>
    <w:rsid w:val="002D3FAC"/>
    <w:rsid w:val="003153D4"/>
    <w:rsid w:val="00335EF7"/>
    <w:rsid w:val="003630D0"/>
    <w:rsid w:val="0037438B"/>
    <w:rsid w:val="003B48DA"/>
    <w:rsid w:val="004056D2"/>
    <w:rsid w:val="0045765B"/>
    <w:rsid w:val="00474935"/>
    <w:rsid w:val="00481FEF"/>
    <w:rsid w:val="004947B0"/>
    <w:rsid w:val="005846BD"/>
    <w:rsid w:val="00585DED"/>
    <w:rsid w:val="005A61B2"/>
    <w:rsid w:val="005C3561"/>
    <w:rsid w:val="005C3923"/>
    <w:rsid w:val="00605C0E"/>
    <w:rsid w:val="00612657"/>
    <w:rsid w:val="006B0CA6"/>
    <w:rsid w:val="006D3A8B"/>
    <w:rsid w:val="00712862"/>
    <w:rsid w:val="0071343B"/>
    <w:rsid w:val="0073139B"/>
    <w:rsid w:val="00777A83"/>
    <w:rsid w:val="00795E41"/>
    <w:rsid w:val="007A01E4"/>
    <w:rsid w:val="007B51D8"/>
    <w:rsid w:val="00814255"/>
    <w:rsid w:val="0087110A"/>
    <w:rsid w:val="008A03DF"/>
    <w:rsid w:val="009147A6"/>
    <w:rsid w:val="009179F7"/>
    <w:rsid w:val="009273FB"/>
    <w:rsid w:val="009301D5"/>
    <w:rsid w:val="00964ED4"/>
    <w:rsid w:val="00973E21"/>
    <w:rsid w:val="00994546"/>
    <w:rsid w:val="009D30D7"/>
    <w:rsid w:val="00A022A6"/>
    <w:rsid w:val="00A854BC"/>
    <w:rsid w:val="00AB26B3"/>
    <w:rsid w:val="00AB26BE"/>
    <w:rsid w:val="00AF28F2"/>
    <w:rsid w:val="00B04883"/>
    <w:rsid w:val="00B517C4"/>
    <w:rsid w:val="00BC4604"/>
    <w:rsid w:val="00BD1E20"/>
    <w:rsid w:val="00C0785F"/>
    <w:rsid w:val="00C12977"/>
    <w:rsid w:val="00C212E6"/>
    <w:rsid w:val="00C40F0E"/>
    <w:rsid w:val="00C52EF9"/>
    <w:rsid w:val="00C70371"/>
    <w:rsid w:val="00C76D33"/>
    <w:rsid w:val="00C83ADC"/>
    <w:rsid w:val="00C94983"/>
    <w:rsid w:val="00CA73E2"/>
    <w:rsid w:val="00D2398B"/>
    <w:rsid w:val="00D25D8F"/>
    <w:rsid w:val="00D34FA9"/>
    <w:rsid w:val="00D71E79"/>
    <w:rsid w:val="00E03891"/>
    <w:rsid w:val="00E26406"/>
    <w:rsid w:val="00E3364B"/>
    <w:rsid w:val="00E6673E"/>
    <w:rsid w:val="00E70D61"/>
    <w:rsid w:val="00EA37D4"/>
    <w:rsid w:val="00F03BE0"/>
    <w:rsid w:val="00F1484D"/>
    <w:rsid w:val="00F53225"/>
    <w:rsid w:val="00F945AC"/>
    <w:rsid w:val="00FF28A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1"/>
    </o:shapelayout>
  </w:shapeDefaults>
  <w:decimalSymbol w:val="."/>
  <w:listSeparator w:val=","/>
  <w14:docId w14:val="2C64BBD2"/>
  <w14:defaultImageDpi w14:val="300"/>
  <w15:docId w15:val="{18AF1762-A7D7-4FA1-8CC0-59081BD93CB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481FEF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81FEF"/>
    <w:rPr>
      <w:rFonts w:ascii="Lucida Grande" w:hAnsi="Lucida Grande" w:cs="Lucida Grande"/>
      <w:sz w:val="18"/>
      <w:szCs w:val="18"/>
    </w:rPr>
  </w:style>
  <w:style w:type="paragraph" w:styleId="ListParagraph">
    <w:name w:val="List Paragraph"/>
    <w:basedOn w:val="Normal"/>
    <w:uiPriority w:val="34"/>
    <w:qFormat/>
    <w:rsid w:val="00994546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E26406"/>
    <w:pPr>
      <w:spacing w:after="200"/>
    </w:pPr>
    <w:rPr>
      <w:b/>
      <w:bCs/>
      <w:color w:val="4F81BD" w:themeColor="accent1"/>
      <w:sz w:val="18"/>
      <w:szCs w:val="18"/>
    </w:rPr>
  </w:style>
  <w:style w:type="table" w:styleId="TableGrid">
    <w:name w:val="Table Grid"/>
    <w:basedOn w:val="TableNormal"/>
    <w:uiPriority w:val="59"/>
    <w:rsid w:val="005C392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LightShading-Accent5">
    <w:name w:val="Light Shading Accent 5"/>
    <w:basedOn w:val="TableNormal"/>
    <w:uiPriority w:val="60"/>
    <w:rsid w:val="005C3923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paragraph" w:styleId="Title">
    <w:name w:val="Title"/>
    <w:basedOn w:val="Normal"/>
    <w:next w:val="Normal"/>
    <w:link w:val="TitleChar"/>
    <w:uiPriority w:val="10"/>
    <w:qFormat/>
    <w:rsid w:val="005C3923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5C3923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table" w:styleId="LightGrid-Accent5">
    <w:name w:val="Light Grid Accent 5"/>
    <w:basedOn w:val="TableNormal"/>
    <w:uiPriority w:val="62"/>
    <w:rsid w:val="009147A6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1">
    <w:name w:val="Light Grid Accent 1"/>
    <w:basedOn w:val="TableNormal"/>
    <w:uiPriority w:val="62"/>
    <w:rsid w:val="009147A6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paragraph" w:styleId="Header">
    <w:name w:val="header"/>
    <w:basedOn w:val="Normal"/>
    <w:link w:val="HeaderChar"/>
    <w:uiPriority w:val="99"/>
    <w:unhideWhenUsed/>
    <w:rsid w:val="00090AC0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090AC0"/>
  </w:style>
  <w:style w:type="paragraph" w:styleId="Footer">
    <w:name w:val="footer"/>
    <w:basedOn w:val="Normal"/>
    <w:link w:val="FooterChar"/>
    <w:uiPriority w:val="99"/>
    <w:unhideWhenUsed/>
    <w:rsid w:val="00090AC0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090AC0"/>
  </w:style>
  <w:style w:type="paragraph" w:styleId="NoSpacing">
    <w:name w:val="No Spacing"/>
    <w:link w:val="NoSpacingChar"/>
    <w:uiPriority w:val="1"/>
    <w:qFormat/>
    <w:rsid w:val="00090AC0"/>
    <w:rPr>
      <w:sz w:val="22"/>
      <w:szCs w:val="22"/>
      <w:lang w:eastAsia="ja-JP"/>
    </w:rPr>
  </w:style>
  <w:style w:type="character" w:customStyle="1" w:styleId="NoSpacingChar">
    <w:name w:val="No Spacing Char"/>
    <w:basedOn w:val="DefaultParagraphFont"/>
    <w:link w:val="NoSpacing"/>
    <w:uiPriority w:val="1"/>
    <w:rsid w:val="00090AC0"/>
    <w:rPr>
      <w:sz w:val="22"/>
      <w:szCs w:val="22"/>
      <w:lang w:eastAsia="ja-JP"/>
    </w:rPr>
  </w:style>
  <w:style w:type="character" w:styleId="PlaceholderText">
    <w:name w:val="Placeholder Text"/>
    <w:basedOn w:val="DefaultParagraphFont"/>
    <w:uiPriority w:val="99"/>
    <w:semiHidden/>
    <w:rsid w:val="00AF28F2"/>
    <w:rPr>
      <w:color w:val="808080"/>
    </w:rPr>
  </w:style>
  <w:style w:type="character" w:styleId="Hyperlink">
    <w:name w:val="Hyperlink"/>
    <w:basedOn w:val="DefaultParagraphFont"/>
    <w:uiPriority w:val="99"/>
    <w:unhideWhenUsed/>
    <w:rsid w:val="000042CB"/>
    <w:rPr>
      <w:color w:val="0000FF" w:themeColor="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12195861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package" Target="embeddings/Microsoft_Word_Document.docx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image" Target="media/image2.emf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g"/><Relationship Id="rId5" Type="http://schemas.openxmlformats.org/officeDocument/2006/relationships/numbering" Target="numbering.xml"/><Relationship Id="rId15" Type="http://schemas.openxmlformats.org/officeDocument/2006/relationships/package" Target="embeddings/Microsoft_Word_Document1.docx"/><Relationship Id="rId10" Type="http://schemas.openxmlformats.org/officeDocument/2006/relationships/endnotes" Target="end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3.emf"/></Relationships>
</file>

<file path=word/glossary/_rels/document.xml.rels><?xml version="1.0" encoding="UTF-8" standalone="yes"?>
<Relationships xmlns="http://schemas.openxmlformats.org/package/2006/relationships"><Relationship Id="rId8" Type="http://schemas.openxmlformats.org/officeDocument/2006/relationships/fontTable" Target="fontTable.xml"/><Relationship Id="rId3" Type="http://schemas.openxmlformats.org/officeDocument/2006/relationships/customXml" Target="../../customXml/item7.xml"/><Relationship Id="rId7" Type="http://schemas.openxmlformats.org/officeDocument/2006/relationships/webSettings" Target="webSettings.xml"/><Relationship Id="rId2" Type="http://schemas.openxmlformats.org/officeDocument/2006/relationships/customXml" Target="../../customXml/item6.xml"/><Relationship Id="rId1" Type="http://schemas.openxmlformats.org/officeDocument/2006/relationships/customXml" Target="../../customXml/item5.xml"/><Relationship Id="rId6" Type="http://schemas.openxmlformats.org/officeDocument/2006/relationships/settings" Target="settings.xml"/><Relationship Id="rId5" Type="http://schemas.openxmlformats.org/officeDocument/2006/relationships/styles" Target="styles.xml"/><Relationship Id="rId4" Type="http://schemas.openxmlformats.org/officeDocument/2006/relationships/customXml" Target="../../customXml/item8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6ABDF4E80F484A1384D9EDCD3D085A9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5B317F6-B9FC-465E-97B6-8EA89F25F733}"/>
      </w:docPartPr>
      <w:docPartBody>
        <w:p w:rsidR="007273E9" w:rsidRDefault="00D73F08" w:rsidP="00D73F08">
          <w:pPr>
            <w:pStyle w:val="6ABDF4E80F484A1384D9EDCD3D085A9E1"/>
          </w:pPr>
          <w:r w:rsidRPr="004056D2">
            <w:rPr>
              <w:rStyle w:val="PlaceholderText"/>
              <w:b/>
            </w:rPr>
            <w:t>Choose a goal area.</w:t>
          </w:r>
        </w:p>
      </w:docPartBody>
    </w:docPart>
    <w:docPart>
      <w:docPartPr>
        <w:name w:val="29D5209BC8DF4C58BAEC1AD23F389E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2D0576B-8CF1-4148-A3EF-854D8C9D93BB}"/>
      </w:docPartPr>
      <w:docPartBody>
        <w:p w:rsidR="00593246" w:rsidRDefault="007273E9" w:rsidP="007273E9">
          <w:pPr>
            <w:pStyle w:val="29D5209BC8DF4C58BAEC1AD23F389E84"/>
          </w:pPr>
          <w:r w:rsidRPr="004056D2">
            <w:rPr>
              <w:rStyle w:val="PlaceholderText"/>
              <w:b/>
            </w:rPr>
            <w:t>Choose a goal area.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Times New Roman"/>
    <w:charset w:val="00"/>
    <w:family w:val="auto"/>
    <w:pitch w:val="variable"/>
    <w:sig w:usb0="00000000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720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C61017"/>
    <w:rsid w:val="000F4301"/>
    <w:rsid w:val="00187892"/>
    <w:rsid w:val="001C1914"/>
    <w:rsid w:val="001E5200"/>
    <w:rsid w:val="002979D0"/>
    <w:rsid w:val="00403F98"/>
    <w:rsid w:val="0046366F"/>
    <w:rsid w:val="00593246"/>
    <w:rsid w:val="006B01AE"/>
    <w:rsid w:val="006E235A"/>
    <w:rsid w:val="007273E9"/>
    <w:rsid w:val="009153E3"/>
    <w:rsid w:val="00A31BCB"/>
    <w:rsid w:val="00B201ED"/>
    <w:rsid w:val="00B879D3"/>
    <w:rsid w:val="00C5061F"/>
    <w:rsid w:val="00C61017"/>
    <w:rsid w:val="00D73F08"/>
    <w:rsid w:val="00DC68F1"/>
    <w:rsid w:val="00E50115"/>
    <w:rsid w:val="00EB5C6B"/>
    <w:rsid w:val="00FF0CC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4:docId w14:val="3F15B593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7273E9"/>
    <w:rPr>
      <w:color w:val="808080"/>
    </w:rPr>
  </w:style>
  <w:style w:type="paragraph" w:customStyle="1" w:styleId="DF9E66A75A6B4332967DD98E48E01D43">
    <w:name w:val="DF9E66A75A6B4332967DD98E48E01D43"/>
    <w:rsid w:val="00C61017"/>
    <w:pPr>
      <w:spacing w:after="0" w:line="240" w:lineRule="auto"/>
    </w:pPr>
    <w:rPr>
      <w:sz w:val="24"/>
      <w:szCs w:val="24"/>
    </w:rPr>
  </w:style>
  <w:style w:type="paragraph" w:customStyle="1" w:styleId="DF9E66A75A6B4332967DD98E48E01D431">
    <w:name w:val="DF9E66A75A6B4332967DD98E48E01D431"/>
    <w:rsid w:val="00C61017"/>
    <w:pPr>
      <w:spacing w:after="0" w:line="240" w:lineRule="auto"/>
    </w:pPr>
    <w:rPr>
      <w:sz w:val="24"/>
      <w:szCs w:val="24"/>
    </w:rPr>
  </w:style>
  <w:style w:type="paragraph" w:customStyle="1" w:styleId="2475C3B8DE6A43EBBC2FABD38301D477">
    <w:name w:val="2475C3B8DE6A43EBBC2FABD38301D477"/>
    <w:rsid w:val="006E235A"/>
  </w:style>
  <w:style w:type="paragraph" w:customStyle="1" w:styleId="D0AD03E9616D40DB90173BC45B49FB41">
    <w:name w:val="D0AD03E9616D40DB90173BC45B49FB41"/>
    <w:rsid w:val="006E235A"/>
  </w:style>
  <w:style w:type="paragraph" w:customStyle="1" w:styleId="D0AD03E9616D40DB90173BC45B49FB411">
    <w:name w:val="D0AD03E9616D40DB90173BC45B49FB411"/>
    <w:rsid w:val="006E235A"/>
    <w:pPr>
      <w:spacing w:after="0" w:line="240" w:lineRule="auto"/>
    </w:pPr>
    <w:rPr>
      <w:sz w:val="24"/>
      <w:szCs w:val="24"/>
    </w:rPr>
  </w:style>
  <w:style w:type="paragraph" w:customStyle="1" w:styleId="C420071BF2434AE7A14C3FE3C689DE97">
    <w:name w:val="C420071BF2434AE7A14C3FE3C689DE97"/>
    <w:rsid w:val="006E235A"/>
  </w:style>
  <w:style w:type="paragraph" w:customStyle="1" w:styleId="ACF501102D50481EA2A2765F92370FE3">
    <w:name w:val="ACF501102D50481EA2A2765F92370FE3"/>
    <w:rsid w:val="000F4301"/>
  </w:style>
  <w:style w:type="paragraph" w:customStyle="1" w:styleId="49E9E9180FC2427BA3CE57E0F9674081">
    <w:name w:val="49E9E9180FC2427BA3CE57E0F9674081"/>
    <w:rsid w:val="000F4301"/>
  </w:style>
  <w:style w:type="paragraph" w:customStyle="1" w:styleId="50BFE666363445A7857BEF8B8FDA4843">
    <w:name w:val="50BFE666363445A7857BEF8B8FDA4843"/>
    <w:rsid w:val="001E5200"/>
  </w:style>
  <w:style w:type="paragraph" w:customStyle="1" w:styleId="B46AA3CFA9DF47AE9D5AAB1A0621EFDB">
    <w:name w:val="B46AA3CFA9DF47AE9D5AAB1A0621EFDB"/>
    <w:rsid w:val="00D73F08"/>
    <w:pPr>
      <w:spacing w:after="160" w:line="259" w:lineRule="auto"/>
    </w:pPr>
    <w:rPr>
      <w:lang w:val="en-CA" w:eastAsia="en-CA"/>
    </w:rPr>
  </w:style>
  <w:style w:type="paragraph" w:customStyle="1" w:styleId="E78A0AACFBD6422CBC2C969C3BC0ED4B">
    <w:name w:val="E78A0AACFBD6422CBC2C969C3BC0ED4B"/>
    <w:rsid w:val="00D73F08"/>
    <w:pPr>
      <w:spacing w:after="160" w:line="259" w:lineRule="auto"/>
    </w:pPr>
    <w:rPr>
      <w:lang w:val="en-CA" w:eastAsia="en-CA"/>
    </w:rPr>
  </w:style>
  <w:style w:type="paragraph" w:customStyle="1" w:styleId="48C65953EA5A4884A2EA3F01621EF440">
    <w:name w:val="48C65953EA5A4884A2EA3F01621EF440"/>
    <w:rsid w:val="00D73F08"/>
    <w:pPr>
      <w:spacing w:after="160" w:line="259" w:lineRule="auto"/>
    </w:pPr>
    <w:rPr>
      <w:lang w:val="en-CA" w:eastAsia="en-CA"/>
    </w:rPr>
  </w:style>
  <w:style w:type="paragraph" w:customStyle="1" w:styleId="61F4DE0352004F829C0F31120315CE4F">
    <w:name w:val="61F4DE0352004F829C0F31120315CE4F"/>
    <w:rsid w:val="00D73F08"/>
    <w:pPr>
      <w:spacing w:after="160" w:line="259" w:lineRule="auto"/>
    </w:pPr>
    <w:rPr>
      <w:lang w:val="en-CA" w:eastAsia="en-CA"/>
    </w:rPr>
  </w:style>
  <w:style w:type="paragraph" w:customStyle="1" w:styleId="6ABDF4E80F484A1384D9EDCD3D085A9E">
    <w:name w:val="6ABDF4E80F484A1384D9EDCD3D085A9E"/>
    <w:rsid w:val="00D73F08"/>
    <w:pPr>
      <w:spacing w:after="160" w:line="259" w:lineRule="auto"/>
    </w:pPr>
    <w:rPr>
      <w:lang w:val="en-CA" w:eastAsia="en-CA"/>
    </w:rPr>
  </w:style>
  <w:style w:type="paragraph" w:customStyle="1" w:styleId="6ABDF4E80F484A1384D9EDCD3D085A9E1">
    <w:name w:val="6ABDF4E80F484A1384D9EDCD3D085A9E1"/>
    <w:rsid w:val="00D73F08"/>
    <w:pPr>
      <w:spacing w:after="0" w:line="240" w:lineRule="auto"/>
    </w:pPr>
    <w:rPr>
      <w:sz w:val="24"/>
      <w:szCs w:val="24"/>
    </w:rPr>
  </w:style>
  <w:style w:type="paragraph" w:customStyle="1" w:styleId="C420071BF2434AE7A14C3FE3C689DE971">
    <w:name w:val="C420071BF2434AE7A14C3FE3C689DE971"/>
    <w:rsid w:val="00D73F08"/>
    <w:pPr>
      <w:spacing w:after="0" w:line="240" w:lineRule="auto"/>
    </w:pPr>
    <w:rPr>
      <w:sz w:val="24"/>
      <w:szCs w:val="24"/>
    </w:rPr>
  </w:style>
  <w:style w:type="paragraph" w:customStyle="1" w:styleId="29D5209BC8DF4C58BAEC1AD23F389E84">
    <w:name w:val="29D5209BC8DF4C58BAEC1AD23F389E84"/>
    <w:rsid w:val="007273E9"/>
    <w:pPr>
      <w:spacing w:after="160" w:line="259" w:lineRule="auto"/>
    </w:pPr>
    <w:rPr>
      <w:lang w:val="en-CA" w:eastAsia="en-CA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C56A3E7C580244B3D6C669BCB7DB69" ma:contentTypeVersion="1" ma:contentTypeDescription="Create a new document." ma:contentTypeScope="" ma:versionID="243de089c5e48261429ef5fb7a156759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55d3c2ff1dfae606d6f8168c38786798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E2AD67EDD43148AB32574F031FDB1E" ma:contentTypeVersion="1" ma:contentTypeDescription="Create a new document." ma:contentTypeScope="" ma:versionID="948fb18f83ae1ad2813722b4a53c15a7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834f8c0c0eabdc6c42b2f987c760c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C158ED0-74BF-45D0-900F-E2D0799BC33E}"/>
</file>

<file path=customXml/itemProps2.xml><?xml version="1.0" encoding="utf-8"?>
<ds:datastoreItem xmlns:ds="http://schemas.openxmlformats.org/officeDocument/2006/customXml" ds:itemID="{8B3B9376-AB68-4EE2-90AF-1580712B697D}"/>
</file>

<file path=customXml/itemProps3.xml><?xml version="1.0" encoding="utf-8"?>
<ds:datastoreItem xmlns:ds="http://schemas.openxmlformats.org/officeDocument/2006/customXml" ds:itemID="{7120EEF2-A821-4FF0-AC9A-36556C1669BB}"/>
</file>

<file path=customXml/itemProps4.xml><?xml version="1.0" encoding="utf-8"?>
<ds:datastoreItem xmlns:ds="http://schemas.openxmlformats.org/officeDocument/2006/customXml" ds:itemID="{95AC86A8-92DF-42A7-972B-D11F7D7E3223}"/>
</file>

<file path=customXml/itemProps5.xml><?xml version="1.0" encoding="utf-8"?>
<ds:datastoreItem xmlns:ds="http://schemas.openxmlformats.org/officeDocument/2006/customXml" ds:itemID="{9B51C66A-B790-4510-B20B-0BFBA0712B37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8B3B9376-AB68-4EE2-90AF-1580712B697D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52962023-FE5E-4A21-A9B6-F74E67B854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8.xml><?xml version="1.0" encoding="utf-8"?>
<ds:datastoreItem xmlns:ds="http://schemas.openxmlformats.org/officeDocument/2006/customXml" ds:itemID="{7120EEF2-A821-4FF0-AC9A-36556C1669B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74</TotalTime>
  <Pages>3</Pages>
  <Words>576</Words>
  <Characters>3284</Characters>
  <Application>Microsoft Office Word</Application>
  <DocSecurity>0</DocSecurity>
  <Lines>27</Lines>
  <Paragraphs>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School District 43 (Coquitlam)</Company>
  <LinksUpToDate>false</LinksUpToDate>
  <CharactersWithSpaces>3853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Anjos, Elspeth</dc:creator>
  <cp:keywords/>
  <dc:description/>
  <cp:lastModifiedBy>Collins, Remi</cp:lastModifiedBy>
  <cp:revision>3</cp:revision>
  <cp:lastPrinted>2014-11-24T23:11:00Z</cp:lastPrinted>
  <dcterms:created xsi:type="dcterms:W3CDTF">2019-07-02T17:43:00Z</dcterms:created>
  <dcterms:modified xsi:type="dcterms:W3CDTF">2019-07-04T21:48:00Z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0x01010027C56A3E7C580244B3D6C669BCB7DB69</vt:lpwstr>
  </property>
  <property fmtid="{D5CDD505-2E9C-101B-9397-08002B2CF9AE}" pid="3" name="Order">
    <vt:r8>100</vt:r8>
  </property>
</Properties>
</file>