
<file path=[Content_Types].xml><?xml version="1.0" encoding="utf-8"?>
<Types xmlns="http://schemas.openxmlformats.org/package/2006/content-types"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customXml/itemProps1.xml" ContentType="application/vnd.openxmlformats-officedocument.customXmlPropertie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heme/themeOverride13.xml" ContentType="application/vnd.openxmlformats-officedocument.themeOverride+xml"/>
  <Default Extension="png" ContentType="image/png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drawings/drawing1.xml" ContentType="application/vnd.openxmlformats-officedocument.drawingml.chartshapes+xml"/>
  <Default Extension="emf" ContentType="image/x-emf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Override10.xml" ContentType="application/vnd.openxmlformats-officedocument.themeOverride+xml"/>
  <Override PartName="/ppt/charts/chart19.xml" ContentType="application/vnd.openxmlformats-officedocument.drawingml.chart+xml"/>
  <Default Extension="rels" ContentType="application/vnd.openxmlformats-package.relationship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Override3.xml" ContentType="application/vnd.openxmlformats-officedocument.themeOverride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4" r:id="rId3"/>
    <p:sldId id="268" r:id="rId4"/>
    <p:sldId id="284" r:id="rId5"/>
    <p:sldId id="285" r:id="rId6"/>
    <p:sldId id="269" r:id="rId7"/>
    <p:sldId id="286" r:id="rId8"/>
    <p:sldId id="263" r:id="rId9"/>
    <p:sldId id="266" r:id="rId10"/>
    <p:sldId id="274" r:id="rId11"/>
    <p:sldId id="275" r:id="rId12"/>
    <p:sldId id="261" r:id="rId13"/>
    <p:sldId id="267" r:id="rId14"/>
    <p:sldId id="276" r:id="rId15"/>
    <p:sldId id="287" r:id="rId16"/>
    <p:sldId id="258" r:id="rId17"/>
    <p:sldId id="288" r:id="rId18"/>
    <p:sldId id="273" r:id="rId19"/>
    <p:sldId id="279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618" autoAdjust="0"/>
  </p:normalViewPr>
  <p:slideViewPr>
    <p:cSldViewPr>
      <p:cViewPr varScale="1">
        <p:scale>
          <a:sx n="88" d="100"/>
          <a:sy n="88" d="100"/>
        </p:scale>
        <p:origin x="-70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0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7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8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9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0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1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5.xlsx"/><Relationship Id="rId1" Type="http://schemas.openxmlformats.org/officeDocument/2006/relationships/themeOverride" Target="../theme/themeOverride12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13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14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5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75"/>
      <c:rotY val="100"/>
      <c:depthPercent val="100"/>
      <c:rAngAx val="0"/>
      <c:perspective val="5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118496869797013E-2"/>
          <c:y val="0.1142881055947533"/>
          <c:w val="0.74176962259599222"/>
          <c:h val="0.8840911476974470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rgbClr val="F79646">
        <a:lumMod val="60000"/>
        <a:lumOff val="40000"/>
      </a:srgbClr>
    </a:solidFill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1.9925345416728565E-2"/>
          <c:y val="3.4408602150537634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6536472544892284"/>
          <c:y val="6.1257302514605032E-2"/>
          <c:w val="0.63221981191888832"/>
          <c:h val="0.87282051282051287"/>
        </c:manualLayout>
      </c:layout>
      <c:pie3DChart>
        <c:varyColors val="1"/>
        <c:ser>
          <c:idx val="0"/>
          <c:order val="0"/>
          <c:tx>
            <c:v>Coquitlam</c:v>
          </c:tx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explosion val="10"/>
            <c:spPr>
              <a:solidFill>
                <a:srgbClr val="FF0000"/>
              </a:solidFill>
            </c:spPr>
          </c:dPt>
          <c:dPt>
            <c:idx val="2"/>
            <c:bubble3D val="0"/>
            <c:explosion val="21"/>
            <c:spPr>
              <a:solidFill>
                <a:srgbClr val="00B050"/>
              </a:solidFill>
            </c:spPr>
          </c:dPt>
          <c:dPt>
            <c:idx val="3"/>
            <c:bubble3D val="0"/>
            <c:explosion val="26"/>
            <c:spPr>
              <a:solidFill>
                <a:srgbClr val="FFFF00"/>
              </a:solidFill>
            </c:spPr>
          </c:dPt>
          <c:cat>
            <c:multiLvlStrRef>
              <c:f>Sheet1!$A$46:$B$49</c:f>
              <c:multiLvlStrCache>
                <c:ptCount val="4"/>
                <c:lvl>
                  <c:pt idx="0">
                    <c:v>87.00%</c:v>
                  </c:pt>
                  <c:pt idx="1">
                    <c:v>2.50%</c:v>
                  </c:pt>
                  <c:pt idx="2">
                    <c:v>10.00%</c:v>
                  </c:pt>
                  <c:pt idx="3">
                    <c:v>0.50%</c:v>
                  </c:pt>
                </c:lvl>
                <c:lvl>
                  <c:pt idx="0">
                    <c:v>Instruction</c:v>
                  </c:pt>
                  <c:pt idx="1">
                    <c:v>District Administration</c:v>
                  </c:pt>
                  <c:pt idx="2">
                    <c:v>Operations and Maintenance</c:v>
                  </c:pt>
                  <c:pt idx="3">
                    <c:v>Transportation</c:v>
                  </c:pt>
                </c:lvl>
              </c:multiLvlStrCache>
            </c:multiLvlStrRef>
          </c:cat>
          <c:val>
            <c:numRef>
              <c:f>Sheet1!$B$46:$B$49</c:f>
              <c:numCache>
                <c:formatCode>0.00%</c:formatCode>
                <c:ptCount val="4"/>
                <c:pt idx="0">
                  <c:v>0.87</c:v>
                </c:pt>
                <c:pt idx="1">
                  <c:v>2.5000000000000001E-2</c:v>
                </c:pt>
                <c:pt idx="2">
                  <c:v>0.1</c:v>
                </c:pt>
                <c:pt idx="3">
                  <c:v>5.0000000000000001E-3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l"/>
      <c:layout>
        <c:manualLayout>
          <c:xMode val="edge"/>
          <c:yMode val="edge"/>
          <c:x val="1.3018713289833974E-2"/>
          <c:y val="0.21276220472440946"/>
          <c:w val="0.40212481484368912"/>
          <c:h val="0.66909897553128428"/>
        </c:manualLayout>
      </c:layout>
      <c:overlay val="0"/>
      <c:txPr>
        <a:bodyPr/>
        <a:lstStyle/>
        <a:p>
          <a:pPr>
            <a:defRPr sz="1400" b="1" baseline="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3.9312936124530323E-2"/>
          <c:y val="6.4814814814814811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2350843297365615"/>
          <c:y val="0.1693290329523329"/>
          <c:w val="0.57649156702634397"/>
          <c:h val="0.76678248765638135"/>
        </c:manualLayout>
      </c:layout>
      <c:pie3DChart>
        <c:varyColors val="1"/>
        <c:ser>
          <c:idx val="1"/>
          <c:order val="0"/>
          <c:tx>
            <c:v>Coquitlam</c:v>
          </c:tx>
          <c:explosion val="3"/>
          <c:dPt>
            <c:idx val="1"/>
            <c:bubble3D val="0"/>
            <c:explosion val="9"/>
            <c:spPr>
              <a:solidFill>
                <a:srgbClr val="FF0000"/>
              </a:solidFill>
            </c:spPr>
          </c:dPt>
          <c:dPt>
            <c:idx val="2"/>
            <c:bubble3D val="0"/>
            <c:explosion val="15"/>
            <c:spPr>
              <a:solidFill>
                <a:srgbClr val="FFFF00"/>
              </a:solidFill>
            </c:spPr>
          </c:dPt>
          <c:cat>
            <c:multiLvlStrRef>
              <c:f>Sheet1!$A$82:$B$84</c:f>
              <c:multiLvlStrCache>
                <c:ptCount val="3"/>
                <c:lvl>
                  <c:pt idx="0">
                    <c:v>71.56%</c:v>
                  </c:pt>
                  <c:pt idx="1">
                    <c:v>20.36%</c:v>
                  </c:pt>
                  <c:pt idx="2">
                    <c:v>8.08%</c:v>
                  </c:pt>
                </c:lvl>
                <c:lvl>
                  <c:pt idx="0">
                    <c:v>Salaries</c:v>
                  </c:pt>
                  <c:pt idx="1">
                    <c:v>Employee Benefits</c:v>
                  </c:pt>
                  <c:pt idx="2">
                    <c:v>Supplies &amp; Services</c:v>
                  </c:pt>
                </c:lvl>
              </c:multiLvlStrCache>
            </c:multiLvlStrRef>
          </c:cat>
          <c:val>
            <c:numRef>
              <c:f>Sheet1!$C$82:$C$84</c:f>
              <c:numCache>
                <c:formatCode>_(* #,##0_);_(* \(#,##0\);_(* "-"??_);_(@_)</c:formatCode>
                <c:ptCount val="3"/>
                <c:pt idx="0">
                  <c:v>195509663</c:v>
                </c:pt>
                <c:pt idx="1">
                  <c:v>55617886</c:v>
                </c:pt>
                <c:pt idx="2">
                  <c:v>22074108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l"/>
      <c:layout>
        <c:manualLayout>
          <c:xMode val="edge"/>
          <c:yMode val="edge"/>
          <c:x val="8.2527704870224549E-3"/>
          <c:y val="0.29504868549811264"/>
          <c:w val="0.33346553902984349"/>
          <c:h val="0.55330489938757654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3730655256182307"/>
          <c:y val="0.13007833005249345"/>
          <c:w val="0.66269344743817693"/>
          <c:h val="0.72408833661417327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l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3.1941650857999201E-2"/>
          <c:y val="6.0185185185185182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3196104163450155"/>
          <c:y val="0.15803869274405216"/>
          <c:w val="0.56803895836549845"/>
          <c:h val="0.74429133858267715"/>
        </c:manualLayout>
      </c:layout>
      <c:pie3DChart>
        <c:varyColors val="1"/>
        <c:ser>
          <c:idx val="1"/>
          <c:order val="0"/>
          <c:tx>
            <c:v>Provincial Average</c:v>
          </c:tx>
          <c:explosion val="6"/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cat>
            <c:multiLvlStrRef>
              <c:f>Sheet1!$A$89:$B$91</c:f>
              <c:multiLvlStrCache>
                <c:ptCount val="3"/>
                <c:lvl>
                  <c:pt idx="0">
                    <c:v>71.41%</c:v>
                  </c:pt>
                  <c:pt idx="1">
                    <c:v>17.12%</c:v>
                  </c:pt>
                  <c:pt idx="2">
                    <c:v>11.47%</c:v>
                  </c:pt>
                </c:lvl>
                <c:lvl>
                  <c:pt idx="0">
                    <c:v>Salaries</c:v>
                  </c:pt>
                  <c:pt idx="1">
                    <c:v>Employee Benefits</c:v>
                  </c:pt>
                  <c:pt idx="2">
                    <c:v>Supplies &amp; Services</c:v>
                  </c:pt>
                </c:lvl>
              </c:multiLvlStrCache>
            </c:multiLvlStrRef>
          </c:cat>
          <c:val>
            <c:numRef>
              <c:f>Sheet1!$C$89:$C$91</c:f>
              <c:numCache>
                <c:formatCode>_(* #,##0_);_(* \(#,##0\);_(* "-"??_);_(@_)</c:formatCode>
                <c:ptCount val="3"/>
                <c:pt idx="0">
                  <c:v>3576557149</c:v>
                </c:pt>
                <c:pt idx="1">
                  <c:v>857646248</c:v>
                </c:pt>
                <c:pt idx="2">
                  <c:v>574478288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l"/>
      <c:layout>
        <c:manualLayout>
          <c:xMode val="edge"/>
          <c:yMode val="edge"/>
          <c:x val="1.3201320132013201E-2"/>
          <c:y val="0.29504884806065906"/>
          <c:w val="0.35860956718645465"/>
          <c:h val="0.55330489938757654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8611118925127167E-2"/>
          <c:y val="0.11568118087803127"/>
          <c:w val="0.81388888888888888"/>
          <c:h val="0.7914296610359602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aseline="0">
                <a:solidFill>
                  <a:srgbClr val="00B050"/>
                </a:solidFill>
              </a:defRPr>
            </a:pPr>
            <a:r>
              <a:rPr lang="en-US" sz="2400" dirty="0">
                <a:solidFill>
                  <a:srgbClr val="00B050"/>
                </a:solidFill>
              </a:rPr>
              <a:t>Coquitlam</a:t>
            </a:r>
          </a:p>
        </c:rich>
      </c:tx>
      <c:layout>
        <c:manualLayout>
          <c:xMode val="edge"/>
          <c:yMode val="edge"/>
          <c:x val="0.61787489063867018"/>
          <c:y val="9.6096096096096095E-2"/>
        </c:manualLayout>
      </c:layout>
      <c:overlay val="0"/>
      <c:spPr>
        <a:solidFill>
          <a:srgbClr val="FFFF00"/>
        </a:solidFill>
      </c:sp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321503826106249E-2"/>
          <c:y val="0.18333929849677882"/>
          <c:w val="0.89612694539943072"/>
          <c:h val="0.72156018849916492"/>
        </c:manualLayout>
      </c:layout>
      <c:pie3DChart>
        <c:varyColors val="1"/>
        <c:ser>
          <c:idx val="0"/>
          <c:order val="0"/>
          <c:tx>
            <c:v>Coquitlam</c:v>
          </c:tx>
          <c:dPt>
            <c:idx val="0"/>
            <c:bubble3D val="0"/>
            <c:explosion val="16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  <c:explosion val="11"/>
          </c:dPt>
          <c:dLbls>
            <c:dLbl>
              <c:idx val="0"/>
              <c:layout>
                <c:manualLayout>
                  <c:x val="-0.57746478873239437"/>
                  <c:y val="0.2195418754473872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     Teachers</a:t>
                    </a:r>
                    <a:r>
                      <a:rPr lang="en-US" dirty="0"/>
                      <a:t>, 63.1%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766589035525492E-2"/>
                  <c:y val="0.170746331127213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Principals &amp; VP,              </a:t>
                    </a:r>
                    <a:r>
                      <a:rPr lang="en-US" dirty="0"/>
                      <a:t>4.0%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6766108461794388E-2"/>
                  <c:y val="6.014334746618211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Other </a:t>
                    </a:r>
                    <a:r>
                      <a:rPr lang="en-US" dirty="0"/>
                      <a:t>Prof</a:t>
                    </a:r>
                    <a:r>
                      <a:rPr lang="en-US" dirty="0" smtClean="0"/>
                      <a:t>,      </a:t>
                    </a:r>
                    <a:r>
                      <a:rPr lang="en-US" dirty="0"/>
                      <a:t>1.3%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069553805774277E-2"/>
                  <c:y val="-0.1229787267582543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6319544563971758E-2"/>
                  <c:y val="-5.127021912958554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Sheet2!$A$21:$A$25</c:f>
              <c:strCache>
                <c:ptCount val="5"/>
                <c:pt idx="0">
                  <c:v>Teachers</c:v>
                </c:pt>
                <c:pt idx="1">
                  <c:v>P/VP</c:v>
                </c:pt>
                <c:pt idx="2">
                  <c:v>Other Prof</c:v>
                </c:pt>
                <c:pt idx="3">
                  <c:v>Support Staff</c:v>
                </c:pt>
                <c:pt idx="4">
                  <c:v>Educational Assistant</c:v>
                </c:pt>
              </c:strCache>
            </c:strRef>
          </c:cat>
          <c:val>
            <c:numRef>
              <c:f>Sheet2!$B$21:$B$25</c:f>
              <c:numCache>
                <c:formatCode>0.0%</c:formatCode>
                <c:ptCount val="5"/>
                <c:pt idx="0">
                  <c:v>0.63056652622350529</c:v>
                </c:pt>
                <c:pt idx="1">
                  <c:v>3.9972692594489385E-2</c:v>
                </c:pt>
                <c:pt idx="2">
                  <c:v>1.34972728241133E-2</c:v>
                </c:pt>
                <c:pt idx="3">
                  <c:v>0.18810768442656284</c:v>
                </c:pt>
                <c:pt idx="4">
                  <c:v>0.12785582393132919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en-US" sz="2400" dirty="0">
                <a:solidFill>
                  <a:srgbClr val="00B050"/>
                </a:solidFill>
              </a:rPr>
              <a:t>Province</a:t>
            </a:r>
          </a:p>
        </c:rich>
      </c:tx>
      <c:layout>
        <c:manualLayout>
          <c:xMode val="edge"/>
          <c:yMode val="edge"/>
          <c:x val="0.70310473859686462"/>
          <c:y val="2.0774278215223078E-3"/>
        </c:manualLayout>
      </c:layout>
      <c:overlay val="0"/>
      <c:spPr>
        <a:solidFill>
          <a:srgbClr val="FFFF00"/>
        </a:solidFill>
      </c:sp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861830503225899"/>
          <c:y val="0.15426623119055458"/>
          <c:w val="0.8424706059217556"/>
          <c:h val="0.81715303271978468"/>
        </c:manualLayout>
      </c:layout>
      <c:pie3DChart>
        <c:varyColors val="1"/>
        <c:ser>
          <c:idx val="0"/>
          <c:order val="0"/>
          <c:tx>
            <c:v>Province</c:v>
          </c:tx>
          <c:explosion val="5"/>
          <c:dLbls>
            <c:dLbl>
              <c:idx val="0"/>
              <c:layout>
                <c:manualLayout>
                  <c:x val="-1.538384599460655E-2"/>
                  <c:y val="0.2345450568678915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      Teachers</a:t>
                    </a:r>
                    <a:r>
                      <a:rPr lang="en-US" dirty="0"/>
                      <a:t>, 55.8%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0210528261432109E-2"/>
                  <c:y val="-8.333333333333333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Principals &amp; VP</a:t>
                    </a:r>
                    <a:r>
                      <a:rPr lang="en-US" dirty="0"/>
                      <a:t>, 4.6%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4952497135041221E-2"/>
                  <c:y val="-8.743602362204724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    Other </a:t>
                    </a:r>
                    <a:r>
                      <a:rPr lang="en-US" dirty="0"/>
                      <a:t>Prof, 2.9%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134535858641125E-2"/>
                  <c:y val="-0.2044616057608183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6811892601262679"/>
                  <c:y val="-8.399803149606299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Sheet2!$A$28:$A$32</c:f>
              <c:strCache>
                <c:ptCount val="5"/>
                <c:pt idx="0">
                  <c:v>Teachers</c:v>
                </c:pt>
                <c:pt idx="1">
                  <c:v>P/VP</c:v>
                </c:pt>
                <c:pt idx="2">
                  <c:v>Other Prof</c:v>
                </c:pt>
                <c:pt idx="3">
                  <c:v>Support Staff</c:v>
                </c:pt>
                <c:pt idx="4">
                  <c:v>Educational Assistant</c:v>
                </c:pt>
              </c:strCache>
            </c:strRef>
          </c:cat>
          <c:val>
            <c:numRef>
              <c:f>Sheet2!$B$28:$B$32</c:f>
              <c:numCache>
                <c:formatCode>0.0%</c:formatCode>
                <c:ptCount val="5"/>
                <c:pt idx="0">
                  <c:v>0.55762163279326915</c:v>
                </c:pt>
                <c:pt idx="1">
                  <c:v>4.620062499735663E-2</c:v>
                </c:pt>
                <c:pt idx="2">
                  <c:v>2.9340238022522787E-2</c:v>
                </c:pt>
                <c:pt idx="3">
                  <c:v>0.19769959202685597</c:v>
                </c:pt>
                <c:pt idx="4">
                  <c:v>0.1691379121599956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Other Prof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Sheet2!$B$5:$M$5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Sheet2!$B$12:$M$12</c:f>
              <c:numCache>
                <c:formatCode>#,##0</c:formatCode>
                <c:ptCount val="7"/>
                <c:pt idx="0">
                  <c:v>45.2</c:v>
                </c:pt>
                <c:pt idx="1">
                  <c:v>46.2</c:v>
                </c:pt>
                <c:pt idx="2">
                  <c:v>35.5</c:v>
                </c:pt>
                <c:pt idx="3">
                  <c:v>37</c:v>
                </c:pt>
                <c:pt idx="4">
                  <c:v>37</c:v>
                </c:pt>
                <c:pt idx="5">
                  <c:v>39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v>P/VP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Sheet2!$B$5:$M$5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Sheet2!$B$13:$M$13</c:f>
              <c:numCache>
                <c:formatCode>#,##0</c:formatCode>
                <c:ptCount val="7"/>
                <c:pt idx="0">
                  <c:v>113</c:v>
                </c:pt>
                <c:pt idx="1">
                  <c:v>108</c:v>
                </c:pt>
                <c:pt idx="2">
                  <c:v>110</c:v>
                </c:pt>
                <c:pt idx="3">
                  <c:v>108</c:v>
                </c:pt>
                <c:pt idx="4">
                  <c:v>110</c:v>
                </c:pt>
                <c:pt idx="5">
                  <c:v>110.50000000000001</c:v>
                </c:pt>
                <c:pt idx="6">
                  <c:v>115.5</c:v>
                </c:pt>
              </c:numCache>
            </c:numRef>
          </c:val>
        </c:ser>
        <c:ser>
          <c:idx val="2"/>
          <c:order val="2"/>
          <c:tx>
            <c:v>Other CUPE Staff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Sheet2!$B$5:$M$5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Sheet2!$B$14:$M$14</c:f>
              <c:numCache>
                <c:formatCode>#,##0</c:formatCode>
                <c:ptCount val="7"/>
                <c:pt idx="0">
                  <c:v>543.24800000000005</c:v>
                </c:pt>
                <c:pt idx="1">
                  <c:v>534.60300000000007</c:v>
                </c:pt>
                <c:pt idx="2">
                  <c:v>534.25400000000002</c:v>
                </c:pt>
                <c:pt idx="3">
                  <c:v>528.75299999999993</c:v>
                </c:pt>
                <c:pt idx="4">
                  <c:v>533.54</c:v>
                </c:pt>
                <c:pt idx="5">
                  <c:v>529.30999999999995</c:v>
                </c:pt>
                <c:pt idx="6">
                  <c:v>543.53200000000004</c:v>
                </c:pt>
              </c:numCache>
            </c:numRef>
          </c:val>
        </c:ser>
        <c:ser>
          <c:idx val="3"/>
          <c:order val="3"/>
          <c:tx>
            <c:v>Educ Assistants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Sheet2!$B$5:$M$5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Sheet2!$B$15:$M$15</c:f>
              <c:numCache>
                <c:formatCode>#,##0</c:formatCode>
                <c:ptCount val="7"/>
                <c:pt idx="0">
                  <c:v>349.99700000000001</c:v>
                </c:pt>
                <c:pt idx="1">
                  <c:v>351.54300000000001</c:v>
                </c:pt>
                <c:pt idx="2">
                  <c:v>360.27800000000002</c:v>
                </c:pt>
                <c:pt idx="3">
                  <c:v>367.08600000000001</c:v>
                </c:pt>
                <c:pt idx="4">
                  <c:v>363</c:v>
                </c:pt>
                <c:pt idx="5">
                  <c:v>380.78999999999996</c:v>
                </c:pt>
                <c:pt idx="6">
                  <c:v>369.4359</c:v>
                </c:pt>
              </c:numCache>
            </c:numRef>
          </c:val>
        </c:ser>
        <c:ser>
          <c:idx val="4"/>
          <c:order val="4"/>
          <c:tx>
            <c:v>Teachers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Sheet2!$B$5:$M$5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Sheet2!$B$16:$M$16</c:f>
              <c:numCache>
                <c:formatCode>#,##0</c:formatCode>
                <c:ptCount val="7"/>
                <c:pt idx="0">
                  <c:v>1731.9270000000001</c:v>
                </c:pt>
                <c:pt idx="1">
                  <c:v>1716.73</c:v>
                </c:pt>
                <c:pt idx="2">
                  <c:v>1714.5600000000002</c:v>
                </c:pt>
                <c:pt idx="3">
                  <c:v>1683.89</c:v>
                </c:pt>
                <c:pt idx="4">
                  <c:v>1737.0399999999997</c:v>
                </c:pt>
                <c:pt idx="5">
                  <c:v>1794.6700000000003</c:v>
                </c:pt>
                <c:pt idx="6">
                  <c:v>1822.0047000000002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401472"/>
        <c:axId val="117403008"/>
      </c:barChart>
      <c:catAx>
        <c:axId val="117401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7403008"/>
        <c:crossesAt val="0"/>
        <c:auto val="1"/>
        <c:lblAlgn val="ctr"/>
        <c:lblOffset val="100"/>
        <c:noMultiLvlLbl val="0"/>
      </c:catAx>
      <c:valAx>
        <c:axId val="117403008"/>
        <c:scaling>
          <c:orientation val="minMax"/>
          <c:max val="3000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117401472"/>
        <c:crosses val="autoZero"/>
        <c:crossBetween val="between"/>
        <c:majorUnit val="250"/>
        <c:minorUnit val="100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bg2">
        <a:lumMod val="75000"/>
      </a:schemeClr>
    </a:solidFill>
    <a:ln>
      <a:gradFill>
        <a:gsLst>
          <a:gs pos="0">
            <a:srgbClr val="000082"/>
          </a:gs>
          <a:gs pos="30000">
            <a:srgbClr val="66008F"/>
          </a:gs>
          <a:gs pos="64999">
            <a:srgbClr val="BA0066"/>
          </a:gs>
          <a:gs pos="89999">
            <a:srgbClr val="FF0000"/>
          </a:gs>
          <a:gs pos="100000">
            <a:srgbClr val="FF8200"/>
          </a:gs>
        </a:gsLst>
        <a:lin ang="5400000" scaled="0"/>
      </a:gradFill>
    </a:ln>
  </c:sp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smtClean="0">
                <a:solidFill>
                  <a:srgbClr val="00B050"/>
                </a:solidFill>
              </a:rPr>
              <a:t>Cumulative Change</a:t>
            </a:r>
            <a:r>
              <a:rPr lang="en-US" sz="3200" baseline="0" dirty="0" smtClean="0">
                <a:solidFill>
                  <a:srgbClr val="00B050"/>
                </a:solidFill>
              </a:rPr>
              <a:t> by Staffing  Group</a:t>
            </a:r>
            <a:endParaRPr lang="en-US" sz="3200" dirty="0">
              <a:solidFill>
                <a:srgbClr val="00B050"/>
              </a:solidFill>
            </a:endParaRPr>
          </a:p>
        </c:rich>
      </c:tx>
      <c:layout>
        <c:manualLayout>
          <c:xMode val="edge"/>
          <c:yMode val="edge"/>
          <c:x val="9.9369262889180091E-2"/>
          <c:y val="1.417006690414494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9547028754594972E-2"/>
          <c:y val="0.13659819209378718"/>
          <c:w val="0.77821827081628137"/>
          <c:h val="0.7903416724796426"/>
        </c:manualLayout>
      </c:layout>
      <c:lineChart>
        <c:grouping val="standard"/>
        <c:varyColors val="0"/>
        <c:ser>
          <c:idx val="4"/>
          <c:order val="0"/>
          <c:tx>
            <c:strRef>
              <c:f>'Working Copy'!$A$25</c:f>
              <c:strCache>
                <c:ptCount val="1"/>
                <c:pt idx="0">
                  <c:v>Total FTE Teachers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1.5015016790217398E-3"/>
                  <c:y val="2.4861483688974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5054425570708288E-17"/>
                  <c:y val="-4.14358061482905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0060067160869592E-3"/>
                  <c:y val="1.6574322459316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'SD 43'!$K$2:$O$2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'Working Copy'!$K$31:$O$31</c:f>
              <c:numCache>
                <c:formatCode>#,##0.00</c:formatCode>
                <c:ptCount val="5"/>
                <c:pt idx="0">
                  <c:v>-2.1699999999998454</c:v>
                </c:pt>
                <c:pt idx="1">
                  <c:v>-32.839999999999918</c:v>
                </c:pt>
                <c:pt idx="2">
                  <c:v>20.309999999999718</c:v>
                </c:pt>
                <c:pt idx="3">
                  <c:v>77.940000000000282</c:v>
                </c:pt>
                <c:pt idx="4">
                  <c:v>105.27470000000017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'Working Copy'!$A$71</c:f>
              <c:strCache>
                <c:ptCount val="1"/>
                <c:pt idx="0">
                  <c:v>Total FTE Principals &amp; Vice-Principals</c:v>
                </c:pt>
              </c:strCache>
            </c:strRef>
          </c:tx>
          <c:marker>
            <c:symbol val="none"/>
          </c:marker>
          <c:dLbls>
            <c:dLbl>
              <c:idx val="1"/>
              <c:layout>
                <c:manualLayout>
                  <c:x val="3.0030033580434796E-3"/>
                  <c:y val="-1.0358951537072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507508395108643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045050370652196E-3"/>
                  <c:y val="1.4502532151901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'SD 43'!$K$2:$O$2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'Working Copy'!$K$77:$O$77</c:f>
              <c:numCache>
                <c:formatCode>#,##0.00</c:formatCode>
                <c:ptCount val="5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2.5000000000000142</c:v>
                </c:pt>
                <c:pt idx="4">
                  <c:v>7.5</c:v>
                </c:pt>
              </c:numCache>
            </c:numRef>
          </c:val>
          <c:smooth val="0"/>
        </c:ser>
        <c:ser>
          <c:idx val="6"/>
          <c:order val="2"/>
          <c:tx>
            <c:strRef>
              <c:f>'Working Copy'!$A$98</c:f>
              <c:strCache>
                <c:ptCount val="1"/>
                <c:pt idx="0">
                  <c:v>Total FTE Other Professionals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1.6516518469239138E-2"/>
                  <c:y val="4.14358061482905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012013432173918E-2"/>
                  <c:y val="1.2430741844487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009010074130493E-3"/>
                  <c:y val="1.0358951537072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045050370652196E-3"/>
                  <c:y val="-2.4861483688974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'SD 43'!$K$2:$O$2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'Working Copy'!$K$104:$O$104</c:f>
              <c:numCache>
                <c:formatCode>#,##0.00</c:formatCode>
                <c:ptCount val="5"/>
                <c:pt idx="0">
                  <c:v>-1.7000000000000028</c:v>
                </c:pt>
                <c:pt idx="1">
                  <c:v>-0.20000000000000284</c:v>
                </c:pt>
                <c:pt idx="2">
                  <c:v>-0.20000000000000284</c:v>
                </c:pt>
                <c:pt idx="3">
                  <c:v>1.7999999999999972</c:v>
                </c:pt>
                <c:pt idx="4">
                  <c:v>1.7999999999999972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'Working Copy'!$A$178</c:f>
              <c:strCache>
                <c:ptCount val="1"/>
                <c:pt idx="0">
                  <c:v>Total FTE All Support Staff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dLbls>
            <c:dLbl>
              <c:idx val="3"/>
              <c:layout>
                <c:manualLayout>
                  <c:x val="-3.0030033580434796E-3"/>
                  <c:y val="-2.0717903074145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'SD 43'!$K$2:$O$2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'Working Copy'!$K$184:$O$184</c:f>
              <c:numCache>
                <c:formatCode>#,##0.00</c:formatCode>
                <c:ptCount val="5"/>
                <c:pt idx="0">
                  <c:v>8.3859999999999673</c:v>
                </c:pt>
                <c:pt idx="1">
                  <c:v>9.6929999999998699</c:v>
                </c:pt>
                <c:pt idx="2">
                  <c:v>10.393999999999892</c:v>
                </c:pt>
                <c:pt idx="3">
                  <c:v>23.953999999999837</c:v>
                </c:pt>
                <c:pt idx="4">
                  <c:v>26.821900000000028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487104"/>
        <c:axId val="117488640"/>
      </c:lineChart>
      <c:catAx>
        <c:axId val="11748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488640"/>
        <c:crossesAt val="0"/>
        <c:auto val="1"/>
        <c:lblAlgn val="ctr"/>
        <c:lblOffset val="100"/>
        <c:noMultiLvlLbl val="0"/>
      </c:catAx>
      <c:valAx>
        <c:axId val="117488640"/>
        <c:scaling>
          <c:orientation val="minMax"/>
          <c:max val="110"/>
          <c:min val="-35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spPr>
          <a:ln w="9525">
            <a:noFill/>
          </a:ln>
        </c:spPr>
        <c:crossAx val="117487104"/>
        <c:crosses val="autoZero"/>
        <c:crossBetween val="between"/>
      </c:valAx>
      <c:spPr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>
        <c:manualLayout>
          <c:xMode val="edge"/>
          <c:yMode val="edge"/>
          <c:x val="0.86232802042136858"/>
          <c:y val="0.31129644480783242"/>
          <c:w val="0.13038227913818462"/>
          <c:h val="0.5295706467444181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75"/>
      <c:rotY val="100"/>
      <c:depthPercent val="100"/>
      <c:rAngAx val="0"/>
      <c:perspective val="5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118496869797013E-2"/>
          <c:y val="0.1142881055947533"/>
          <c:w val="0.74176962259599222"/>
          <c:h val="0.88409114769744701"/>
        </c:manualLayout>
      </c:layout>
      <c:pie3DChart>
        <c:varyColors val="1"/>
        <c:ser>
          <c:idx val="0"/>
          <c:order val="0"/>
          <c:explosion val="13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Ministry of Education,  $244.6 </a:t>
                    </a:r>
                    <a:r>
                      <a:rPr lang="en-US" dirty="0" smtClean="0"/>
                      <a:t>           </a:t>
                    </a:r>
                  </a:p>
                  <a:p>
                    <a:r>
                      <a:rPr lang="en-US" dirty="0" smtClean="0"/>
                      <a:t>92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3238988922680229E-2"/>
                  <c:y val="-6.464654635159158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International Education,  $14.4 </a:t>
                    </a:r>
                    <a:r>
                      <a:rPr lang="en-US" dirty="0" smtClean="0"/>
                      <a:t>                               </a:t>
                    </a:r>
                  </a:p>
                  <a:p>
                    <a:r>
                      <a:rPr lang="en-US" dirty="0" smtClean="0"/>
                      <a:t> </a:t>
                    </a:r>
                    <a:r>
                      <a:rPr lang="en-US" dirty="0"/>
                      <a:t>5%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2253632459196628E-2"/>
                  <c:y val="-5.625996170180128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    Continuing </a:t>
                    </a:r>
                    <a:r>
                      <a:rPr lang="en-US" dirty="0"/>
                      <a:t>Education,  $2.6 </a:t>
                    </a:r>
                    <a:r>
                      <a:rPr lang="en-US" dirty="0" smtClean="0"/>
                      <a:t>                              </a:t>
                    </a:r>
                  </a:p>
                  <a:p>
                    <a:r>
                      <a:rPr lang="en-US" dirty="0" smtClean="0"/>
                      <a:t>1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4478810325121905E-2"/>
                  <c:y val="7.830217186578614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Other Fees and Revenue,  $5.2 </a:t>
                    </a:r>
                    <a:r>
                      <a:rPr lang="en-US" dirty="0" smtClean="0"/>
                      <a:t>                  </a:t>
                    </a:r>
                  </a:p>
                  <a:p>
                    <a:r>
                      <a:rPr lang="en-US" dirty="0" smtClean="0"/>
                      <a:t> </a:t>
                    </a:r>
                    <a:r>
                      <a:rPr lang="en-US" dirty="0"/>
                      <a:t>2%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3.7858920386460437E-2"/>
                  <c:y val="-5.775304998750986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124474509509264E-2"/>
                  <c:y val="3.946129261213725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30201737925088684"/>
                  <c:y val="0.143160776175912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4.769122811527373E-2"/>
                  <c:y val="0.2342049383835439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 i="0" baseline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Sheet1!$A$4:$A$11</c:f>
              <c:strCache>
                <c:ptCount val="4"/>
                <c:pt idx="0">
                  <c:v>Ministry of Education</c:v>
                </c:pt>
                <c:pt idx="1">
                  <c:v>International Education</c:v>
                </c:pt>
                <c:pt idx="2">
                  <c:v>Contuining Education</c:v>
                </c:pt>
                <c:pt idx="3">
                  <c:v>Other Fees and Revenue</c:v>
                </c:pt>
              </c:strCache>
            </c:strRef>
          </c:cat>
          <c:val>
            <c:numRef>
              <c:f>Sheet1!$B$4:$B$11</c:f>
              <c:numCache>
                <c:formatCode>_("$"* #,##0.0_);_("$"* \(#,##0.0\);_("$"* "-"??_);_(@_)</c:formatCode>
                <c:ptCount val="4"/>
                <c:pt idx="0">
                  <c:v>244.60635199999999</c:v>
                </c:pt>
                <c:pt idx="1">
                  <c:v>14.434549000000001</c:v>
                </c:pt>
                <c:pt idx="2">
                  <c:v>2.5931000000000002</c:v>
                </c:pt>
                <c:pt idx="3">
                  <c:v>5.1529379999999998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415488"/>
        <c:axId val="90417024"/>
      </c:barChart>
      <c:catAx>
        <c:axId val="90415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0417024"/>
        <c:crosses val="autoZero"/>
        <c:auto val="1"/>
        <c:lblAlgn val="ctr"/>
        <c:lblOffset val="100"/>
        <c:noMultiLvlLbl val="0"/>
      </c:catAx>
      <c:valAx>
        <c:axId val="90417024"/>
        <c:scaling>
          <c:orientation val="minMax"/>
          <c:max val="32500"/>
          <c:min val="2800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90415488"/>
        <c:crosses val="autoZero"/>
        <c:crossBetween val="between"/>
        <c:majorUnit val="500"/>
        <c:minorUnit val="100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16907261592301"/>
          <c:y val="5.1400554097404488E-2"/>
          <c:w val="0.84827537182852142"/>
          <c:h val="0.7353973461650626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Sheet2!$B$5:$M$5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Sheet2!$B$8:$M$8</c:f>
              <c:numCache>
                <c:formatCode>#,##0</c:formatCode>
                <c:ptCount val="12"/>
                <c:pt idx="0">
                  <c:v>32120.5913</c:v>
                </c:pt>
                <c:pt idx="1">
                  <c:v>31628.973900000001</c:v>
                </c:pt>
                <c:pt idx="2">
                  <c:v>31160.262200000001</c:v>
                </c:pt>
                <c:pt idx="3">
                  <c:v>30660.0671</c:v>
                </c:pt>
                <c:pt idx="4">
                  <c:v>30401.593000000001</c:v>
                </c:pt>
                <c:pt idx="5">
                  <c:v>29765.768799999998</c:v>
                </c:pt>
                <c:pt idx="6">
                  <c:v>29607.745300000002</c:v>
                </c:pt>
                <c:pt idx="7">
                  <c:v>29441.5</c:v>
                </c:pt>
                <c:pt idx="8">
                  <c:v>29500.125</c:v>
                </c:pt>
                <c:pt idx="9">
                  <c:v>30032.9375</c:v>
                </c:pt>
                <c:pt idx="10">
                  <c:v>30442.9375</c:v>
                </c:pt>
                <c:pt idx="11">
                  <c:v>30344.9375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015360"/>
        <c:axId val="82016896"/>
      </c:barChart>
      <c:catAx>
        <c:axId val="82015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2016896"/>
        <c:crosses val="autoZero"/>
        <c:auto val="1"/>
        <c:lblAlgn val="ctr"/>
        <c:lblOffset val="100"/>
        <c:noMultiLvlLbl val="0"/>
      </c:catAx>
      <c:valAx>
        <c:axId val="82016896"/>
        <c:scaling>
          <c:orientation val="minMax"/>
          <c:max val="32500"/>
          <c:min val="2800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82015360"/>
        <c:crosses val="autoZero"/>
        <c:crossBetween val="between"/>
        <c:majorUnit val="500"/>
        <c:minorUnit val="100"/>
      </c:valAx>
    </c:plotArea>
    <c:plotVisOnly val="1"/>
    <c:dispBlanksAs val="gap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49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4391254704974944"/>
          <c:y val="4.5128205128205132E-2"/>
          <c:w val="0.63221981191888832"/>
          <c:h val="0.87282051282051287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4229979936983923"/>
          <c:y val="4.6413502109704644E-2"/>
          <c:w val="0.63379365554176648"/>
          <c:h val="0.87341772151898733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1379759254231152"/>
          <c:y val="4.5128205128205132E-2"/>
          <c:w val="0.56233476332699794"/>
          <c:h val="0.7718102282669211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l"/>
      <c:layout>
        <c:manualLayout>
          <c:xMode val="edge"/>
          <c:yMode val="edge"/>
          <c:x val="1.3018713289833974E-2"/>
          <c:y val="0.21276220472440946"/>
          <c:w val="0.38308987238664133"/>
          <c:h val="0.66909897553128428"/>
        </c:manualLayout>
      </c:layout>
      <c:overlay val="0"/>
      <c:txPr>
        <a:bodyPr/>
        <a:lstStyle/>
        <a:p>
          <a:pPr>
            <a:defRPr sz="1300" baseline="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0215403221656115"/>
          <c:y val="3.0284480568961138E-2"/>
          <c:w val="0.59457799392722965"/>
          <c:h val="0.8196541359749386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l"/>
      <c:layout>
        <c:manualLayout>
          <c:xMode val="edge"/>
          <c:yMode val="edge"/>
          <c:x val="9.8039215686274508E-3"/>
          <c:y val="0.19351028702057407"/>
          <c:w val="0.41069553805774278"/>
          <c:h val="0.70975361950723903"/>
        </c:manualLayout>
      </c:layout>
      <c:overlay val="0"/>
      <c:txPr>
        <a:bodyPr/>
        <a:lstStyle/>
        <a:p>
          <a:pPr rtl="0">
            <a:defRPr sz="13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3.658136482939638E-4"/>
          <c:y val="3.177739501312335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7477955279628505"/>
          <c:y val="3.5996965223097116E-2"/>
          <c:w val="0.61894220524414645"/>
          <c:h val="0.85119553805774273"/>
        </c:manualLayout>
      </c:layout>
      <c:pie3DChart>
        <c:varyColors val="1"/>
        <c:ser>
          <c:idx val="1"/>
          <c:order val="0"/>
          <c:tx>
            <c:v>Provincial Average</c:v>
          </c:tx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explosion val="10"/>
            <c:spPr>
              <a:solidFill>
                <a:srgbClr val="FF0000"/>
              </a:solidFill>
            </c:spPr>
          </c:dPt>
          <c:dPt>
            <c:idx val="2"/>
            <c:bubble3D val="0"/>
            <c:explosion val="17"/>
            <c:spPr>
              <a:solidFill>
                <a:srgbClr val="00B050"/>
              </a:solidFill>
            </c:spPr>
          </c:dPt>
          <c:dPt>
            <c:idx val="3"/>
            <c:bubble3D val="0"/>
            <c:explosion val="12"/>
            <c:spPr>
              <a:solidFill>
                <a:srgbClr val="FFFF00"/>
              </a:solidFill>
            </c:spPr>
          </c:dPt>
          <c:cat>
            <c:multiLvlStrRef>
              <c:f>Sheet1!$A$54:$B$57</c:f>
              <c:multiLvlStrCache>
                <c:ptCount val="4"/>
                <c:lvl>
                  <c:pt idx="0">
                    <c:v>83.30%</c:v>
                  </c:pt>
                  <c:pt idx="1">
                    <c:v>3.20%</c:v>
                  </c:pt>
                  <c:pt idx="2">
                    <c:v>11.50%</c:v>
                  </c:pt>
                  <c:pt idx="3">
                    <c:v>2.00%</c:v>
                  </c:pt>
                </c:lvl>
                <c:lvl>
                  <c:pt idx="0">
                    <c:v>Instruction</c:v>
                  </c:pt>
                  <c:pt idx="1">
                    <c:v>District Administration</c:v>
                  </c:pt>
                  <c:pt idx="2">
                    <c:v>Operations and Maintenance</c:v>
                  </c:pt>
                  <c:pt idx="3">
                    <c:v>Transportation</c:v>
                  </c:pt>
                </c:lvl>
              </c:multiLvlStrCache>
            </c:multiLvlStrRef>
          </c:cat>
          <c:val>
            <c:numRef>
              <c:f>Sheet1!$B$54:$B$57</c:f>
              <c:numCache>
                <c:formatCode>0.00%</c:formatCode>
                <c:ptCount val="4"/>
                <c:pt idx="0">
                  <c:v>0.83299999999999996</c:v>
                </c:pt>
                <c:pt idx="1">
                  <c:v>3.2000000000000001E-2</c:v>
                </c:pt>
                <c:pt idx="2">
                  <c:v>0.115</c:v>
                </c:pt>
                <c:pt idx="3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l"/>
      <c:layout>
        <c:manualLayout>
          <c:xMode val="edge"/>
          <c:yMode val="edge"/>
          <c:x val="1.020408163265306E-2"/>
          <c:y val="0.25405861767279092"/>
          <c:w val="0.38786008891745677"/>
          <c:h val="0.66396587926509187"/>
        </c:manualLayout>
      </c:layout>
      <c:overlay val="0"/>
      <c:txPr>
        <a:bodyPr/>
        <a:lstStyle/>
        <a:p>
          <a:pPr rtl="0"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0.8674</cdr:x>
      <cdr:y>0.74408</cdr:y>
    </cdr:from>
    <cdr:to>
      <cdr:x>1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189121" y="3723300"/>
          <a:ext cx="1091279" cy="1158263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0.07966</cdr:x>
      <cdr:y>0.93554</cdr:y>
    </cdr:from>
    <cdr:to>
      <cdr:x>0.61429</cdr:x>
      <cdr:y>0.99603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0473" y="5892403"/>
          <a:ext cx="4634002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aseline="0" dirty="0" smtClean="0"/>
            <a:t>.</a:t>
          </a:r>
          <a:endParaRPr lang="en-US" sz="1100" baseline="0" dirty="0"/>
        </a:p>
      </cdr:txBody>
    </cdr:sp>
  </cdr:relSizeAnchor>
  <cdr:relSizeAnchor xmlns:cdr="http://schemas.openxmlformats.org/drawingml/2006/chartDrawing">
    <cdr:from>
      <cdr:x>0.59459</cdr:x>
      <cdr:y>0.93554</cdr:y>
    </cdr:from>
    <cdr:to>
      <cdr:x>0.84685</cdr:x>
      <cdr:y>0.97183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29200" y="5734827"/>
          <a:ext cx="2133600" cy="2224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dirty="0"/>
            <a:t>1530 Report Funding Allocation System</a:t>
          </a:r>
        </a:p>
      </cdr:txBody>
    </cdr:sp>
  </cdr:relSizeAnchor>
  <cdr:relSizeAnchor xmlns:cdr="http://schemas.openxmlformats.org/drawingml/2006/chartDrawing">
    <cdr:from>
      <cdr:x>0.87098</cdr:x>
      <cdr:y>0.82297</cdr:y>
    </cdr:from>
    <cdr:to>
      <cdr:x>1</cdr:x>
      <cdr:y>1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366920" y="5044782"/>
          <a:ext cx="1091279" cy="1085182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56EC21A3-6988-4162-9FEB-A85EBF02D2D3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46047807-83B4-49EE-B769-4DA7346EB1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228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78EDA-EDC2-4953-AA6C-64F174189C5D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763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46035-E6C5-4909-BF37-672DC25FA089}" type="datetime3">
              <a:rPr lang="en-US" smtClean="0">
                <a:solidFill>
                  <a:prstClr val="black">
                    <a:tint val="75000"/>
                  </a:prstClr>
                </a:solidFill>
              </a:rPr>
              <a:t>9 April 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23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39D1-CA1E-4AED-A4AD-3F2E2DC991B7}" type="datetime3">
              <a:rPr lang="en-US" smtClean="0">
                <a:solidFill>
                  <a:prstClr val="black">
                    <a:tint val="75000"/>
                  </a:prstClr>
                </a:solidFill>
              </a:rPr>
              <a:t>9 April 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65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2D8B-BB6C-48A0-A8BC-2F32F38A2751}" type="datetime3">
              <a:rPr lang="en-US" smtClean="0">
                <a:solidFill>
                  <a:prstClr val="black">
                    <a:tint val="75000"/>
                  </a:prstClr>
                </a:solidFill>
              </a:rPr>
              <a:t>9 April 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3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71FDE-4D32-49FA-A46F-A025631667BC}" type="datetime3">
              <a:rPr lang="en-US" smtClean="0">
                <a:solidFill>
                  <a:prstClr val="black">
                    <a:tint val="75000"/>
                  </a:prstClr>
                </a:solidFill>
              </a:rPr>
              <a:t>9 April 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16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BADE-281B-4875-A6A8-1B9F611BD550}" type="datetime3">
              <a:rPr lang="en-US" smtClean="0">
                <a:solidFill>
                  <a:prstClr val="black">
                    <a:tint val="75000"/>
                  </a:prstClr>
                </a:solidFill>
              </a:rPr>
              <a:t>9 April 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838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E41A8-8E56-40D8-87AA-3F1A651ACFBC}" type="datetime3">
              <a:rPr lang="en-US" smtClean="0">
                <a:solidFill>
                  <a:prstClr val="black">
                    <a:tint val="75000"/>
                  </a:prstClr>
                </a:solidFill>
              </a:rPr>
              <a:t>9 April 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051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594-FE55-4BD7-895F-86690F79EF2D}" type="datetime3">
              <a:rPr lang="en-US" smtClean="0">
                <a:solidFill>
                  <a:prstClr val="black">
                    <a:tint val="75000"/>
                  </a:prstClr>
                </a:solidFill>
              </a:rPr>
              <a:t>9 April 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5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D704-AD3A-4CC6-AC64-D96DEACD4C5F}" type="datetime3">
              <a:rPr lang="en-US" smtClean="0">
                <a:solidFill>
                  <a:prstClr val="black">
                    <a:tint val="75000"/>
                  </a:prstClr>
                </a:solidFill>
              </a:rPr>
              <a:t>9 April 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07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0000-F52F-430A-81E7-84D218F47DE8}" type="datetime3">
              <a:rPr lang="en-US" smtClean="0">
                <a:solidFill>
                  <a:prstClr val="black">
                    <a:tint val="75000"/>
                  </a:prstClr>
                </a:solidFill>
              </a:rPr>
              <a:t>9 April 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6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2B81-0056-48AD-B0B1-4D27CFBB7F00}" type="datetime3">
              <a:rPr lang="en-US" smtClean="0">
                <a:solidFill>
                  <a:prstClr val="black">
                    <a:tint val="75000"/>
                  </a:prstClr>
                </a:solidFill>
              </a:rPr>
              <a:t>9 April 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80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A7ACF-D6F8-406B-963D-FFC48043C1CE}" type="datetime3">
              <a:rPr lang="en-US" smtClean="0">
                <a:solidFill>
                  <a:prstClr val="black">
                    <a:tint val="75000"/>
                  </a:prstClr>
                </a:solidFill>
              </a:rPr>
              <a:t>9 April 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37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F23DD-B1EA-40D2-A0A6-53945E3CECE4}" type="datetime3">
              <a:rPr lang="en-US" smtClean="0">
                <a:solidFill>
                  <a:prstClr val="black">
                    <a:tint val="75000"/>
                  </a:prstClr>
                </a:solidFill>
              </a:rPr>
              <a:t>9 April 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18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7" Type="http://schemas.openxmlformats.org/officeDocument/2006/relationships/chart" Target="../charts/chart10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67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Coquitlam Board </a:t>
            </a:r>
            <a:br>
              <a:rPr lang="en-US" sz="67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7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br>
              <a:rPr lang="en-US" sz="67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7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</a:t>
            </a:r>
            <a:br>
              <a:rPr lang="en-US" sz="67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7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 Presentation</a:t>
            </a:r>
            <a:br>
              <a:rPr lang="en-US" sz="67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9, 2013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394325"/>
            <a:ext cx="1096963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033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Student Enrolment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2082734"/>
              </p:ext>
            </p:extLst>
          </p:nvPr>
        </p:nvGraphicFramePr>
        <p:xfrm>
          <a:off x="457200" y="1600201"/>
          <a:ext cx="8229600" cy="3505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4478429"/>
              </p:ext>
            </p:extLst>
          </p:nvPr>
        </p:nvGraphicFramePr>
        <p:xfrm>
          <a:off x="533400" y="1219200"/>
          <a:ext cx="8001000" cy="458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257800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108" y="5943600"/>
            <a:ext cx="304165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1767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Provincial Funding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29125"/>
          </a:xfrm>
        </p:spPr>
        <p:txBody>
          <a:bodyPr>
            <a:normAutofit/>
          </a:bodyPr>
          <a:lstStyle/>
          <a:p>
            <a:r>
              <a:rPr lang="en-US" sz="2400" dirty="0"/>
              <a:t>T</a:t>
            </a:r>
            <a:r>
              <a:rPr lang="en-US" sz="2400" dirty="0" smtClean="0"/>
              <a:t>here is no increase in operating grants for the educational system for the 2013/14 year</a:t>
            </a:r>
          </a:p>
          <a:p>
            <a:endParaRPr lang="en-US" sz="1200" dirty="0" smtClean="0"/>
          </a:p>
          <a:p>
            <a:r>
              <a:rPr lang="en-US" sz="2400" dirty="0" smtClean="0"/>
              <a:t>As a result of province wide declining enrolment the basic student grant will increase $116 to $6,900 per fte student.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400" dirty="0" smtClean="0"/>
              <a:t>52 school districts are reporting declining enrolment with 44 of these school districts qualifying for declining enrolment funding or funding protection supplements - $51.9 million</a:t>
            </a:r>
          </a:p>
          <a:p>
            <a:endParaRPr lang="en-US" sz="1200" dirty="0" smtClean="0"/>
          </a:p>
          <a:p>
            <a:r>
              <a:rPr lang="en-US" sz="2400" dirty="0" smtClean="0"/>
              <a:t>Provincial Enrolment Holdback of $59.6 million ($51.3 million in 2012/13) 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334000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2577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567016501"/>
              </p:ext>
            </p:extLst>
          </p:nvPr>
        </p:nvGraphicFramePr>
        <p:xfrm>
          <a:off x="0" y="4267200"/>
          <a:ext cx="4040188" cy="1858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 Placeholder 17"/>
          <p:cNvSpPr>
            <a:spLocks noGrp="1"/>
          </p:cNvSpPr>
          <p:nvPr>
            <p:ph type="body" idx="4294967295"/>
          </p:nvPr>
        </p:nvSpPr>
        <p:spPr>
          <a:xfrm>
            <a:off x="0" y="1295400"/>
            <a:ext cx="4040188" cy="3124200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School District Operating Expenditures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6833427"/>
              </p:ext>
            </p:extLst>
          </p:nvPr>
        </p:nvGraphicFramePr>
        <p:xfrm>
          <a:off x="3886200" y="4114800"/>
          <a:ext cx="44958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7703403"/>
              </p:ext>
            </p:extLst>
          </p:nvPr>
        </p:nvGraphicFramePr>
        <p:xfrm>
          <a:off x="685800" y="1295400"/>
          <a:ext cx="78486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6235704"/>
              </p:ext>
            </p:extLst>
          </p:nvPr>
        </p:nvGraphicFramePr>
        <p:xfrm>
          <a:off x="685800" y="4038600"/>
          <a:ext cx="77724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8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909313"/>
              </p:ext>
            </p:extLst>
          </p:nvPr>
        </p:nvGraphicFramePr>
        <p:xfrm>
          <a:off x="533400" y="3886200"/>
          <a:ext cx="79248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9" name="Chart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9628103"/>
              </p:ext>
            </p:extLst>
          </p:nvPr>
        </p:nvGraphicFramePr>
        <p:xfrm>
          <a:off x="533400" y="1447800"/>
          <a:ext cx="8077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933389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School District Operating Spending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2012/13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227637"/>
              </p:ext>
            </p:extLst>
          </p:nvPr>
        </p:nvGraphicFramePr>
        <p:xfrm>
          <a:off x="533400" y="1600200"/>
          <a:ext cx="8229600" cy="228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5930207"/>
              </p:ext>
            </p:extLst>
          </p:nvPr>
        </p:nvGraphicFramePr>
        <p:xfrm>
          <a:off x="609600" y="3962400"/>
          <a:ext cx="767715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1167692"/>
              </p:ext>
            </p:extLst>
          </p:nvPr>
        </p:nvGraphicFramePr>
        <p:xfrm>
          <a:off x="609600" y="4038600"/>
          <a:ext cx="77724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348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rgbClr val="00B050"/>
                </a:solidFill>
              </a:rPr>
              <a:t>School District Budgeted FTE Employees</a:t>
            </a:r>
            <a:br>
              <a:rPr lang="en-US" sz="3800" b="1" dirty="0" smtClean="0">
                <a:solidFill>
                  <a:srgbClr val="00B050"/>
                </a:solidFill>
              </a:rPr>
            </a:br>
            <a:r>
              <a:rPr lang="en-US" sz="3800" b="1" dirty="0" smtClean="0">
                <a:solidFill>
                  <a:srgbClr val="00B050"/>
                </a:solidFill>
              </a:rPr>
              <a:t>September 2012</a:t>
            </a:r>
            <a:endParaRPr lang="en-US" sz="3800" b="1" dirty="0">
              <a:solidFill>
                <a:srgbClr val="00B05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34268"/>
              </p:ext>
            </p:extLst>
          </p:nvPr>
        </p:nvGraphicFramePr>
        <p:xfrm>
          <a:off x="533400" y="1219201"/>
          <a:ext cx="41148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622519"/>
              </p:ext>
            </p:extLst>
          </p:nvPr>
        </p:nvGraphicFramePr>
        <p:xfrm>
          <a:off x="4419600" y="2743200"/>
          <a:ext cx="4164806" cy="3348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1164789"/>
              </p:ext>
            </p:extLst>
          </p:nvPr>
        </p:nvGraphicFramePr>
        <p:xfrm>
          <a:off x="304800" y="1295400"/>
          <a:ext cx="5410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0611152"/>
              </p:ext>
            </p:extLst>
          </p:nvPr>
        </p:nvGraphicFramePr>
        <p:xfrm>
          <a:off x="3124200" y="3581400"/>
          <a:ext cx="56388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018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Staffing Levels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432851"/>
              </p:ext>
            </p:extLst>
          </p:nvPr>
        </p:nvGraphicFramePr>
        <p:xfrm>
          <a:off x="457200" y="1295400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7162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967688"/>
              </p:ext>
            </p:extLst>
          </p:nvPr>
        </p:nvGraphicFramePr>
        <p:xfrm>
          <a:off x="457200" y="152400"/>
          <a:ext cx="8458199" cy="6129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979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Budget Reflection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Over projected enrolment and revenues</a:t>
            </a:r>
          </a:p>
          <a:p>
            <a:endParaRPr lang="en-US" dirty="0" smtClean="0"/>
          </a:p>
          <a:p>
            <a:r>
              <a:rPr lang="en-US" dirty="0" smtClean="0"/>
              <a:t>Under projected costs and expenditures</a:t>
            </a:r>
          </a:p>
          <a:p>
            <a:endParaRPr lang="en-US" dirty="0" smtClean="0"/>
          </a:p>
          <a:p>
            <a:r>
              <a:rPr lang="en-US" dirty="0" smtClean="0"/>
              <a:t>Did not build in any contingencies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181600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1641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b="1" i="1" dirty="0" smtClean="0">
                <a:solidFill>
                  <a:srgbClr val="00B050"/>
                </a:solidFill>
              </a:rPr>
              <a:t>Budget </a:t>
            </a:r>
            <a:r>
              <a:rPr lang="en-US" b="1" i="1" dirty="0">
                <a:solidFill>
                  <a:srgbClr val="00B050"/>
                </a:solidFill>
              </a:rPr>
              <a:t>Challenges 2013/2014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720841"/>
            <a:ext cx="7315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000" i="1" dirty="0" smtClean="0"/>
              <a:t>Enrolment Declines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i="1" dirty="0"/>
              <a:t>Enrolment </a:t>
            </a:r>
            <a:r>
              <a:rPr lang="en-US" sz="2000" i="1" dirty="0" smtClean="0"/>
              <a:t>demographics </a:t>
            </a:r>
            <a:r>
              <a:rPr lang="en-US" sz="2000" i="1" dirty="0"/>
              <a:t>and </a:t>
            </a:r>
            <a:r>
              <a:rPr lang="en-US" sz="2000" i="1" dirty="0" smtClean="0"/>
              <a:t>school capacity </a:t>
            </a:r>
            <a:endParaRPr lang="en-US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i="1" dirty="0"/>
              <a:t>E</a:t>
            </a:r>
            <a:r>
              <a:rPr lang="en-US" sz="2000" i="1" dirty="0" smtClean="0"/>
              <a:t>mployee </a:t>
            </a:r>
            <a:r>
              <a:rPr lang="en-US" sz="2000" i="1" dirty="0"/>
              <a:t>benefit </a:t>
            </a:r>
            <a:r>
              <a:rPr lang="en-US" sz="2000" i="1" dirty="0" smtClean="0"/>
              <a:t>increases </a:t>
            </a:r>
            <a:r>
              <a:rPr lang="en-US" sz="1600" i="1" dirty="0" smtClean="0"/>
              <a:t>(CPP &amp; EI 4%; EHB &amp; Dental 3%; EAP 2%)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i="1" dirty="0" smtClean="0"/>
              <a:t>Teacher Pension Plan increases of 1.3% of salary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i="1" dirty="0" smtClean="0"/>
              <a:t>Other Retirement benefit increases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i="1" dirty="0" smtClean="0"/>
              <a:t>Inflation of 2% in Services and Supplies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i="1" dirty="0" smtClean="0"/>
              <a:t>Utilities – Electricity, Gas and water/sewer increases </a:t>
            </a:r>
            <a:endParaRPr lang="en-US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i="1" dirty="0" smtClean="0"/>
              <a:t>Transition </a:t>
            </a:r>
            <a:r>
              <a:rPr lang="en-US" sz="2000" i="1" dirty="0"/>
              <a:t>from HST back to GST </a:t>
            </a:r>
            <a:r>
              <a:rPr lang="en-US" sz="2000" i="1" dirty="0" smtClean="0"/>
              <a:t>/PST</a:t>
            </a:r>
            <a:endParaRPr lang="en-US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i="1" dirty="0" smtClean="0"/>
              <a:t>Increasing </a:t>
            </a:r>
            <a:r>
              <a:rPr lang="en-US" sz="2000" i="1" dirty="0"/>
              <a:t>Special Education needs </a:t>
            </a:r>
            <a:endParaRPr lang="en-US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i="1" dirty="0" smtClean="0"/>
              <a:t>Carbon offsets and reporting costs continue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i="1" dirty="0" smtClean="0"/>
              <a:t>Probable deficit carry forward from current year</a:t>
            </a:r>
            <a:endParaRPr lang="en-US" sz="2000" dirty="0"/>
          </a:p>
          <a:p>
            <a:endParaRPr lang="en-US" sz="2000" i="1" dirty="0" smtClean="0"/>
          </a:p>
          <a:p>
            <a:r>
              <a:rPr lang="en-US" sz="2000" i="1" dirty="0" smtClean="0"/>
              <a:t>Even with the increase in the basic student grant </a:t>
            </a:r>
            <a:r>
              <a:rPr lang="en-US" sz="2000" i="1" dirty="0"/>
              <a:t>some </a:t>
            </a:r>
            <a:r>
              <a:rPr lang="en-US" sz="2000" i="1" dirty="0" smtClean="0"/>
              <a:t>reductions</a:t>
            </a:r>
          </a:p>
          <a:p>
            <a:r>
              <a:rPr lang="en-US" sz="2000" i="1" dirty="0" smtClean="0"/>
              <a:t> will be required in </a:t>
            </a:r>
            <a:r>
              <a:rPr lang="en-US" sz="2000" i="1" dirty="0"/>
              <a:t>order to balance the budget for 2013/2014 </a:t>
            </a:r>
            <a:endParaRPr lang="en-US" sz="20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334000"/>
            <a:ext cx="1090613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236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Operating Budget Summary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0"/>
            <a:ext cx="1085182" cy="108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51" y="1481138"/>
            <a:ext cx="6644349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174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School District No.43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Serves the communities of Coquitlam, Port Moody Port Coquitlam, Anmore and Belcarra</a:t>
            </a:r>
          </a:p>
          <a:p>
            <a:r>
              <a:rPr lang="en-US" sz="2800" dirty="0" smtClean="0"/>
              <a:t>Contains 5.8% of provincial enrolment of 541,600 school aged and adult funded fte enrolment.</a:t>
            </a:r>
          </a:p>
          <a:p>
            <a:r>
              <a:rPr lang="en-US" sz="2800" dirty="0" smtClean="0"/>
              <a:t>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largest district in the province</a:t>
            </a:r>
          </a:p>
          <a:p>
            <a:r>
              <a:rPr lang="en-US" sz="2800" dirty="0" smtClean="0"/>
              <a:t>Schools</a:t>
            </a:r>
          </a:p>
          <a:p>
            <a:pPr lvl="1"/>
            <a:r>
              <a:rPr lang="en-US" sz="2000" i="1" dirty="0" smtClean="0"/>
              <a:t>45 Elementary</a:t>
            </a:r>
          </a:p>
          <a:p>
            <a:pPr lvl="1"/>
            <a:r>
              <a:rPr lang="en-US" sz="2000" i="1" dirty="0" smtClean="0"/>
              <a:t> 13 Middle</a:t>
            </a:r>
          </a:p>
          <a:p>
            <a:pPr lvl="1"/>
            <a:r>
              <a:rPr lang="en-US" sz="2000" i="1" dirty="0" smtClean="0"/>
              <a:t> 9 Secondary (inc. CABE)</a:t>
            </a:r>
          </a:p>
          <a:p>
            <a:pPr lvl="1"/>
            <a:r>
              <a:rPr lang="en-US" sz="2000" i="1" dirty="0" smtClean="0"/>
              <a:t>Several other specialty alternative schools</a:t>
            </a:r>
          </a:p>
          <a:p>
            <a:pPr lvl="1"/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410200"/>
            <a:ext cx="1090613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635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sz="4900" b="1" dirty="0" smtClean="0">
                <a:solidFill>
                  <a:srgbClr val="00B050"/>
                </a:solidFill>
              </a:rPr>
              <a:t>Achievement</a:t>
            </a:r>
            <a:r>
              <a:rPr lang="en-US" b="1" dirty="0" smtClean="0">
                <a:solidFill>
                  <a:srgbClr val="00B050"/>
                </a:solidFill>
              </a:rPr>
              <a:t> Levels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i="1" dirty="0"/>
              <a:t/>
            </a:r>
            <a:br>
              <a:rPr lang="en-US" sz="1800" i="1" dirty="0"/>
            </a:b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343399" y="2590800"/>
            <a:ext cx="4367213" cy="3200400"/>
          </a:xfrm>
        </p:spPr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en-US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 Include:</a:t>
            </a:r>
            <a:endParaRPr lang="en-US" sz="2000" dirty="0" smtClean="0"/>
          </a:p>
          <a:p>
            <a:endParaRPr lang="en-US" sz="1800" dirty="0"/>
          </a:p>
          <a:p>
            <a:r>
              <a:rPr lang="en-US" sz="1800" i="1" dirty="0" smtClean="0"/>
              <a:t>Coquitlam Teacher’s Association (CTA)</a:t>
            </a:r>
          </a:p>
          <a:p>
            <a:r>
              <a:rPr lang="en-US" sz="1800" i="1" dirty="0" smtClean="0"/>
              <a:t>Canadian Union of Public Workers (CUPE)</a:t>
            </a:r>
          </a:p>
          <a:p>
            <a:r>
              <a:rPr lang="en-US" sz="1800" i="1" dirty="0" smtClean="0"/>
              <a:t>Coquitlam Principals and Vice Principals Association (CPVPA)</a:t>
            </a:r>
          </a:p>
          <a:p>
            <a:r>
              <a:rPr lang="en-US" sz="1800" i="1" dirty="0" smtClean="0"/>
              <a:t>District Parent Advisory Council (DPAC)</a:t>
            </a:r>
          </a:p>
          <a:p>
            <a:r>
              <a:rPr lang="en-US" sz="1800" i="1" dirty="0" smtClean="0"/>
              <a:t>Coquitlam Management Group (CMG)</a:t>
            </a:r>
          </a:p>
          <a:p>
            <a:endParaRPr lang="en-US" sz="1800" i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3581400" cy="4419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i="1" dirty="0"/>
              <a:t>Student achievement results show performance significantly above both the national and provincial norms on almost every measure. Our goals are focused on helping our students to acquire a series of attributes to help prepare them for the uncertainty of life in the 21st Century. These include helping students to become </a:t>
            </a:r>
            <a:br>
              <a:rPr lang="en-US" sz="2400" i="1" dirty="0"/>
            </a:br>
            <a:r>
              <a:rPr lang="en-US" sz="2400" i="1" dirty="0"/>
              <a:t>Learners, Thinkers, Innovators, Collaborators, Contributors.</a:t>
            </a:r>
            <a:endParaRPr lang="en-US" sz="24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334000"/>
            <a:ext cx="1090613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883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District Leadership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Work closely and collaboratively  with outside agencies</a:t>
            </a:r>
          </a:p>
          <a:p>
            <a:r>
              <a:rPr lang="en-US" sz="2800" dirty="0" smtClean="0"/>
              <a:t>Structured District Committees are designed to support our Dream, our Intentions and our Directions</a:t>
            </a:r>
          </a:p>
          <a:p>
            <a:r>
              <a:rPr lang="en-US" sz="2800" dirty="0" smtClean="0"/>
              <a:t>Professional staff</a:t>
            </a:r>
          </a:p>
          <a:p>
            <a:r>
              <a:rPr lang="en-US" sz="2800" dirty="0" smtClean="0"/>
              <a:t>Leaders in our commitments to Social Responsibility,  Safe Schools and Mindful Leadership</a:t>
            </a:r>
          </a:p>
          <a:p>
            <a:r>
              <a:rPr lang="en-US" sz="2800" dirty="0" smtClean="0"/>
              <a:t>Enhance Ministry Directives and Mandates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257800"/>
            <a:ext cx="1090613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1848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District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Network with our Community</a:t>
            </a:r>
          </a:p>
          <a:p>
            <a:r>
              <a:rPr lang="en-US" sz="2800" dirty="0" smtClean="0"/>
              <a:t>Committed to Professional Learning</a:t>
            </a:r>
          </a:p>
          <a:p>
            <a:r>
              <a:rPr lang="en-US" sz="2800" dirty="0" smtClean="0"/>
              <a:t>Assess what we do and how we do it</a:t>
            </a:r>
          </a:p>
          <a:p>
            <a:r>
              <a:rPr lang="en-US" sz="2800" dirty="0" smtClean="0"/>
              <a:t>Developed school and classroom resources 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334000"/>
            <a:ext cx="1090613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628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Program Delivery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600199"/>
            <a:ext cx="8229600" cy="45053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The Coquitlam School District has embraced the mandate of individualized learning through an expanded educational offering through programs of choice such as;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The International Baccalaureate Program</a:t>
            </a:r>
          </a:p>
          <a:p>
            <a:r>
              <a:rPr lang="en-US" sz="2000" dirty="0" smtClean="0"/>
              <a:t>Reggio</a:t>
            </a:r>
          </a:p>
          <a:p>
            <a:r>
              <a:rPr lang="en-US" sz="2000" dirty="0" smtClean="0"/>
              <a:t>Montessori</a:t>
            </a:r>
          </a:p>
          <a:p>
            <a:r>
              <a:rPr lang="en-US" sz="2000" dirty="0" smtClean="0"/>
              <a:t>Inquiry Hub</a:t>
            </a:r>
          </a:p>
          <a:p>
            <a:r>
              <a:rPr lang="en-US" sz="2000" dirty="0"/>
              <a:t>Suwa'lkh </a:t>
            </a:r>
            <a:endParaRPr lang="en-US" sz="2000" dirty="0" smtClean="0"/>
          </a:p>
          <a:p>
            <a:r>
              <a:rPr lang="en-US" sz="2000" dirty="0" smtClean="0"/>
              <a:t>ELSA (English Language Services for Adults)</a:t>
            </a:r>
          </a:p>
          <a:p>
            <a:r>
              <a:rPr lang="en-US" sz="2000" dirty="0" smtClean="0"/>
              <a:t>Various language programs</a:t>
            </a:r>
          </a:p>
          <a:p>
            <a:endParaRPr lang="en-US" sz="2000" dirty="0"/>
          </a:p>
          <a:p>
            <a:r>
              <a:rPr lang="en-US" sz="2000" dirty="0" smtClean="0"/>
              <a:t>And other programs such as Encompass, SWIS, COL</a:t>
            </a:r>
            <a:r>
              <a:rPr lang="en-US" sz="2000" dirty="0"/>
              <a:t> </a:t>
            </a:r>
            <a:r>
              <a:rPr lang="en-US" sz="2000" dirty="0" smtClean="0"/>
              <a:t>etc.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334000"/>
            <a:ext cx="1090613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45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District Identity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Learning Without Boundaries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Success in Life for 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334000"/>
            <a:ext cx="1090613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9220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Sources of Revenue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4967" y="1981200"/>
            <a:ext cx="69342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/>
              <a:t>The </a:t>
            </a:r>
            <a:r>
              <a:rPr lang="en-US" sz="2000" b="1" dirty="0" smtClean="0"/>
              <a:t>vast majority </a:t>
            </a:r>
            <a:r>
              <a:rPr lang="en-US" sz="2000" b="1" dirty="0"/>
              <a:t>of school district grants come from provincial grants through the Ministry of Education’s funding allocation system. </a:t>
            </a:r>
            <a:endParaRPr lang="en-US" sz="2000" b="1" dirty="0" smtClean="0"/>
          </a:p>
          <a:p>
            <a:pPr algn="just"/>
            <a:endParaRPr lang="en-US" sz="2000" b="1" dirty="0"/>
          </a:p>
          <a:p>
            <a:pPr algn="just"/>
            <a:endParaRPr lang="en-US" sz="2000" b="1" dirty="0" smtClean="0"/>
          </a:p>
          <a:p>
            <a:pPr algn="just"/>
            <a:r>
              <a:rPr lang="en-US" sz="2000" b="1" dirty="0" smtClean="0"/>
              <a:t>Coquitlam School </a:t>
            </a:r>
            <a:r>
              <a:rPr lang="en-US" sz="2000" b="1" dirty="0"/>
              <a:t>District </a:t>
            </a:r>
            <a:r>
              <a:rPr lang="en-US" sz="2000" b="1" dirty="0" smtClean="0"/>
              <a:t>derives additional revenues </a:t>
            </a:r>
            <a:r>
              <a:rPr lang="en-US" sz="2000" b="1" dirty="0"/>
              <a:t>from </a:t>
            </a:r>
            <a:r>
              <a:rPr lang="en-US" sz="2000" b="1" dirty="0" smtClean="0"/>
              <a:t>a strong international education program, learning innovation network (LINC), including continuing education, </a:t>
            </a:r>
            <a:r>
              <a:rPr lang="en-US" sz="2000" b="1" dirty="0"/>
              <a:t>rental of facilities, investment income, </a:t>
            </a:r>
            <a:r>
              <a:rPr lang="en-US" sz="2000" b="1" dirty="0" smtClean="0"/>
              <a:t>etc.</a:t>
            </a:r>
            <a:endParaRPr lang="en-US" sz="2000" b="1" dirty="0"/>
          </a:p>
          <a:p>
            <a:pPr algn="just"/>
            <a:endParaRPr lang="en-US" b="1" dirty="0" smtClean="0"/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334000"/>
            <a:ext cx="1090613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63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2012/13 Budgeted Revenues </a:t>
            </a:r>
            <a:br>
              <a:rPr lang="en-US" b="1" i="1" dirty="0" smtClean="0">
                <a:solidFill>
                  <a:srgbClr val="00B050"/>
                </a:solidFill>
              </a:rPr>
            </a:br>
            <a:r>
              <a:rPr lang="en-US" b="1" i="1" dirty="0" smtClean="0">
                <a:solidFill>
                  <a:srgbClr val="00B050"/>
                </a:solidFill>
              </a:rPr>
              <a:t>By </a:t>
            </a:r>
            <a:r>
              <a:rPr lang="en-US" b="1" i="1" dirty="0">
                <a:solidFill>
                  <a:srgbClr val="00B050"/>
                </a:solidFill>
              </a:rPr>
              <a:t>Source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32E7-084B-450F-B0DC-42E7628145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3742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257800"/>
            <a:ext cx="1090613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41465"/>
              </p:ext>
            </p:extLst>
          </p:nvPr>
        </p:nvGraphicFramePr>
        <p:xfrm>
          <a:off x="526256" y="1042987"/>
          <a:ext cx="8091488" cy="4772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830557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7a63ae98c9331042c85a0ce3caf3b722">
  <xsd:schema xmlns:xsd="http://www.w3.org/2001/XMLSchema" xmlns:p="http://schemas.microsoft.com/office/2006/metadata/properties" targetNamespace="http://schemas.microsoft.com/office/2006/metadata/properties" ma:root="true" ma:fieldsID="643ad641ad674e858ec36190b61f65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29BF99F2-1FCD-442D-B6C7-A313FF744194}"/>
</file>

<file path=customXml/itemProps2.xml><?xml version="1.0" encoding="utf-8"?>
<ds:datastoreItem xmlns:ds="http://schemas.openxmlformats.org/officeDocument/2006/customXml" ds:itemID="{77A16110-E609-4952-8600-11FED5C8FCD9}"/>
</file>

<file path=customXml/itemProps3.xml><?xml version="1.0" encoding="utf-8"?>
<ds:datastoreItem xmlns:ds="http://schemas.openxmlformats.org/officeDocument/2006/customXml" ds:itemID="{EE23855B-29C3-4F6D-A9E2-B5315F389A72}"/>
</file>

<file path=docProps/app.xml><?xml version="1.0" encoding="utf-8"?>
<Properties xmlns="http://schemas.openxmlformats.org/officeDocument/2006/extended-properties" xmlns:vt="http://schemas.openxmlformats.org/officeDocument/2006/docPropsVTypes">
  <TotalTime>3632</TotalTime>
  <Words>698</Words>
  <Application>Microsoft Office PowerPoint</Application>
  <PresentationFormat>On-screen Show (4:3)</PresentationFormat>
  <Paragraphs>152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1_Office Theme</vt:lpstr>
      <vt:lpstr>          Coquitlam Board  of  Education Budget Presentation   April 9, 2013 </vt:lpstr>
      <vt:lpstr>School District No.43</vt:lpstr>
      <vt:lpstr>   Achievement Levels   </vt:lpstr>
      <vt:lpstr>District Leadership</vt:lpstr>
      <vt:lpstr>District Leadership</vt:lpstr>
      <vt:lpstr>Program Delivery</vt:lpstr>
      <vt:lpstr>District Identity</vt:lpstr>
      <vt:lpstr>Sources of Revenue</vt:lpstr>
      <vt:lpstr>2012/13 Budgeted Revenues  By Source </vt:lpstr>
      <vt:lpstr>Student Enrolment</vt:lpstr>
      <vt:lpstr>Provincial Funding</vt:lpstr>
      <vt:lpstr> School District Operating Expenditures  </vt:lpstr>
      <vt:lpstr>School District Operating Spending 2012/13</vt:lpstr>
      <vt:lpstr>School District Budgeted FTE Employees September 2012</vt:lpstr>
      <vt:lpstr>Staffing Levels</vt:lpstr>
      <vt:lpstr>PowerPoint Presentation</vt:lpstr>
      <vt:lpstr>Budget Reflection</vt:lpstr>
      <vt:lpstr>  Budget Challenges 2013/2014   </vt:lpstr>
      <vt:lpstr>Operating Budget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Nicolls, Chris</dc:creator>
  <cp:lastModifiedBy>Nicolls, Chris</cp:lastModifiedBy>
  <cp:revision>76</cp:revision>
  <cp:lastPrinted>2013-04-09T15:24:58Z</cp:lastPrinted>
  <dcterms:created xsi:type="dcterms:W3CDTF">2013-03-08T23:02:29Z</dcterms:created>
  <dcterms:modified xsi:type="dcterms:W3CDTF">2013-04-09T22:49:58Z</dcterms:modified>
</cp:coreProperties>
</file>