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wav" ContentType="audio/wav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vml" ContentType="application/vnd.openxmlformats-officedocument.vmlDrawing"/>
  <Override PartName="/ppt/slideLayouts/slideLayout10.xml" ContentType="application/vnd.openxmlformats-officedocument.presentationml.slideLayout+xml"/>
  <Default Extension="jpg" ContentType="image/jpe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3" r:id="rId1"/>
  </p:sldMasterIdLst>
  <p:notesMasterIdLst>
    <p:notesMasterId r:id="rId38"/>
  </p:notesMasterIdLst>
  <p:sldIdLst>
    <p:sldId id="257" r:id="rId2"/>
    <p:sldId id="354" r:id="rId3"/>
    <p:sldId id="342" r:id="rId4"/>
    <p:sldId id="376" r:id="rId5"/>
    <p:sldId id="361" r:id="rId6"/>
    <p:sldId id="357" r:id="rId7"/>
    <p:sldId id="318" r:id="rId8"/>
    <p:sldId id="374" r:id="rId9"/>
    <p:sldId id="358" r:id="rId10"/>
    <p:sldId id="330" r:id="rId11"/>
    <p:sldId id="375" r:id="rId12"/>
    <p:sldId id="364" r:id="rId13"/>
    <p:sldId id="352" r:id="rId14"/>
    <p:sldId id="363" r:id="rId15"/>
    <p:sldId id="279" r:id="rId16"/>
    <p:sldId id="377" r:id="rId17"/>
    <p:sldId id="378" r:id="rId18"/>
    <p:sldId id="258" r:id="rId19"/>
    <p:sldId id="347" r:id="rId20"/>
    <p:sldId id="349" r:id="rId21"/>
    <p:sldId id="271" r:id="rId22"/>
    <p:sldId id="287" r:id="rId23"/>
    <p:sldId id="262" r:id="rId24"/>
    <p:sldId id="264" r:id="rId25"/>
    <p:sldId id="329" r:id="rId26"/>
    <p:sldId id="339" r:id="rId27"/>
    <p:sldId id="350" r:id="rId28"/>
    <p:sldId id="316" r:id="rId29"/>
    <p:sldId id="309" r:id="rId30"/>
    <p:sldId id="305" r:id="rId31"/>
    <p:sldId id="365" r:id="rId32"/>
    <p:sldId id="367" r:id="rId33"/>
    <p:sldId id="368" r:id="rId34"/>
    <p:sldId id="370" r:id="rId35"/>
    <p:sldId id="371" r:id="rId36"/>
    <p:sldId id="286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04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774"/>
    </p:cViewPr>
  </p:sorterViewPr>
  <p:notesViewPr>
    <p:cSldViewPr>
      <p:cViewPr varScale="1">
        <p:scale>
          <a:sx n="33" d="100"/>
          <a:sy n="33" d="100"/>
        </p:scale>
        <p:origin x="-16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FA5BC0-1B77-43DF-9E6F-5B0FD6D9A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2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1D5B3A-2576-4E78-9DC0-F3D643A37DB6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820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F9E54-19B2-4743-B90D-ECCAB1E5EEC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66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F11611-EEC1-4A2D-90D8-D7B27F03D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9B46-623B-4F8E-8BD8-2F993C99CC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654A-5F9B-4CCA-8A86-D4D791489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4B31B-998F-4BDC-B824-F94E7FF569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43E348-A99A-4B51-8EEA-228268566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BBCBD2-C9A0-43A2-BD73-BA06975B0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154E0B-CE32-45B5-997D-8239A5623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A1AB-4A8F-43B0-9FF7-E86E9D6E0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C28705-534E-4F69-ACB4-B51F28B90C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B587-D191-4386-A551-09F6221349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55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45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55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45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55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4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0B1BB9-6A77-4655-BA7E-2960C941F6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4D8B8B8-EDBC-4E9C-824B-48AA8FC26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2" r:id="rId1"/>
    <p:sldLayoutId id="2147484067" r:id="rId2"/>
    <p:sldLayoutId id="2147484073" r:id="rId3"/>
    <p:sldLayoutId id="2147484074" r:id="rId4"/>
    <p:sldLayoutId id="2147484075" r:id="rId5"/>
    <p:sldLayoutId id="2147484068" r:id="rId6"/>
    <p:sldLayoutId id="2147484076" r:id="rId7"/>
    <p:sldLayoutId id="2147484069" r:id="rId8"/>
    <p:sldLayoutId id="2147484077" r:id="rId9"/>
    <p:sldLayoutId id="2147484070" r:id="rId10"/>
    <p:sldLayoutId id="21474840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Excel_97-2003_Worksheet2.xls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Understanding and Responding to Teen Substance-Use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123728" y="5410200"/>
            <a:ext cx="6696743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dirty="0" smtClean="0">
                <a:latin typeface="Maiandra GD" pitchFamily="34" charset="0"/>
              </a:rPr>
              <a:t>Presented by:</a:t>
            </a:r>
            <a:r>
              <a:rPr lang="en-US" dirty="0" smtClean="0">
                <a:latin typeface="Maiandra GD" pitchFamily="34" charset="0"/>
              </a:rPr>
              <a:t>  Robb McGirr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Maiandra GD" pitchFamily="34" charset="0"/>
              </a:rPr>
              <a:t>Coquitlam School Dist. 43</a:t>
            </a:r>
          </a:p>
        </p:txBody>
      </p:sp>
      <p:pic>
        <p:nvPicPr>
          <p:cNvPr id="7" name="Picture 6" descr="drunk girs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95990"/>
            <a:ext cx="3528392" cy="2646294"/>
          </a:xfrm>
          <a:prstGeom prst="rect">
            <a:avLst/>
          </a:prstGeom>
        </p:spPr>
      </p:pic>
      <p:pic>
        <p:nvPicPr>
          <p:cNvPr id="8" name="Picture 7" descr="boy blaz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916144"/>
            <a:ext cx="2143125" cy="2857500"/>
          </a:xfrm>
          <a:prstGeom prst="rect">
            <a:avLst/>
          </a:prstGeom>
        </p:spPr>
      </p:pic>
      <p:pic>
        <p:nvPicPr>
          <p:cNvPr id="9" name="Picture 8" descr="girl snorting cok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8242" y="2210458"/>
            <a:ext cx="2232248" cy="30243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535588"/>
            <a:ext cx="2042591" cy="401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9" y="5249118"/>
            <a:ext cx="1216221" cy="121081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85800" y="428625"/>
            <a:ext cx="7772400" cy="5667375"/>
          </a:xfrm>
        </p:spPr>
        <p:txBody>
          <a:bodyPr/>
          <a:lstStyle/>
          <a:p>
            <a:pPr eaLnBrk="1" hangingPunct="1"/>
            <a:r>
              <a:rPr lang="en-CA" sz="3600" dirty="0" smtClean="0"/>
              <a:t>Less than 10% of students suspended were “First Use” scenarios</a:t>
            </a:r>
          </a:p>
          <a:p>
            <a:pPr lvl="1" eaLnBrk="1" hangingPunct="1"/>
            <a:r>
              <a:rPr lang="en-CA" sz="2800" dirty="0" smtClean="0"/>
              <a:t>“First Use” usually occurs on weekends in social settings</a:t>
            </a:r>
          </a:p>
          <a:p>
            <a:pPr lvl="1" eaLnBrk="1" hangingPunct="1"/>
            <a:r>
              <a:rPr lang="en-CA" sz="2800" dirty="0" smtClean="0"/>
              <a:t>Substance use during school days is a likely </a:t>
            </a:r>
            <a:r>
              <a:rPr lang="en-CA" sz="2800" i="1" dirty="0" smtClean="0">
                <a:solidFill>
                  <a:srgbClr val="FFFF00"/>
                </a:solidFill>
              </a:rPr>
              <a:t>indication of problematic use</a:t>
            </a:r>
          </a:p>
          <a:p>
            <a:pPr lvl="1" eaLnBrk="1" hangingPunct="1">
              <a:buFont typeface="Wingdings" pitchFamily="2" charset="2"/>
              <a:buNone/>
            </a:pPr>
            <a:endParaRPr lang="en-CA" sz="3200" dirty="0" smtClean="0"/>
          </a:p>
        </p:txBody>
      </p:sp>
      <p:pic>
        <p:nvPicPr>
          <p:cNvPr id="7" name="Picture 6" descr="drunk girs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350043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Some Teens are Higher Risk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7163"/>
            <a:ext cx="7772400" cy="4929187"/>
          </a:xfrm>
        </p:spPr>
        <p:txBody>
          <a:bodyPr/>
          <a:lstStyle/>
          <a:p>
            <a:r>
              <a:rPr lang="en-CA" dirty="0" smtClean="0"/>
              <a:t>Don’t Feel connected…</a:t>
            </a:r>
          </a:p>
          <a:p>
            <a:pPr lvl="1"/>
            <a:r>
              <a:rPr lang="en-CA" dirty="0" smtClean="0"/>
              <a:t>Socially, Family, School</a:t>
            </a:r>
          </a:p>
          <a:p>
            <a:pPr lvl="1"/>
            <a:r>
              <a:rPr lang="en-CA" dirty="0" smtClean="0"/>
              <a:t>Don’t feel like they belong…</a:t>
            </a:r>
          </a:p>
          <a:p>
            <a:r>
              <a:rPr lang="en-CA" dirty="0" smtClean="0"/>
              <a:t>Don’t feel safe, secure in their lives</a:t>
            </a:r>
          </a:p>
          <a:p>
            <a:r>
              <a:rPr lang="en-CA" dirty="0" smtClean="0"/>
              <a:t>Don’t feel valued</a:t>
            </a:r>
          </a:p>
          <a:p>
            <a:r>
              <a:rPr lang="en-CA" dirty="0" smtClean="0"/>
              <a:t>High levels of conflict in their lives</a:t>
            </a:r>
          </a:p>
          <a:p>
            <a:endParaRPr lang="en-CA" dirty="0"/>
          </a:p>
          <a:p>
            <a:r>
              <a:rPr lang="en-CA" dirty="0" smtClean="0">
                <a:solidFill>
                  <a:srgbClr val="FFFF00"/>
                </a:solidFill>
              </a:rPr>
              <a:t>Kids who feel “bad” more than they feel “good”….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Prevention for Parents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772400" cy="5256584"/>
          </a:xfrm>
        </p:spPr>
        <p:txBody>
          <a:bodyPr/>
          <a:lstStyle/>
          <a:p>
            <a:r>
              <a:rPr lang="en-CA" dirty="0" smtClean="0"/>
              <a:t>Understand the “first-use” risks that are relevant for your child</a:t>
            </a:r>
          </a:p>
          <a:p>
            <a:pPr lvl="1"/>
            <a:r>
              <a:rPr lang="en-CA" sz="2400" i="1" dirty="0" smtClean="0">
                <a:solidFill>
                  <a:srgbClr val="FFFF00"/>
                </a:solidFill>
              </a:rPr>
              <a:t>Energy drinks, Smoking, Marihuana, Alcohol</a:t>
            </a:r>
          </a:p>
          <a:p>
            <a:r>
              <a:rPr lang="en-CA" dirty="0" smtClean="0"/>
              <a:t>Be aware when your child demonstrates drug curiosity</a:t>
            </a:r>
          </a:p>
          <a:p>
            <a:r>
              <a:rPr lang="en-CA" dirty="0" smtClean="0"/>
              <a:t>Keep connected to your child AND their friends.  </a:t>
            </a:r>
          </a:p>
          <a:p>
            <a:r>
              <a:rPr lang="en-CA" dirty="0" smtClean="0"/>
              <a:t>Maintain connections with key school staff</a:t>
            </a:r>
          </a:p>
          <a:p>
            <a:pPr lvl="1"/>
            <a:r>
              <a:rPr lang="en-CA" dirty="0" smtClean="0"/>
              <a:t>Vice principals</a:t>
            </a:r>
          </a:p>
          <a:p>
            <a:pPr lvl="1"/>
            <a:r>
              <a:rPr lang="en-CA" dirty="0" smtClean="0"/>
              <a:t>Counsellors</a:t>
            </a:r>
          </a:p>
          <a:p>
            <a:pPr lvl="1"/>
            <a:r>
              <a:rPr lang="en-CA" dirty="0" smtClean="0"/>
              <a:t>Youth workers</a:t>
            </a:r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Spheres of Influence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1043608" y="1268760"/>
            <a:ext cx="936104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2339752" y="1268760"/>
            <a:ext cx="864096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635896" y="1268760"/>
            <a:ext cx="864096" cy="72008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87624" y="2636912"/>
            <a:ext cx="1512168" cy="12961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187624" y="2780928"/>
            <a:ext cx="1512168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1187624" y="2924944"/>
            <a:ext cx="1584176" cy="13681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1043608" y="20608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Family</a:t>
            </a:r>
            <a:endParaRPr lang="en-CA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206084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Work/School</a:t>
            </a:r>
            <a:endParaRPr lang="en-CA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779912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Social</a:t>
            </a:r>
            <a:endParaRPr lang="en-CA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544522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Pre-school </a:t>
            </a:r>
            <a:endParaRPr lang="en-CA" dirty="0"/>
          </a:p>
        </p:txBody>
      </p:sp>
      <p:sp>
        <p:nvSpPr>
          <p:cNvPr id="14" name="Oval 13"/>
          <p:cNvSpPr/>
          <p:nvPr/>
        </p:nvSpPr>
        <p:spPr>
          <a:xfrm>
            <a:off x="4211960" y="2492896"/>
            <a:ext cx="1512168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4355976" y="2924944"/>
            <a:ext cx="1440160" cy="1440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3923928" y="2924944"/>
            <a:ext cx="158417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6876256" y="2348880"/>
            <a:ext cx="1512168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6516216" y="3356992"/>
            <a:ext cx="1440160" cy="1440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7380312" y="3356992"/>
            <a:ext cx="1403648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3491880" y="544522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Elementary School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6948264" y="544522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High School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Spheres of Influence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1043608" y="1268760"/>
            <a:ext cx="936104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2339752" y="1268760"/>
            <a:ext cx="864096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635896" y="1268760"/>
            <a:ext cx="864096" cy="72008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1043608" y="20608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Family</a:t>
            </a:r>
            <a:endParaRPr lang="en-CA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206084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Work/School</a:t>
            </a:r>
            <a:endParaRPr lang="en-CA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779912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Social</a:t>
            </a:r>
            <a:endParaRPr lang="en-CA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60" y="515719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Healthy Overlaps </a:t>
            </a:r>
            <a:endParaRPr lang="en-CA" dirty="0"/>
          </a:p>
        </p:txBody>
      </p:sp>
      <p:sp>
        <p:nvSpPr>
          <p:cNvPr id="14" name="Oval 13"/>
          <p:cNvSpPr/>
          <p:nvPr/>
        </p:nvSpPr>
        <p:spPr>
          <a:xfrm>
            <a:off x="2771800" y="2492896"/>
            <a:ext cx="1512168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3131840" y="3284984"/>
            <a:ext cx="1440160" cy="1440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2339752" y="3284984"/>
            <a:ext cx="158417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6876256" y="2348880"/>
            <a:ext cx="1512168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6300192" y="3645024"/>
            <a:ext cx="1440160" cy="1440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7452320" y="3645024"/>
            <a:ext cx="1403648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6804248" y="544522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High- Risk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5486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Drugs of Choice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Marihuana / Alcohol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Ecstasy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Magic Mushrooms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Cocaine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rgbClr val="FFFF00"/>
                </a:solidFill>
              </a:rPr>
              <a:t>Crystal Methamphetamine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rgbClr val="FFFF00"/>
                </a:solidFill>
              </a:rPr>
              <a:t>Heroin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FFFF00"/>
                </a:solidFill>
              </a:rPr>
              <a:t>Drug Identification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20486" name="Picture 5" descr="Drug montage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31765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  <p:bldP spid="31748" grpId="0" autoUpdateAnimBg="0"/>
      <p:bldP spid="3174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Energy Drinks</a:t>
            </a: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54723"/>
            <a:ext cx="5076825" cy="2879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991" y="1956186"/>
            <a:ext cx="2873887" cy="47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2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9883"/>
            <a:ext cx="7772400" cy="914400"/>
          </a:xfrm>
        </p:spPr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Smoking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99" y="3068960"/>
            <a:ext cx="5961856" cy="3995936"/>
          </a:xfrm>
        </p:spPr>
        <p:txBody>
          <a:bodyPr/>
          <a:lstStyle/>
          <a:p>
            <a:r>
              <a:rPr lang="en-CA" dirty="0" smtClean="0"/>
              <a:t>Rates of Teen smokers is slowly dropping…</a:t>
            </a:r>
          </a:p>
          <a:p>
            <a:pPr lvl="1"/>
            <a:r>
              <a:rPr lang="en-CA" dirty="0" smtClean="0"/>
              <a:t>About 8 – 10%</a:t>
            </a:r>
          </a:p>
          <a:p>
            <a:r>
              <a:rPr lang="en-CA" dirty="0" smtClean="0"/>
              <a:t>Experimentation most common in Middle School Students</a:t>
            </a:r>
          </a:p>
          <a:p>
            <a:r>
              <a:rPr lang="en-CA" dirty="0" smtClean="0"/>
              <a:t>Regular exposure during first year of High School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55" y="249883"/>
            <a:ext cx="4765145" cy="28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381000"/>
            <a:ext cx="35052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Marihuana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6147" name="Picture 3" descr="C:\Documents and Settings\Robb\My Documents\My Pictures\Drug Pictures\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044825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Robb\My Documents\My Pictures\Drug Pictures\Marihuana bu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3622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Documents and Settings\Robb\My Documents\My Pictures\Drug Pictures\Marihuana bu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 smtClean="0">
                <a:solidFill>
                  <a:schemeClr val="tx1"/>
                </a:solidFill>
              </a:rPr>
              <a:t>Alcohol</a:t>
            </a:r>
            <a:endParaRPr lang="en-CA" sz="6000" dirty="0">
              <a:solidFill>
                <a:schemeClr val="tx1"/>
              </a:solidFill>
            </a:endParaRPr>
          </a:p>
        </p:txBody>
      </p:sp>
      <p:pic>
        <p:nvPicPr>
          <p:cNvPr id="3" name="Picture 2" descr="Teen dru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7" y="1556792"/>
            <a:ext cx="2640060" cy="3410322"/>
          </a:xfrm>
          <a:prstGeom prst="rect">
            <a:avLst/>
          </a:prstGeom>
        </p:spPr>
      </p:pic>
      <p:pic>
        <p:nvPicPr>
          <p:cNvPr id="4" name="Picture 3" descr="girl passed ou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3810000" cy="2533650"/>
          </a:xfrm>
          <a:prstGeom prst="rect">
            <a:avLst/>
          </a:prstGeom>
        </p:spPr>
      </p:pic>
      <p:pic>
        <p:nvPicPr>
          <p:cNvPr id="5" name="Picture 4" descr="drunk girs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78904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Why should Schools do it?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715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Problematic Substance use is one of the leading factors in a students failure to succeed in school…</a:t>
            </a:r>
          </a:p>
          <a:p>
            <a:pPr lvl="2" eaLnBrk="1" hangingPunct="1"/>
            <a:r>
              <a:rPr lang="en-US" dirty="0" smtClean="0"/>
              <a:t> </a:t>
            </a:r>
            <a:r>
              <a:rPr lang="en-US" i="1" dirty="0" smtClean="0">
                <a:solidFill>
                  <a:srgbClr val="FFFF00"/>
                </a:solidFill>
              </a:rPr>
              <a:t>performance, attendance, behavior</a:t>
            </a:r>
          </a:p>
          <a:p>
            <a:pPr lvl="2" eaLnBrk="1" hangingPunct="1"/>
            <a:r>
              <a:rPr lang="en-US" i="1" dirty="0" smtClean="0">
                <a:solidFill>
                  <a:srgbClr val="FFFF00"/>
                </a:solidFill>
              </a:rPr>
              <a:t>Approx 50% of Chronic  truancy is drug-use related</a:t>
            </a:r>
          </a:p>
          <a:p>
            <a:pPr lvl="2" eaLnBrk="1" hangingPunct="1"/>
            <a:r>
              <a:rPr lang="en-US" i="1" dirty="0" smtClean="0">
                <a:solidFill>
                  <a:srgbClr val="FFFF00"/>
                </a:solidFill>
              </a:rPr>
              <a:t>The majority of adult addictions originated in adolescence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400" dirty="0" smtClean="0"/>
              <a:t> </a:t>
            </a:r>
            <a:r>
              <a:rPr lang="en-US" sz="2800" dirty="0" smtClean="0"/>
              <a:t>Using additional school resources to assist a marginal or failing student will likely fail unless the substance abuse issue is addressed.</a:t>
            </a:r>
          </a:p>
          <a:p>
            <a:pPr lvl="2" eaLnBrk="1" hangingPunct="1"/>
            <a:r>
              <a:rPr lang="en-US" i="1" dirty="0" smtClean="0">
                <a:solidFill>
                  <a:srgbClr val="FFFF00"/>
                </a:solidFill>
              </a:rPr>
              <a:t>Tutoring, curriculum manipulation, alternate </a:t>
            </a:r>
            <a:r>
              <a:rPr lang="en-US" i="1" dirty="0" err="1" smtClean="0">
                <a:solidFill>
                  <a:srgbClr val="FFFF00"/>
                </a:solidFill>
              </a:rPr>
              <a:t>ed</a:t>
            </a:r>
            <a:r>
              <a:rPr lang="en-US" i="1" dirty="0" smtClean="0">
                <a:solidFill>
                  <a:srgbClr val="FFFF00"/>
                </a:solidFill>
              </a:rPr>
              <a:t> programs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Alcohol Abuse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Binge Drinking</a:t>
            </a:r>
          </a:p>
          <a:p>
            <a:pPr lvl="1"/>
            <a:r>
              <a:rPr lang="en-CA" dirty="0" smtClean="0"/>
              <a:t>Lots of reasons for Binge Drinking</a:t>
            </a:r>
          </a:p>
          <a:p>
            <a:pPr lvl="1"/>
            <a:r>
              <a:rPr lang="en-CA" dirty="0" smtClean="0"/>
              <a:t>The Social aftermath</a:t>
            </a:r>
          </a:p>
          <a:p>
            <a:r>
              <a:rPr lang="en-CA" dirty="0" smtClean="0"/>
              <a:t>Teen Alcoholism</a:t>
            </a:r>
          </a:p>
          <a:p>
            <a:pPr lvl="1"/>
            <a:r>
              <a:rPr lang="en-CA" dirty="0" smtClean="0"/>
              <a:t>Regular daily use</a:t>
            </a:r>
          </a:p>
          <a:p>
            <a:pPr lvl="1"/>
            <a:r>
              <a:rPr lang="en-CA" dirty="0" smtClean="0"/>
              <a:t>Almost always associated to mental health issues</a:t>
            </a:r>
          </a:p>
          <a:p>
            <a:pPr lvl="2"/>
            <a:r>
              <a:rPr lang="en-CA" dirty="0" smtClean="0"/>
              <a:t>Anxiety disorders</a:t>
            </a:r>
          </a:p>
          <a:p>
            <a:pPr lvl="2"/>
            <a:r>
              <a:rPr lang="en-CA" dirty="0" smtClean="0"/>
              <a:t>Depression</a:t>
            </a:r>
          </a:p>
          <a:p>
            <a:pPr lvl="2"/>
            <a:r>
              <a:rPr lang="en-CA" dirty="0" smtClean="0"/>
              <a:t>Mental health assessment/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464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Ecstasy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0483" name="Picture 1027" descr="C:\Documents and Settings\Robb\My Documents\My Pictures\Drug Pictures\Ecsta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028" descr="C:\Documents and Settings\Robb\My Documents\My Pictures\Drug Pictures\Methamphetamin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76413"/>
            <a:ext cx="5029200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Robb\My Documents\My Pictures\Drug Pictures\ecstac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48768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C:\Documents and Settings\Robb\My Documents\My Pictures\Drug Pictures\ecstasy pi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325" y="304800"/>
            <a:ext cx="45116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C:\Documents and Settings\Owner\My Documents\Drug Pictures\ecstasy pills h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46482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381000"/>
            <a:ext cx="381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Cocaine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43" name="Picture 3" descr="C:\Documents and Settings\Robb\My Documents\My Pictures\Drug Pictures\coca-leav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24590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Documents and Settings\Robb\My Documents\My Pictures\Drug Pictures\coca-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05000"/>
            <a:ext cx="44577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Documents and Settings\Robb\My Documents\My Pictures\Drug Pictures\cocaineHc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429000"/>
            <a:ext cx="2806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Robb\My Documents\My Pictures\Drug Pictures\cocaine hcl &amp; cr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35052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Documents and Settings\Robb\My Documents\My Pictures\Drug Pictures\Crack Coca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62000"/>
            <a:ext cx="25019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Documents and Settings\Robb\My Documents\My Pictures\Drug Pictures\Crack Cocaine Rock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971800"/>
            <a:ext cx="47244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What you’re up against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The “Feel Good” scale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Favorite Meal…		150 - 200 units</a:t>
            </a:r>
          </a:p>
          <a:p>
            <a:pPr eaLnBrk="1" hangingPunct="1"/>
            <a:r>
              <a:rPr lang="en-US" dirty="0" smtClean="0"/>
              <a:t>Vigorous workout		200 - 300 units </a:t>
            </a:r>
          </a:p>
          <a:p>
            <a:pPr eaLnBrk="1" hangingPunct="1"/>
            <a:r>
              <a:rPr lang="en-US" dirty="0" smtClean="0"/>
              <a:t>Intimate Sex…			250 - 350 units</a:t>
            </a:r>
          </a:p>
          <a:p>
            <a:pPr eaLnBrk="1" hangingPunct="1"/>
            <a:r>
              <a:rPr lang="en-US" dirty="0" smtClean="0"/>
              <a:t>Marihuana…			250 - 350 units</a:t>
            </a:r>
          </a:p>
          <a:p>
            <a:pPr eaLnBrk="1" hangingPunct="1"/>
            <a:r>
              <a:rPr lang="en-US" dirty="0" smtClean="0"/>
              <a:t>Ecstasy…			400 - 500 units</a:t>
            </a:r>
          </a:p>
          <a:p>
            <a:pPr eaLnBrk="1" hangingPunct="1"/>
            <a:r>
              <a:rPr lang="en-US" dirty="0" smtClean="0"/>
              <a:t>Cocaine…			600 - 800 units</a:t>
            </a:r>
          </a:p>
          <a:p>
            <a:pPr eaLnBrk="1" hangingPunct="1"/>
            <a:r>
              <a:rPr lang="en-US" dirty="0" smtClean="0"/>
              <a:t>Heroin… 			700 - 900 units</a:t>
            </a:r>
          </a:p>
          <a:p>
            <a:pPr eaLnBrk="1" hangingPunct="1"/>
            <a:r>
              <a:rPr lang="en-US" dirty="0" smtClean="0"/>
              <a:t>Methamphetamine… 	900 - 1100 units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858000" cy="1714500"/>
          </a:xfrm>
        </p:spPr>
        <p:txBody>
          <a:bodyPr/>
          <a:lstStyle/>
          <a:p>
            <a:pPr>
              <a:defRPr/>
            </a:pP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 smtClean="0"/>
              <a:t> </a:t>
            </a:r>
            <a:br>
              <a:rPr lang="en-CA" sz="3200" dirty="0" smtClean="0"/>
            </a:b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 smtClean="0">
                <a:solidFill>
                  <a:schemeClr val="tx1"/>
                </a:solidFill>
              </a:rPr>
              <a:t>The</a:t>
            </a:r>
            <a:r>
              <a:rPr lang="en-CA" sz="3600" dirty="0" smtClean="0">
                <a:solidFill>
                  <a:schemeClr val="tx1"/>
                </a:solidFill>
              </a:rPr>
              <a:t> Drug-Active Child… Helping parents respond</a:t>
            </a:r>
            <a:endParaRPr lang="en-CA" sz="3600" dirty="0">
              <a:solidFill>
                <a:schemeClr val="tx1"/>
              </a:solidFill>
            </a:endParaRPr>
          </a:p>
        </p:txBody>
      </p:sp>
      <p:pic>
        <p:nvPicPr>
          <p:cNvPr id="41987" name="Picture Placeholder 4" descr="drunk girs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332" b="12332"/>
          <a:stretch>
            <a:fillRect/>
          </a:stretch>
        </p:blipFill>
        <p:spPr>
          <a:xfrm>
            <a:off x="571500" y="2000250"/>
            <a:ext cx="809148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Understanding Addiction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Physical Addiction</a:t>
            </a:r>
          </a:p>
          <a:p>
            <a:pPr lvl="1"/>
            <a:r>
              <a:rPr lang="en-CA" dirty="0" smtClean="0"/>
              <a:t>Alcohol, Caffeine, Heroin, Meth</a:t>
            </a:r>
          </a:p>
          <a:p>
            <a:r>
              <a:rPr lang="en-CA" dirty="0" smtClean="0"/>
              <a:t>Psychological Addiction</a:t>
            </a:r>
          </a:p>
          <a:p>
            <a:pPr lvl="1"/>
            <a:r>
              <a:rPr lang="en-CA" dirty="0" smtClean="0"/>
              <a:t>Cocaine, Ecstasy, Marihuana</a:t>
            </a:r>
          </a:p>
          <a:p>
            <a:r>
              <a:rPr lang="en-CA" dirty="0" smtClean="0"/>
              <a:t>Marihuana Addiction</a:t>
            </a:r>
          </a:p>
          <a:p>
            <a:r>
              <a:rPr lang="en-CA" dirty="0" smtClean="0"/>
              <a:t>A definition of addiction:  </a:t>
            </a:r>
            <a:r>
              <a:rPr lang="en-CA" sz="2400" i="1" dirty="0" smtClean="0">
                <a:solidFill>
                  <a:srgbClr val="FFFF00"/>
                </a:solidFill>
              </a:rPr>
              <a:t>a pattern of use that continues despite obvious and persistent negative consequences</a:t>
            </a:r>
          </a:p>
          <a:p>
            <a:r>
              <a:rPr lang="en-CA" sz="2800" i="1" dirty="0" smtClean="0"/>
              <a:t>“</a:t>
            </a:r>
            <a:r>
              <a:rPr lang="en-CA" sz="2400" i="1" dirty="0" smtClean="0"/>
              <a:t>Use that continues, not to feel good, but to keep from feeling bad”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The Gap in Service!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611150"/>
              </p:ext>
            </p:extLst>
          </p:nvPr>
        </p:nvGraphicFramePr>
        <p:xfrm>
          <a:off x="914400" y="1052513"/>
          <a:ext cx="7551738" cy="548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Worksheet" r:id="rId4" imgW="8686923" imgH="5943789" progId="Excel.Sheet.8">
                  <p:embed/>
                </p:oleObj>
              </mc:Choice>
              <mc:Fallback>
                <p:oleObj name="Worksheet" r:id="rId4" imgW="8686923" imgH="5943789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52513"/>
                        <a:ext cx="7551738" cy="548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8280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Parental Assessment Objectives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To determine the level of interest or use</a:t>
            </a:r>
          </a:p>
          <a:p>
            <a:pPr lvl="2" eaLnBrk="1" hangingPunct="1"/>
            <a:r>
              <a:rPr lang="en-US" dirty="0" smtClean="0">
                <a:solidFill>
                  <a:srgbClr val="FFFF00"/>
                </a:solidFill>
              </a:rPr>
              <a:t>Based on escalating levels of use</a:t>
            </a:r>
          </a:p>
          <a:p>
            <a:pPr lvl="2" eaLnBrk="1" hangingPunct="1"/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3200" dirty="0" smtClean="0"/>
              <a:t>To identify the core drugs of choice</a:t>
            </a:r>
          </a:p>
          <a:p>
            <a:pPr lvl="2" eaLnBrk="1" hangingPunct="1"/>
            <a:r>
              <a:rPr lang="en-US" dirty="0" smtClean="0"/>
              <a:t>Can be more than one… what’s their home drug?</a:t>
            </a:r>
          </a:p>
          <a:p>
            <a:pPr lvl="3" eaLnBrk="1" hangingPunct="1">
              <a:buNone/>
            </a:pPr>
            <a:endParaRPr lang="en-US" sz="2000" i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3600" dirty="0" smtClean="0"/>
              <a:t>To determine willingness to change</a:t>
            </a:r>
          </a:p>
          <a:p>
            <a:pPr lvl="2" eaLnBrk="1" hangingPunct="1"/>
            <a:r>
              <a:rPr lang="en-US" sz="2800" dirty="0" smtClean="0">
                <a:solidFill>
                  <a:srgbClr val="FFFF00"/>
                </a:solidFill>
              </a:rPr>
              <a:t>Based on Stages of Change</a:t>
            </a:r>
            <a:r>
              <a:rPr lang="en-US" sz="2800" dirty="0" smtClean="0"/>
              <a:t>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3600" dirty="0" smtClean="0">
                <a:solidFill>
                  <a:srgbClr val="FFFF00"/>
                </a:solidFill>
              </a:rPr>
              <a:t>How common is drug use?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772400" cy="4999037"/>
          </a:xfrm>
        </p:spPr>
        <p:txBody>
          <a:bodyPr/>
          <a:lstStyle/>
          <a:p>
            <a:r>
              <a:rPr lang="en-CA" sz="2800" dirty="0" smtClean="0"/>
              <a:t>Approx. 5% are using daily </a:t>
            </a:r>
          </a:p>
          <a:p>
            <a:pPr lvl="2"/>
            <a:r>
              <a:rPr lang="en-CA" dirty="0" smtClean="0"/>
              <a:t>more than 3 times per week</a:t>
            </a:r>
          </a:p>
          <a:p>
            <a:pPr lvl="2"/>
            <a:r>
              <a:rPr lang="en-CA" dirty="0" smtClean="0"/>
              <a:t>Most likely Marihuana or Alcohol</a:t>
            </a:r>
          </a:p>
          <a:p>
            <a:r>
              <a:rPr lang="en-CA" sz="2800" dirty="0" smtClean="0"/>
              <a:t>Another 10% are using outside of school at a level that negatively impacts their ability to succeed at school </a:t>
            </a:r>
            <a:r>
              <a:rPr lang="en-CA" dirty="0" smtClean="0"/>
              <a:t> </a:t>
            </a:r>
            <a:r>
              <a:rPr lang="en-CA" sz="2400" dirty="0" smtClean="0">
                <a:solidFill>
                  <a:srgbClr val="FFFF00"/>
                </a:solidFill>
              </a:rPr>
              <a:t>(weekends, weekday nights)</a:t>
            </a:r>
          </a:p>
          <a:p>
            <a:pPr lvl="2"/>
            <a:r>
              <a:rPr lang="en-CA" dirty="0" smtClean="0"/>
              <a:t>Using hardcore drugs (Ecstasy, Cocaine) or Binge drinking etc</a:t>
            </a:r>
          </a:p>
          <a:p>
            <a:r>
              <a:rPr lang="en-CA" sz="2800" dirty="0" smtClean="0"/>
              <a:t>An average Secondary School (1500 students) has approx. 225 students that are using at a level that impacts their ability to succeed</a:t>
            </a:r>
          </a:p>
          <a:p>
            <a:pPr>
              <a:buFont typeface="Wingdings" pitchFamily="2" charset="2"/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Escalating Levels of Use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80728"/>
            <a:ext cx="7772400" cy="537562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Curiosity</a:t>
            </a:r>
          </a:p>
          <a:p>
            <a:pPr lvl="2" eaLnBrk="1" hangingPunct="1"/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Obvious interest … may not even be using</a:t>
            </a:r>
          </a:p>
          <a:p>
            <a:pPr eaLnBrk="1" hangingPunct="1"/>
            <a:r>
              <a:rPr lang="en-US" dirty="0" smtClean="0"/>
              <a:t>Experimentation</a:t>
            </a:r>
          </a:p>
          <a:p>
            <a:pPr lvl="2" eaLnBrk="1" hangingPunct="1"/>
            <a:r>
              <a:rPr lang="en-US" sz="2000" dirty="0" smtClean="0"/>
              <a:t>Curiosity and opportunity </a:t>
            </a:r>
          </a:p>
          <a:p>
            <a:pPr eaLnBrk="1" hangingPunct="1"/>
            <a:r>
              <a:rPr lang="en-US" dirty="0" smtClean="0"/>
              <a:t>Recreational Use</a:t>
            </a:r>
          </a:p>
          <a:p>
            <a:pPr lvl="2" eaLnBrk="1" hangingPunct="1"/>
            <a:r>
              <a:rPr lang="en-US" sz="2000" dirty="0" smtClean="0"/>
              <a:t>Almost  always in a social setting (most likely only on weekends)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Coping Tool</a:t>
            </a:r>
          </a:p>
          <a:p>
            <a:pPr lvl="2" eaLnBrk="1" hangingPunct="1"/>
            <a:r>
              <a:rPr lang="en-US" sz="2000" dirty="0" smtClean="0">
                <a:solidFill>
                  <a:srgbClr val="FFFF00"/>
                </a:solidFill>
              </a:rPr>
              <a:t>Using alone,   Using during the week</a:t>
            </a:r>
          </a:p>
          <a:p>
            <a:pPr lvl="2" eaLnBrk="1" hangingPunct="1"/>
            <a:r>
              <a:rPr lang="en-US" sz="2000" dirty="0" smtClean="0">
                <a:solidFill>
                  <a:srgbClr val="FFFF00"/>
                </a:solidFill>
              </a:rPr>
              <a:t>Using to help sleep, when they are bored, </a:t>
            </a:r>
          </a:p>
          <a:p>
            <a:pPr lvl="2" eaLnBrk="1" hangingPunct="1"/>
            <a:r>
              <a:rPr lang="en-US" sz="2000" dirty="0" smtClean="0">
                <a:solidFill>
                  <a:srgbClr val="FFFF00"/>
                </a:solidFill>
              </a:rPr>
              <a:t>Using to deal with stressful situations (before or after)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Dependence / Addiction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3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1550" y="188913"/>
            <a:ext cx="2520950" cy="7921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800" dirty="0"/>
              <a:t>Maintenance</a:t>
            </a:r>
          </a:p>
          <a:p>
            <a:pPr algn="ctr">
              <a:defRPr/>
            </a:pPr>
            <a:r>
              <a:rPr lang="en-CA" sz="2000" i="1" dirty="0"/>
              <a:t>(Living with Change)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42988" y="1341438"/>
            <a:ext cx="2449512" cy="863600"/>
          </a:xfrm>
          <a:prstGeom prst="roundRect">
            <a:avLst/>
          </a:prstGeom>
          <a:solidFill>
            <a:srgbClr val="86F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800" dirty="0">
                <a:solidFill>
                  <a:schemeClr val="bg1"/>
                </a:solidFill>
              </a:rPr>
              <a:t>Action</a:t>
            </a:r>
          </a:p>
          <a:p>
            <a:pPr algn="ctr">
              <a:defRPr/>
            </a:pPr>
            <a:r>
              <a:rPr lang="en-CA" sz="1800" i="1" dirty="0">
                <a:solidFill>
                  <a:schemeClr val="bg1"/>
                </a:solidFill>
              </a:rPr>
              <a:t>(Implementing Change)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16013" y="2708275"/>
            <a:ext cx="2447925" cy="936625"/>
          </a:xfrm>
          <a:prstGeom prst="roundRect">
            <a:avLst/>
          </a:prstGeom>
          <a:solidFill>
            <a:srgbClr val="FFFF66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bg1"/>
                </a:solidFill>
              </a:rPr>
              <a:t>Planning</a:t>
            </a:r>
          </a:p>
          <a:p>
            <a:pPr algn="ctr">
              <a:defRPr/>
            </a:pPr>
            <a:r>
              <a:rPr lang="en-CA" sz="2000" i="1" dirty="0">
                <a:solidFill>
                  <a:schemeClr val="bg1"/>
                </a:solidFill>
              </a:rPr>
              <a:t>(Ideas for change)</a:t>
            </a:r>
            <a:r>
              <a:rPr lang="en-CA" sz="2000" i="1" dirty="0"/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2988" y="4149725"/>
            <a:ext cx="2520950" cy="8636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000" b="1" dirty="0" smtClean="0">
                <a:solidFill>
                  <a:schemeClr val="bg1"/>
                </a:solidFill>
              </a:rPr>
              <a:t>Considering Change</a:t>
            </a:r>
            <a:endParaRPr lang="en-CA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CA" sz="2000" i="1" dirty="0">
                <a:solidFill>
                  <a:schemeClr val="bg1"/>
                </a:solidFill>
              </a:rPr>
              <a:t>(All talk...no Action)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42988" y="5373688"/>
            <a:ext cx="2592387" cy="9350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000" dirty="0" smtClean="0"/>
              <a:t>Resistant to Change</a:t>
            </a:r>
          </a:p>
          <a:p>
            <a:pPr algn="ctr">
              <a:defRPr/>
            </a:pPr>
            <a:r>
              <a:rPr lang="en-CA" sz="1800" i="1" dirty="0" smtClean="0"/>
              <a:t>(Denial </a:t>
            </a:r>
            <a:r>
              <a:rPr lang="en-CA" sz="1800" i="1" dirty="0"/>
              <a:t>or Hopelessness)</a:t>
            </a:r>
          </a:p>
          <a:p>
            <a:pPr algn="ctr">
              <a:defRPr/>
            </a:pPr>
            <a:endParaRPr lang="en-CA" dirty="0"/>
          </a:p>
        </p:txBody>
      </p:sp>
      <p:sp>
        <p:nvSpPr>
          <p:cNvPr id="9" name="Rounded Rectangle 8"/>
          <p:cNvSpPr/>
          <p:nvPr/>
        </p:nvSpPr>
        <p:spPr>
          <a:xfrm>
            <a:off x="5580063" y="188913"/>
            <a:ext cx="3095625" cy="10080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3600" dirty="0"/>
              <a:t>Relapse</a:t>
            </a:r>
          </a:p>
        </p:txBody>
      </p:sp>
      <p:sp>
        <p:nvSpPr>
          <p:cNvPr id="11" name="Up Arrow 10"/>
          <p:cNvSpPr/>
          <p:nvPr/>
        </p:nvSpPr>
        <p:spPr>
          <a:xfrm>
            <a:off x="2051050" y="5013325"/>
            <a:ext cx="288925" cy="360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12" name="Up Arrow 11"/>
          <p:cNvSpPr/>
          <p:nvPr/>
        </p:nvSpPr>
        <p:spPr>
          <a:xfrm>
            <a:off x="1979613" y="3644900"/>
            <a:ext cx="360362" cy="50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13" name="Up Arrow 12"/>
          <p:cNvSpPr/>
          <p:nvPr/>
        </p:nvSpPr>
        <p:spPr>
          <a:xfrm>
            <a:off x="2051050" y="2205038"/>
            <a:ext cx="341313" cy="5032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14" name="Up Arrow 13"/>
          <p:cNvSpPr/>
          <p:nvPr/>
        </p:nvSpPr>
        <p:spPr>
          <a:xfrm>
            <a:off x="1979613" y="981075"/>
            <a:ext cx="360362" cy="360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cxnSp>
        <p:nvCxnSpPr>
          <p:cNvPr id="16" name="Straight Arrow Connector 15"/>
          <p:cNvCxnSpPr>
            <a:stCxn id="4" idx="3"/>
          </p:cNvCxnSpPr>
          <p:nvPr/>
        </p:nvCxnSpPr>
        <p:spPr>
          <a:xfrm flipV="1">
            <a:off x="3492500" y="549275"/>
            <a:ext cx="2087563" cy="3492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3492500" y="692150"/>
            <a:ext cx="2016125" cy="108108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ent Arrow 20"/>
          <p:cNvSpPr/>
          <p:nvPr/>
        </p:nvSpPr>
        <p:spPr>
          <a:xfrm rot="10800000">
            <a:off x="6227763" y="1268413"/>
            <a:ext cx="1081087" cy="3673475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1" idx="3"/>
          </p:cNvCxnSpPr>
          <p:nvPr/>
        </p:nvCxnSpPr>
        <p:spPr>
          <a:xfrm flipH="1">
            <a:off x="3708400" y="4670425"/>
            <a:ext cx="2519363" cy="1206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3"/>
          </p:cNvCxnSpPr>
          <p:nvPr/>
        </p:nvCxnSpPr>
        <p:spPr>
          <a:xfrm flipH="1">
            <a:off x="3635375" y="4670425"/>
            <a:ext cx="2592388" cy="5397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635375" y="3357563"/>
            <a:ext cx="2592388" cy="1223962"/>
          </a:xfrm>
          <a:prstGeom prst="straightConnector1">
            <a:avLst/>
          </a:prstGeom>
          <a:ln w="57150">
            <a:solidFill>
              <a:srgbClr val="0F99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43550" y="5013325"/>
            <a:ext cx="36004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800" dirty="0">
                <a:latin typeface="+mn-lt"/>
              </a:rPr>
              <a:t>Relapse is an anticipated stage of Change...Where they landed determines what support is required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32363" y="2205038"/>
            <a:ext cx="2016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3600" dirty="0">
                <a:latin typeface="+mn-lt"/>
              </a:rPr>
              <a:t>Stages of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The Teen in Denial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62664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Resistant to Change</a:t>
            </a:r>
          </a:p>
          <a:p>
            <a:pPr eaLnBrk="1" hangingPunct="1"/>
            <a:r>
              <a:rPr lang="en-US" dirty="0" smtClean="0"/>
              <a:t>The chance for EARLY Intervention</a:t>
            </a:r>
          </a:p>
          <a:p>
            <a:pPr lvl="2" eaLnBrk="1" hangingPunct="1"/>
            <a:r>
              <a:rPr lang="en-US" i="1" dirty="0" smtClean="0"/>
              <a:t>Everyone else sees the changes but them</a:t>
            </a:r>
          </a:p>
          <a:p>
            <a:pPr lvl="2" eaLnBrk="1" hangingPunct="1"/>
            <a:r>
              <a:rPr lang="en-US" i="1" dirty="0" smtClean="0"/>
              <a:t>A place of conflict</a:t>
            </a:r>
          </a:p>
          <a:p>
            <a:pPr eaLnBrk="1" hangingPunct="1"/>
            <a:r>
              <a:rPr lang="en-US" dirty="0" smtClean="0"/>
              <a:t>Self-Assessment  </a:t>
            </a:r>
          </a:p>
          <a:p>
            <a:pPr lvl="1" eaLnBrk="1" hangingPunct="1"/>
            <a:r>
              <a:rPr lang="en-US" sz="2000" dirty="0" smtClean="0">
                <a:solidFill>
                  <a:srgbClr val="FFFF00"/>
                </a:solidFill>
              </a:rPr>
              <a:t>(their reasons to change… not yours!)</a:t>
            </a:r>
          </a:p>
          <a:p>
            <a:pPr lvl="2" eaLnBrk="1" hangingPunct="1"/>
            <a:r>
              <a:rPr lang="en-US" i="1" dirty="0" smtClean="0"/>
              <a:t>Not the time to get them to stop using</a:t>
            </a:r>
          </a:p>
          <a:p>
            <a:pPr lvl="2" eaLnBrk="1" hangingPunct="1"/>
            <a:r>
              <a:rPr lang="en-US" i="1" dirty="0" smtClean="0"/>
              <a:t>getting them to define their own line</a:t>
            </a:r>
          </a:p>
          <a:p>
            <a:pPr lvl="2" eaLnBrk="1" hangingPunct="1"/>
            <a:r>
              <a:rPr lang="en-US" i="1" dirty="0" smtClean="0"/>
              <a:t>Third party examples</a:t>
            </a:r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6266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CONSIDERING CHANGE… (planning Change)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Understanding TRIGGERS!</a:t>
            </a:r>
          </a:p>
          <a:p>
            <a:pPr lvl="1" eaLnBrk="1" hangingPunct="1"/>
            <a:r>
              <a:rPr lang="en-US" i="1" dirty="0" smtClean="0"/>
              <a:t>Triggers are NOT what makes someone use…they are simply the circumstances where they are </a:t>
            </a:r>
            <a:r>
              <a:rPr lang="en-US" i="1" dirty="0" smtClean="0">
                <a:solidFill>
                  <a:srgbClr val="FFFF00"/>
                </a:solidFill>
              </a:rPr>
              <a:t>MOST LIKELY TO USE.</a:t>
            </a:r>
          </a:p>
          <a:p>
            <a:pPr lvl="1" eaLnBrk="1" hangingPunct="1"/>
            <a:endParaRPr lang="en-US" i="1" dirty="0" smtClean="0"/>
          </a:p>
          <a:p>
            <a:pPr lvl="1" eaLnBrk="1" hangingPunct="1"/>
            <a:r>
              <a:rPr lang="en-US" i="1" dirty="0" smtClean="0"/>
              <a:t>Understanding their triggers provides the most successful way to achieve day-to-day control over problematic use or addiction.</a:t>
            </a:r>
            <a:endParaRPr 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1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What Creates Change?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TRAUMA!... </a:t>
            </a:r>
            <a:r>
              <a:rPr lang="en-US" sz="2400" i="1" dirty="0" smtClean="0">
                <a:solidFill>
                  <a:srgbClr val="FFFF00"/>
                </a:solidFill>
              </a:rPr>
              <a:t>(An Unpleasant or Distressing event)</a:t>
            </a:r>
            <a:endParaRPr lang="en-US" i="1" dirty="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US" dirty="0" smtClean="0"/>
              <a:t>Single Serious event</a:t>
            </a:r>
          </a:p>
          <a:p>
            <a:pPr lvl="2" eaLnBrk="1" hangingPunct="1"/>
            <a:r>
              <a:rPr lang="en-US" i="1" dirty="0" smtClean="0"/>
              <a:t>“crash and burn”</a:t>
            </a:r>
          </a:p>
          <a:p>
            <a:pPr lvl="1" eaLnBrk="1" hangingPunct="1"/>
            <a:r>
              <a:rPr lang="en-US" dirty="0" smtClean="0"/>
              <a:t>A series of increasing negative events that overwhelm</a:t>
            </a:r>
          </a:p>
          <a:p>
            <a:pPr lvl="2" eaLnBrk="1" hangingPunct="1"/>
            <a:r>
              <a:rPr lang="en-US" i="1" dirty="0" smtClean="0"/>
              <a:t>“Enough is enough”</a:t>
            </a:r>
          </a:p>
          <a:p>
            <a:pPr eaLnBrk="1" hangingPunct="1"/>
            <a:r>
              <a:rPr lang="en-US" i="1" dirty="0" smtClean="0"/>
              <a:t>CONFLICT!   </a:t>
            </a:r>
            <a:r>
              <a:rPr lang="en-US" sz="2400" i="1" dirty="0" smtClean="0"/>
              <a:t>Increases as Substance Use escalates…</a:t>
            </a:r>
          </a:p>
          <a:p>
            <a:pPr lvl="2" eaLnBrk="1" hangingPunct="1"/>
            <a:r>
              <a:rPr lang="en-US" i="1" dirty="0" smtClean="0"/>
              <a:t>Substance </a:t>
            </a:r>
            <a:r>
              <a:rPr lang="en-US" i="1" dirty="0" err="1" smtClean="0"/>
              <a:t>mis</a:t>
            </a:r>
            <a:r>
              <a:rPr lang="en-US" i="1" dirty="0" smtClean="0"/>
              <a:t>-use is not compatible with the Social Condition…</a:t>
            </a:r>
            <a:endParaRPr lang="en-US" dirty="0" smtClean="0"/>
          </a:p>
          <a:p>
            <a:pPr eaLnBrk="1" hangingPunct="1"/>
            <a:r>
              <a:rPr lang="en-US" dirty="0" smtClean="0"/>
              <a:t>The need to recognize moments of motivation</a:t>
            </a:r>
          </a:p>
          <a:p>
            <a:pPr lvl="2" eaLnBrk="1" hangingPunct="1"/>
            <a:r>
              <a:rPr lang="en-US" i="1" dirty="0" smtClean="0"/>
              <a:t>The need to be able to offer support quickly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uiExpand="1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/>
          <a:lstStyle/>
          <a:p>
            <a:r>
              <a:rPr lang="en-CA" sz="3600" dirty="0" smtClean="0">
                <a:solidFill>
                  <a:srgbClr val="FFFF00"/>
                </a:solidFill>
              </a:rPr>
              <a:t>Summary for Supporting Change</a:t>
            </a:r>
            <a:endParaRPr lang="en-CA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5112568"/>
          </a:xfrm>
        </p:spPr>
        <p:txBody>
          <a:bodyPr/>
          <a:lstStyle/>
          <a:p>
            <a:r>
              <a:rPr lang="en-CA" sz="2800" dirty="0" smtClean="0">
                <a:solidFill>
                  <a:srgbClr val="FFFF00"/>
                </a:solidFill>
              </a:rPr>
              <a:t>Assessment:</a:t>
            </a:r>
            <a:r>
              <a:rPr lang="en-CA" sz="2800" dirty="0" smtClean="0"/>
              <a:t> </a:t>
            </a:r>
            <a:endParaRPr lang="en-CA" sz="2800" i="1" dirty="0" smtClean="0"/>
          </a:p>
          <a:p>
            <a:pPr lvl="1"/>
            <a:r>
              <a:rPr lang="en-CA" sz="2400" i="1" dirty="0" smtClean="0"/>
              <a:t>What are they Using? How often? Willingness to change?</a:t>
            </a:r>
          </a:p>
          <a:p>
            <a:r>
              <a:rPr lang="en-CA" sz="2800" i="1" dirty="0" smtClean="0">
                <a:solidFill>
                  <a:srgbClr val="FFFF00"/>
                </a:solidFill>
              </a:rPr>
              <a:t>Resistant to Change (Denial)</a:t>
            </a:r>
          </a:p>
          <a:p>
            <a:pPr lvl="1"/>
            <a:r>
              <a:rPr lang="en-CA" sz="2400" i="1" dirty="0" smtClean="0"/>
              <a:t>Supporting  Self Assessment</a:t>
            </a:r>
          </a:p>
          <a:p>
            <a:r>
              <a:rPr lang="en-CA" sz="2800" dirty="0" smtClean="0">
                <a:solidFill>
                  <a:srgbClr val="FFFF00"/>
                </a:solidFill>
              </a:rPr>
              <a:t>Considering / Planning Change</a:t>
            </a:r>
          </a:p>
          <a:p>
            <a:pPr lvl="1"/>
            <a:r>
              <a:rPr lang="en-CA" sz="2400" dirty="0" smtClean="0"/>
              <a:t>Understanding Triggers</a:t>
            </a:r>
          </a:p>
          <a:p>
            <a:pPr lvl="2"/>
            <a:r>
              <a:rPr lang="en-CA" sz="2200" dirty="0" smtClean="0"/>
              <a:t>Which ones can you support?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Relapse  (a plan for a trigger failed)</a:t>
            </a:r>
          </a:p>
          <a:p>
            <a:pPr lvl="1"/>
            <a:r>
              <a:rPr lang="en-CA" dirty="0" smtClean="0"/>
              <a:t>What was the trigger ?  (create a different plan)</a:t>
            </a:r>
          </a:p>
          <a:p>
            <a:pPr lvl="1"/>
            <a:r>
              <a:rPr lang="en-CA" dirty="0" smtClean="0"/>
              <a:t>Where did they Land?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85800" y="5540375"/>
            <a:ext cx="41638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</a:rPr>
              <a:t>Robb McGirr  </a:t>
            </a:r>
            <a:endParaRPr lang="en-US" dirty="0" smtClean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1600" b="1" dirty="0">
                <a:solidFill>
                  <a:srgbClr val="FFFF00"/>
                </a:solidFill>
                <a:latin typeface="Maiandra GD" pitchFamily="34" charset="0"/>
              </a:rPr>
              <a:t>Front-Line Prevention </a:t>
            </a:r>
            <a:r>
              <a:rPr lang="en-US" sz="1600" b="1" dirty="0" smtClean="0">
                <a:solidFill>
                  <a:srgbClr val="FFFF00"/>
                </a:solidFill>
                <a:latin typeface="Maiandra GD" pitchFamily="34" charset="0"/>
              </a:rPr>
              <a:t>Services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200" b="1" dirty="0" smtClean="0">
                <a:solidFill>
                  <a:srgbClr val="FFFF00"/>
                </a:solidFill>
                <a:latin typeface="Maiandra GD" pitchFamily="34" charset="0"/>
              </a:rPr>
              <a:t>www.frontlineprevention.com</a:t>
            </a:r>
            <a:endParaRPr lang="en-US" sz="1200" b="1" dirty="0">
              <a:solidFill>
                <a:srgbClr val="FFFF00"/>
              </a:solidFill>
              <a:latin typeface="Maiandra GD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600" dirty="0">
                <a:solidFill>
                  <a:srgbClr val="FFFF00"/>
                </a:solidFill>
              </a:rPr>
              <a:t> 604-833-8649  </a:t>
            </a:r>
          </a:p>
        </p:txBody>
      </p:sp>
      <p:pic>
        <p:nvPicPr>
          <p:cNvPr id="59395" name="Picture 10" descr="C:\Documents and Settings\Owner\My Documents\Drug Pictures\journe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8200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769089"/>
            <a:ext cx="2546592" cy="5005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064560"/>
              </p:ext>
            </p:extLst>
          </p:nvPr>
        </p:nvGraphicFramePr>
        <p:xfrm>
          <a:off x="238125" y="116632"/>
          <a:ext cx="8667750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Worksheet" r:id="rId4" imgW="8667689" imgH="5924558" progId="Excel.Sheet.8">
                  <p:embed/>
                </p:oleObj>
              </mc:Choice>
              <mc:Fallback>
                <p:oleObj name="Worksheet" r:id="rId4" imgW="8667689" imgH="592455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125" y="116632"/>
                        <a:ext cx="8667750" cy="648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59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Our  goal in Prevention &amp; Education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84350"/>
            <a:ext cx="7772400" cy="5073650"/>
          </a:xfrm>
        </p:spPr>
        <p:txBody>
          <a:bodyPr/>
          <a:lstStyle/>
          <a:p>
            <a:pPr eaLnBrk="1" hangingPunct="1"/>
            <a:r>
              <a:rPr lang="en-US" dirty="0" smtClean="0"/>
              <a:t>To Delay “First Use”</a:t>
            </a:r>
          </a:p>
          <a:p>
            <a:pPr eaLnBrk="1" hangingPunct="1"/>
            <a:r>
              <a:rPr lang="en-US" dirty="0" smtClean="0"/>
              <a:t>To help satisfy curiosity without the need to use or experiment</a:t>
            </a:r>
          </a:p>
          <a:p>
            <a:pPr lvl="1" eaLnBrk="1" hangingPunct="1"/>
            <a:r>
              <a:rPr lang="en-US" dirty="0" smtClean="0"/>
              <a:t>providing accurate, current, and relevant information</a:t>
            </a:r>
          </a:p>
          <a:p>
            <a:pPr lvl="1" eaLnBrk="1" hangingPunct="1"/>
            <a:r>
              <a:rPr lang="en-US" dirty="0" smtClean="0"/>
              <a:t>stimulate </a:t>
            </a:r>
            <a:r>
              <a:rPr lang="en-US" u="sng" dirty="0" smtClean="0"/>
              <a:t>on-going discussion</a:t>
            </a:r>
          </a:p>
          <a:p>
            <a:pPr lvl="1" eaLnBrk="1" hangingPunct="1"/>
            <a:r>
              <a:rPr lang="en-US" dirty="0" smtClean="0"/>
              <a:t>allow students to challenge ideas and express their own opinions (a two-way dialogue)</a:t>
            </a:r>
          </a:p>
          <a:p>
            <a:pPr eaLnBrk="1" hangingPunct="1"/>
            <a:r>
              <a:rPr lang="en-US" dirty="0" smtClean="0"/>
              <a:t>To make students feel connected, and valued</a:t>
            </a:r>
          </a:p>
          <a:p>
            <a:pPr lvl="1" eaLnBrk="1" hangingPunct="1"/>
            <a:r>
              <a:rPr lang="en-US" dirty="0" smtClean="0"/>
              <a:t>A predictable, safe, and supportive environment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Understanding First Use Risks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60848"/>
            <a:ext cx="7772400" cy="4295502"/>
          </a:xfrm>
        </p:spPr>
        <p:txBody>
          <a:bodyPr/>
          <a:lstStyle/>
          <a:p>
            <a:r>
              <a:rPr lang="en-CA" dirty="0" smtClean="0"/>
              <a:t>The earlier the first-use... The higher the risk</a:t>
            </a:r>
          </a:p>
          <a:p>
            <a:endParaRPr lang="en-CA" dirty="0" smtClean="0"/>
          </a:p>
          <a:p>
            <a:r>
              <a:rPr lang="en-CA" dirty="0" smtClean="0"/>
              <a:t>Highest Risk period</a:t>
            </a:r>
          </a:p>
          <a:p>
            <a:pPr lvl="1"/>
            <a:r>
              <a:rPr lang="en-CA" dirty="0" smtClean="0"/>
              <a:t>Summer after grade 8 -  the end of grade 9</a:t>
            </a:r>
          </a:p>
          <a:p>
            <a:endParaRPr lang="en-CA" dirty="0" smtClean="0"/>
          </a:p>
          <a:p>
            <a:r>
              <a:rPr lang="en-CA" dirty="0" smtClean="0"/>
              <a:t>The first three months of High School!</a:t>
            </a:r>
          </a:p>
          <a:p>
            <a:pPr lvl="1"/>
            <a:r>
              <a:rPr lang="en-CA" dirty="0" smtClean="0"/>
              <a:t>Adjusting to a new social environment</a:t>
            </a:r>
          </a:p>
          <a:p>
            <a:pPr lvl="1"/>
            <a:r>
              <a:rPr lang="en-CA" i="1" dirty="0" smtClean="0">
                <a:solidFill>
                  <a:srgbClr val="FFFF00"/>
                </a:solidFill>
              </a:rPr>
              <a:t>“What do I need to do to fit in?”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The “First Use” scenario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340768"/>
            <a:ext cx="5105400" cy="4752528"/>
          </a:xfrm>
        </p:spPr>
        <p:txBody>
          <a:bodyPr/>
          <a:lstStyle/>
          <a:p>
            <a:pPr eaLnBrk="1" hangingPunct="1"/>
            <a:r>
              <a:rPr lang="en-US" dirty="0" smtClean="0"/>
              <a:t>Curiosity + Opportunity  </a:t>
            </a:r>
          </a:p>
          <a:p>
            <a:pPr lvl="2" eaLnBrk="1" hangingPunct="1">
              <a:buFontTx/>
              <a:buNone/>
            </a:pPr>
            <a:r>
              <a:rPr lang="en-US" sz="3200" dirty="0" smtClean="0"/>
              <a:t>=  </a:t>
            </a:r>
            <a:r>
              <a:rPr lang="en-US" sz="3200" u="sng" dirty="0" smtClean="0"/>
              <a:t>high risk</a:t>
            </a:r>
            <a:r>
              <a:rPr lang="en-US" sz="3200" dirty="0" smtClean="0"/>
              <a:t> for 1st USE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“Everybody Uses”</a:t>
            </a:r>
          </a:p>
          <a:p>
            <a:pPr lvl="2" eaLnBrk="1" hangingPunct="1"/>
            <a:r>
              <a:rPr lang="en-US" sz="2000" dirty="0" smtClean="0">
                <a:solidFill>
                  <a:srgbClr val="FFFF00"/>
                </a:solidFill>
              </a:rPr>
              <a:t>Drug-active teens tend to associate with other teens who share their drug habits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Peer Pressure</a:t>
            </a:r>
          </a:p>
          <a:p>
            <a:pPr lvl="2" eaLnBrk="1" hangingPunct="1"/>
            <a:r>
              <a:rPr lang="en-US" dirty="0" smtClean="0"/>
              <a:t>“</a:t>
            </a:r>
            <a:r>
              <a:rPr lang="en-US" sz="2000" dirty="0" smtClean="0">
                <a:solidFill>
                  <a:srgbClr val="FFFF00"/>
                </a:solidFill>
              </a:rPr>
              <a:t>What do I need to do to fit in?”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6388" name="Picture 4" descr="C:\Documents and Settings\Owner\My Documents\Drug Pictures\Posters\dope dude 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905000"/>
            <a:ext cx="2809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  <p:bldP spid="8192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766" y="548680"/>
            <a:ext cx="7772400" cy="914400"/>
          </a:xfrm>
        </p:spPr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How Does “First Use” Occur?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Usually on a weekend</a:t>
            </a:r>
          </a:p>
          <a:p>
            <a:endParaRPr lang="en-CA" dirty="0" smtClean="0"/>
          </a:p>
          <a:p>
            <a:r>
              <a:rPr lang="en-CA" dirty="0" smtClean="0"/>
              <a:t>Almost always in a “social setting”</a:t>
            </a:r>
          </a:p>
          <a:p>
            <a:endParaRPr lang="en-CA" dirty="0" smtClean="0"/>
          </a:p>
          <a:p>
            <a:r>
              <a:rPr lang="en-CA" dirty="0" smtClean="0"/>
              <a:t>Will usually be spontaneous and unplanned</a:t>
            </a:r>
          </a:p>
          <a:p>
            <a:endParaRPr lang="en-CA" dirty="0" smtClean="0"/>
          </a:p>
          <a:p>
            <a:r>
              <a:rPr lang="en-CA" dirty="0" smtClean="0"/>
              <a:t>Over 60% of the time it will be with a close or best friend with them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02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How do they Satisfy Curiosity?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/>
            <a:r>
              <a:rPr lang="en-US" smtClean="0"/>
              <a:t>What sources of information do they trust and have access to?</a:t>
            </a:r>
          </a:p>
          <a:p>
            <a:pPr lvl="1" eaLnBrk="1" hangingPunct="1"/>
            <a:r>
              <a:rPr lang="en-US" smtClean="0"/>
              <a:t>The Four most trusted sources of Info are:</a:t>
            </a:r>
          </a:p>
          <a:p>
            <a:pPr lvl="3" eaLnBrk="1" hangingPunct="1"/>
            <a:r>
              <a:rPr lang="en-US" smtClean="0"/>
              <a:t>Parents, </a:t>
            </a:r>
          </a:p>
          <a:p>
            <a:pPr lvl="3" eaLnBrk="1" hangingPunct="1"/>
            <a:r>
              <a:rPr lang="en-US" smtClean="0"/>
              <a:t>Teachers, </a:t>
            </a:r>
          </a:p>
          <a:p>
            <a:pPr lvl="3" eaLnBrk="1" hangingPunct="1"/>
            <a:r>
              <a:rPr lang="en-US" smtClean="0"/>
              <a:t>Printed Material, </a:t>
            </a:r>
          </a:p>
          <a:p>
            <a:pPr lvl="3" eaLnBrk="1" hangingPunct="1"/>
            <a:r>
              <a:rPr lang="en-US" smtClean="0"/>
              <a:t>Multi-Media</a:t>
            </a:r>
          </a:p>
          <a:p>
            <a:pPr lvl="1" eaLnBrk="1" hangingPunct="1"/>
            <a:r>
              <a:rPr lang="en-US" smtClean="0"/>
              <a:t>Where do they actually get their information from?</a:t>
            </a:r>
          </a:p>
          <a:p>
            <a:pPr lvl="3" eaLnBrk="1" hangingPunct="1"/>
            <a:r>
              <a:rPr lang="en-US" smtClean="0"/>
              <a:t>Peers, </a:t>
            </a:r>
          </a:p>
          <a:p>
            <a:pPr lvl="3" eaLnBrk="1" hangingPunct="1"/>
            <a:r>
              <a:rPr lang="en-US" smtClean="0"/>
              <a:t>Internet, </a:t>
            </a:r>
          </a:p>
          <a:p>
            <a:pPr lvl="3" eaLnBrk="1" hangingPunct="1"/>
            <a:r>
              <a:rPr lang="en-US" smtClean="0"/>
              <a:t>Media 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8147BA21B6304FAB5DE4716E555EC3" ma:contentTypeVersion="1" ma:contentTypeDescription="Create a new document." ma:contentTypeScope="" ma:versionID="2c3821faeb42862aa0ee50c4bd0c3094">
  <xsd:schema xmlns:xsd="http://www.w3.org/2001/XMLSchema" xmlns:xs="http://www.w3.org/2001/XMLSchema" xmlns:p="http://schemas.microsoft.com/office/2006/metadata/properties" xmlns:ns2="f226a820-4d6e-4c87-bb3a-0eec6fa5fc91" targetNamespace="http://schemas.microsoft.com/office/2006/metadata/properties" ma:root="true" ma:fieldsID="c6b927931e5677a4f2502c63d5b2ff06" ns2:_="">
    <xsd:import namespace="f226a820-4d6e-4c87-bb3a-0eec6fa5fc91"/>
    <xsd:element name="properties">
      <xsd:complexType>
        <xsd:sequence>
          <xsd:element name="documentManagement">
            <xsd:complexType>
              <xsd:all>
                <xsd:element ref="ns2:SlSyncSr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6a820-4d6e-4c87-bb3a-0eec6fa5fc91" elementFormDefault="qualified">
    <xsd:import namespace="http://schemas.microsoft.com/office/2006/documentManagement/types"/>
    <xsd:import namespace="http://schemas.microsoft.com/office/infopath/2007/PartnerControls"/>
    <xsd:element name="SlSyncSrcID" ma:index="8" nillable="true" ma:displayName="Sync Source Item ID" ma:description="An identifier representing the source list and item this item is synced with" ma:hidden="true" ma:internalName="SlSyncSrc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lSyncSrcID xmlns="f226a820-4d6e-4c87-bb3a-0eec6fa5fc91" xsi:nil="true"/>
  </documentManagement>
</p:properties>
</file>

<file path=customXml/itemProps1.xml><?xml version="1.0" encoding="utf-8"?>
<ds:datastoreItem xmlns:ds="http://schemas.openxmlformats.org/officeDocument/2006/customXml" ds:itemID="{A3704BB6-91EE-4AF8-8EAD-BD15F66FB519}"/>
</file>

<file path=customXml/itemProps2.xml><?xml version="1.0" encoding="utf-8"?>
<ds:datastoreItem xmlns:ds="http://schemas.openxmlformats.org/officeDocument/2006/customXml" ds:itemID="{207FD6FA-50D4-4435-9406-BA72CD1AD383}"/>
</file>

<file path=customXml/itemProps3.xml><?xml version="1.0" encoding="utf-8"?>
<ds:datastoreItem xmlns:ds="http://schemas.openxmlformats.org/officeDocument/2006/customXml" ds:itemID="{668DA23D-8806-477F-AE41-4C9F08EC2D03}"/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2955</TotalTime>
  <Words>1148</Words>
  <Application>Microsoft Office PowerPoint</Application>
  <PresentationFormat>On-screen Show (4:3)</PresentationFormat>
  <Paragraphs>219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Metro</vt:lpstr>
      <vt:lpstr>Worksheet</vt:lpstr>
      <vt:lpstr>Understanding and Responding to Teen Substance-Use</vt:lpstr>
      <vt:lpstr>Why should Schools do it?</vt:lpstr>
      <vt:lpstr>How common is drug use?</vt:lpstr>
      <vt:lpstr>PowerPoint Presentation</vt:lpstr>
      <vt:lpstr>Our  goal in Prevention &amp; Education</vt:lpstr>
      <vt:lpstr>Understanding First Use Risks</vt:lpstr>
      <vt:lpstr>The “First Use” scenario</vt:lpstr>
      <vt:lpstr>How Does “First Use” Occur?</vt:lpstr>
      <vt:lpstr>How do they Satisfy Curiosity?</vt:lpstr>
      <vt:lpstr>PowerPoint Presentation</vt:lpstr>
      <vt:lpstr>Some Teens are Higher Risk</vt:lpstr>
      <vt:lpstr>Prevention for Parents</vt:lpstr>
      <vt:lpstr>Spheres of Influence</vt:lpstr>
      <vt:lpstr>Spheres of Influence</vt:lpstr>
      <vt:lpstr>Drugs of Choice</vt:lpstr>
      <vt:lpstr>Energy Drinks</vt:lpstr>
      <vt:lpstr>Smoking</vt:lpstr>
      <vt:lpstr>Marihuana</vt:lpstr>
      <vt:lpstr>Alcohol</vt:lpstr>
      <vt:lpstr>Alcohol Abuse</vt:lpstr>
      <vt:lpstr>Ecstasy</vt:lpstr>
      <vt:lpstr>PowerPoint Presentation</vt:lpstr>
      <vt:lpstr>Cocaine</vt:lpstr>
      <vt:lpstr>PowerPoint Presentation</vt:lpstr>
      <vt:lpstr>What you’re up against The “Feel Good” scale</vt:lpstr>
      <vt:lpstr>    The Drug-Active Child… Helping parents respond</vt:lpstr>
      <vt:lpstr>Understanding Addiction  </vt:lpstr>
      <vt:lpstr>The Gap in Service!</vt:lpstr>
      <vt:lpstr>Parental Assessment Objectives</vt:lpstr>
      <vt:lpstr>Escalating Levels of Use</vt:lpstr>
      <vt:lpstr>PowerPoint Presentation</vt:lpstr>
      <vt:lpstr>The Teen in Denial</vt:lpstr>
      <vt:lpstr>CONSIDERING CHANGE… (planning Change)</vt:lpstr>
      <vt:lpstr>What Creates Change?</vt:lpstr>
      <vt:lpstr>Summary for Supporting Change</vt:lpstr>
      <vt:lpstr>PowerPoint Presentation</vt:lpstr>
    </vt:vector>
  </TitlesOfParts>
  <Company>Belcarra Trading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Identification</dc:title>
  <dc:creator>McGirr</dc:creator>
  <cp:lastModifiedBy>McClelland, Kim</cp:lastModifiedBy>
  <cp:revision>166</cp:revision>
  <dcterms:created xsi:type="dcterms:W3CDTF">2004-08-21T18:42:24Z</dcterms:created>
  <dcterms:modified xsi:type="dcterms:W3CDTF">2015-02-02T16:46:28Z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0x010100968147BA21B6304FAB5DE4716E555EC3</vt:lpwstr>
  </property>
</Properties>
</file>