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4" r:id="rId24"/>
    <p:sldId id="28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9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5384" y="604893"/>
            <a:ext cx="3921414" cy="434606"/>
          </a:xfrm>
        </p:spPr>
        <p:txBody>
          <a:bodyPr lIns="0" tIns="0" rIns="0" bIns="0"/>
          <a:lstStyle>
            <a:lvl1pPr>
              <a:defRPr sz="2824" b="1" i="1">
                <a:solidFill>
                  <a:schemeClr val="tx1"/>
                </a:solidFill>
                <a:latin typeface="Monotype Corsiva"/>
                <a:cs typeface="Monotype Corsiv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94" b="0" i="0">
                <a:solidFill>
                  <a:srgbClr val="282828"/>
                </a:solidFill>
                <a:latin typeface="Eras Medium ITC"/>
                <a:cs typeface="Eras Medium ITC"/>
              </a:defRPr>
            </a:lvl1pPr>
          </a:lstStyle>
          <a:p>
            <a:pPr marL="22413"/>
            <a:fld id="{81D60167-4931-47E6-BA6A-407CBD079E47}" type="slidenum">
              <a:rPr lang="en-CA" smtClean="0"/>
              <a:pPr marL="22413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5384" y="604893"/>
            <a:ext cx="392141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chemeClr val="tx1"/>
                </a:solidFill>
                <a:latin typeface="Monotype Corsiva"/>
                <a:cs typeface="Monotype Corsiv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37296" y="2970029"/>
            <a:ext cx="48694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64864" y="6058752"/>
            <a:ext cx="105640" cy="366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4" b="0" i="0">
                <a:solidFill>
                  <a:srgbClr val="282828"/>
                </a:solidFill>
                <a:latin typeface="Eras Medium ITC"/>
                <a:cs typeface="Eras Medium ITC"/>
              </a:defRPr>
            </a:lvl1pPr>
          </a:lstStyle>
          <a:p>
            <a:pPr marL="22413"/>
            <a:fld id="{81D60167-4931-47E6-BA6A-407CBD079E47}" type="slidenum">
              <a:rPr lang="en-CA" smtClean="0"/>
              <a:pPr marL="22413"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43001" y="1748117"/>
            <a:ext cx="7261411" cy="977644"/>
          </a:xfrm>
          <a:prstGeom prst="rect">
            <a:avLst/>
          </a:prstGeom>
        </p:spPr>
        <p:txBody>
          <a:bodyPr vert="horz" wrap="square" lIns="0" tIns="134471" rIns="0" bIns="0" rtlCol="0">
            <a:spAutoFit/>
          </a:bodyPr>
          <a:lstStyle/>
          <a:p>
            <a:pPr marL="222449" algn="ctr">
              <a:spcBef>
                <a:spcPts val="1059"/>
              </a:spcBef>
            </a:pPr>
            <a:r>
              <a:rPr lang="en-US" sz="2294" b="1" spc="-4" dirty="0">
                <a:latin typeface="Calibri"/>
                <a:cs typeface="Calibri"/>
              </a:rPr>
              <a:t>					</a:t>
            </a:r>
          </a:p>
          <a:p>
            <a:pPr marL="222449">
              <a:spcBef>
                <a:spcPts val="1059"/>
              </a:spcBef>
            </a:pPr>
            <a:endParaRPr sz="2294" dirty="0">
              <a:latin typeface="Calibri"/>
              <a:cs typeface="Calibri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43940980-1E64-4875-B7C5-C33DAFF45CD1}"/>
              </a:ext>
            </a:extLst>
          </p:cNvPr>
          <p:cNvSpPr txBox="1"/>
          <p:nvPr/>
        </p:nvSpPr>
        <p:spPr>
          <a:xfrm>
            <a:off x="1161549" y="531453"/>
            <a:ext cx="6839450" cy="4388615"/>
          </a:xfrm>
          <a:prstGeom prst="rect">
            <a:avLst/>
          </a:prstGeom>
        </p:spPr>
        <p:txBody>
          <a:bodyPr vert="horz" wrap="square" lIns="0" tIns="134471" rIns="0" bIns="0" rtlCol="0" anchor="ctr">
            <a:spAutoFit/>
          </a:bodyPr>
          <a:lstStyle/>
          <a:p>
            <a:pPr marL="222449" algn="ctr">
              <a:lnSpc>
                <a:spcPct val="150000"/>
              </a:lnSpc>
              <a:spcBef>
                <a:spcPts val="1059"/>
              </a:spcBef>
            </a:pPr>
            <a:r>
              <a:rPr lang="en-CA" sz="4236" b="1" spc="-4" dirty="0">
                <a:latin typeface="Monotype Corsiva" panose="03010101010201010101" pitchFamily="66" charset="0"/>
              </a:rPr>
              <a:t>Port </a:t>
            </a:r>
            <a:r>
              <a:rPr lang="en-CA" sz="4236" b="1" dirty="0">
                <a:latin typeface="Monotype Corsiva" panose="03010101010201010101" pitchFamily="66" charset="0"/>
              </a:rPr>
              <a:t>Moody </a:t>
            </a:r>
            <a:r>
              <a:rPr lang="en-CA" sz="4236" b="1" spc="-4" dirty="0">
                <a:latin typeface="Monotype Corsiva" panose="03010101010201010101" pitchFamily="66" charset="0"/>
              </a:rPr>
              <a:t>Secondary</a:t>
            </a:r>
            <a:r>
              <a:rPr lang="en-CA" sz="4236" b="1" spc="-49" dirty="0">
                <a:latin typeface="Monotype Corsiva" panose="03010101010201010101" pitchFamily="66" charset="0"/>
              </a:rPr>
              <a:t> </a:t>
            </a:r>
            <a:r>
              <a:rPr lang="en-CA" sz="4236" b="1" dirty="0">
                <a:latin typeface="Monotype Corsiva" panose="03010101010201010101" pitchFamily="66" charset="0"/>
              </a:rPr>
              <a:t>School</a:t>
            </a:r>
            <a:endParaRPr lang="en-US" sz="4236" b="1" dirty="0">
              <a:latin typeface="Monotype Corsiva" panose="03010101010201010101" pitchFamily="66" charset="0"/>
            </a:endParaRPr>
          </a:p>
          <a:p>
            <a:pPr marL="222449" algn="ctr">
              <a:lnSpc>
                <a:spcPct val="150000"/>
              </a:lnSpc>
              <a:spcBef>
                <a:spcPts val="1059"/>
              </a:spcBef>
            </a:pPr>
            <a:r>
              <a:rPr lang="en-US" sz="4236" b="1" dirty="0">
                <a:latin typeface="Monotype Corsiva" panose="03010101010201010101" pitchFamily="66" charset="0"/>
              </a:rPr>
              <a:t>Congratulations to our </a:t>
            </a:r>
          </a:p>
          <a:p>
            <a:pPr marL="222449" algn="ctr">
              <a:lnSpc>
                <a:spcPct val="150000"/>
              </a:lnSpc>
              <a:spcBef>
                <a:spcPts val="1059"/>
              </a:spcBef>
            </a:pPr>
            <a:r>
              <a:rPr lang="en-US" sz="4236" b="1" dirty="0">
                <a:latin typeface="Monotype Corsiva" panose="03010101010201010101" pitchFamily="66" charset="0"/>
              </a:rPr>
              <a:t>Major Award Winners</a:t>
            </a:r>
          </a:p>
          <a:p>
            <a:pPr marL="222449" algn="ctr">
              <a:lnSpc>
                <a:spcPct val="150000"/>
              </a:lnSpc>
              <a:spcBef>
                <a:spcPts val="1059"/>
              </a:spcBef>
            </a:pPr>
            <a:r>
              <a:rPr lang="en-US" sz="4236" b="1" dirty="0">
                <a:latin typeface="Monotype Corsiva" panose="03010101010201010101" pitchFamily="66" charset="0"/>
              </a:rPr>
              <a:t>of 2019- 2020</a:t>
            </a:r>
          </a:p>
        </p:txBody>
      </p:sp>
    </p:spTree>
    <p:extLst>
      <p:ext uri="{BB962C8B-B14F-4D97-AF65-F5344CB8AC3E}">
        <p14:creationId xmlns:p14="http://schemas.microsoft.com/office/powerpoint/2010/main" val="2268619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CFBB4BE5-AD19-422B-83FA-8D442F26E4C3}"/>
              </a:ext>
            </a:extLst>
          </p:cNvPr>
          <p:cNvSpPr txBox="1"/>
          <p:nvPr/>
        </p:nvSpPr>
        <p:spPr>
          <a:xfrm>
            <a:off x="1143001" y="2236939"/>
            <a:ext cx="7261411" cy="2443852"/>
          </a:xfrm>
          <a:prstGeom prst="rect">
            <a:avLst/>
          </a:prstGeom>
        </p:spPr>
        <p:txBody>
          <a:bodyPr vert="horz" wrap="square" lIns="0" tIns="134471" rIns="0" bIns="0" rtlCol="0">
            <a:spAutoFit/>
          </a:bodyPr>
          <a:lstStyle/>
          <a:p>
            <a:pPr marL="222449" algn="ctr">
              <a:spcBef>
                <a:spcPts val="1059"/>
              </a:spcBef>
            </a:pPr>
            <a:r>
              <a:rPr lang="en-US" sz="3600" b="1" spc="-4" dirty="0">
                <a:latin typeface="Monotype Corsiva" panose="03010101010201010101" pitchFamily="66" charset="0"/>
                <a:cs typeface="Calibri"/>
              </a:rPr>
              <a:t>Top Social Studies Award</a:t>
            </a:r>
          </a:p>
          <a:p>
            <a:pPr marL="222449" algn="ctr">
              <a:spcBef>
                <a:spcPts val="1059"/>
              </a:spcBef>
            </a:pPr>
            <a:r>
              <a:rPr sz="3177" b="1" spc="-4" dirty="0">
                <a:latin typeface="Monotype Corsiva" panose="03010101010201010101" pitchFamily="66" charset="0"/>
                <a:cs typeface="Calibri"/>
              </a:rPr>
              <a:t>Congratulations</a:t>
            </a:r>
            <a:endParaRPr lang="en-US" sz="3177" b="1" spc="-4" dirty="0">
              <a:latin typeface="Monotype Corsiva" panose="03010101010201010101" pitchFamily="66" charset="0"/>
              <a:cs typeface="Calibri"/>
            </a:endParaRPr>
          </a:p>
          <a:p>
            <a:pPr marL="222449" algn="ctr">
              <a:spcBef>
                <a:spcPts val="1059"/>
              </a:spcBef>
            </a:pPr>
            <a:r>
              <a:rPr lang="en-US" sz="3177" b="1" spc="-4" dirty="0">
                <a:latin typeface="Calibri"/>
                <a:cs typeface="Calibri"/>
              </a:rPr>
              <a:t>Joshua </a:t>
            </a:r>
            <a:r>
              <a:rPr lang="en-US" sz="3177" b="1" spc="-4" dirty="0" err="1">
                <a:latin typeface="Calibri"/>
                <a:cs typeface="Calibri"/>
              </a:rPr>
              <a:t>Skipwor</a:t>
            </a:r>
            <a:r>
              <a:rPr lang="en-US" sz="2824" b="1" spc="-4" dirty="0" err="1">
                <a:latin typeface="Calibri"/>
                <a:cs typeface="Calibri"/>
              </a:rPr>
              <a:t>th</a:t>
            </a:r>
            <a:endParaRPr lang="en-US" sz="2824" b="1" spc="-4" dirty="0">
              <a:latin typeface="Calibri"/>
              <a:cs typeface="Calibri"/>
            </a:endParaRPr>
          </a:p>
          <a:p>
            <a:pPr marL="222449" algn="ctr">
              <a:spcBef>
                <a:spcPts val="1059"/>
              </a:spcBef>
            </a:pPr>
            <a:endParaRPr lang="en-US" sz="2294" b="1" spc="-4" dirty="0">
              <a:latin typeface="Calibri"/>
              <a:cs typeface="Calibri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F08621AC-D9F7-42D6-B0D5-30F67D3D22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0471" y="777409"/>
            <a:ext cx="4773706" cy="989524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algn="ctr">
              <a:spcBef>
                <a:spcPts val="93"/>
              </a:spcBef>
            </a:pPr>
            <a:r>
              <a:rPr sz="3177" spc="-4" dirty="0"/>
              <a:t>Port </a:t>
            </a:r>
            <a:r>
              <a:rPr sz="3177" dirty="0"/>
              <a:t>Moody </a:t>
            </a:r>
            <a:r>
              <a:rPr sz="3177" spc="-4" dirty="0"/>
              <a:t>Secondary</a:t>
            </a:r>
            <a:r>
              <a:rPr sz="3177" spc="-49" dirty="0"/>
              <a:t> </a:t>
            </a:r>
            <a:r>
              <a:rPr sz="3177" dirty="0"/>
              <a:t>School</a:t>
            </a:r>
            <a:br>
              <a:rPr lang="en-US" sz="3177" dirty="0"/>
            </a:br>
            <a:r>
              <a:rPr lang="en-US" sz="3177" dirty="0"/>
              <a:t>2019 – 2020</a:t>
            </a:r>
            <a:endParaRPr sz="3177" dirty="0"/>
          </a:p>
        </p:txBody>
      </p:sp>
    </p:spTree>
    <p:extLst>
      <p:ext uri="{BB962C8B-B14F-4D97-AF65-F5344CB8AC3E}">
        <p14:creationId xmlns:p14="http://schemas.microsoft.com/office/powerpoint/2010/main" val="1243811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5D2C21E2-14D0-46E6-A6E0-3C7A02DD59B8}"/>
              </a:ext>
            </a:extLst>
          </p:cNvPr>
          <p:cNvSpPr txBox="1"/>
          <p:nvPr/>
        </p:nvSpPr>
        <p:spPr>
          <a:xfrm>
            <a:off x="1143001" y="2236940"/>
            <a:ext cx="7261411" cy="2389543"/>
          </a:xfrm>
          <a:prstGeom prst="rect">
            <a:avLst/>
          </a:prstGeom>
        </p:spPr>
        <p:txBody>
          <a:bodyPr vert="horz" wrap="square" lIns="0" tIns="134471" rIns="0" bIns="0" rtlCol="0">
            <a:spAutoFit/>
          </a:bodyPr>
          <a:lstStyle/>
          <a:p>
            <a:pPr marL="222449" algn="ctr">
              <a:spcBef>
                <a:spcPts val="1059"/>
              </a:spcBef>
            </a:pPr>
            <a:r>
              <a:rPr lang="en-US" sz="3600" b="1" spc="-4" dirty="0">
                <a:latin typeface="Monotype Corsiva" panose="03010101010201010101" pitchFamily="66" charset="0"/>
                <a:cs typeface="Calibri"/>
              </a:rPr>
              <a:t>Riemann Mathematic Award</a:t>
            </a:r>
          </a:p>
          <a:p>
            <a:pPr marL="222449" algn="ctr">
              <a:spcBef>
                <a:spcPts val="1059"/>
              </a:spcBef>
            </a:pPr>
            <a:r>
              <a:rPr sz="3177" b="1" spc="-4" dirty="0">
                <a:latin typeface="Monotype Corsiva" panose="03010101010201010101" pitchFamily="66" charset="0"/>
                <a:cs typeface="Calibri"/>
              </a:rPr>
              <a:t>Congratulations</a:t>
            </a:r>
            <a:endParaRPr lang="en-US" sz="3177" b="1" spc="-4" dirty="0">
              <a:latin typeface="Monotype Corsiva" panose="03010101010201010101" pitchFamily="66" charset="0"/>
              <a:cs typeface="Calibri"/>
            </a:endParaRPr>
          </a:p>
          <a:p>
            <a:pPr marL="222449" algn="ctr">
              <a:spcBef>
                <a:spcPts val="1059"/>
              </a:spcBef>
            </a:pPr>
            <a:r>
              <a:rPr lang="en-US" sz="2824" b="1" spc="-4" dirty="0">
                <a:latin typeface="Calibri"/>
                <a:cs typeface="Calibri"/>
              </a:rPr>
              <a:t>Chris Park</a:t>
            </a:r>
          </a:p>
          <a:p>
            <a:pPr marL="222449" algn="ctr">
              <a:spcBef>
                <a:spcPts val="1059"/>
              </a:spcBef>
            </a:pPr>
            <a:endParaRPr lang="en-US" sz="2294" b="1" spc="-4" dirty="0">
              <a:latin typeface="Calibri"/>
              <a:cs typeface="Calibri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D9BB5F03-5D67-4DDA-A72F-3B1BD3DD74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0471" y="777409"/>
            <a:ext cx="4773706" cy="989524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algn="ctr">
              <a:spcBef>
                <a:spcPts val="93"/>
              </a:spcBef>
            </a:pPr>
            <a:r>
              <a:rPr sz="3177" spc="-4" dirty="0"/>
              <a:t>Port </a:t>
            </a:r>
            <a:r>
              <a:rPr sz="3177" dirty="0"/>
              <a:t>Moody </a:t>
            </a:r>
            <a:r>
              <a:rPr sz="3177" spc="-4" dirty="0"/>
              <a:t>Secondary</a:t>
            </a:r>
            <a:r>
              <a:rPr sz="3177" spc="-49" dirty="0"/>
              <a:t> </a:t>
            </a:r>
            <a:r>
              <a:rPr sz="3177" dirty="0"/>
              <a:t>School</a:t>
            </a:r>
            <a:br>
              <a:rPr lang="en-US" sz="3177" dirty="0"/>
            </a:br>
            <a:r>
              <a:rPr lang="en-US" sz="3177" dirty="0"/>
              <a:t>2019 – 2020</a:t>
            </a:r>
            <a:endParaRPr sz="3177" dirty="0"/>
          </a:p>
        </p:txBody>
      </p:sp>
    </p:spTree>
    <p:extLst>
      <p:ext uri="{BB962C8B-B14F-4D97-AF65-F5344CB8AC3E}">
        <p14:creationId xmlns:p14="http://schemas.microsoft.com/office/powerpoint/2010/main" val="2999952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DA7E3871-4192-4F83-AD93-B7113BF7D53C}"/>
              </a:ext>
            </a:extLst>
          </p:cNvPr>
          <p:cNvSpPr txBox="1"/>
          <p:nvPr/>
        </p:nvSpPr>
        <p:spPr>
          <a:xfrm>
            <a:off x="1143001" y="2236940"/>
            <a:ext cx="7261411" cy="2389543"/>
          </a:xfrm>
          <a:prstGeom prst="rect">
            <a:avLst/>
          </a:prstGeom>
        </p:spPr>
        <p:txBody>
          <a:bodyPr vert="horz" wrap="square" lIns="0" tIns="134471" rIns="0" bIns="0" rtlCol="0">
            <a:spAutoFit/>
          </a:bodyPr>
          <a:lstStyle/>
          <a:p>
            <a:pPr marL="222449" algn="ctr">
              <a:spcBef>
                <a:spcPts val="1059"/>
              </a:spcBef>
            </a:pPr>
            <a:r>
              <a:rPr lang="en-US" sz="3600" b="1" spc="-4" dirty="0">
                <a:latin typeface="Monotype Corsiva" panose="03010101010201010101" pitchFamily="66" charset="0"/>
                <a:cs typeface="Calibri"/>
              </a:rPr>
              <a:t>Anne </a:t>
            </a:r>
            <a:r>
              <a:rPr lang="en-US" sz="3600" b="1" spc="-4" dirty="0" err="1">
                <a:latin typeface="Monotype Corsiva" panose="03010101010201010101" pitchFamily="66" charset="0"/>
                <a:cs typeface="Calibri"/>
              </a:rPr>
              <a:t>Sluyter</a:t>
            </a:r>
            <a:r>
              <a:rPr lang="en-US" sz="3600" b="1" spc="-4" dirty="0">
                <a:latin typeface="Monotype Corsiva" panose="03010101010201010101" pitchFamily="66" charset="0"/>
                <a:cs typeface="Calibri"/>
              </a:rPr>
              <a:t> Memorial Award</a:t>
            </a:r>
          </a:p>
          <a:p>
            <a:pPr marL="222449" algn="ctr">
              <a:spcBef>
                <a:spcPts val="1059"/>
              </a:spcBef>
            </a:pPr>
            <a:r>
              <a:rPr sz="3177" b="1" spc="-4" dirty="0">
                <a:latin typeface="Monotype Corsiva" panose="03010101010201010101" pitchFamily="66" charset="0"/>
                <a:cs typeface="Calibri"/>
              </a:rPr>
              <a:t>Congratulations</a:t>
            </a:r>
            <a:endParaRPr lang="en-US" sz="3177" b="1" spc="-4" dirty="0">
              <a:latin typeface="Monotype Corsiva" panose="03010101010201010101" pitchFamily="66" charset="0"/>
              <a:cs typeface="Calibri"/>
            </a:endParaRPr>
          </a:p>
          <a:p>
            <a:pPr marL="222449" algn="ctr">
              <a:spcBef>
                <a:spcPts val="1059"/>
              </a:spcBef>
            </a:pPr>
            <a:r>
              <a:rPr lang="en-US" sz="2824" b="1" spc="-4" dirty="0">
                <a:latin typeface="Calibri"/>
                <a:cs typeface="Calibri"/>
              </a:rPr>
              <a:t>Nina Lu</a:t>
            </a:r>
          </a:p>
          <a:p>
            <a:pPr marL="222449" algn="ctr">
              <a:spcBef>
                <a:spcPts val="1059"/>
              </a:spcBef>
            </a:pPr>
            <a:endParaRPr lang="en-US" sz="2294" b="1" spc="-4" dirty="0">
              <a:latin typeface="Calibri"/>
              <a:cs typeface="Calibri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CE628457-294B-48CB-8015-974D61BBE5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0471" y="777409"/>
            <a:ext cx="4773706" cy="989524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algn="ctr">
              <a:spcBef>
                <a:spcPts val="93"/>
              </a:spcBef>
            </a:pPr>
            <a:r>
              <a:rPr sz="3177" spc="-4" dirty="0"/>
              <a:t>Port </a:t>
            </a:r>
            <a:r>
              <a:rPr sz="3177" dirty="0"/>
              <a:t>Moody </a:t>
            </a:r>
            <a:r>
              <a:rPr sz="3177" spc="-4" dirty="0"/>
              <a:t>Secondary</a:t>
            </a:r>
            <a:r>
              <a:rPr sz="3177" spc="-49" dirty="0"/>
              <a:t> </a:t>
            </a:r>
            <a:r>
              <a:rPr sz="3177" dirty="0"/>
              <a:t>School</a:t>
            </a:r>
            <a:br>
              <a:rPr lang="en-US" sz="3177" dirty="0"/>
            </a:br>
            <a:r>
              <a:rPr lang="en-US" sz="3177" dirty="0"/>
              <a:t>2019 – 2020</a:t>
            </a:r>
            <a:endParaRPr sz="3177" dirty="0"/>
          </a:p>
        </p:txBody>
      </p:sp>
    </p:spTree>
    <p:extLst>
      <p:ext uri="{BB962C8B-B14F-4D97-AF65-F5344CB8AC3E}">
        <p14:creationId xmlns:p14="http://schemas.microsoft.com/office/powerpoint/2010/main" val="468997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7B165086-15DC-4DD4-AC9B-44D8755ADF48}"/>
              </a:ext>
            </a:extLst>
          </p:cNvPr>
          <p:cNvSpPr txBox="1"/>
          <p:nvPr/>
        </p:nvSpPr>
        <p:spPr>
          <a:xfrm>
            <a:off x="435935" y="2236940"/>
            <a:ext cx="8165805" cy="2389543"/>
          </a:xfrm>
          <a:prstGeom prst="rect">
            <a:avLst/>
          </a:prstGeom>
        </p:spPr>
        <p:txBody>
          <a:bodyPr vert="horz" wrap="square" lIns="0" tIns="134471" rIns="0" bIns="0" rtlCol="0">
            <a:spAutoFit/>
          </a:bodyPr>
          <a:lstStyle/>
          <a:p>
            <a:pPr marL="222449">
              <a:spcBef>
                <a:spcPts val="1059"/>
              </a:spcBef>
            </a:pPr>
            <a:r>
              <a:rPr lang="en-US" sz="3600" b="1" spc="-4" dirty="0">
                <a:latin typeface="Monotype Corsiva" panose="03010101010201010101" pitchFamily="66" charset="0"/>
                <a:cs typeface="Calibri"/>
              </a:rPr>
              <a:t>Outstanding Contribution to the Music Program</a:t>
            </a:r>
          </a:p>
          <a:p>
            <a:pPr marL="222449" algn="ctr">
              <a:spcBef>
                <a:spcPts val="1059"/>
              </a:spcBef>
            </a:pPr>
            <a:r>
              <a:rPr sz="3177" b="1" spc="-4" dirty="0">
                <a:latin typeface="Monotype Corsiva" panose="03010101010201010101" pitchFamily="66" charset="0"/>
                <a:cs typeface="Calibri"/>
              </a:rPr>
              <a:t>Congratulations</a:t>
            </a:r>
            <a:endParaRPr lang="en-US" sz="2294" b="1" spc="-4" dirty="0">
              <a:latin typeface="Monotype Corsiva" panose="03010101010201010101" pitchFamily="66" charset="0"/>
              <a:cs typeface="Calibri"/>
            </a:endParaRPr>
          </a:p>
          <a:p>
            <a:pPr marL="222449" algn="ctr">
              <a:spcBef>
                <a:spcPts val="1059"/>
              </a:spcBef>
            </a:pPr>
            <a:r>
              <a:rPr lang="en-US" sz="2824" b="1" spc="-4" dirty="0">
                <a:latin typeface="Calibri"/>
                <a:cs typeface="Calibri"/>
              </a:rPr>
              <a:t>Bree </a:t>
            </a:r>
            <a:r>
              <a:rPr lang="en-US" sz="2824" b="1" spc="-4" dirty="0" err="1">
                <a:latin typeface="Calibri"/>
                <a:cs typeface="Calibri"/>
              </a:rPr>
              <a:t>Sondergaard</a:t>
            </a:r>
            <a:endParaRPr lang="en-US" sz="2824" b="1" spc="-4" dirty="0">
              <a:latin typeface="Calibri"/>
              <a:cs typeface="Calibri"/>
            </a:endParaRPr>
          </a:p>
          <a:p>
            <a:pPr marL="222449" algn="ctr">
              <a:spcBef>
                <a:spcPts val="1059"/>
              </a:spcBef>
            </a:pPr>
            <a:endParaRPr lang="en-US" sz="2294" b="1" spc="-4" dirty="0">
              <a:latin typeface="Calibri"/>
              <a:cs typeface="Calibri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4CC8743D-914B-4CB2-93AE-D9ADA213E5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0471" y="777409"/>
            <a:ext cx="4773706" cy="989524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algn="ctr">
              <a:spcBef>
                <a:spcPts val="93"/>
              </a:spcBef>
            </a:pPr>
            <a:r>
              <a:rPr sz="3177" spc="-4" dirty="0"/>
              <a:t>Port </a:t>
            </a:r>
            <a:r>
              <a:rPr sz="3177" dirty="0"/>
              <a:t>Moody </a:t>
            </a:r>
            <a:r>
              <a:rPr sz="3177" spc="-4" dirty="0"/>
              <a:t>Secondary</a:t>
            </a:r>
            <a:r>
              <a:rPr sz="3177" spc="-49" dirty="0"/>
              <a:t> </a:t>
            </a:r>
            <a:r>
              <a:rPr sz="3177" dirty="0"/>
              <a:t>School</a:t>
            </a:r>
            <a:br>
              <a:rPr lang="en-US" sz="3177" dirty="0"/>
            </a:br>
            <a:r>
              <a:rPr lang="en-US" sz="3177" dirty="0"/>
              <a:t>2019 – 2020</a:t>
            </a:r>
            <a:endParaRPr sz="3177" dirty="0"/>
          </a:p>
        </p:txBody>
      </p:sp>
    </p:spTree>
    <p:extLst>
      <p:ext uri="{BB962C8B-B14F-4D97-AF65-F5344CB8AC3E}">
        <p14:creationId xmlns:p14="http://schemas.microsoft.com/office/powerpoint/2010/main" val="2483267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02181B38-765B-47E1-BA2C-91BDE33450A3}"/>
              </a:ext>
            </a:extLst>
          </p:cNvPr>
          <p:cNvSpPr txBox="1"/>
          <p:nvPr/>
        </p:nvSpPr>
        <p:spPr>
          <a:xfrm>
            <a:off x="1143001" y="2236940"/>
            <a:ext cx="7261411" cy="2389543"/>
          </a:xfrm>
          <a:prstGeom prst="rect">
            <a:avLst/>
          </a:prstGeom>
        </p:spPr>
        <p:txBody>
          <a:bodyPr vert="horz" wrap="square" lIns="0" tIns="134471" rIns="0" bIns="0" rtlCol="0">
            <a:spAutoFit/>
          </a:bodyPr>
          <a:lstStyle/>
          <a:p>
            <a:pPr marL="222449" algn="ctr">
              <a:spcBef>
                <a:spcPts val="1059"/>
              </a:spcBef>
            </a:pPr>
            <a:r>
              <a:rPr lang="en-US" sz="3600" b="1" spc="-4" dirty="0">
                <a:latin typeface="Monotype Corsiva" panose="03010101010201010101" pitchFamily="66" charset="0"/>
                <a:cs typeface="Calibri"/>
              </a:rPr>
              <a:t>Outstanding Student in Rock School</a:t>
            </a:r>
          </a:p>
          <a:p>
            <a:pPr marL="222449" algn="ctr">
              <a:spcBef>
                <a:spcPts val="1059"/>
              </a:spcBef>
            </a:pPr>
            <a:r>
              <a:rPr sz="3177" b="1" spc="-4" dirty="0">
                <a:latin typeface="Monotype Corsiva" panose="03010101010201010101" pitchFamily="66" charset="0"/>
                <a:cs typeface="Calibri"/>
              </a:rPr>
              <a:t>Congratulations</a:t>
            </a:r>
            <a:endParaRPr lang="en-US" sz="3177" b="1" spc="-4" dirty="0">
              <a:latin typeface="Monotype Corsiva" panose="03010101010201010101" pitchFamily="66" charset="0"/>
              <a:cs typeface="Calibri"/>
            </a:endParaRPr>
          </a:p>
          <a:p>
            <a:pPr marL="222449" algn="ctr">
              <a:spcBef>
                <a:spcPts val="1059"/>
              </a:spcBef>
            </a:pPr>
            <a:r>
              <a:rPr lang="en-US" sz="2824" b="1" spc="-4" dirty="0">
                <a:latin typeface="Calibri"/>
                <a:cs typeface="Calibri"/>
              </a:rPr>
              <a:t>Nina Lu</a:t>
            </a:r>
          </a:p>
          <a:p>
            <a:pPr marL="222449" algn="ctr">
              <a:spcBef>
                <a:spcPts val="1059"/>
              </a:spcBef>
            </a:pPr>
            <a:endParaRPr lang="en-US" sz="2294" b="1" spc="-4" dirty="0">
              <a:latin typeface="Calibri"/>
              <a:cs typeface="Calibri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9312BF7-8D8D-4DEC-B26E-305954C020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0471" y="777409"/>
            <a:ext cx="4773706" cy="989524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algn="ctr">
              <a:spcBef>
                <a:spcPts val="93"/>
              </a:spcBef>
            </a:pPr>
            <a:r>
              <a:rPr sz="3177" spc="-4" dirty="0"/>
              <a:t>Port </a:t>
            </a:r>
            <a:r>
              <a:rPr sz="3177" dirty="0"/>
              <a:t>Moody </a:t>
            </a:r>
            <a:r>
              <a:rPr sz="3177" spc="-4" dirty="0"/>
              <a:t>Secondary</a:t>
            </a:r>
            <a:r>
              <a:rPr sz="3177" spc="-49" dirty="0"/>
              <a:t> </a:t>
            </a:r>
            <a:r>
              <a:rPr sz="3177" dirty="0"/>
              <a:t>School</a:t>
            </a:r>
            <a:br>
              <a:rPr lang="en-US" sz="3177" dirty="0"/>
            </a:br>
            <a:r>
              <a:rPr lang="en-US" sz="3177" dirty="0"/>
              <a:t>2019 – 2020</a:t>
            </a:r>
            <a:endParaRPr sz="3177" dirty="0"/>
          </a:p>
        </p:txBody>
      </p:sp>
    </p:spTree>
    <p:extLst>
      <p:ext uri="{BB962C8B-B14F-4D97-AF65-F5344CB8AC3E}">
        <p14:creationId xmlns:p14="http://schemas.microsoft.com/office/powerpoint/2010/main" val="2961527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6246C9F1-7B66-4555-843B-C0F3C444FF7A}"/>
              </a:ext>
            </a:extLst>
          </p:cNvPr>
          <p:cNvSpPr txBox="1"/>
          <p:nvPr/>
        </p:nvSpPr>
        <p:spPr>
          <a:xfrm>
            <a:off x="1143001" y="2236940"/>
            <a:ext cx="7261411" cy="2389543"/>
          </a:xfrm>
          <a:prstGeom prst="rect">
            <a:avLst/>
          </a:prstGeom>
        </p:spPr>
        <p:txBody>
          <a:bodyPr vert="horz" wrap="square" lIns="0" tIns="134471" rIns="0" bIns="0" rtlCol="0">
            <a:spAutoFit/>
          </a:bodyPr>
          <a:lstStyle/>
          <a:p>
            <a:pPr marL="222449" algn="ctr">
              <a:spcBef>
                <a:spcPts val="1059"/>
              </a:spcBef>
            </a:pPr>
            <a:r>
              <a:rPr lang="en-US" sz="3600" b="1" spc="-4" dirty="0">
                <a:latin typeface="Monotype Corsiva" panose="03010101010201010101" pitchFamily="66" charset="0"/>
                <a:cs typeface="Calibri"/>
              </a:rPr>
              <a:t>Outstanding Student in Guitar</a:t>
            </a:r>
          </a:p>
          <a:p>
            <a:pPr marL="222449" algn="ctr">
              <a:spcBef>
                <a:spcPts val="1059"/>
              </a:spcBef>
            </a:pPr>
            <a:r>
              <a:rPr sz="3177" b="1" spc="-4" dirty="0">
                <a:latin typeface="Monotype Corsiva" panose="03010101010201010101" pitchFamily="66" charset="0"/>
                <a:cs typeface="Calibri"/>
              </a:rPr>
              <a:t>Congratulations</a:t>
            </a:r>
            <a:endParaRPr lang="en-US" sz="3177" b="1" spc="-4" dirty="0">
              <a:latin typeface="Monotype Corsiva" panose="03010101010201010101" pitchFamily="66" charset="0"/>
              <a:cs typeface="Calibri"/>
            </a:endParaRPr>
          </a:p>
          <a:p>
            <a:pPr marL="222449" algn="ctr">
              <a:spcBef>
                <a:spcPts val="1059"/>
              </a:spcBef>
            </a:pPr>
            <a:r>
              <a:rPr lang="en-US" sz="2824" b="1" spc="-4" dirty="0">
                <a:latin typeface="Calibri"/>
                <a:cs typeface="Calibri"/>
              </a:rPr>
              <a:t>Anthony Choi</a:t>
            </a:r>
          </a:p>
          <a:p>
            <a:pPr marL="222449" algn="ctr">
              <a:spcBef>
                <a:spcPts val="1059"/>
              </a:spcBef>
            </a:pPr>
            <a:endParaRPr lang="en-US" sz="2294" b="1" spc="-4" dirty="0">
              <a:latin typeface="Calibri"/>
              <a:cs typeface="Calibri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491E3414-1A4B-4B9B-B4FE-E40E67E9B4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0471" y="777409"/>
            <a:ext cx="4773706" cy="989524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algn="ctr">
              <a:spcBef>
                <a:spcPts val="93"/>
              </a:spcBef>
            </a:pPr>
            <a:r>
              <a:rPr sz="3177" spc="-4" dirty="0"/>
              <a:t>Port </a:t>
            </a:r>
            <a:r>
              <a:rPr sz="3177" dirty="0"/>
              <a:t>Moody </a:t>
            </a:r>
            <a:r>
              <a:rPr sz="3177" spc="-4" dirty="0"/>
              <a:t>Secondary</a:t>
            </a:r>
            <a:r>
              <a:rPr sz="3177" spc="-49" dirty="0"/>
              <a:t> </a:t>
            </a:r>
            <a:r>
              <a:rPr sz="3177" dirty="0"/>
              <a:t>School</a:t>
            </a:r>
            <a:br>
              <a:rPr lang="en-US" sz="3177" dirty="0"/>
            </a:br>
            <a:r>
              <a:rPr lang="en-US" sz="3177" dirty="0"/>
              <a:t>2019 – 2020</a:t>
            </a:r>
            <a:endParaRPr sz="3177" dirty="0"/>
          </a:p>
        </p:txBody>
      </p:sp>
    </p:spTree>
    <p:extLst>
      <p:ext uri="{BB962C8B-B14F-4D97-AF65-F5344CB8AC3E}">
        <p14:creationId xmlns:p14="http://schemas.microsoft.com/office/powerpoint/2010/main" val="1128845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9875BEC7-0AB0-4014-84CA-F0AF0060F900}"/>
              </a:ext>
            </a:extLst>
          </p:cNvPr>
          <p:cNvSpPr txBox="1"/>
          <p:nvPr/>
        </p:nvSpPr>
        <p:spPr>
          <a:xfrm>
            <a:off x="1143001" y="2236940"/>
            <a:ext cx="7261411" cy="2389543"/>
          </a:xfrm>
          <a:prstGeom prst="rect">
            <a:avLst/>
          </a:prstGeom>
        </p:spPr>
        <p:txBody>
          <a:bodyPr vert="horz" wrap="square" lIns="0" tIns="134471" rIns="0" bIns="0" rtlCol="0">
            <a:spAutoFit/>
          </a:bodyPr>
          <a:lstStyle/>
          <a:p>
            <a:pPr marL="222449" algn="ctr">
              <a:spcBef>
                <a:spcPts val="1059"/>
              </a:spcBef>
            </a:pPr>
            <a:r>
              <a:rPr lang="en-US" sz="3600" b="1" spc="-4" dirty="0">
                <a:latin typeface="Monotype Corsiva" panose="03010101010201010101" pitchFamily="66" charset="0"/>
                <a:cs typeface="Calibri"/>
              </a:rPr>
              <a:t>Outstanding Student in Concert Choir</a:t>
            </a:r>
          </a:p>
          <a:p>
            <a:pPr marL="222449" algn="ctr">
              <a:spcBef>
                <a:spcPts val="1059"/>
              </a:spcBef>
            </a:pPr>
            <a:r>
              <a:rPr sz="3177" b="1" spc="-4" dirty="0">
                <a:latin typeface="Monotype Corsiva" panose="03010101010201010101" pitchFamily="66" charset="0"/>
                <a:cs typeface="Calibri"/>
              </a:rPr>
              <a:t>Congratulations</a:t>
            </a:r>
            <a:endParaRPr lang="en-US" sz="3177" b="1" spc="-4" dirty="0">
              <a:latin typeface="Monotype Corsiva" panose="03010101010201010101" pitchFamily="66" charset="0"/>
              <a:cs typeface="Calibri"/>
            </a:endParaRPr>
          </a:p>
          <a:p>
            <a:pPr marL="222449" algn="ctr">
              <a:spcBef>
                <a:spcPts val="1059"/>
              </a:spcBef>
            </a:pPr>
            <a:r>
              <a:rPr lang="en-US" sz="2824" b="1" spc="-4" dirty="0">
                <a:latin typeface="Calibri"/>
                <a:cs typeface="Calibri"/>
              </a:rPr>
              <a:t>Sophia Castillo</a:t>
            </a:r>
          </a:p>
          <a:p>
            <a:pPr marL="222449" algn="ctr">
              <a:spcBef>
                <a:spcPts val="1059"/>
              </a:spcBef>
            </a:pPr>
            <a:endParaRPr lang="en-US" sz="2294" b="1" spc="-4" dirty="0">
              <a:latin typeface="Calibri"/>
              <a:cs typeface="Calibri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558303EF-B430-4974-ABCA-6D7C21C296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0471" y="777409"/>
            <a:ext cx="4773706" cy="989524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algn="ctr">
              <a:spcBef>
                <a:spcPts val="93"/>
              </a:spcBef>
            </a:pPr>
            <a:r>
              <a:rPr sz="3177" spc="-4" dirty="0"/>
              <a:t>Port </a:t>
            </a:r>
            <a:r>
              <a:rPr sz="3177" dirty="0"/>
              <a:t>Moody </a:t>
            </a:r>
            <a:r>
              <a:rPr sz="3177" spc="-4" dirty="0"/>
              <a:t>Secondary</a:t>
            </a:r>
            <a:r>
              <a:rPr sz="3177" spc="-49" dirty="0"/>
              <a:t> </a:t>
            </a:r>
            <a:r>
              <a:rPr sz="3177" dirty="0"/>
              <a:t>School</a:t>
            </a:r>
            <a:br>
              <a:rPr lang="en-US" sz="3177" dirty="0"/>
            </a:br>
            <a:r>
              <a:rPr lang="en-US" sz="3177" dirty="0"/>
              <a:t>2019 – 2020</a:t>
            </a:r>
            <a:endParaRPr sz="3177" dirty="0"/>
          </a:p>
        </p:txBody>
      </p:sp>
    </p:spTree>
    <p:extLst>
      <p:ext uri="{BB962C8B-B14F-4D97-AF65-F5344CB8AC3E}">
        <p14:creationId xmlns:p14="http://schemas.microsoft.com/office/powerpoint/2010/main" val="3796018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2CD875E-5892-4E55-BA44-D29FBE500D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1117" y="776737"/>
            <a:ext cx="4034118" cy="88089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algn="ctr">
              <a:spcBef>
                <a:spcPts val="93"/>
              </a:spcBef>
            </a:pPr>
            <a:r>
              <a:rPr spc="-4" dirty="0"/>
              <a:t>Port </a:t>
            </a:r>
            <a:r>
              <a:rPr dirty="0"/>
              <a:t>Moody </a:t>
            </a:r>
            <a:r>
              <a:rPr spc="-4" dirty="0"/>
              <a:t>Secondary</a:t>
            </a:r>
            <a:r>
              <a:rPr spc="-49" dirty="0"/>
              <a:t> </a:t>
            </a:r>
            <a:r>
              <a:rPr dirty="0"/>
              <a:t>School</a:t>
            </a:r>
            <a:br>
              <a:rPr lang="en-US" dirty="0"/>
            </a:br>
            <a:r>
              <a:rPr lang="en-US" dirty="0"/>
              <a:t>2019 – 2020</a:t>
            </a:r>
            <a:endParaRPr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4F36EA0-9721-4A24-B7AA-ABE4C65A5224}"/>
              </a:ext>
            </a:extLst>
          </p:cNvPr>
          <p:cNvSpPr txBox="1"/>
          <p:nvPr/>
        </p:nvSpPr>
        <p:spPr>
          <a:xfrm>
            <a:off x="1143001" y="2236940"/>
            <a:ext cx="7261411" cy="2389543"/>
          </a:xfrm>
          <a:prstGeom prst="rect">
            <a:avLst/>
          </a:prstGeom>
        </p:spPr>
        <p:txBody>
          <a:bodyPr vert="horz" wrap="square" lIns="0" tIns="134471" rIns="0" bIns="0" rtlCol="0">
            <a:spAutoFit/>
          </a:bodyPr>
          <a:lstStyle/>
          <a:p>
            <a:pPr marL="222449" algn="ctr">
              <a:spcBef>
                <a:spcPts val="1059"/>
              </a:spcBef>
            </a:pPr>
            <a:r>
              <a:rPr lang="en-US" sz="3600" b="1" spc="-4" dirty="0">
                <a:latin typeface="Monotype Corsiva" panose="03010101010201010101" pitchFamily="66" charset="0"/>
                <a:cs typeface="Calibri"/>
              </a:rPr>
              <a:t>Outstanding Student in Vocal Jazz</a:t>
            </a:r>
          </a:p>
          <a:p>
            <a:pPr marL="222449" algn="ctr">
              <a:spcBef>
                <a:spcPts val="1059"/>
              </a:spcBef>
            </a:pPr>
            <a:r>
              <a:rPr sz="3177" b="1" spc="-4" dirty="0">
                <a:latin typeface="Monotype Corsiva" panose="03010101010201010101" pitchFamily="66" charset="0"/>
                <a:cs typeface="Calibri"/>
              </a:rPr>
              <a:t>Congratulations</a:t>
            </a:r>
            <a:endParaRPr lang="en-US" sz="3177" b="1" spc="-4" dirty="0">
              <a:latin typeface="Monotype Corsiva" panose="03010101010201010101" pitchFamily="66" charset="0"/>
              <a:cs typeface="Calibri"/>
            </a:endParaRPr>
          </a:p>
          <a:p>
            <a:pPr marL="222449" algn="ctr">
              <a:spcBef>
                <a:spcPts val="1059"/>
              </a:spcBef>
            </a:pPr>
            <a:r>
              <a:rPr lang="en-US" sz="2824" b="1" spc="-4" dirty="0">
                <a:latin typeface="Calibri"/>
                <a:cs typeface="Calibri"/>
              </a:rPr>
              <a:t>Bukola Balogun</a:t>
            </a:r>
          </a:p>
          <a:p>
            <a:pPr marL="222449" algn="ctr">
              <a:spcBef>
                <a:spcPts val="1059"/>
              </a:spcBef>
            </a:pPr>
            <a:endParaRPr lang="en-US" sz="2294" b="1" spc="-4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3075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7376AF3F-2944-4AC2-BE5A-B111DEFB7386}"/>
              </a:ext>
            </a:extLst>
          </p:cNvPr>
          <p:cNvSpPr txBox="1"/>
          <p:nvPr/>
        </p:nvSpPr>
        <p:spPr>
          <a:xfrm>
            <a:off x="1143001" y="2236939"/>
            <a:ext cx="7261411" cy="3540884"/>
          </a:xfrm>
          <a:prstGeom prst="rect">
            <a:avLst/>
          </a:prstGeom>
        </p:spPr>
        <p:txBody>
          <a:bodyPr vert="horz" wrap="square" lIns="0" tIns="134471" rIns="0" bIns="0" rtlCol="0">
            <a:spAutoFit/>
          </a:bodyPr>
          <a:lstStyle/>
          <a:p>
            <a:pPr marL="222449" algn="ctr">
              <a:spcBef>
                <a:spcPts val="1059"/>
              </a:spcBef>
            </a:pPr>
            <a:r>
              <a:rPr lang="en-US" sz="3600" b="1" spc="-4" dirty="0">
                <a:latin typeface="Monotype Corsiva" panose="03010101010201010101" pitchFamily="66" charset="0"/>
                <a:cs typeface="Calibri"/>
              </a:rPr>
              <a:t>Outstanding Students in Concert Band</a:t>
            </a:r>
          </a:p>
          <a:p>
            <a:pPr marL="222449" algn="ctr">
              <a:spcBef>
                <a:spcPts val="1059"/>
              </a:spcBef>
            </a:pPr>
            <a:r>
              <a:rPr sz="3177" b="1" spc="-4" dirty="0">
                <a:latin typeface="Monotype Corsiva" panose="03010101010201010101" pitchFamily="66" charset="0"/>
                <a:cs typeface="Calibri"/>
              </a:rPr>
              <a:t>Congratulations</a:t>
            </a:r>
            <a:endParaRPr lang="en-US" sz="3177" b="1" spc="-4" dirty="0">
              <a:latin typeface="Monotype Corsiva" panose="03010101010201010101" pitchFamily="66" charset="0"/>
              <a:cs typeface="Calibri"/>
            </a:endParaRPr>
          </a:p>
          <a:p>
            <a:pPr marL="222449" algn="ctr">
              <a:spcBef>
                <a:spcPts val="1059"/>
              </a:spcBef>
            </a:pPr>
            <a:r>
              <a:rPr lang="en-US" sz="2824" b="1" spc="-4" dirty="0">
                <a:latin typeface="Calibri"/>
                <a:cs typeface="Calibri"/>
              </a:rPr>
              <a:t>Jan Mazurek</a:t>
            </a:r>
          </a:p>
          <a:p>
            <a:pPr marL="222449" algn="ctr">
              <a:spcBef>
                <a:spcPts val="1059"/>
              </a:spcBef>
            </a:pPr>
            <a:r>
              <a:rPr lang="en-US" sz="2824" b="1" spc="-4" dirty="0">
                <a:latin typeface="Calibri"/>
                <a:cs typeface="Calibri"/>
              </a:rPr>
              <a:t>&amp;</a:t>
            </a:r>
          </a:p>
          <a:p>
            <a:pPr marL="222449" algn="ctr">
              <a:spcBef>
                <a:spcPts val="1059"/>
              </a:spcBef>
            </a:pPr>
            <a:r>
              <a:rPr lang="en-US" sz="2824" b="1" spc="-4" dirty="0" err="1">
                <a:latin typeface="Calibri"/>
                <a:cs typeface="Calibri"/>
              </a:rPr>
              <a:t>Cally</a:t>
            </a:r>
            <a:r>
              <a:rPr lang="en-US" sz="2824" b="1" spc="-4" dirty="0">
                <a:latin typeface="Calibri"/>
                <a:cs typeface="Calibri"/>
              </a:rPr>
              <a:t> Yeung</a:t>
            </a:r>
          </a:p>
          <a:p>
            <a:pPr marL="222449" algn="ctr">
              <a:spcBef>
                <a:spcPts val="1059"/>
              </a:spcBef>
            </a:pPr>
            <a:endParaRPr lang="en-US" sz="2294" b="1" spc="-4" dirty="0">
              <a:latin typeface="Calibri"/>
              <a:cs typeface="Calibri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BC3DFC8F-BC44-414D-99F2-BF1A4C3EDD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0471" y="777409"/>
            <a:ext cx="4773706" cy="989524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algn="ctr">
              <a:spcBef>
                <a:spcPts val="93"/>
              </a:spcBef>
            </a:pPr>
            <a:r>
              <a:rPr sz="3177" spc="-4" dirty="0"/>
              <a:t>Port </a:t>
            </a:r>
            <a:r>
              <a:rPr sz="3177" dirty="0"/>
              <a:t>Moody </a:t>
            </a:r>
            <a:r>
              <a:rPr sz="3177" spc="-4" dirty="0"/>
              <a:t>Secondary</a:t>
            </a:r>
            <a:r>
              <a:rPr sz="3177" spc="-49" dirty="0"/>
              <a:t> </a:t>
            </a:r>
            <a:r>
              <a:rPr sz="3177" dirty="0"/>
              <a:t>School</a:t>
            </a:r>
            <a:br>
              <a:rPr lang="en-US" sz="3177" dirty="0"/>
            </a:br>
            <a:r>
              <a:rPr lang="en-US" sz="3177" dirty="0"/>
              <a:t>2019 – 2020</a:t>
            </a:r>
            <a:endParaRPr sz="3177" dirty="0"/>
          </a:p>
        </p:txBody>
      </p:sp>
    </p:spTree>
    <p:extLst>
      <p:ext uri="{BB962C8B-B14F-4D97-AF65-F5344CB8AC3E}">
        <p14:creationId xmlns:p14="http://schemas.microsoft.com/office/powerpoint/2010/main" val="556010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E95D65FE-366F-4468-8E37-8E42705A5669}"/>
              </a:ext>
            </a:extLst>
          </p:cNvPr>
          <p:cNvSpPr txBox="1"/>
          <p:nvPr/>
        </p:nvSpPr>
        <p:spPr>
          <a:xfrm>
            <a:off x="1143001" y="2236941"/>
            <a:ext cx="7261411" cy="3046774"/>
          </a:xfrm>
          <a:prstGeom prst="rect">
            <a:avLst/>
          </a:prstGeom>
        </p:spPr>
        <p:txBody>
          <a:bodyPr vert="horz" wrap="square" lIns="0" tIns="134471" rIns="0" bIns="0" rtlCol="0">
            <a:spAutoFit/>
          </a:bodyPr>
          <a:lstStyle/>
          <a:p>
            <a:pPr marL="222449" algn="ctr">
              <a:spcBef>
                <a:spcPts val="1059"/>
              </a:spcBef>
            </a:pPr>
            <a:r>
              <a:rPr lang="en-US" sz="3600" b="1" spc="-4" dirty="0">
                <a:latin typeface="Monotype Corsiva" panose="03010101010201010101" pitchFamily="66" charset="0"/>
                <a:cs typeface="Calibri"/>
              </a:rPr>
              <a:t>Outstanding Students in Jazz Band</a:t>
            </a:r>
          </a:p>
          <a:p>
            <a:pPr marL="222449" algn="ctr">
              <a:spcBef>
                <a:spcPts val="1059"/>
              </a:spcBef>
            </a:pPr>
            <a:r>
              <a:rPr sz="3177" b="1" spc="-4" dirty="0">
                <a:latin typeface="Monotype Corsiva" panose="03010101010201010101" pitchFamily="66" charset="0"/>
                <a:cs typeface="Calibri"/>
              </a:rPr>
              <a:t>Congratulations</a:t>
            </a:r>
            <a:endParaRPr lang="en-US" sz="2294" b="1" spc="-4" dirty="0">
              <a:latin typeface="Monotype Corsiva" panose="03010101010201010101" pitchFamily="66" charset="0"/>
              <a:cs typeface="Calibri"/>
            </a:endParaRPr>
          </a:p>
          <a:p>
            <a:pPr marL="222449" algn="ctr">
              <a:spcBef>
                <a:spcPts val="1059"/>
              </a:spcBef>
            </a:pPr>
            <a:r>
              <a:rPr lang="en-US" sz="2824" b="1" spc="-4" dirty="0">
                <a:latin typeface="Calibri"/>
                <a:cs typeface="Calibri"/>
              </a:rPr>
              <a:t>Ricky Lau</a:t>
            </a:r>
          </a:p>
          <a:p>
            <a:pPr marL="222449" algn="ctr">
              <a:spcBef>
                <a:spcPts val="1059"/>
              </a:spcBef>
            </a:pPr>
            <a:r>
              <a:rPr lang="en-US" sz="2824" b="1" spc="-4" dirty="0">
                <a:latin typeface="Calibri"/>
                <a:cs typeface="Calibri"/>
              </a:rPr>
              <a:t>&amp;</a:t>
            </a:r>
          </a:p>
          <a:p>
            <a:pPr marL="222449" algn="ctr">
              <a:spcBef>
                <a:spcPts val="1059"/>
              </a:spcBef>
            </a:pPr>
            <a:r>
              <a:rPr lang="en-US" sz="2824" b="1" spc="-4" dirty="0">
                <a:latin typeface="Calibri"/>
                <a:cs typeface="Calibri"/>
              </a:rPr>
              <a:t>Kevin Yang</a:t>
            </a:r>
            <a:endParaRPr lang="en-US" sz="2294" b="1" spc="-4" dirty="0">
              <a:latin typeface="Calibri"/>
              <a:cs typeface="Calibri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08883AEC-0711-441B-B29C-77F94A03D0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0471" y="777409"/>
            <a:ext cx="4773706" cy="989524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algn="ctr">
              <a:spcBef>
                <a:spcPts val="93"/>
              </a:spcBef>
            </a:pPr>
            <a:r>
              <a:rPr sz="3177" spc="-4" dirty="0"/>
              <a:t>Port </a:t>
            </a:r>
            <a:r>
              <a:rPr sz="3177" dirty="0"/>
              <a:t>Moody </a:t>
            </a:r>
            <a:r>
              <a:rPr sz="3177" spc="-4" dirty="0"/>
              <a:t>Secondary</a:t>
            </a:r>
            <a:r>
              <a:rPr sz="3177" spc="-49" dirty="0"/>
              <a:t> </a:t>
            </a:r>
            <a:r>
              <a:rPr sz="3177" dirty="0"/>
              <a:t>School</a:t>
            </a:r>
            <a:br>
              <a:rPr lang="en-US" sz="3177" dirty="0"/>
            </a:br>
            <a:r>
              <a:rPr lang="en-US" sz="3177" dirty="0"/>
              <a:t>2019 – 2020</a:t>
            </a:r>
            <a:endParaRPr sz="3177" dirty="0"/>
          </a:p>
        </p:txBody>
      </p:sp>
    </p:spTree>
    <p:extLst>
      <p:ext uri="{BB962C8B-B14F-4D97-AF65-F5344CB8AC3E}">
        <p14:creationId xmlns:p14="http://schemas.microsoft.com/office/powerpoint/2010/main" val="4088175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D8099202-07E0-475F-A2EA-E411A9E1D8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3441" y="925593"/>
            <a:ext cx="5580529" cy="989524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algn="ctr">
              <a:spcBef>
                <a:spcPts val="93"/>
              </a:spcBef>
            </a:pPr>
            <a:r>
              <a:rPr sz="3177" spc="-4" dirty="0"/>
              <a:t>Port </a:t>
            </a:r>
            <a:r>
              <a:rPr sz="3177" dirty="0"/>
              <a:t>Moody </a:t>
            </a:r>
            <a:r>
              <a:rPr sz="3177" spc="-4" dirty="0"/>
              <a:t>Secondary</a:t>
            </a:r>
            <a:r>
              <a:rPr sz="3177" spc="-49" dirty="0"/>
              <a:t> </a:t>
            </a:r>
            <a:r>
              <a:rPr sz="3177" dirty="0"/>
              <a:t>School</a:t>
            </a:r>
            <a:br>
              <a:rPr lang="en-US" sz="3177" dirty="0"/>
            </a:br>
            <a:r>
              <a:rPr lang="en-US" sz="3177" dirty="0"/>
              <a:t>2019 – 2020</a:t>
            </a:r>
            <a:endParaRPr sz="3177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00F156CF-0D76-441E-98C8-9ADBBE26A364}"/>
              </a:ext>
            </a:extLst>
          </p:cNvPr>
          <p:cNvSpPr txBox="1"/>
          <p:nvPr/>
        </p:nvSpPr>
        <p:spPr>
          <a:xfrm>
            <a:off x="1142999" y="2157741"/>
            <a:ext cx="7261411" cy="1895433"/>
          </a:xfrm>
          <a:prstGeom prst="rect">
            <a:avLst/>
          </a:prstGeom>
        </p:spPr>
        <p:txBody>
          <a:bodyPr vert="horz" wrap="square" lIns="0" tIns="134471" rIns="0" bIns="0" rtlCol="0">
            <a:spAutoFit/>
          </a:bodyPr>
          <a:lstStyle/>
          <a:p>
            <a:pPr marL="222449" algn="ctr">
              <a:spcBef>
                <a:spcPts val="1059"/>
              </a:spcBef>
            </a:pPr>
            <a:r>
              <a:rPr lang="en-US" sz="3600" b="1" spc="-4" dirty="0">
                <a:latin typeface="Monotype Corsiva" panose="03010101010201010101" pitchFamily="66" charset="0"/>
                <a:cs typeface="Calibri"/>
              </a:rPr>
              <a:t>Dr. </a:t>
            </a:r>
            <a:r>
              <a:rPr lang="en-US" sz="3600" b="1" spc="-4" dirty="0" err="1">
                <a:latin typeface="Monotype Corsiva" panose="03010101010201010101" pitchFamily="66" charset="0"/>
                <a:cs typeface="Calibri"/>
              </a:rPr>
              <a:t>Schrieber</a:t>
            </a:r>
            <a:r>
              <a:rPr lang="en-US" sz="3600" b="1" spc="-4" dirty="0">
                <a:latin typeface="Monotype Corsiva" panose="03010101010201010101" pitchFamily="66" charset="0"/>
                <a:cs typeface="Calibri"/>
              </a:rPr>
              <a:t> Top Grade 9 Student</a:t>
            </a:r>
          </a:p>
          <a:p>
            <a:pPr marL="222449" algn="ctr">
              <a:spcBef>
                <a:spcPts val="1059"/>
              </a:spcBef>
            </a:pPr>
            <a:r>
              <a:rPr sz="3177" b="1" spc="-4" dirty="0">
                <a:latin typeface="Monotype Corsiva" panose="03010101010201010101" pitchFamily="66" charset="0"/>
                <a:cs typeface="Calibri"/>
              </a:rPr>
              <a:t>Congratulations</a:t>
            </a:r>
            <a:endParaRPr lang="en-US" sz="3177" b="1" spc="-4" dirty="0">
              <a:latin typeface="Monotype Corsiva" panose="03010101010201010101" pitchFamily="66" charset="0"/>
              <a:cs typeface="Calibri"/>
            </a:endParaRPr>
          </a:p>
          <a:p>
            <a:pPr marL="222449" algn="ctr">
              <a:spcBef>
                <a:spcPts val="1059"/>
              </a:spcBef>
            </a:pPr>
            <a:r>
              <a:rPr lang="en-US" sz="2824" b="1" spc="-4" dirty="0">
                <a:latin typeface="Calibri"/>
                <a:cs typeface="Calibri"/>
              </a:rPr>
              <a:t>                            Alexa Adams	</a:t>
            </a:r>
            <a:r>
              <a:rPr lang="en-US" sz="2294" b="1" spc="-4" dirty="0">
                <a:latin typeface="Calibri"/>
                <a:cs typeface="Calibri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263739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C0CE3-3858-4F59-B846-915E027E8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1481" y="2260988"/>
            <a:ext cx="5656369" cy="2336024"/>
          </a:xfrm>
        </p:spPr>
        <p:txBody>
          <a:bodyPr/>
          <a:lstStyle/>
          <a:p>
            <a:pPr algn="ctr"/>
            <a:r>
              <a:rPr lang="en-US" sz="3600" b="1" dirty="0">
                <a:latin typeface="Monotype Corsiva" panose="03010101010201010101" pitchFamily="66" charset="0"/>
              </a:rPr>
              <a:t>Outstanding Student Vocalist</a:t>
            </a:r>
          </a:p>
          <a:p>
            <a:pPr algn="ctr"/>
            <a:r>
              <a:rPr lang="en-US" sz="3180" b="1" dirty="0">
                <a:latin typeface="Monotype Corsiva" panose="03010101010201010101" pitchFamily="66" charset="0"/>
              </a:rPr>
              <a:t>Congratulations</a:t>
            </a:r>
          </a:p>
          <a:p>
            <a:pPr algn="ctr"/>
            <a:r>
              <a:rPr lang="en-US" sz="2800" b="1" dirty="0"/>
              <a:t>Jenny Cho</a:t>
            </a:r>
          </a:p>
          <a:p>
            <a:pPr algn="ctr"/>
            <a:r>
              <a:rPr lang="en-US" sz="2800" b="1" dirty="0"/>
              <a:t>&amp;</a:t>
            </a:r>
          </a:p>
          <a:p>
            <a:pPr algn="ctr"/>
            <a:r>
              <a:rPr lang="en-US" sz="2800" b="1" dirty="0"/>
              <a:t>Karina Kuzmiszyn</a:t>
            </a:r>
            <a:endParaRPr lang="en-CA" sz="3600" b="1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09ED90A8-B423-467E-8EED-335B48E825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0471" y="777409"/>
            <a:ext cx="4773706" cy="989524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algn="ctr">
              <a:spcBef>
                <a:spcPts val="93"/>
              </a:spcBef>
            </a:pPr>
            <a:r>
              <a:rPr sz="3177" spc="-4" dirty="0"/>
              <a:t>Port </a:t>
            </a:r>
            <a:r>
              <a:rPr sz="3177" dirty="0"/>
              <a:t>Moody </a:t>
            </a:r>
            <a:r>
              <a:rPr sz="3177" spc="-4" dirty="0"/>
              <a:t>Secondary</a:t>
            </a:r>
            <a:r>
              <a:rPr sz="3177" spc="-49" dirty="0"/>
              <a:t> </a:t>
            </a:r>
            <a:r>
              <a:rPr sz="3177" dirty="0"/>
              <a:t>School</a:t>
            </a:r>
            <a:br>
              <a:rPr lang="en-US" sz="3177" dirty="0"/>
            </a:br>
            <a:r>
              <a:rPr lang="en-US" sz="3177" dirty="0"/>
              <a:t>2019 – 2020</a:t>
            </a:r>
            <a:endParaRPr sz="3177" dirty="0"/>
          </a:p>
        </p:txBody>
      </p:sp>
    </p:spTree>
    <p:extLst>
      <p:ext uri="{BB962C8B-B14F-4D97-AF65-F5344CB8AC3E}">
        <p14:creationId xmlns:p14="http://schemas.microsoft.com/office/powerpoint/2010/main" val="971086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107312E-CA2A-417B-8A86-466E97B944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37297" y="604838"/>
            <a:ext cx="5103476" cy="989713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algn="ctr">
              <a:spcBef>
                <a:spcPts val="93"/>
              </a:spcBef>
            </a:pPr>
            <a:r>
              <a:rPr sz="3177" spc="-4" dirty="0"/>
              <a:t>Port </a:t>
            </a:r>
            <a:r>
              <a:rPr sz="3177" dirty="0"/>
              <a:t>Moody </a:t>
            </a:r>
            <a:r>
              <a:rPr sz="3177" spc="-4" dirty="0"/>
              <a:t>Secondary</a:t>
            </a:r>
            <a:r>
              <a:rPr sz="3177" spc="-49" dirty="0"/>
              <a:t> </a:t>
            </a:r>
            <a:r>
              <a:rPr sz="3177" dirty="0"/>
              <a:t>School</a:t>
            </a:r>
            <a:br>
              <a:rPr lang="en-US" sz="3177" dirty="0"/>
            </a:br>
            <a:r>
              <a:rPr lang="en-US" sz="3177" dirty="0"/>
              <a:t>2019 – 2020</a:t>
            </a:r>
            <a:endParaRPr sz="3177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339DC7D-8FA9-4B07-848F-BFAF3CA5A1FA}"/>
              </a:ext>
            </a:extLst>
          </p:cNvPr>
          <p:cNvSpPr txBox="1"/>
          <p:nvPr/>
        </p:nvSpPr>
        <p:spPr>
          <a:xfrm>
            <a:off x="941294" y="2183778"/>
            <a:ext cx="7261411" cy="1895433"/>
          </a:xfrm>
          <a:prstGeom prst="rect">
            <a:avLst/>
          </a:prstGeom>
        </p:spPr>
        <p:txBody>
          <a:bodyPr vert="horz" wrap="square" lIns="0" tIns="134471" rIns="0" bIns="0" rtlCol="0">
            <a:spAutoFit/>
          </a:bodyPr>
          <a:lstStyle/>
          <a:p>
            <a:pPr marL="222449" algn="ctr">
              <a:spcBef>
                <a:spcPts val="1059"/>
              </a:spcBef>
            </a:pPr>
            <a:r>
              <a:rPr lang="en-US" sz="3600" b="1" spc="-4" dirty="0">
                <a:latin typeface="Monotype Corsiva" panose="03010101010201010101" pitchFamily="66" charset="0"/>
                <a:cs typeface="Calibri"/>
              </a:rPr>
              <a:t>Outstanding Student - Orchestra</a:t>
            </a:r>
          </a:p>
          <a:p>
            <a:pPr marL="222449" algn="ctr">
              <a:spcBef>
                <a:spcPts val="1059"/>
              </a:spcBef>
            </a:pPr>
            <a:r>
              <a:rPr sz="3177" b="1" spc="-4" dirty="0">
                <a:latin typeface="Monotype Corsiva" panose="03010101010201010101" pitchFamily="66" charset="0"/>
                <a:cs typeface="Calibri"/>
              </a:rPr>
              <a:t>Congratulations</a:t>
            </a:r>
            <a:endParaRPr lang="en-US" sz="3177" b="1" spc="-4" dirty="0">
              <a:latin typeface="Monotype Corsiva" panose="03010101010201010101" pitchFamily="66" charset="0"/>
              <a:cs typeface="Calibri"/>
            </a:endParaRPr>
          </a:p>
          <a:p>
            <a:pPr marL="222449" algn="ctr">
              <a:spcBef>
                <a:spcPts val="1059"/>
              </a:spcBef>
            </a:pPr>
            <a:r>
              <a:rPr lang="en-US" sz="2824" b="1" spc="-4" dirty="0">
                <a:latin typeface="Calibri"/>
                <a:cs typeface="Calibri"/>
              </a:rPr>
              <a:t>Neo Ni</a:t>
            </a:r>
          </a:p>
        </p:txBody>
      </p:sp>
    </p:spTree>
    <p:extLst>
      <p:ext uri="{BB962C8B-B14F-4D97-AF65-F5344CB8AC3E}">
        <p14:creationId xmlns:p14="http://schemas.microsoft.com/office/powerpoint/2010/main" val="2231350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2EDF58E5-B0FA-4D1F-920F-0737698EF879}"/>
              </a:ext>
            </a:extLst>
          </p:cNvPr>
          <p:cNvSpPr txBox="1"/>
          <p:nvPr/>
        </p:nvSpPr>
        <p:spPr>
          <a:xfrm>
            <a:off x="1143001" y="2236941"/>
            <a:ext cx="7261411" cy="1895433"/>
          </a:xfrm>
          <a:prstGeom prst="rect">
            <a:avLst/>
          </a:prstGeom>
        </p:spPr>
        <p:txBody>
          <a:bodyPr vert="horz" wrap="square" lIns="0" tIns="134471" rIns="0" bIns="0" rtlCol="0">
            <a:spAutoFit/>
          </a:bodyPr>
          <a:lstStyle/>
          <a:p>
            <a:pPr marL="222449" algn="ctr">
              <a:spcBef>
                <a:spcPts val="1059"/>
              </a:spcBef>
            </a:pPr>
            <a:r>
              <a:rPr lang="en-US" sz="3600" b="1" spc="-4" dirty="0">
                <a:latin typeface="Monotype Corsiva" panose="03010101010201010101" pitchFamily="66" charset="0"/>
                <a:cs typeface="Calibri"/>
              </a:rPr>
              <a:t>Outstanding Composer</a:t>
            </a:r>
          </a:p>
          <a:p>
            <a:pPr marL="222449" algn="ctr">
              <a:spcBef>
                <a:spcPts val="1059"/>
              </a:spcBef>
            </a:pPr>
            <a:r>
              <a:rPr sz="3177" b="1" spc="-4" dirty="0">
                <a:latin typeface="Monotype Corsiva" panose="03010101010201010101" pitchFamily="66" charset="0"/>
                <a:cs typeface="Calibri"/>
              </a:rPr>
              <a:t>Congratulations</a:t>
            </a:r>
            <a:endParaRPr lang="en-US" sz="3177" b="1" spc="-4" dirty="0">
              <a:latin typeface="Monotype Corsiva" panose="03010101010201010101" pitchFamily="66" charset="0"/>
              <a:cs typeface="Calibri"/>
            </a:endParaRPr>
          </a:p>
          <a:p>
            <a:pPr marL="222449" algn="ctr">
              <a:spcBef>
                <a:spcPts val="1059"/>
              </a:spcBef>
            </a:pPr>
            <a:r>
              <a:rPr lang="en-US" sz="2824" b="1" spc="-4" dirty="0">
                <a:latin typeface="Calibri"/>
                <a:cs typeface="Calibri"/>
              </a:rPr>
              <a:t>Bukola Balogun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F5E2195-A7E6-407A-A762-4FD92977FE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0471" y="777409"/>
            <a:ext cx="4773706" cy="989524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algn="ctr">
              <a:spcBef>
                <a:spcPts val="93"/>
              </a:spcBef>
            </a:pPr>
            <a:r>
              <a:rPr sz="3177" spc="-4" dirty="0"/>
              <a:t>Port </a:t>
            </a:r>
            <a:r>
              <a:rPr sz="3177" dirty="0"/>
              <a:t>Moody </a:t>
            </a:r>
            <a:r>
              <a:rPr sz="3177" spc="-4" dirty="0"/>
              <a:t>Secondary</a:t>
            </a:r>
            <a:r>
              <a:rPr sz="3177" spc="-49" dirty="0"/>
              <a:t> </a:t>
            </a:r>
            <a:r>
              <a:rPr sz="3177" dirty="0"/>
              <a:t>School</a:t>
            </a:r>
            <a:br>
              <a:rPr lang="en-US" sz="3177" dirty="0"/>
            </a:br>
            <a:r>
              <a:rPr lang="en-US" sz="3177" dirty="0"/>
              <a:t>2019 – 2020</a:t>
            </a:r>
            <a:endParaRPr sz="3177" dirty="0"/>
          </a:p>
        </p:txBody>
      </p:sp>
    </p:spTree>
    <p:extLst>
      <p:ext uri="{BB962C8B-B14F-4D97-AF65-F5344CB8AC3E}">
        <p14:creationId xmlns:p14="http://schemas.microsoft.com/office/powerpoint/2010/main" val="3351808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3FF1CCFD-19D4-4C3A-90CD-A4DE9DC36244}"/>
              </a:ext>
            </a:extLst>
          </p:cNvPr>
          <p:cNvSpPr txBox="1"/>
          <p:nvPr/>
        </p:nvSpPr>
        <p:spPr>
          <a:xfrm>
            <a:off x="1143001" y="2236941"/>
            <a:ext cx="7261411" cy="1895433"/>
          </a:xfrm>
          <a:prstGeom prst="rect">
            <a:avLst/>
          </a:prstGeom>
        </p:spPr>
        <p:txBody>
          <a:bodyPr vert="horz" wrap="square" lIns="0" tIns="134471" rIns="0" bIns="0" rtlCol="0">
            <a:spAutoFit/>
          </a:bodyPr>
          <a:lstStyle/>
          <a:p>
            <a:pPr marL="222449" algn="ctr">
              <a:spcBef>
                <a:spcPts val="1059"/>
              </a:spcBef>
            </a:pPr>
            <a:r>
              <a:rPr lang="en-US" sz="3600" b="1" spc="-4" dirty="0">
                <a:latin typeface="Monotype Corsiva" panose="03010101010201010101" pitchFamily="66" charset="0"/>
                <a:cs typeface="Calibri"/>
              </a:rPr>
              <a:t>Leadership Award</a:t>
            </a:r>
          </a:p>
          <a:p>
            <a:pPr marL="222449" algn="ctr">
              <a:spcBef>
                <a:spcPts val="1059"/>
              </a:spcBef>
            </a:pPr>
            <a:r>
              <a:rPr sz="3177" b="1" spc="-4" dirty="0">
                <a:latin typeface="Monotype Corsiva" panose="03010101010201010101" pitchFamily="66" charset="0"/>
                <a:cs typeface="Calibri"/>
              </a:rPr>
              <a:t>Congratulations</a:t>
            </a:r>
            <a:endParaRPr lang="en-US" sz="3177" b="1" spc="-4" dirty="0">
              <a:latin typeface="Monotype Corsiva" panose="03010101010201010101" pitchFamily="66" charset="0"/>
              <a:cs typeface="Calibri"/>
            </a:endParaRPr>
          </a:p>
          <a:p>
            <a:pPr marL="222449" algn="ctr">
              <a:spcBef>
                <a:spcPts val="1059"/>
              </a:spcBef>
            </a:pPr>
            <a:r>
              <a:rPr lang="en-US" sz="2824" b="1" spc="-4" dirty="0" err="1">
                <a:latin typeface="Calibri"/>
                <a:cs typeface="Calibri"/>
              </a:rPr>
              <a:t>Delo</a:t>
            </a:r>
            <a:r>
              <a:rPr lang="en-US" sz="2824" b="1" spc="-4" dirty="0">
                <a:latin typeface="Calibri"/>
                <a:cs typeface="Calibri"/>
              </a:rPr>
              <a:t> </a:t>
            </a:r>
            <a:r>
              <a:rPr lang="en-US" sz="2824" b="1" spc="-4" dirty="0" err="1">
                <a:latin typeface="Calibri"/>
                <a:cs typeface="Calibri"/>
              </a:rPr>
              <a:t>Kalo</a:t>
            </a:r>
            <a:endParaRPr lang="en-US" sz="2824" b="1" spc="-4" dirty="0">
              <a:latin typeface="Calibri"/>
              <a:cs typeface="Calibri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D26DE77E-74B1-4CA3-B018-4285C904BF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0471" y="777409"/>
            <a:ext cx="4773706" cy="989524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algn="ctr">
              <a:spcBef>
                <a:spcPts val="93"/>
              </a:spcBef>
            </a:pPr>
            <a:r>
              <a:rPr sz="3177" spc="-4" dirty="0"/>
              <a:t>Port </a:t>
            </a:r>
            <a:r>
              <a:rPr sz="3177" dirty="0"/>
              <a:t>Moody </a:t>
            </a:r>
            <a:r>
              <a:rPr sz="3177" spc="-4" dirty="0"/>
              <a:t>Secondary</a:t>
            </a:r>
            <a:r>
              <a:rPr sz="3177" spc="-49" dirty="0"/>
              <a:t> </a:t>
            </a:r>
            <a:r>
              <a:rPr sz="3177" dirty="0"/>
              <a:t>School</a:t>
            </a:r>
            <a:br>
              <a:rPr lang="en-US" sz="3177" dirty="0"/>
            </a:br>
            <a:r>
              <a:rPr lang="en-US" sz="3177" dirty="0"/>
              <a:t>2019 – 2020</a:t>
            </a:r>
            <a:endParaRPr sz="3177" dirty="0"/>
          </a:p>
        </p:txBody>
      </p:sp>
    </p:spTree>
    <p:extLst>
      <p:ext uri="{BB962C8B-B14F-4D97-AF65-F5344CB8AC3E}">
        <p14:creationId xmlns:p14="http://schemas.microsoft.com/office/powerpoint/2010/main" val="1897098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C6B71067-8DB9-4F3A-AA21-745017A1C681}"/>
              </a:ext>
            </a:extLst>
          </p:cNvPr>
          <p:cNvSpPr txBox="1"/>
          <p:nvPr/>
        </p:nvSpPr>
        <p:spPr>
          <a:xfrm>
            <a:off x="993823" y="2151531"/>
            <a:ext cx="7261411" cy="4096548"/>
          </a:xfrm>
          <a:prstGeom prst="rect">
            <a:avLst/>
          </a:prstGeom>
        </p:spPr>
        <p:txBody>
          <a:bodyPr vert="horz" wrap="square" lIns="0" tIns="134471" rIns="0" bIns="0" rtlCol="0">
            <a:spAutoFit/>
          </a:bodyPr>
          <a:lstStyle/>
          <a:p>
            <a:pPr marL="222449" algn="ctr">
              <a:spcBef>
                <a:spcPts val="1059"/>
              </a:spcBef>
            </a:pPr>
            <a:r>
              <a:rPr lang="en-US" sz="4000" b="1" spc="-4" dirty="0">
                <a:latin typeface="Monotype Corsiva" panose="03010101010201010101" pitchFamily="66" charset="0"/>
                <a:cs typeface="Calibri"/>
              </a:rPr>
              <a:t>Junior Blues Award</a:t>
            </a:r>
          </a:p>
          <a:p>
            <a:pPr marL="222449" algn="ctr">
              <a:spcBef>
                <a:spcPts val="1059"/>
              </a:spcBef>
            </a:pPr>
            <a:r>
              <a:rPr sz="3177" b="1" spc="-4" dirty="0">
                <a:latin typeface="Monotype Corsiva" panose="03010101010201010101" pitchFamily="66" charset="0"/>
                <a:cs typeface="Calibri"/>
              </a:rPr>
              <a:t>Congratulations</a:t>
            </a:r>
            <a:endParaRPr lang="en-US" sz="3177" b="1" spc="-4" dirty="0">
              <a:latin typeface="Monotype Corsiva" panose="03010101010201010101" pitchFamily="66" charset="0"/>
              <a:cs typeface="Calibri"/>
            </a:endParaRPr>
          </a:p>
          <a:p>
            <a:pPr marL="222449" algn="ctr">
              <a:spcBef>
                <a:spcPts val="1059"/>
              </a:spcBef>
            </a:pPr>
            <a:r>
              <a:rPr lang="en-US" sz="2824" b="1" spc="-4" dirty="0">
                <a:latin typeface="Calibri"/>
                <a:cs typeface="Calibri"/>
              </a:rPr>
              <a:t>Amy Ferguson</a:t>
            </a:r>
          </a:p>
          <a:p>
            <a:pPr marL="222449" algn="ctr">
              <a:spcBef>
                <a:spcPts val="1059"/>
              </a:spcBef>
            </a:pPr>
            <a:r>
              <a:rPr lang="en-US" sz="2824" b="1" spc="-4" dirty="0">
                <a:latin typeface="Calibri"/>
                <a:cs typeface="Calibri"/>
              </a:rPr>
              <a:t>&amp;</a:t>
            </a:r>
          </a:p>
          <a:p>
            <a:pPr marL="222449" algn="ctr">
              <a:spcBef>
                <a:spcPts val="1059"/>
              </a:spcBef>
            </a:pPr>
            <a:r>
              <a:rPr lang="en-US" sz="2824" b="1" spc="-4" dirty="0">
                <a:latin typeface="Calibri"/>
                <a:cs typeface="Calibri"/>
              </a:rPr>
              <a:t>Diana </a:t>
            </a:r>
            <a:r>
              <a:rPr lang="en-US" sz="2824" b="1" spc="-4" dirty="0" err="1">
                <a:latin typeface="Calibri"/>
                <a:cs typeface="Calibri"/>
              </a:rPr>
              <a:t>Mandric</a:t>
            </a:r>
            <a:endParaRPr lang="en-US" sz="2824" b="1" spc="-4" dirty="0">
              <a:latin typeface="Calibri"/>
              <a:cs typeface="Calibri"/>
            </a:endParaRPr>
          </a:p>
          <a:p>
            <a:pPr marL="222449">
              <a:spcBef>
                <a:spcPts val="1059"/>
              </a:spcBef>
            </a:pPr>
            <a:r>
              <a:rPr lang="en-US" sz="2294" b="1" spc="-4" dirty="0">
                <a:latin typeface="Calibri"/>
                <a:cs typeface="Calibri"/>
              </a:rPr>
              <a:t>				</a:t>
            </a:r>
          </a:p>
          <a:p>
            <a:pPr marL="222449">
              <a:spcBef>
                <a:spcPts val="1059"/>
              </a:spcBef>
            </a:pPr>
            <a:endParaRPr sz="2294" dirty="0">
              <a:latin typeface="Calibri"/>
              <a:cs typeface="Calibri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1E7CB62-621F-42AE-820F-65997A6301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0471" y="777409"/>
            <a:ext cx="4773706" cy="989524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algn="ctr">
              <a:spcBef>
                <a:spcPts val="93"/>
              </a:spcBef>
            </a:pPr>
            <a:r>
              <a:rPr sz="3177" spc="-4" dirty="0"/>
              <a:t>Port </a:t>
            </a:r>
            <a:r>
              <a:rPr sz="3177" dirty="0"/>
              <a:t>Moody </a:t>
            </a:r>
            <a:r>
              <a:rPr sz="3177" spc="-4" dirty="0"/>
              <a:t>Secondary</a:t>
            </a:r>
            <a:r>
              <a:rPr sz="3177" spc="-49" dirty="0"/>
              <a:t> </a:t>
            </a:r>
            <a:r>
              <a:rPr sz="3177" dirty="0"/>
              <a:t>School</a:t>
            </a:r>
            <a:br>
              <a:rPr lang="en-US" sz="3177" dirty="0"/>
            </a:br>
            <a:r>
              <a:rPr lang="en-US" sz="3177" dirty="0"/>
              <a:t>2019 – 2020</a:t>
            </a:r>
            <a:endParaRPr sz="3177" dirty="0"/>
          </a:p>
        </p:txBody>
      </p:sp>
    </p:spTree>
    <p:extLst>
      <p:ext uri="{BB962C8B-B14F-4D97-AF65-F5344CB8AC3E}">
        <p14:creationId xmlns:p14="http://schemas.microsoft.com/office/powerpoint/2010/main" val="3843768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5096757A-3851-41E9-B314-3E3AA1B1394F}"/>
              </a:ext>
            </a:extLst>
          </p:cNvPr>
          <p:cNvSpPr txBox="1"/>
          <p:nvPr/>
        </p:nvSpPr>
        <p:spPr>
          <a:xfrm>
            <a:off x="1546412" y="2218766"/>
            <a:ext cx="6252882" cy="2166918"/>
          </a:xfrm>
          <a:prstGeom prst="rect">
            <a:avLst/>
          </a:prstGeom>
        </p:spPr>
        <p:txBody>
          <a:bodyPr vert="horz" wrap="square" lIns="0" tIns="134471" rIns="0" bIns="0" rtlCol="0">
            <a:spAutoFit/>
          </a:bodyPr>
          <a:lstStyle/>
          <a:p>
            <a:pPr marL="222449" algn="ctr">
              <a:spcBef>
                <a:spcPts val="1059"/>
              </a:spcBef>
            </a:pPr>
            <a:r>
              <a:rPr lang="en-US" sz="3600" b="1" spc="-4" dirty="0">
                <a:latin typeface="Monotype Corsiva" panose="03010101010201010101" pitchFamily="66" charset="0"/>
                <a:cs typeface="Calibri"/>
              </a:rPr>
              <a:t>Senior Blues Award</a:t>
            </a:r>
            <a:endParaRPr lang="en-US" sz="3177" b="1" spc="-4" dirty="0">
              <a:latin typeface="Monotype Corsiva" panose="03010101010201010101" pitchFamily="66" charset="0"/>
              <a:cs typeface="Calibri"/>
            </a:endParaRPr>
          </a:p>
          <a:p>
            <a:pPr marL="222449" algn="ctr">
              <a:spcBef>
                <a:spcPts val="1059"/>
              </a:spcBef>
            </a:pPr>
            <a:r>
              <a:rPr sz="3177" b="1" spc="-4" dirty="0">
                <a:latin typeface="Monotype Corsiva" panose="03010101010201010101" pitchFamily="66" charset="0"/>
                <a:cs typeface="Calibri"/>
              </a:rPr>
              <a:t>Congratulations</a:t>
            </a:r>
            <a:endParaRPr lang="en-US" sz="3177" b="1" spc="-4" dirty="0">
              <a:latin typeface="Monotype Corsiva" panose="03010101010201010101" pitchFamily="66" charset="0"/>
              <a:cs typeface="Calibri"/>
            </a:endParaRPr>
          </a:p>
          <a:p>
            <a:pPr marL="222449" algn="ctr">
              <a:spcBef>
                <a:spcPts val="1059"/>
              </a:spcBef>
            </a:pPr>
            <a:r>
              <a:rPr lang="en-US" sz="2294" b="1" spc="-4" dirty="0">
                <a:latin typeface="Calibri"/>
                <a:cs typeface="Calibri"/>
              </a:rPr>
              <a:t>                          </a:t>
            </a:r>
            <a:r>
              <a:rPr lang="en-US" sz="2400" b="1" spc="-4" dirty="0">
                <a:latin typeface="Calibri"/>
                <a:cs typeface="Calibri"/>
              </a:rPr>
              <a:t>Alexander Turpin</a:t>
            </a:r>
            <a:r>
              <a:rPr lang="en-US" sz="2294" b="1" spc="-4" dirty="0">
                <a:latin typeface="Calibri"/>
                <a:cs typeface="Calibri"/>
              </a:rPr>
              <a:t>				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F5ACCFEB-F9E3-4221-9A65-83253EAE06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0471" y="777409"/>
            <a:ext cx="4773706" cy="989524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algn="ctr">
              <a:spcBef>
                <a:spcPts val="93"/>
              </a:spcBef>
            </a:pPr>
            <a:r>
              <a:rPr sz="3177" spc="-4" dirty="0"/>
              <a:t>Port </a:t>
            </a:r>
            <a:r>
              <a:rPr sz="3177" dirty="0"/>
              <a:t>Moody </a:t>
            </a:r>
            <a:r>
              <a:rPr sz="3177" spc="-4" dirty="0"/>
              <a:t>Secondary</a:t>
            </a:r>
            <a:r>
              <a:rPr sz="3177" spc="-49" dirty="0"/>
              <a:t> </a:t>
            </a:r>
            <a:r>
              <a:rPr sz="3177" dirty="0"/>
              <a:t>School</a:t>
            </a:r>
            <a:br>
              <a:rPr lang="en-US" sz="3177" dirty="0"/>
            </a:br>
            <a:r>
              <a:rPr lang="en-US" sz="3177" dirty="0"/>
              <a:t>2019 – 2020</a:t>
            </a:r>
            <a:endParaRPr sz="3177" dirty="0"/>
          </a:p>
        </p:txBody>
      </p:sp>
    </p:spTree>
    <p:extLst>
      <p:ext uri="{BB962C8B-B14F-4D97-AF65-F5344CB8AC3E}">
        <p14:creationId xmlns:p14="http://schemas.microsoft.com/office/powerpoint/2010/main" val="1292363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625D3CF-E9EC-4F51-9F4E-2C18584447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4942" y="739588"/>
            <a:ext cx="4504765" cy="1043838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algn="ctr">
              <a:spcBef>
                <a:spcPts val="93"/>
              </a:spcBef>
            </a:pPr>
            <a:r>
              <a:rPr sz="3530" spc="-4" dirty="0"/>
              <a:t>Port</a:t>
            </a:r>
            <a:r>
              <a:rPr sz="3177" spc="-4" dirty="0"/>
              <a:t> </a:t>
            </a:r>
            <a:r>
              <a:rPr sz="3177" dirty="0"/>
              <a:t>Moody </a:t>
            </a:r>
            <a:r>
              <a:rPr sz="3530" spc="-4" dirty="0"/>
              <a:t>Secondary</a:t>
            </a:r>
            <a:r>
              <a:rPr sz="3177" spc="-49" dirty="0"/>
              <a:t> </a:t>
            </a:r>
            <a:r>
              <a:rPr sz="3177" dirty="0"/>
              <a:t>School</a:t>
            </a:r>
            <a:br>
              <a:rPr lang="en-US" sz="3177" dirty="0"/>
            </a:br>
            <a:r>
              <a:rPr lang="en-US" sz="3177" dirty="0"/>
              <a:t>2019 – 2020</a:t>
            </a:r>
            <a:endParaRPr sz="3177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ADD83629-0957-4EFA-B8BB-AC43D6301906}"/>
              </a:ext>
            </a:extLst>
          </p:cNvPr>
          <p:cNvSpPr txBox="1"/>
          <p:nvPr/>
        </p:nvSpPr>
        <p:spPr>
          <a:xfrm>
            <a:off x="993823" y="2151530"/>
            <a:ext cx="7261411" cy="2389543"/>
          </a:xfrm>
          <a:prstGeom prst="rect">
            <a:avLst/>
          </a:prstGeom>
        </p:spPr>
        <p:txBody>
          <a:bodyPr vert="horz" wrap="square" lIns="0" tIns="134471" rIns="0" bIns="0" rtlCol="0">
            <a:spAutoFit/>
          </a:bodyPr>
          <a:lstStyle/>
          <a:p>
            <a:pPr marL="222449" algn="ctr">
              <a:spcBef>
                <a:spcPts val="1059"/>
              </a:spcBef>
            </a:pPr>
            <a:r>
              <a:rPr lang="en-US" sz="3600" b="1" spc="-4" dirty="0">
                <a:latin typeface="Monotype Corsiva" panose="03010101010201010101" pitchFamily="66" charset="0"/>
                <a:cs typeface="Calibri"/>
              </a:rPr>
              <a:t>Junior Phoenix Award</a:t>
            </a:r>
          </a:p>
          <a:p>
            <a:pPr marL="222449" algn="ctr">
              <a:spcBef>
                <a:spcPts val="1059"/>
              </a:spcBef>
            </a:pPr>
            <a:r>
              <a:rPr sz="3177" b="1" spc="-4" dirty="0">
                <a:latin typeface="Monotype Corsiva" panose="03010101010201010101" pitchFamily="66" charset="0"/>
                <a:cs typeface="Calibri"/>
              </a:rPr>
              <a:t>Congratulations</a:t>
            </a:r>
            <a:endParaRPr lang="en-US" sz="3177" b="1" spc="-4" dirty="0">
              <a:latin typeface="Monotype Corsiva" panose="03010101010201010101" pitchFamily="66" charset="0"/>
              <a:cs typeface="Calibri"/>
            </a:endParaRPr>
          </a:p>
          <a:p>
            <a:pPr marL="222449">
              <a:spcBef>
                <a:spcPts val="1059"/>
              </a:spcBef>
            </a:pPr>
            <a:r>
              <a:rPr lang="en-US" sz="2294" b="1" spc="-4" dirty="0">
                <a:latin typeface="Calibri"/>
                <a:cs typeface="Calibri"/>
              </a:rPr>
              <a:t>			     </a:t>
            </a:r>
            <a:r>
              <a:rPr lang="en-US" sz="2824" b="1" spc="-4" dirty="0">
                <a:latin typeface="Calibri"/>
                <a:cs typeface="Calibri"/>
              </a:rPr>
              <a:t>Eric Shuai</a:t>
            </a:r>
            <a:endParaRPr lang="en-US" sz="2294" b="1" spc="-4" dirty="0">
              <a:latin typeface="Calibri"/>
              <a:cs typeface="Calibri"/>
            </a:endParaRPr>
          </a:p>
          <a:p>
            <a:pPr marL="222449" algn="ctr">
              <a:spcBef>
                <a:spcPts val="1059"/>
              </a:spcBef>
            </a:pPr>
            <a:endParaRPr sz="2294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9877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31274A0D-53A6-45E1-B8D2-37FF44453C84}"/>
              </a:ext>
            </a:extLst>
          </p:cNvPr>
          <p:cNvSpPr txBox="1"/>
          <p:nvPr/>
        </p:nvSpPr>
        <p:spPr>
          <a:xfrm>
            <a:off x="993823" y="2151529"/>
            <a:ext cx="7261411" cy="3540884"/>
          </a:xfrm>
          <a:prstGeom prst="rect">
            <a:avLst/>
          </a:prstGeom>
        </p:spPr>
        <p:txBody>
          <a:bodyPr vert="horz" wrap="square" lIns="0" tIns="134471" rIns="0" bIns="0" rtlCol="0">
            <a:spAutoFit/>
          </a:bodyPr>
          <a:lstStyle/>
          <a:p>
            <a:pPr marL="222449" algn="ctr">
              <a:spcBef>
                <a:spcPts val="1059"/>
              </a:spcBef>
            </a:pPr>
            <a:r>
              <a:rPr lang="en-US" sz="3600" b="1" spc="-4" dirty="0">
                <a:latin typeface="Monotype Corsiva" panose="03010101010201010101" pitchFamily="66" charset="0"/>
                <a:cs typeface="Calibri"/>
              </a:rPr>
              <a:t>Senior Phoenix Award</a:t>
            </a:r>
          </a:p>
          <a:p>
            <a:pPr marL="222449" algn="ctr">
              <a:spcBef>
                <a:spcPts val="1059"/>
              </a:spcBef>
            </a:pPr>
            <a:r>
              <a:rPr lang="en-US" sz="3177" b="1" spc="-4" dirty="0">
                <a:latin typeface="Monotype Corsiva" panose="03010101010201010101" pitchFamily="66" charset="0"/>
                <a:cs typeface="Calibri"/>
              </a:rPr>
              <a:t>Congratulations</a:t>
            </a:r>
          </a:p>
          <a:p>
            <a:pPr marL="222449">
              <a:spcBef>
                <a:spcPts val="1059"/>
              </a:spcBef>
            </a:pPr>
            <a:r>
              <a:rPr lang="en-US" sz="2294" b="1" spc="-4" dirty="0">
                <a:latin typeface="Calibri"/>
                <a:cs typeface="Calibri"/>
              </a:rPr>
              <a:t>			     </a:t>
            </a:r>
            <a:r>
              <a:rPr lang="en-US" sz="2824" b="1" dirty="0">
                <a:latin typeface="Calibri"/>
                <a:cs typeface="Calibri"/>
              </a:rPr>
              <a:t>Jacob Li</a:t>
            </a:r>
          </a:p>
          <a:p>
            <a:pPr marL="222449" algn="ctr">
              <a:spcBef>
                <a:spcPts val="1059"/>
              </a:spcBef>
            </a:pPr>
            <a:r>
              <a:rPr lang="en-US" sz="2824" b="1" dirty="0">
                <a:latin typeface="Calibri"/>
                <a:cs typeface="Calibri"/>
              </a:rPr>
              <a:t>&amp;</a:t>
            </a:r>
          </a:p>
          <a:p>
            <a:pPr marL="222449" algn="ctr">
              <a:spcBef>
                <a:spcPts val="1059"/>
              </a:spcBef>
            </a:pPr>
            <a:r>
              <a:rPr lang="en-US" sz="2824" b="1" dirty="0" err="1">
                <a:latin typeface="Calibri"/>
                <a:cs typeface="Calibri"/>
              </a:rPr>
              <a:t>Cally</a:t>
            </a:r>
            <a:r>
              <a:rPr lang="en-US" sz="2824" b="1" dirty="0">
                <a:latin typeface="Calibri"/>
                <a:cs typeface="Calibri"/>
              </a:rPr>
              <a:t> Yeung</a:t>
            </a:r>
          </a:p>
          <a:p>
            <a:pPr marL="222449" algn="ctr">
              <a:spcBef>
                <a:spcPts val="1059"/>
              </a:spcBef>
            </a:pPr>
            <a:endParaRPr sz="2294" dirty="0">
              <a:latin typeface="Calibri"/>
              <a:cs typeface="Calibri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F0884A6D-A991-462A-9309-93075C9CD1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0471" y="777409"/>
            <a:ext cx="4773706" cy="989524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algn="ctr">
              <a:spcBef>
                <a:spcPts val="93"/>
              </a:spcBef>
            </a:pPr>
            <a:r>
              <a:rPr sz="3177" spc="-4" dirty="0"/>
              <a:t>Port </a:t>
            </a:r>
            <a:r>
              <a:rPr sz="3177" dirty="0"/>
              <a:t>Moody </a:t>
            </a:r>
            <a:r>
              <a:rPr sz="3177" spc="-4" dirty="0"/>
              <a:t>Secondary</a:t>
            </a:r>
            <a:r>
              <a:rPr sz="3177" spc="-49" dirty="0"/>
              <a:t> </a:t>
            </a:r>
            <a:r>
              <a:rPr sz="3177" dirty="0"/>
              <a:t>School</a:t>
            </a:r>
            <a:br>
              <a:rPr lang="en-US" sz="3177" dirty="0"/>
            </a:br>
            <a:r>
              <a:rPr lang="en-US" sz="3177" dirty="0"/>
              <a:t>2019 – 2020</a:t>
            </a:r>
            <a:endParaRPr sz="3177" dirty="0"/>
          </a:p>
        </p:txBody>
      </p:sp>
    </p:spTree>
    <p:extLst>
      <p:ext uri="{BB962C8B-B14F-4D97-AF65-F5344CB8AC3E}">
        <p14:creationId xmlns:p14="http://schemas.microsoft.com/office/powerpoint/2010/main" val="2207818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8D3BB2FE-B5A9-41CC-A6EA-BB63F5D22EBA}"/>
              </a:ext>
            </a:extLst>
          </p:cNvPr>
          <p:cNvSpPr txBox="1"/>
          <p:nvPr/>
        </p:nvSpPr>
        <p:spPr>
          <a:xfrm>
            <a:off x="1075766" y="1748119"/>
            <a:ext cx="7261411" cy="4279291"/>
          </a:xfrm>
          <a:prstGeom prst="rect">
            <a:avLst/>
          </a:prstGeom>
        </p:spPr>
        <p:txBody>
          <a:bodyPr vert="horz" wrap="square" lIns="0" tIns="134471" rIns="0" bIns="0" rtlCol="0">
            <a:spAutoFit/>
          </a:bodyPr>
          <a:lstStyle/>
          <a:p>
            <a:pPr marL="222449">
              <a:spcBef>
                <a:spcPts val="1059"/>
              </a:spcBef>
            </a:pPr>
            <a:r>
              <a:rPr lang="en-US" sz="3600" b="1" spc="-4" dirty="0">
                <a:latin typeface="Monotype Corsiva" panose="03010101010201010101" pitchFamily="66" charset="0"/>
                <a:cs typeface="Calibri"/>
              </a:rPr>
              <a:t>                     Athletic Awards</a:t>
            </a:r>
          </a:p>
          <a:p>
            <a:pPr marL="222449">
              <a:spcBef>
                <a:spcPts val="1059"/>
              </a:spcBef>
            </a:pPr>
            <a:r>
              <a:rPr lang="en-US" sz="3177" b="1" spc="-4" dirty="0">
                <a:latin typeface="Monotype Corsiva" panose="03010101010201010101" pitchFamily="66" charset="0"/>
                <a:cs typeface="Calibri"/>
              </a:rPr>
              <a:t>  </a:t>
            </a:r>
            <a:r>
              <a:rPr sz="3177" b="1" spc="-4" dirty="0">
                <a:latin typeface="Monotype Corsiva" panose="03010101010201010101" pitchFamily="66" charset="0"/>
                <a:cs typeface="Calibri"/>
              </a:rPr>
              <a:t>Congratulations</a:t>
            </a:r>
            <a:r>
              <a:rPr lang="en-US" sz="3177" b="1" spc="-4" dirty="0">
                <a:latin typeface="Monotype Corsiva" panose="03010101010201010101" pitchFamily="66" charset="0"/>
                <a:cs typeface="Calibri"/>
              </a:rPr>
              <a:t> to the following Students</a:t>
            </a:r>
          </a:p>
          <a:p>
            <a:pPr marL="222449">
              <a:spcBef>
                <a:spcPts val="1059"/>
              </a:spcBef>
            </a:pPr>
            <a:r>
              <a:rPr lang="en-US" sz="2471" b="1" spc="-4" dirty="0">
                <a:latin typeface="Calibri"/>
                <a:cs typeface="Calibri"/>
              </a:rPr>
              <a:t>Junior Female Athlete		</a:t>
            </a:r>
            <a:r>
              <a:rPr lang="en-US" sz="2471" b="1" spc="-4" dirty="0" err="1">
                <a:latin typeface="Calibri"/>
                <a:cs typeface="Calibri"/>
              </a:rPr>
              <a:t>Hyewon</a:t>
            </a:r>
            <a:r>
              <a:rPr lang="en-US" sz="2471" b="1" spc="-4" dirty="0">
                <a:latin typeface="Calibri"/>
                <a:cs typeface="Calibri"/>
              </a:rPr>
              <a:t> Hwang</a:t>
            </a:r>
          </a:p>
          <a:p>
            <a:pPr marL="222449">
              <a:spcBef>
                <a:spcPts val="1059"/>
              </a:spcBef>
            </a:pPr>
            <a:r>
              <a:rPr lang="en-US" sz="2471" b="1" spc="-4" dirty="0">
                <a:latin typeface="Calibri"/>
                <a:cs typeface="Calibri"/>
              </a:rPr>
              <a:t>Junior Male Athlete		Paxton Lim</a:t>
            </a:r>
          </a:p>
          <a:p>
            <a:pPr marL="222449">
              <a:spcBef>
                <a:spcPts val="1059"/>
              </a:spcBef>
            </a:pPr>
            <a:r>
              <a:rPr lang="en-US" sz="2471" b="1" spc="-4" dirty="0">
                <a:latin typeface="Calibri"/>
                <a:cs typeface="Calibri"/>
              </a:rPr>
              <a:t>Senior Female Athlete		Rebecca Phillip</a:t>
            </a:r>
          </a:p>
          <a:p>
            <a:pPr marL="222449">
              <a:spcBef>
                <a:spcPts val="1059"/>
              </a:spcBef>
            </a:pPr>
            <a:r>
              <a:rPr lang="en-US" sz="2471" b="1" spc="-4" dirty="0">
                <a:latin typeface="Calibri"/>
                <a:cs typeface="Calibri"/>
              </a:rPr>
              <a:t>Senior Male Athlete		Mark </a:t>
            </a:r>
            <a:r>
              <a:rPr lang="en-US" sz="2471" b="1" spc="-4" dirty="0" err="1">
                <a:latin typeface="Calibri"/>
                <a:cs typeface="Calibri"/>
              </a:rPr>
              <a:t>Adigue</a:t>
            </a:r>
            <a:r>
              <a:rPr lang="en-US" sz="2471" b="1" spc="-4" dirty="0">
                <a:latin typeface="Calibri"/>
                <a:cs typeface="Calibri"/>
              </a:rPr>
              <a:t>					</a:t>
            </a:r>
          </a:p>
          <a:p>
            <a:pPr marL="222449">
              <a:spcBef>
                <a:spcPts val="1059"/>
              </a:spcBef>
            </a:pPr>
            <a:endParaRPr sz="2294" dirty="0">
              <a:latin typeface="Calibri"/>
              <a:cs typeface="Calibri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067A0378-17AD-4775-9456-0DC48BF644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0471" y="777409"/>
            <a:ext cx="4773706" cy="989524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algn="ctr">
              <a:spcBef>
                <a:spcPts val="93"/>
              </a:spcBef>
            </a:pPr>
            <a:r>
              <a:rPr sz="3177" spc="-4" dirty="0"/>
              <a:t>Port </a:t>
            </a:r>
            <a:r>
              <a:rPr sz="3177" dirty="0"/>
              <a:t>Moody </a:t>
            </a:r>
            <a:r>
              <a:rPr sz="3177" spc="-4" dirty="0"/>
              <a:t>Secondary</a:t>
            </a:r>
            <a:r>
              <a:rPr sz="3177" spc="-49" dirty="0"/>
              <a:t> </a:t>
            </a:r>
            <a:r>
              <a:rPr sz="3177" dirty="0"/>
              <a:t>School</a:t>
            </a:r>
            <a:br>
              <a:rPr lang="en-US" sz="3177" dirty="0"/>
            </a:br>
            <a:r>
              <a:rPr lang="en-US" sz="3177" dirty="0"/>
              <a:t>2019 – 2020</a:t>
            </a:r>
            <a:endParaRPr sz="3177" dirty="0"/>
          </a:p>
        </p:txBody>
      </p:sp>
    </p:spTree>
    <p:extLst>
      <p:ext uri="{BB962C8B-B14F-4D97-AF65-F5344CB8AC3E}">
        <p14:creationId xmlns:p14="http://schemas.microsoft.com/office/powerpoint/2010/main" val="2376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9F2AD5F6-AB3A-4B39-BCA8-18BD4A0586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4941" y="739589"/>
            <a:ext cx="4437529" cy="989524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algn="ctr">
              <a:spcBef>
                <a:spcPts val="93"/>
              </a:spcBef>
            </a:pPr>
            <a:r>
              <a:rPr sz="3177" spc="-4" dirty="0"/>
              <a:t>Port </a:t>
            </a:r>
            <a:r>
              <a:rPr sz="3177" dirty="0"/>
              <a:t>Moody </a:t>
            </a:r>
            <a:r>
              <a:rPr sz="3177" spc="-4" dirty="0"/>
              <a:t>Secondary</a:t>
            </a:r>
            <a:r>
              <a:rPr sz="3177" spc="-49" dirty="0"/>
              <a:t> </a:t>
            </a:r>
            <a:r>
              <a:rPr sz="3177" dirty="0"/>
              <a:t>School</a:t>
            </a:r>
            <a:br>
              <a:rPr lang="en-US" sz="3177" dirty="0"/>
            </a:br>
            <a:r>
              <a:rPr lang="en-US" sz="3177" dirty="0"/>
              <a:t>2019 – 2020</a:t>
            </a:r>
            <a:endParaRPr sz="3177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77E7ADFD-3AF1-4489-9C95-9F39F52F4D56}"/>
              </a:ext>
            </a:extLst>
          </p:cNvPr>
          <p:cNvSpPr txBox="1"/>
          <p:nvPr/>
        </p:nvSpPr>
        <p:spPr>
          <a:xfrm>
            <a:off x="1142999" y="2234228"/>
            <a:ext cx="7261411" cy="2389543"/>
          </a:xfrm>
          <a:prstGeom prst="rect">
            <a:avLst/>
          </a:prstGeom>
        </p:spPr>
        <p:txBody>
          <a:bodyPr vert="horz" wrap="square" lIns="0" tIns="134471" rIns="0" bIns="0" rtlCol="0">
            <a:spAutoFit/>
          </a:bodyPr>
          <a:lstStyle/>
          <a:p>
            <a:pPr marL="222449" algn="ctr">
              <a:spcBef>
                <a:spcPts val="1059"/>
              </a:spcBef>
            </a:pPr>
            <a:r>
              <a:rPr lang="en-US" sz="3600" b="1" spc="-4" dirty="0">
                <a:latin typeface="Monotype Corsiva" panose="03010101010201010101" pitchFamily="66" charset="0"/>
                <a:cs typeface="Calibri"/>
              </a:rPr>
              <a:t>Top Grade 10 Student</a:t>
            </a:r>
          </a:p>
          <a:p>
            <a:pPr marL="222449" algn="ctr">
              <a:spcBef>
                <a:spcPts val="1059"/>
              </a:spcBef>
            </a:pPr>
            <a:r>
              <a:rPr sz="3177" b="1" spc="-4" dirty="0">
                <a:latin typeface="Monotype Corsiva" panose="03010101010201010101" pitchFamily="66" charset="0"/>
                <a:cs typeface="Calibri"/>
              </a:rPr>
              <a:t>Congratulations</a:t>
            </a:r>
            <a:endParaRPr lang="en-US" sz="3177" b="1" spc="-4" dirty="0">
              <a:latin typeface="Monotype Corsiva" panose="03010101010201010101" pitchFamily="66" charset="0"/>
              <a:cs typeface="Calibri"/>
            </a:endParaRPr>
          </a:p>
          <a:p>
            <a:pPr marL="222449">
              <a:spcBef>
                <a:spcPts val="1059"/>
              </a:spcBef>
            </a:pPr>
            <a:r>
              <a:rPr lang="en-US" sz="2824" b="1" spc="-4" dirty="0">
                <a:latin typeface="Calibri"/>
                <a:cs typeface="Calibri"/>
              </a:rPr>
              <a:t>                                Sophie Feng</a:t>
            </a:r>
          </a:p>
          <a:p>
            <a:pPr marL="222449" algn="ctr">
              <a:spcBef>
                <a:spcPts val="1059"/>
              </a:spcBef>
            </a:pPr>
            <a:r>
              <a:rPr lang="en-US" sz="2294" b="1" spc="-4" dirty="0">
                <a:latin typeface="Calibri"/>
                <a:cs typeface="Calibri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79411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67C285D8-6EBC-423B-8DB3-F2CCD6F17B18}"/>
              </a:ext>
            </a:extLst>
          </p:cNvPr>
          <p:cNvSpPr txBox="1"/>
          <p:nvPr/>
        </p:nvSpPr>
        <p:spPr>
          <a:xfrm>
            <a:off x="1142999" y="2234102"/>
            <a:ext cx="7261411" cy="2471103"/>
          </a:xfrm>
          <a:prstGeom prst="rect">
            <a:avLst/>
          </a:prstGeom>
        </p:spPr>
        <p:txBody>
          <a:bodyPr vert="horz" wrap="square" lIns="0" tIns="134471" rIns="0" bIns="0" rtlCol="0">
            <a:spAutoFit/>
          </a:bodyPr>
          <a:lstStyle/>
          <a:p>
            <a:pPr marL="222449" algn="ctr">
              <a:spcBef>
                <a:spcPts val="1059"/>
              </a:spcBef>
            </a:pPr>
            <a:r>
              <a:rPr lang="en-US" sz="3600" b="1" spc="-4" dirty="0">
                <a:latin typeface="Monotype Corsiva" panose="03010101010201010101" pitchFamily="66" charset="0"/>
                <a:cs typeface="Calibri"/>
              </a:rPr>
              <a:t>Top Grade 11 Student</a:t>
            </a:r>
          </a:p>
          <a:p>
            <a:pPr marL="222449" algn="ctr">
              <a:spcBef>
                <a:spcPts val="1059"/>
              </a:spcBef>
            </a:pPr>
            <a:r>
              <a:rPr sz="3177" b="1" spc="-4" dirty="0">
                <a:latin typeface="Monotype Corsiva" panose="03010101010201010101" pitchFamily="66" charset="0"/>
                <a:cs typeface="Calibri"/>
              </a:rPr>
              <a:t>Congratulations</a:t>
            </a:r>
            <a:endParaRPr lang="en-US" sz="3177" b="1" spc="-4" dirty="0">
              <a:latin typeface="Monotype Corsiva" panose="03010101010201010101" pitchFamily="66" charset="0"/>
              <a:cs typeface="Calibri"/>
            </a:endParaRPr>
          </a:p>
          <a:p>
            <a:pPr marL="222449">
              <a:spcBef>
                <a:spcPts val="1059"/>
              </a:spcBef>
            </a:pPr>
            <a:r>
              <a:rPr lang="en-US" sz="2294" b="1" spc="-4" dirty="0">
                <a:latin typeface="Calibri"/>
                <a:cs typeface="Calibri"/>
              </a:rPr>
              <a:t>                                           </a:t>
            </a:r>
            <a:r>
              <a:rPr lang="en-US" sz="2824" b="1" spc="-4" dirty="0">
                <a:latin typeface="Calibri"/>
                <a:cs typeface="Calibri"/>
              </a:rPr>
              <a:t>Rick Zhang</a:t>
            </a:r>
          </a:p>
          <a:p>
            <a:pPr marL="222449" algn="ctr">
              <a:spcBef>
                <a:spcPts val="1059"/>
              </a:spcBef>
            </a:pPr>
            <a:r>
              <a:rPr lang="en-US" sz="2824" b="1" spc="-4" dirty="0">
                <a:latin typeface="Calibri"/>
                <a:cs typeface="Calibri"/>
              </a:rPr>
              <a:t>			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7EBA5BE-EA75-4BE7-BEE5-9153A2CC30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4941" y="739589"/>
            <a:ext cx="4437529" cy="989524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algn="ctr">
              <a:spcBef>
                <a:spcPts val="93"/>
              </a:spcBef>
            </a:pPr>
            <a:r>
              <a:rPr sz="3177" spc="-4" dirty="0"/>
              <a:t>Port </a:t>
            </a:r>
            <a:r>
              <a:rPr sz="3177" dirty="0"/>
              <a:t>Moody </a:t>
            </a:r>
            <a:r>
              <a:rPr sz="3177" spc="-4" dirty="0"/>
              <a:t>Secondary</a:t>
            </a:r>
            <a:r>
              <a:rPr sz="3177" spc="-49" dirty="0"/>
              <a:t> </a:t>
            </a:r>
            <a:r>
              <a:rPr sz="3177" dirty="0"/>
              <a:t>School</a:t>
            </a:r>
            <a:br>
              <a:rPr lang="en-US" sz="3177" dirty="0"/>
            </a:br>
            <a:r>
              <a:rPr lang="en-US" sz="3177" dirty="0"/>
              <a:t>2019 – 2020</a:t>
            </a:r>
            <a:endParaRPr sz="3177" dirty="0"/>
          </a:p>
        </p:txBody>
      </p:sp>
    </p:spTree>
    <p:extLst>
      <p:ext uri="{BB962C8B-B14F-4D97-AF65-F5344CB8AC3E}">
        <p14:creationId xmlns:p14="http://schemas.microsoft.com/office/powerpoint/2010/main" val="2301839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71A9C931-335F-447F-9BF4-FE6D9836524A}"/>
              </a:ext>
            </a:extLst>
          </p:cNvPr>
          <p:cNvSpPr txBox="1"/>
          <p:nvPr/>
        </p:nvSpPr>
        <p:spPr>
          <a:xfrm>
            <a:off x="1143000" y="2258206"/>
            <a:ext cx="7059707" cy="1895433"/>
          </a:xfrm>
          <a:prstGeom prst="rect">
            <a:avLst/>
          </a:prstGeom>
        </p:spPr>
        <p:txBody>
          <a:bodyPr vert="horz" wrap="square" lIns="0" tIns="134471" rIns="0" bIns="0" rtlCol="0">
            <a:spAutoFit/>
          </a:bodyPr>
          <a:lstStyle/>
          <a:p>
            <a:pPr marL="222449" algn="ctr">
              <a:spcBef>
                <a:spcPts val="1059"/>
              </a:spcBef>
            </a:pPr>
            <a:r>
              <a:rPr lang="en-US" sz="3600" b="1" spc="-4" dirty="0">
                <a:latin typeface="Monotype Corsiva" panose="03010101010201010101" pitchFamily="66" charset="0"/>
                <a:cs typeface="Calibri"/>
              </a:rPr>
              <a:t>Top Graduating Student</a:t>
            </a:r>
          </a:p>
          <a:p>
            <a:pPr marL="222449" algn="ctr">
              <a:spcBef>
                <a:spcPts val="1059"/>
              </a:spcBef>
            </a:pPr>
            <a:r>
              <a:rPr sz="3177" b="1" spc="-4" dirty="0">
                <a:latin typeface="Monotype Corsiva" panose="03010101010201010101" pitchFamily="66" charset="0"/>
                <a:cs typeface="Calibri"/>
              </a:rPr>
              <a:t>Congratulations</a:t>
            </a:r>
            <a:endParaRPr lang="en-US" sz="3177" b="1" spc="-4" dirty="0">
              <a:latin typeface="Monotype Corsiva" panose="03010101010201010101" pitchFamily="66" charset="0"/>
              <a:cs typeface="Calibri"/>
            </a:endParaRPr>
          </a:p>
          <a:p>
            <a:pPr marL="222449" algn="ctr">
              <a:spcBef>
                <a:spcPts val="1059"/>
              </a:spcBef>
            </a:pPr>
            <a:r>
              <a:rPr lang="en-CA" sz="2824" b="1" spc="-4" dirty="0">
                <a:latin typeface="Calibri"/>
                <a:cs typeface="Calibri"/>
              </a:rPr>
              <a:t>                           Jacob Li</a:t>
            </a:r>
            <a:r>
              <a:rPr lang="en-US" sz="2824" b="1" spc="-4" dirty="0">
                <a:latin typeface="Calibri"/>
                <a:cs typeface="Calibri"/>
              </a:rPr>
              <a:t>	</a:t>
            </a:r>
            <a:r>
              <a:rPr lang="en-US" sz="2294" b="1" spc="-4" dirty="0">
                <a:latin typeface="Calibri"/>
                <a:cs typeface="Calibri"/>
              </a:rPr>
              <a:t>		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B2172BE7-6CDD-44C8-BD0F-4D83C4C26E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0471" y="777409"/>
            <a:ext cx="4773706" cy="989524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algn="ctr">
              <a:spcBef>
                <a:spcPts val="93"/>
              </a:spcBef>
            </a:pPr>
            <a:r>
              <a:rPr sz="3177" spc="-4" dirty="0"/>
              <a:t>Port </a:t>
            </a:r>
            <a:r>
              <a:rPr sz="3177" dirty="0"/>
              <a:t>Moody </a:t>
            </a:r>
            <a:r>
              <a:rPr sz="3177" spc="-4" dirty="0"/>
              <a:t>Secondary</a:t>
            </a:r>
            <a:r>
              <a:rPr sz="3177" spc="-49" dirty="0"/>
              <a:t> </a:t>
            </a:r>
            <a:r>
              <a:rPr sz="3177" dirty="0"/>
              <a:t>School</a:t>
            </a:r>
            <a:br>
              <a:rPr lang="en-US" sz="3177" dirty="0"/>
            </a:br>
            <a:r>
              <a:rPr lang="en-US" sz="3177" dirty="0"/>
              <a:t>2019 – 2020</a:t>
            </a:r>
            <a:endParaRPr sz="3177" dirty="0"/>
          </a:p>
        </p:txBody>
      </p:sp>
    </p:spTree>
    <p:extLst>
      <p:ext uri="{BB962C8B-B14F-4D97-AF65-F5344CB8AC3E}">
        <p14:creationId xmlns:p14="http://schemas.microsoft.com/office/powerpoint/2010/main" val="1121187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4BCFB17C-08BB-4D4F-86EB-809898034434}"/>
              </a:ext>
            </a:extLst>
          </p:cNvPr>
          <p:cNvSpPr txBox="1"/>
          <p:nvPr/>
        </p:nvSpPr>
        <p:spPr>
          <a:xfrm>
            <a:off x="1143001" y="2236940"/>
            <a:ext cx="7261411" cy="2389543"/>
          </a:xfrm>
          <a:prstGeom prst="rect">
            <a:avLst/>
          </a:prstGeom>
        </p:spPr>
        <p:txBody>
          <a:bodyPr vert="horz" wrap="square" lIns="0" tIns="134471" rIns="0" bIns="0" rtlCol="0">
            <a:spAutoFit/>
          </a:bodyPr>
          <a:lstStyle/>
          <a:p>
            <a:pPr marL="222449" algn="ctr">
              <a:spcBef>
                <a:spcPts val="1059"/>
              </a:spcBef>
            </a:pPr>
            <a:r>
              <a:rPr lang="en-US" sz="3600" b="1" spc="-4" dirty="0">
                <a:latin typeface="Monotype Corsiva" panose="03010101010201010101" pitchFamily="66" charset="0"/>
                <a:cs typeface="Calibri"/>
              </a:rPr>
              <a:t>Ron MacPherson Fine Arts</a:t>
            </a:r>
          </a:p>
          <a:p>
            <a:pPr marL="222449" algn="ctr">
              <a:spcBef>
                <a:spcPts val="1059"/>
              </a:spcBef>
            </a:pPr>
            <a:r>
              <a:rPr sz="3177" b="1" spc="-4" dirty="0">
                <a:latin typeface="Monotype Corsiva" panose="03010101010201010101" pitchFamily="66" charset="0"/>
                <a:cs typeface="Calibri"/>
              </a:rPr>
              <a:t>Congratulations</a:t>
            </a:r>
            <a:endParaRPr lang="en-US" sz="3177" b="1" spc="-4" dirty="0">
              <a:latin typeface="Monotype Corsiva" panose="03010101010201010101" pitchFamily="66" charset="0"/>
              <a:cs typeface="Calibri"/>
            </a:endParaRPr>
          </a:p>
          <a:p>
            <a:pPr marL="222449">
              <a:spcBef>
                <a:spcPts val="1059"/>
              </a:spcBef>
            </a:pPr>
            <a:r>
              <a:rPr lang="en-US" sz="2294" b="1" spc="-4" dirty="0">
                <a:latin typeface="Calibri"/>
                <a:cs typeface="Calibri"/>
              </a:rPr>
              <a:t>                                           </a:t>
            </a:r>
            <a:r>
              <a:rPr lang="en-US" sz="2824" b="1" spc="-4" dirty="0">
                <a:latin typeface="Calibri"/>
                <a:cs typeface="Calibri"/>
              </a:rPr>
              <a:t>Nina Lu</a:t>
            </a:r>
            <a:endParaRPr lang="en-US" sz="2294" b="1" spc="-4" dirty="0">
              <a:latin typeface="Calibri"/>
              <a:cs typeface="Calibri"/>
            </a:endParaRPr>
          </a:p>
          <a:p>
            <a:pPr marL="222449" algn="ctr">
              <a:spcBef>
                <a:spcPts val="1059"/>
              </a:spcBef>
            </a:pPr>
            <a:r>
              <a:rPr lang="en-US" sz="2294" b="1" spc="-4" dirty="0">
                <a:latin typeface="Calibri"/>
                <a:cs typeface="Calibri"/>
              </a:rPr>
              <a:t>			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0E5B3E38-9795-4F68-8E18-4658E819B2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0471" y="777409"/>
            <a:ext cx="4773706" cy="989524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algn="ctr">
              <a:spcBef>
                <a:spcPts val="93"/>
              </a:spcBef>
            </a:pPr>
            <a:r>
              <a:rPr sz="3177" spc="-4" dirty="0"/>
              <a:t>Port </a:t>
            </a:r>
            <a:r>
              <a:rPr sz="3177" dirty="0"/>
              <a:t>Moody </a:t>
            </a:r>
            <a:r>
              <a:rPr sz="3177" spc="-4" dirty="0"/>
              <a:t>Secondary</a:t>
            </a:r>
            <a:r>
              <a:rPr sz="3177" spc="-49" dirty="0"/>
              <a:t> </a:t>
            </a:r>
            <a:r>
              <a:rPr sz="3177" dirty="0"/>
              <a:t>School</a:t>
            </a:r>
            <a:br>
              <a:rPr lang="en-US" sz="3177" dirty="0"/>
            </a:br>
            <a:r>
              <a:rPr lang="en-US" sz="3177" dirty="0"/>
              <a:t>2019 – 2020</a:t>
            </a:r>
            <a:endParaRPr sz="3177" dirty="0"/>
          </a:p>
        </p:txBody>
      </p:sp>
    </p:spTree>
    <p:extLst>
      <p:ext uri="{BB962C8B-B14F-4D97-AF65-F5344CB8AC3E}">
        <p14:creationId xmlns:p14="http://schemas.microsoft.com/office/powerpoint/2010/main" val="1230538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76AF8687-D043-4603-8058-46C082248A1D}"/>
              </a:ext>
            </a:extLst>
          </p:cNvPr>
          <p:cNvSpPr txBox="1"/>
          <p:nvPr/>
        </p:nvSpPr>
        <p:spPr>
          <a:xfrm>
            <a:off x="1143001" y="2236939"/>
            <a:ext cx="7261411" cy="3540884"/>
          </a:xfrm>
          <a:prstGeom prst="rect">
            <a:avLst/>
          </a:prstGeom>
        </p:spPr>
        <p:txBody>
          <a:bodyPr vert="horz" wrap="square" lIns="0" tIns="134471" rIns="0" bIns="0" rtlCol="0">
            <a:spAutoFit/>
          </a:bodyPr>
          <a:lstStyle/>
          <a:p>
            <a:pPr marL="222449" algn="ctr">
              <a:spcBef>
                <a:spcPts val="1059"/>
              </a:spcBef>
            </a:pPr>
            <a:r>
              <a:rPr lang="en-US" sz="3600" b="1" spc="-4" dirty="0">
                <a:latin typeface="Monotype Corsiva" panose="03010101010201010101" pitchFamily="66" charset="0"/>
                <a:cs typeface="Calibri"/>
              </a:rPr>
              <a:t>Top IB Science Students</a:t>
            </a:r>
          </a:p>
          <a:p>
            <a:pPr marL="222449" algn="ctr">
              <a:spcBef>
                <a:spcPts val="1059"/>
              </a:spcBef>
            </a:pPr>
            <a:r>
              <a:rPr sz="3177" b="1" spc="-4" dirty="0">
                <a:latin typeface="Monotype Corsiva" panose="03010101010201010101" pitchFamily="66" charset="0"/>
                <a:cs typeface="Calibri"/>
              </a:rPr>
              <a:t>Congratulations</a:t>
            </a:r>
            <a:endParaRPr lang="en-US" sz="3177" b="1" spc="-4" dirty="0">
              <a:latin typeface="Monotype Corsiva" panose="03010101010201010101" pitchFamily="66" charset="0"/>
              <a:cs typeface="Calibri"/>
            </a:endParaRPr>
          </a:p>
          <a:p>
            <a:pPr marL="222449" algn="ctr">
              <a:spcBef>
                <a:spcPts val="1059"/>
              </a:spcBef>
            </a:pPr>
            <a:r>
              <a:rPr lang="en-US" sz="2824" b="1" spc="-4" dirty="0">
                <a:latin typeface="Calibri"/>
                <a:cs typeface="Calibri"/>
              </a:rPr>
              <a:t>Ricky Lau</a:t>
            </a:r>
          </a:p>
          <a:p>
            <a:pPr marL="222449" algn="ctr">
              <a:spcBef>
                <a:spcPts val="1059"/>
              </a:spcBef>
            </a:pPr>
            <a:r>
              <a:rPr lang="en-US" sz="2824" b="1" spc="-4" dirty="0">
                <a:latin typeface="Calibri"/>
                <a:cs typeface="Calibri"/>
              </a:rPr>
              <a:t>Monica </a:t>
            </a:r>
            <a:r>
              <a:rPr lang="en-US" sz="2824" b="1" spc="-4" dirty="0" err="1">
                <a:latin typeface="Calibri"/>
                <a:cs typeface="Calibri"/>
              </a:rPr>
              <a:t>Leca</a:t>
            </a:r>
            <a:endParaRPr lang="en-US" sz="2824" b="1" spc="-4" dirty="0">
              <a:latin typeface="Calibri"/>
              <a:cs typeface="Calibri"/>
            </a:endParaRPr>
          </a:p>
          <a:p>
            <a:pPr marL="222449" algn="ctr">
              <a:spcBef>
                <a:spcPts val="1059"/>
              </a:spcBef>
            </a:pPr>
            <a:r>
              <a:rPr lang="en-US" sz="2824" b="1" spc="-4" dirty="0">
                <a:latin typeface="Calibri"/>
                <a:cs typeface="Calibri"/>
              </a:rPr>
              <a:t>Sue Wang</a:t>
            </a:r>
          </a:p>
          <a:p>
            <a:pPr marL="222449" algn="ctr">
              <a:spcBef>
                <a:spcPts val="1059"/>
              </a:spcBef>
            </a:pPr>
            <a:r>
              <a:rPr lang="en-US" sz="2294" b="1" spc="-4" dirty="0">
                <a:latin typeface="Calibri"/>
                <a:cs typeface="Calibri"/>
              </a:rPr>
              <a:t>			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1D2B01BC-684C-43A0-8165-DF1156A73A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0471" y="777409"/>
            <a:ext cx="4773706" cy="989524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algn="ctr">
              <a:spcBef>
                <a:spcPts val="93"/>
              </a:spcBef>
            </a:pPr>
            <a:r>
              <a:rPr sz="3177" spc="-4" dirty="0"/>
              <a:t>Port </a:t>
            </a:r>
            <a:r>
              <a:rPr sz="3177" dirty="0"/>
              <a:t>Moody </a:t>
            </a:r>
            <a:r>
              <a:rPr sz="3177" spc="-4" dirty="0"/>
              <a:t>Secondary</a:t>
            </a:r>
            <a:r>
              <a:rPr sz="3177" spc="-49" dirty="0"/>
              <a:t> </a:t>
            </a:r>
            <a:r>
              <a:rPr sz="3177" dirty="0"/>
              <a:t>School</a:t>
            </a:r>
            <a:br>
              <a:rPr lang="en-US" sz="3177" dirty="0"/>
            </a:br>
            <a:r>
              <a:rPr lang="en-US" sz="3177" dirty="0"/>
              <a:t>2019 – 2020</a:t>
            </a:r>
            <a:endParaRPr sz="3177" dirty="0"/>
          </a:p>
        </p:txBody>
      </p:sp>
    </p:spTree>
    <p:extLst>
      <p:ext uri="{BB962C8B-B14F-4D97-AF65-F5344CB8AC3E}">
        <p14:creationId xmlns:p14="http://schemas.microsoft.com/office/powerpoint/2010/main" val="3971254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52B641EA-632F-4C6D-9997-FCC7CA0E4143}"/>
              </a:ext>
            </a:extLst>
          </p:cNvPr>
          <p:cNvSpPr txBox="1"/>
          <p:nvPr/>
        </p:nvSpPr>
        <p:spPr>
          <a:xfrm>
            <a:off x="425303" y="2236941"/>
            <a:ext cx="7979110" cy="3486573"/>
          </a:xfrm>
          <a:prstGeom prst="rect">
            <a:avLst/>
          </a:prstGeom>
        </p:spPr>
        <p:txBody>
          <a:bodyPr vert="horz" wrap="square" lIns="0" tIns="134471" rIns="0" bIns="0" rtlCol="0">
            <a:spAutoFit/>
          </a:bodyPr>
          <a:lstStyle/>
          <a:p>
            <a:pPr marL="222449" algn="ctr">
              <a:spcBef>
                <a:spcPts val="1059"/>
              </a:spcBef>
            </a:pPr>
            <a:r>
              <a:rPr lang="en-US" sz="3600" b="1" spc="-4" dirty="0">
                <a:latin typeface="Monotype Corsiva" panose="03010101010201010101" pitchFamily="66" charset="0"/>
                <a:cs typeface="Calibri"/>
              </a:rPr>
              <a:t>Top BC Ministry of Education Science Students</a:t>
            </a:r>
          </a:p>
          <a:p>
            <a:pPr marL="222449" algn="ctr">
              <a:spcBef>
                <a:spcPts val="1059"/>
              </a:spcBef>
            </a:pPr>
            <a:r>
              <a:rPr sz="2824" b="1" spc="-4" dirty="0">
                <a:latin typeface="Monotype Corsiva" panose="03010101010201010101" pitchFamily="66" charset="0"/>
                <a:cs typeface="Calibri"/>
              </a:rPr>
              <a:t>Congratulations</a:t>
            </a:r>
            <a:endParaRPr lang="en-US" sz="2824" b="1" spc="-4" dirty="0">
              <a:latin typeface="Monotype Corsiva" panose="03010101010201010101" pitchFamily="66" charset="0"/>
              <a:cs typeface="Calibri"/>
            </a:endParaRPr>
          </a:p>
          <a:p>
            <a:pPr marL="222449" algn="ctr">
              <a:spcBef>
                <a:spcPts val="1059"/>
              </a:spcBef>
            </a:pPr>
            <a:r>
              <a:rPr lang="en-US" sz="2824" b="1" spc="-4" dirty="0">
                <a:latin typeface="Calibri"/>
                <a:cs typeface="Calibri"/>
              </a:rPr>
              <a:t>Ben </a:t>
            </a:r>
            <a:r>
              <a:rPr lang="en-US" sz="2824" b="1" spc="-4" dirty="0" err="1">
                <a:latin typeface="Calibri"/>
                <a:cs typeface="Calibri"/>
              </a:rPr>
              <a:t>Feghhi</a:t>
            </a:r>
            <a:endParaRPr lang="en-US" sz="2824" b="1" spc="-4" dirty="0">
              <a:latin typeface="Calibri"/>
              <a:cs typeface="Calibri"/>
            </a:endParaRPr>
          </a:p>
          <a:p>
            <a:pPr marL="222449" algn="ctr">
              <a:spcBef>
                <a:spcPts val="1059"/>
              </a:spcBef>
            </a:pPr>
            <a:r>
              <a:rPr lang="en-US" sz="2824" b="1" spc="-4" dirty="0" err="1">
                <a:latin typeface="Calibri"/>
                <a:cs typeface="Calibri"/>
              </a:rPr>
              <a:t>Seo</a:t>
            </a:r>
            <a:r>
              <a:rPr lang="en-US" sz="2824" b="1" spc="-4" dirty="0">
                <a:latin typeface="Calibri"/>
                <a:cs typeface="Calibri"/>
              </a:rPr>
              <a:t> Young Chae</a:t>
            </a:r>
          </a:p>
          <a:p>
            <a:pPr marL="222449" algn="ctr">
              <a:spcBef>
                <a:spcPts val="1059"/>
              </a:spcBef>
            </a:pPr>
            <a:r>
              <a:rPr lang="en-US" sz="2824" b="1" spc="-4" dirty="0">
                <a:latin typeface="Calibri"/>
                <a:cs typeface="Calibri"/>
              </a:rPr>
              <a:t>David Andrecan</a:t>
            </a:r>
          </a:p>
          <a:p>
            <a:pPr marL="222449" algn="ctr">
              <a:spcBef>
                <a:spcPts val="1059"/>
              </a:spcBef>
            </a:pPr>
            <a:r>
              <a:rPr lang="en-US" sz="2294" b="1" spc="-4" dirty="0">
                <a:latin typeface="Calibri"/>
                <a:cs typeface="Calibri"/>
              </a:rPr>
              <a:t>			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A942BF41-A20E-4F6B-AB4F-8B3D2E19E3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0471" y="777409"/>
            <a:ext cx="4773706" cy="989524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algn="ctr">
              <a:spcBef>
                <a:spcPts val="93"/>
              </a:spcBef>
            </a:pPr>
            <a:r>
              <a:rPr sz="3177" spc="-4" dirty="0"/>
              <a:t>Port </a:t>
            </a:r>
            <a:r>
              <a:rPr sz="3177" dirty="0"/>
              <a:t>Moody </a:t>
            </a:r>
            <a:r>
              <a:rPr sz="3177" spc="-4" dirty="0"/>
              <a:t>Secondary</a:t>
            </a:r>
            <a:r>
              <a:rPr sz="3177" spc="-49" dirty="0"/>
              <a:t> </a:t>
            </a:r>
            <a:r>
              <a:rPr sz="3177" dirty="0"/>
              <a:t>School</a:t>
            </a:r>
            <a:br>
              <a:rPr lang="en-US" sz="3177" dirty="0"/>
            </a:br>
            <a:r>
              <a:rPr lang="en-US" sz="3177" dirty="0"/>
              <a:t>2019 – 2020</a:t>
            </a:r>
            <a:endParaRPr sz="3177" dirty="0"/>
          </a:p>
        </p:txBody>
      </p:sp>
    </p:spTree>
    <p:extLst>
      <p:ext uri="{BB962C8B-B14F-4D97-AF65-F5344CB8AC3E}">
        <p14:creationId xmlns:p14="http://schemas.microsoft.com/office/powerpoint/2010/main" val="2056803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B1C390D4-3352-4D55-90F8-E0D6B6D8C033}"/>
              </a:ext>
            </a:extLst>
          </p:cNvPr>
          <p:cNvSpPr txBox="1"/>
          <p:nvPr/>
        </p:nvSpPr>
        <p:spPr>
          <a:xfrm>
            <a:off x="1143001" y="2236940"/>
            <a:ext cx="7261411" cy="2389543"/>
          </a:xfrm>
          <a:prstGeom prst="rect">
            <a:avLst/>
          </a:prstGeom>
        </p:spPr>
        <p:txBody>
          <a:bodyPr vert="horz" wrap="square" lIns="0" tIns="134471" rIns="0" bIns="0" rtlCol="0">
            <a:spAutoFit/>
          </a:bodyPr>
          <a:lstStyle/>
          <a:p>
            <a:pPr marL="222449" algn="ctr">
              <a:spcBef>
                <a:spcPts val="1059"/>
              </a:spcBef>
            </a:pPr>
            <a:r>
              <a:rPr lang="en-US" sz="3600" b="1" spc="-4" dirty="0">
                <a:latin typeface="Monotype Corsiva" panose="03010101010201010101" pitchFamily="66" charset="0"/>
                <a:cs typeface="Calibri"/>
              </a:rPr>
              <a:t>English Richard Elson Award</a:t>
            </a:r>
          </a:p>
          <a:p>
            <a:pPr marL="222449" algn="ctr">
              <a:spcBef>
                <a:spcPts val="1059"/>
              </a:spcBef>
            </a:pPr>
            <a:r>
              <a:rPr sz="3177" b="1" spc="-4" dirty="0">
                <a:latin typeface="Monotype Corsiva" panose="03010101010201010101" pitchFamily="66" charset="0"/>
                <a:cs typeface="Calibri"/>
              </a:rPr>
              <a:t>Congratulations</a:t>
            </a:r>
            <a:endParaRPr lang="en-US" sz="3177" b="1" spc="-4" dirty="0">
              <a:latin typeface="Monotype Corsiva" panose="03010101010201010101" pitchFamily="66" charset="0"/>
              <a:cs typeface="Calibri"/>
            </a:endParaRPr>
          </a:p>
          <a:p>
            <a:pPr marL="222449" algn="ctr">
              <a:spcBef>
                <a:spcPts val="1059"/>
              </a:spcBef>
            </a:pPr>
            <a:r>
              <a:rPr lang="en-US" sz="2824" b="1" spc="-4" dirty="0">
                <a:cs typeface="Calibri"/>
              </a:rPr>
              <a:t>Cindy Zhang</a:t>
            </a:r>
          </a:p>
          <a:p>
            <a:pPr marL="222449" algn="ctr">
              <a:spcBef>
                <a:spcPts val="1059"/>
              </a:spcBef>
            </a:pPr>
            <a:r>
              <a:rPr lang="en-US" sz="2294" b="1" spc="-4" dirty="0">
                <a:latin typeface="Calibri"/>
                <a:cs typeface="Calibri"/>
              </a:rPr>
              <a:t>			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93AD3A8D-A515-4B93-855D-F579037FB4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0471" y="777409"/>
            <a:ext cx="4773706" cy="989524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algn="ctr">
              <a:spcBef>
                <a:spcPts val="93"/>
              </a:spcBef>
            </a:pPr>
            <a:r>
              <a:rPr sz="3177" spc="-4" dirty="0"/>
              <a:t>Port </a:t>
            </a:r>
            <a:r>
              <a:rPr sz="3177" dirty="0"/>
              <a:t>Moody </a:t>
            </a:r>
            <a:r>
              <a:rPr sz="3177" spc="-4" dirty="0"/>
              <a:t>Secondary</a:t>
            </a:r>
            <a:r>
              <a:rPr sz="3177" spc="-49" dirty="0"/>
              <a:t> </a:t>
            </a:r>
            <a:r>
              <a:rPr sz="3177" dirty="0"/>
              <a:t>School</a:t>
            </a:r>
            <a:br>
              <a:rPr lang="en-US" sz="3177" dirty="0"/>
            </a:br>
            <a:r>
              <a:rPr lang="en-US" sz="3177" dirty="0"/>
              <a:t>2019 – 2020</a:t>
            </a:r>
            <a:endParaRPr sz="3177" dirty="0"/>
          </a:p>
        </p:txBody>
      </p:sp>
    </p:spTree>
    <p:extLst>
      <p:ext uri="{BB962C8B-B14F-4D97-AF65-F5344CB8AC3E}">
        <p14:creationId xmlns:p14="http://schemas.microsoft.com/office/powerpoint/2010/main" val="1835864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A332F837E37A409EEE8C945168ACF0" ma:contentTypeVersion="1" ma:contentTypeDescription="Create a new document." ma:contentTypeScope="" ma:versionID="69824790fde2c6458e62e817806ecf3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F11A82-A0B0-474E-8B9E-18205F9A183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EE1A71-7860-4C21-8B06-381DD2F94D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BC0E9D-1A2D-4C9E-B6C9-E74641E42A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530</Words>
  <Application>Microsoft Office PowerPoint</Application>
  <PresentationFormat>Letter Paper (8.5x11 in)</PresentationFormat>
  <Paragraphs>137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Eras Medium ITC</vt:lpstr>
      <vt:lpstr>Monotype Corsiva</vt:lpstr>
      <vt:lpstr>Office Theme</vt:lpstr>
      <vt:lpstr>PowerPoint Presentation</vt:lpstr>
      <vt:lpstr>Port Moody Secondary School 2019 – 2020</vt:lpstr>
      <vt:lpstr>Port Moody Secondary School 2019 – 2020</vt:lpstr>
      <vt:lpstr>Port Moody Secondary School 2019 – 2020</vt:lpstr>
      <vt:lpstr>Port Moody Secondary School 2019 – 2020</vt:lpstr>
      <vt:lpstr>Port Moody Secondary School 2019 – 2020</vt:lpstr>
      <vt:lpstr>Port Moody Secondary School 2019 – 2020</vt:lpstr>
      <vt:lpstr>Port Moody Secondary School 2019 – 2020</vt:lpstr>
      <vt:lpstr>Port Moody Secondary School 2019 – 2020</vt:lpstr>
      <vt:lpstr>Port Moody Secondary School 2019 – 2020</vt:lpstr>
      <vt:lpstr>Port Moody Secondary School 2019 – 2020</vt:lpstr>
      <vt:lpstr>Port Moody Secondary School 2019 – 2020</vt:lpstr>
      <vt:lpstr>Port Moody Secondary School 2019 – 2020</vt:lpstr>
      <vt:lpstr>Port Moody Secondary School 2019 – 2020</vt:lpstr>
      <vt:lpstr>Port Moody Secondary School 2019 – 2020</vt:lpstr>
      <vt:lpstr>Port Moody Secondary School 2019 – 2020</vt:lpstr>
      <vt:lpstr>Port Moody Secondary School 2019 – 2020</vt:lpstr>
      <vt:lpstr>Port Moody Secondary School 2019 – 2020</vt:lpstr>
      <vt:lpstr>Port Moody Secondary School 2019 – 2020</vt:lpstr>
      <vt:lpstr>Port Moody Secondary School 2019 – 2020</vt:lpstr>
      <vt:lpstr>Port Moody Secondary School 2019 – 2020</vt:lpstr>
      <vt:lpstr>Port Moody Secondary School 2019 – 2020</vt:lpstr>
      <vt:lpstr>Port Moody Secondary School 2019 – 2020</vt:lpstr>
      <vt:lpstr>Port Moody Secondary School 2019 – 2020</vt:lpstr>
      <vt:lpstr>Port Moody Secondary School 2019 – 2020</vt:lpstr>
      <vt:lpstr>Port Moody Secondary School 2019 – 2020</vt:lpstr>
      <vt:lpstr>Port Moody Secondary School 2019 – 2020</vt:lpstr>
      <vt:lpstr>Port Moody Secondary School 2019 –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Powell, Marcilla</dc:creator>
  <cp:lastModifiedBy>Powell, Marcilla</cp:lastModifiedBy>
  <cp:revision>9</cp:revision>
  <dcterms:created xsi:type="dcterms:W3CDTF">2020-06-17T19:29:37Z</dcterms:created>
  <dcterms:modified xsi:type="dcterms:W3CDTF">2020-06-25T19:03:23Z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0x010100CAA332F837E37A409EEE8C945168ACF0</vt:lpwstr>
  </property>
</Properties>
</file>