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wmf" ContentType="image/x-wm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entation.xml" ContentType="application/vnd.openxmlformats-officedocument.presentationml.presentation.main+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7.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5.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Override1.xml" ContentType="application/vnd.openxmlformats-officedocument.themeOverrid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1"/>
    <p:sldMasterId id="2147483820" r:id="rId2"/>
  </p:sldMasterIdLst>
  <p:notesMasterIdLst>
    <p:notesMasterId r:id="rId44"/>
  </p:notesMasterIdLst>
  <p:handoutMasterIdLst>
    <p:handoutMasterId r:id="rId45"/>
  </p:handoutMasterIdLst>
  <p:sldIdLst>
    <p:sldId id="391" r:id="rId3"/>
    <p:sldId id="432" r:id="rId4"/>
    <p:sldId id="435" r:id="rId5"/>
    <p:sldId id="464" r:id="rId6"/>
    <p:sldId id="428" r:id="rId7"/>
    <p:sldId id="445" r:id="rId8"/>
    <p:sldId id="446" r:id="rId9"/>
    <p:sldId id="447" r:id="rId10"/>
    <p:sldId id="449" r:id="rId11"/>
    <p:sldId id="436" r:id="rId12"/>
    <p:sldId id="430" r:id="rId13"/>
    <p:sldId id="398" r:id="rId14"/>
    <p:sldId id="404" r:id="rId15"/>
    <p:sldId id="402" r:id="rId16"/>
    <p:sldId id="321" r:id="rId17"/>
    <p:sldId id="467" r:id="rId18"/>
    <p:sldId id="324" r:id="rId19"/>
    <p:sldId id="325" r:id="rId20"/>
    <p:sldId id="320" r:id="rId21"/>
    <p:sldId id="405" r:id="rId22"/>
    <p:sldId id="441" r:id="rId23"/>
    <p:sldId id="407" r:id="rId24"/>
    <p:sldId id="401" r:id="rId25"/>
    <p:sldId id="433" r:id="rId26"/>
    <p:sldId id="411" r:id="rId27"/>
    <p:sldId id="416" r:id="rId28"/>
    <p:sldId id="443" r:id="rId29"/>
    <p:sldId id="469" r:id="rId30"/>
    <p:sldId id="334" r:id="rId31"/>
    <p:sldId id="417" r:id="rId32"/>
    <p:sldId id="394" r:id="rId33"/>
    <p:sldId id="395" r:id="rId34"/>
    <p:sldId id="396" r:id="rId35"/>
    <p:sldId id="421" r:id="rId36"/>
    <p:sldId id="459" r:id="rId37"/>
    <p:sldId id="461" r:id="rId38"/>
    <p:sldId id="468" r:id="rId39"/>
    <p:sldId id="462" r:id="rId40"/>
    <p:sldId id="456" r:id="rId41"/>
    <p:sldId id="437" r:id="rId42"/>
    <p:sldId id="463" r:id="rId43"/>
  </p:sldIdLst>
  <p:sldSz cx="9144000" cy="6858000" type="screen4x3"/>
  <p:notesSz cx="7010400" cy="9296400"/>
  <p:defaultTex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13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7E38DC-ED64-E28E-4E49-92988F68AFCF}" v="893" dt="2024-01-24T19:21:55.488"/>
    <p1510:client id="{500F0252-92E5-BE4C-28F1-EA3AA3C5690C}" v="10" dt="2024-01-24T23:08:58.1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861" autoAdjust="0"/>
    <p:restoredTop sz="86425" autoAdjust="0"/>
  </p:normalViewPr>
  <p:slideViewPr>
    <p:cSldViewPr>
      <p:cViewPr varScale="1">
        <p:scale>
          <a:sx n="142" d="100"/>
          <a:sy n="142" d="100"/>
        </p:scale>
        <p:origin x="2236"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3" Type="http://schemas.openxmlformats.org/officeDocument/2006/relationships/customXml" Target="../customXml/item3.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customXml" Target="../customXml/item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1"/>
            <a:ext cx="3037840" cy="4649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64515" name="Rectangle 3"/>
          <p:cNvSpPr>
            <a:spLocks noGrp="1" noChangeArrowheads="1"/>
          </p:cNvSpPr>
          <p:nvPr>
            <p:ph type="dt" sz="quarter" idx="1"/>
          </p:nvPr>
        </p:nvSpPr>
        <p:spPr bwMode="auto">
          <a:xfrm>
            <a:off x="3972560" y="1"/>
            <a:ext cx="3037840" cy="4649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pPr>
              <a:defRPr/>
            </a:pPr>
            <a:endParaRPr lang="en-US"/>
          </a:p>
        </p:txBody>
      </p:sp>
      <p:sp>
        <p:nvSpPr>
          <p:cNvPr id="64516" name="Rectangle 4"/>
          <p:cNvSpPr>
            <a:spLocks noGrp="1" noChangeArrowheads="1"/>
          </p:cNvSpPr>
          <p:nvPr>
            <p:ph type="ftr" sz="quarter" idx="2"/>
          </p:nvPr>
        </p:nvSpPr>
        <p:spPr bwMode="auto">
          <a:xfrm>
            <a:off x="0" y="8831424"/>
            <a:ext cx="3037840" cy="4649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64517" name="Rectangle 5"/>
          <p:cNvSpPr>
            <a:spLocks noGrp="1" noChangeArrowheads="1"/>
          </p:cNvSpPr>
          <p:nvPr>
            <p:ph type="sldNum" sz="quarter" idx="3"/>
          </p:nvPr>
        </p:nvSpPr>
        <p:spPr bwMode="auto">
          <a:xfrm>
            <a:off x="3972560" y="8831424"/>
            <a:ext cx="3037840" cy="4649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defRPr>
            </a:lvl1pPr>
          </a:lstStyle>
          <a:p>
            <a:pPr>
              <a:defRPr/>
            </a:pPr>
            <a:fld id="{4946A798-0685-479E-8CD6-BA8EFE783DB5}" type="slidenum">
              <a:rPr lang="en-US"/>
              <a:pPr>
                <a:defRPr/>
              </a:pPr>
              <a:t>‹#›</a:t>
            </a:fld>
            <a:endParaRPr lang="en-US"/>
          </a:p>
        </p:txBody>
      </p:sp>
    </p:spTree>
    <p:extLst>
      <p:ext uri="{BB962C8B-B14F-4D97-AF65-F5344CB8AC3E}">
        <p14:creationId xmlns:p14="http://schemas.microsoft.com/office/powerpoint/2010/main" val="1504326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1"/>
            <a:ext cx="3037840" cy="4649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87043" name="Rectangle 3"/>
          <p:cNvSpPr>
            <a:spLocks noGrp="1" noChangeArrowheads="1"/>
          </p:cNvSpPr>
          <p:nvPr>
            <p:ph type="dt" idx="1"/>
          </p:nvPr>
        </p:nvSpPr>
        <p:spPr bwMode="auto">
          <a:xfrm>
            <a:off x="3972560" y="1"/>
            <a:ext cx="3037840" cy="4649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p:spPr>
      </p:sp>
      <p:sp>
        <p:nvSpPr>
          <p:cNvPr id="87045" name="Rectangle 5"/>
          <p:cNvSpPr>
            <a:spLocks noGrp="1" noChangeArrowheads="1"/>
          </p:cNvSpPr>
          <p:nvPr>
            <p:ph type="body" sz="quarter" idx="3"/>
          </p:nvPr>
        </p:nvSpPr>
        <p:spPr bwMode="auto">
          <a:xfrm>
            <a:off x="934720" y="4416510"/>
            <a:ext cx="5140960" cy="4183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7046" name="Rectangle 6"/>
          <p:cNvSpPr>
            <a:spLocks noGrp="1" noChangeArrowheads="1"/>
          </p:cNvSpPr>
          <p:nvPr>
            <p:ph type="ftr" sz="quarter" idx="4"/>
          </p:nvPr>
        </p:nvSpPr>
        <p:spPr bwMode="auto">
          <a:xfrm>
            <a:off x="0" y="8831424"/>
            <a:ext cx="3037840" cy="4649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87047" name="Rectangle 7"/>
          <p:cNvSpPr>
            <a:spLocks noGrp="1" noChangeArrowheads="1"/>
          </p:cNvSpPr>
          <p:nvPr>
            <p:ph type="sldNum" sz="quarter" idx="5"/>
          </p:nvPr>
        </p:nvSpPr>
        <p:spPr bwMode="auto">
          <a:xfrm>
            <a:off x="3972560" y="8831424"/>
            <a:ext cx="3037840" cy="4649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defRPr>
            </a:lvl1pPr>
          </a:lstStyle>
          <a:p>
            <a:pPr>
              <a:defRPr/>
            </a:pPr>
            <a:fld id="{1188C72B-020C-4500-B099-609DA9B90530}" type="slidenum">
              <a:rPr lang="en-US"/>
              <a:pPr>
                <a:defRPr/>
              </a:pPr>
              <a:t>‹#›</a:t>
            </a:fld>
            <a:endParaRPr lang="en-US"/>
          </a:p>
        </p:txBody>
      </p:sp>
    </p:spTree>
    <p:extLst>
      <p:ext uri="{BB962C8B-B14F-4D97-AF65-F5344CB8AC3E}">
        <p14:creationId xmlns:p14="http://schemas.microsoft.com/office/powerpoint/2010/main" val="29028418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you.ubc.ca/applying-ubc/requirements/english-language-competency/"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181100" y="696913"/>
            <a:ext cx="4649788" cy="34861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dirty="0"/>
              <a:t>Meena</a:t>
            </a:r>
            <a:r>
              <a:rPr lang="en-US" altLang="en-US" sz="4000" baseline="0" dirty="0"/>
              <a:t> </a:t>
            </a:r>
            <a:endParaRPr lang="en-US" altLang="en-US" sz="4000" dirty="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656">
              <a:defRPr kumimoji="1" sz="2400">
                <a:solidFill>
                  <a:schemeClr val="tx1"/>
                </a:solidFill>
                <a:latin typeface="Arial" charset="0"/>
              </a:defRPr>
            </a:lvl1pPr>
            <a:lvl2pPr marL="733217" indent="-282007" defTabSz="919656">
              <a:defRPr kumimoji="1" sz="2400">
                <a:solidFill>
                  <a:schemeClr val="tx1"/>
                </a:solidFill>
                <a:latin typeface="Arial" charset="0"/>
              </a:defRPr>
            </a:lvl2pPr>
            <a:lvl3pPr marL="1128027" indent="-225605" defTabSz="919656">
              <a:defRPr kumimoji="1" sz="2400">
                <a:solidFill>
                  <a:schemeClr val="tx1"/>
                </a:solidFill>
                <a:latin typeface="Arial" charset="0"/>
              </a:defRPr>
            </a:lvl3pPr>
            <a:lvl4pPr marL="1579237" indent="-225605" defTabSz="919656">
              <a:defRPr kumimoji="1" sz="2400">
                <a:solidFill>
                  <a:schemeClr val="tx1"/>
                </a:solidFill>
                <a:latin typeface="Arial" charset="0"/>
              </a:defRPr>
            </a:lvl4pPr>
            <a:lvl5pPr marL="2030448" indent="-225605" defTabSz="919656">
              <a:defRPr kumimoji="1" sz="2400">
                <a:solidFill>
                  <a:schemeClr val="tx1"/>
                </a:solidFill>
                <a:latin typeface="Arial" charset="0"/>
              </a:defRPr>
            </a:lvl5pPr>
            <a:lvl6pPr marL="2481659" indent="-225605" defTabSz="919656" eaLnBrk="0" fontAlgn="base" hangingPunct="0">
              <a:spcBef>
                <a:spcPct val="0"/>
              </a:spcBef>
              <a:spcAft>
                <a:spcPct val="0"/>
              </a:spcAft>
              <a:defRPr kumimoji="1" sz="2400">
                <a:solidFill>
                  <a:schemeClr val="tx1"/>
                </a:solidFill>
                <a:latin typeface="Arial" charset="0"/>
              </a:defRPr>
            </a:lvl6pPr>
            <a:lvl7pPr marL="2932869" indent="-225605" defTabSz="919656" eaLnBrk="0" fontAlgn="base" hangingPunct="0">
              <a:spcBef>
                <a:spcPct val="0"/>
              </a:spcBef>
              <a:spcAft>
                <a:spcPct val="0"/>
              </a:spcAft>
              <a:defRPr kumimoji="1" sz="2400">
                <a:solidFill>
                  <a:schemeClr val="tx1"/>
                </a:solidFill>
                <a:latin typeface="Arial" charset="0"/>
              </a:defRPr>
            </a:lvl7pPr>
            <a:lvl8pPr marL="3384080" indent="-225605" defTabSz="919656" eaLnBrk="0" fontAlgn="base" hangingPunct="0">
              <a:spcBef>
                <a:spcPct val="0"/>
              </a:spcBef>
              <a:spcAft>
                <a:spcPct val="0"/>
              </a:spcAft>
              <a:defRPr kumimoji="1" sz="2400">
                <a:solidFill>
                  <a:schemeClr val="tx1"/>
                </a:solidFill>
                <a:latin typeface="Arial" charset="0"/>
              </a:defRPr>
            </a:lvl8pPr>
            <a:lvl9pPr marL="3835291" indent="-225605" defTabSz="919656" eaLnBrk="0" fontAlgn="base" hangingPunct="0">
              <a:spcBef>
                <a:spcPct val="0"/>
              </a:spcBef>
              <a:spcAft>
                <a:spcPct val="0"/>
              </a:spcAft>
              <a:defRPr kumimoji="1" sz="2400">
                <a:solidFill>
                  <a:schemeClr val="tx1"/>
                </a:solidFill>
                <a:latin typeface="Arial" charset="0"/>
              </a:defRPr>
            </a:lvl9pPr>
          </a:lstStyle>
          <a:p>
            <a:fld id="{7079B442-DE69-4E0F-A6BF-1BA60F8A0FE5}" type="slidenum">
              <a:rPr lang="en-US" altLang="en-US" sz="1000"/>
              <a:pPr/>
              <a:t>1</a:t>
            </a:fld>
            <a:r>
              <a:rPr lang="en-US" altLang="en-US" sz="1000" dirty="0"/>
              <a:t>##</a:t>
            </a:r>
            <a:endParaRPr lang="en-US" altLang="en-US" sz="1200" dirty="0"/>
          </a:p>
        </p:txBody>
      </p:sp>
      <p:sp>
        <p:nvSpPr>
          <p:cNvPr id="3379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656">
              <a:defRPr kumimoji="1" sz="2400">
                <a:solidFill>
                  <a:schemeClr val="tx1"/>
                </a:solidFill>
                <a:latin typeface="Arial" charset="0"/>
              </a:defRPr>
            </a:lvl1pPr>
            <a:lvl2pPr marL="733217" indent="-282007" defTabSz="919656">
              <a:defRPr kumimoji="1" sz="2400">
                <a:solidFill>
                  <a:schemeClr val="tx1"/>
                </a:solidFill>
                <a:latin typeface="Arial" charset="0"/>
              </a:defRPr>
            </a:lvl2pPr>
            <a:lvl3pPr marL="1128027" indent="-225605" defTabSz="919656">
              <a:defRPr kumimoji="1" sz="2400">
                <a:solidFill>
                  <a:schemeClr val="tx1"/>
                </a:solidFill>
                <a:latin typeface="Arial" charset="0"/>
              </a:defRPr>
            </a:lvl3pPr>
            <a:lvl4pPr marL="1579237" indent="-225605" defTabSz="919656">
              <a:defRPr kumimoji="1" sz="2400">
                <a:solidFill>
                  <a:schemeClr val="tx1"/>
                </a:solidFill>
                <a:latin typeface="Arial" charset="0"/>
              </a:defRPr>
            </a:lvl4pPr>
            <a:lvl5pPr marL="2030448" indent="-225605" defTabSz="919656">
              <a:defRPr kumimoji="1" sz="2400">
                <a:solidFill>
                  <a:schemeClr val="tx1"/>
                </a:solidFill>
                <a:latin typeface="Arial" charset="0"/>
              </a:defRPr>
            </a:lvl5pPr>
            <a:lvl6pPr marL="2481659" indent="-225605" defTabSz="919656" eaLnBrk="0" fontAlgn="base" hangingPunct="0">
              <a:spcBef>
                <a:spcPct val="0"/>
              </a:spcBef>
              <a:spcAft>
                <a:spcPct val="0"/>
              </a:spcAft>
              <a:defRPr kumimoji="1" sz="2400">
                <a:solidFill>
                  <a:schemeClr val="tx1"/>
                </a:solidFill>
                <a:latin typeface="Arial" charset="0"/>
              </a:defRPr>
            </a:lvl6pPr>
            <a:lvl7pPr marL="2932869" indent="-225605" defTabSz="919656" eaLnBrk="0" fontAlgn="base" hangingPunct="0">
              <a:spcBef>
                <a:spcPct val="0"/>
              </a:spcBef>
              <a:spcAft>
                <a:spcPct val="0"/>
              </a:spcAft>
              <a:defRPr kumimoji="1" sz="2400">
                <a:solidFill>
                  <a:schemeClr val="tx1"/>
                </a:solidFill>
                <a:latin typeface="Arial" charset="0"/>
              </a:defRPr>
            </a:lvl7pPr>
            <a:lvl8pPr marL="3384080" indent="-225605" defTabSz="919656" eaLnBrk="0" fontAlgn="base" hangingPunct="0">
              <a:spcBef>
                <a:spcPct val="0"/>
              </a:spcBef>
              <a:spcAft>
                <a:spcPct val="0"/>
              </a:spcAft>
              <a:defRPr kumimoji="1" sz="2400">
                <a:solidFill>
                  <a:schemeClr val="tx1"/>
                </a:solidFill>
                <a:latin typeface="Arial" charset="0"/>
              </a:defRPr>
            </a:lvl8pPr>
            <a:lvl9pPr marL="3835291" indent="-225605" defTabSz="919656" eaLnBrk="0" fontAlgn="base" hangingPunct="0">
              <a:spcBef>
                <a:spcPct val="0"/>
              </a:spcBef>
              <a:spcAft>
                <a:spcPct val="0"/>
              </a:spcAft>
              <a:defRPr kumimoji="1" sz="2400">
                <a:solidFill>
                  <a:schemeClr val="tx1"/>
                </a:solidFill>
                <a:latin typeface="Arial" charset="0"/>
              </a:defRPr>
            </a:lvl9pPr>
          </a:lstStyle>
          <a:p>
            <a:r>
              <a:rPr lang="en-US" altLang="en-US" sz="1000" dirty="0"/>
              <a:t>Programming 2012</a:t>
            </a:r>
            <a:endParaRPr lang="en-US" altLang="en-US" sz="1200" dirty="0"/>
          </a:p>
        </p:txBody>
      </p:sp>
      <p:sp>
        <p:nvSpPr>
          <p:cNvPr id="33798"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656">
              <a:defRPr kumimoji="1" sz="2400">
                <a:solidFill>
                  <a:schemeClr val="tx1"/>
                </a:solidFill>
                <a:latin typeface="Arial" charset="0"/>
              </a:defRPr>
            </a:lvl1pPr>
            <a:lvl2pPr marL="733217" indent="-282007" defTabSz="919656">
              <a:defRPr kumimoji="1" sz="2400">
                <a:solidFill>
                  <a:schemeClr val="tx1"/>
                </a:solidFill>
                <a:latin typeface="Arial" charset="0"/>
              </a:defRPr>
            </a:lvl2pPr>
            <a:lvl3pPr marL="1128027" indent="-225605" defTabSz="919656">
              <a:defRPr kumimoji="1" sz="2400">
                <a:solidFill>
                  <a:schemeClr val="tx1"/>
                </a:solidFill>
                <a:latin typeface="Arial" charset="0"/>
              </a:defRPr>
            </a:lvl3pPr>
            <a:lvl4pPr marL="1579237" indent="-225605" defTabSz="919656">
              <a:defRPr kumimoji="1" sz="2400">
                <a:solidFill>
                  <a:schemeClr val="tx1"/>
                </a:solidFill>
                <a:latin typeface="Arial" charset="0"/>
              </a:defRPr>
            </a:lvl4pPr>
            <a:lvl5pPr marL="2030448" indent="-225605" defTabSz="919656">
              <a:defRPr kumimoji="1" sz="2400">
                <a:solidFill>
                  <a:schemeClr val="tx1"/>
                </a:solidFill>
                <a:latin typeface="Arial" charset="0"/>
              </a:defRPr>
            </a:lvl5pPr>
            <a:lvl6pPr marL="2481659" indent="-225605" defTabSz="919656" eaLnBrk="0" fontAlgn="base" hangingPunct="0">
              <a:spcBef>
                <a:spcPct val="0"/>
              </a:spcBef>
              <a:spcAft>
                <a:spcPct val="0"/>
              </a:spcAft>
              <a:defRPr kumimoji="1" sz="2400">
                <a:solidFill>
                  <a:schemeClr val="tx1"/>
                </a:solidFill>
                <a:latin typeface="Arial" charset="0"/>
              </a:defRPr>
            </a:lvl6pPr>
            <a:lvl7pPr marL="2932869" indent="-225605" defTabSz="919656" eaLnBrk="0" fontAlgn="base" hangingPunct="0">
              <a:spcBef>
                <a:spcPct val="0"/>
              </a:spcBef>
              <a:spcAft>
                <a:spcPct val="0"/>
              </a:spcAft>
              <a:defRPr kumimoji="1" sz="2400">
                <a:solidFill>
                  <a:schemeClr val="tx1"/>
                </a:solidFill>
                <a:latin typeface="Arial" charset="0"/>
              </a:defRPr>
            </a:lvl7pPr>
            <a:lvl8pPr marL="3384080" indent="-225605" defTabSz="919656" eaLnBrk="0" fontAlgn="base" hangingPunct="0">
              <a:spcBef>
                <a:spcPct val="0"/>
              </a:spcBef>
              <a:spcAft>
                <a:spcPct val="0"/>
              </a:spcAft>
              <a:defRPr kumimoji="1" sz="2400">
                <a:solidFill>
                  <a:schemeClr val="tx1"/>
                </a:solidFill>
                <a:latin typeface="Arial" charset="0"/>
              </a:defRPr>
            </a:lvl8pPr>
            <a:lvl9pPr marL="3835291" indent="-225605" defTabSz="919656" eaLnBrk="0" fontAlgn="base" hangingPunct="0">
              <a:spcBef>
                <a:spcPct val="0"/>
              </a:spcBef>
              <a:spcAft>
                <a:spcPct val="0"/>
              </a:spcAft>
              <a:defRPr kumimoji="1" sz="2400">
                <a:solidFill>
                  <a:schemeClr val="tx1"/>
                </a:solidFill>
                <a:latin typeface="Arial" charset="0"/>
              </a:defRPr>
            </a:lvl9pPr>
          </a:lstStyle>
          <a:p>
            <a:r>
              <a:rPr lang="en-US" altLang="en-US" sz="1000" dirty="0" err="1"/>
              <a:t>M.Dhillon</a:t>
            </a:r>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11</a:t>
            </a:fld>
            <a:endParaRPr lang="en-US"/>
          </a:p>
        </p:txBody>
      </p:sp>
    </p:spTree>
    <p:extLst>
      <p:ext uri="{BB962C8B-B14F-4D97-AF65-F5344CB8AC3E}">
        <p14:creationId xmlns:p14="http://schemas.microsoft.com/office/powerpoint/2010/main" val="3998013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Gio</a:t>
            </a:r>
            <a:endParaRPr lang="en-US" dirty="0"/>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12</a:t>
            </a:fld>
            <a:endParaRPr lang="en-US"/>
          </a:p>
        </p:txBody>
      </p:sp>
    </p:spTree>
    <p:extLst>
      <p:ext uri="{BB962C8B-B14F-4D97-AF65-F5344CB8AC3E}">
        <p14:creationId xmlns:p14="http://schemas.microsoft.com/office/powerpoint/2010/main" val="315118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Gio</a:t>
            </a:r>
            <a:endParaRPr lang="en-US" dirty="0"/>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13</a:t>
            </a:fld>
            <a:endParaRPr lang="en-US"/>
          </a:p>
        </p:txBody>
      </p:sp>
    </p:spTree>
    <p:extLst>
      <p:ext uri="{BB962C8B-B14F-4D97-AF65-F5344CB8AC3E}">
        <p14:creationId xmlns:p14="http://schemas.microsoft.com/office/powerpoint/2010/main" val="3988244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Gio</a:t>
            </a:r>
            <a:endParaRPr lang="en-US" dirty="0"/>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14</a:t>
            </a:fld>
            <a:endParaRPr lang="en-US"/>
          </a:p>
        </p:txBody>
      </p:sp>
    </p:spTree>
    <p:extLst>
      <p:ext uri="{BB962C8B-B14F-4D97-AF65-F5344CB8AC3E}">
        <p14:creationId xmlns:p14="http://schemas.microsoft.com/office/powerpoint/2010/main" val="1279563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lstStyle/>
          <a:p>
            <a:r>
              <a:rPr lang="en-US" dirty="0"/>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20</a:t>
            </a:fld>
            <a:endParaRPr lang="en-US"/>
          </a:p>
        </p:txBody>
      </p:sp>
    </p:spTree>
    <p:extLst>
      <p:ext uri="{BB962C8B-B14F-4D97-AF65-F5344CB8AC3E}">
        <p14:creationId xmlns:p14="http://schemas.microsoft.com/office/powerpoint/2010/main" val="849243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21</a:t>
            </a:fld>
            <a:endParaRPr lang="en-US"/>
          </a:p>
        </p:txBody>
      </p:sp>
    </p:spTree>
    <p:extLst>
      <p:ext uri="{BB962C8B-B14F-4D97-AF65-F5344CB8AC3E}">
        <p14:creationId xmlns:p14="http://schemas.microsoft.com/office/powerpoint/2010/main" val="1024970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lstStyle/>
          <a:p>
            <a:r>
              <a:rPr lang="en-US" dirty="0"/>
              <a:t>Carmen</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22</a:t>
            </a:fld>
            <a:endParaRPr lang="en-US"/>
          </a:p>
        </p:txBody>
      </p:sp>
    </p:spTree>
    <p:extLst>
      <p:ext uri="{BB962C8B-B14F-4D97-AF65-F5344CB8AC3E}">
        <p14:creationId xmlns:p14="http://schemas.microsoft.com/office/powerpoint/2010/main" val="9178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lstStyle/>
          <a:p>
            <a:r>
              <a:rPr lang="en-US" dirty="0"/>
              <a:t>Carmen</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24</a:t>
            </a:fld>
            <a:endParaRPr lang="en-US"/>
          </a:p>
        </p:txBody>
      </p:sp>
    </p:spTree>
    <p:extLst>
      <p:ext uri="{BB962C8B-B14F-4D97-AF65-F5344CB8AC3E}">
        <p14:creationId xmlns:p14="http://schemas.microsoft.com/office/powerpoint/2010/main" val="2146319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Carmen</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25</a:t>
            </a:fld>
            <a:endParaRPr lang="en-US"/>
          </a:p>
        </p:txBody>
      </p:sp>
    </p:spTree>
    <p:extLst>
      <p:ext uri="{BB962C8B-B14F-4D97-AF65-F5344CB8AC3E}">
        <p14:creationId xmlns:p14="http://schemas.microsoft.com/office/powerpoint/2010/main" val="3371111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lstStyle/>
          <a:p>
            <a:r>
              <a:rPr lang="en-US" dirty="0"/>
              <a:t>Carmen</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26</a:t>
            </a:fld>
            <a:endParaRPr lang="en-US"/>
          </a:p>
        </p:txBody>
      </p:sp>
    </p:spTree>
    <p:extLst>
      <p:ext uri="{BB962C8B-B14F-4D97-AF65-F5344CB8AC3E}">
        <p14:creationId xmlns:p14="http://schemas.microsoft.com/office/powerpoint/2010/main" val="545481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181100" y="696913"/>
            <a:ext cx="4649788" cy="3486150"/>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Meena</a:t>
            </a:r>
          </a:p>
        </p:txBody>
      </p:sp>
      <p:sp>
        <p:nvSpPr>
          <p:cNvPr id="4" name="Slide Number Placeholder 3"/>
          <p:cNvSpPr>
            <a:spLocks noGrp="1"/>
          </p:cNvSpPr>
          <p:nvPr>
            <p:ph type="sldNum" sz="quarter" idx="5"/>
          </p:nvPr>
        </p:nvSpPr>
        <p:spPr/>
        <p:txBody>
          <a:bodyPr/>
          <a:lstStyle/>
          <a:p>
            <a:pPr>
              <a:defRPr/>
            </a:pPr>
            <a:fld id="{FF9EB81F-B788-4C27-9A39-76A4CBC9A329}" type="slidenum">
              <a:rPr lang="en-US" smtClean="0"/>
              <a:pPr>
                <a:defRPr/>
              </a:pPr>
              <a:t>2</a:t>
            </a:fld>
            <a:r>
              <a:rPr lang="en-US" dirty="0"/>
              <a:t>##</a:t>
            </a:r>
            <a:endParaRPr 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Carmen</a:t>
            </a:r>
            <a:r>
              <a:rPr lang="en-US" dirty="0" err="1">
                <a:hlinkClick r:id="rId3"/>
              </a:rPr>
              <a:t>English</a:t>
            </a:r>
            <a:r>
              <a:rPr lang="en-US" dirty="0">
                <a:hlinkClick r:id="rId3"/>
              </a:rPr>
              <a:t> language competency - UBC | Undergraduate Programs and Admissions</a:t>
            </a:r>
            <a:endParaRPr lang="en-US" dirty="0"/>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28</a:t>
            </a:fld>
            <a:endParaRPr lang="en-US"/>
          </a:p>
        </p:txBody>
      </p:sp>
    </p:spTree>
    <p:extLst>
      <p:ext uri="{BB962C8B-B14F-4D97-AF65-F5344CB8AC3E}">
        <p14:creationId xmlns:p14="http://schemas.microsoft.com/office/powerpoint/2010/main" val="329574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Carmen</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29</a:t>
            </a:fld>
            <a:endParaRPr lang="en-US"/>
          </a:p>
        </p:txBody>
      </p:sp>
    </p:spTree>
    <p:extLst>
      <p:ext uri="{BB962C8B-B14F-4D97-AF65-F5344CB8AC3E}">
        <p14:creationId xmlns:p14="http://schemas.microsoft.com/office/powerpoint/2010/main" val="3366896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lstStyle/>
          <a:p>
            <a:r>
              <a:rPr lang="en-US" dirty="0"/>
              <a:t>Carmen</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30</a:t>
            </a:fld>
            <a:endParaRPr lang="en-US"/>
          </a:p>
        </p:txBody>
      </p:sp>
    </p:spTree>
    <p:extLst>
      <p:ext uri="{BB962C8B-B14F-4D97-AF65-F5344CB8AC3E}">
        <p14:creationId xmlns:p14="http://schemas.microsoft.com/office/powerpoint/2010/main" val="2941194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31</a:t>
            </a:fld>
            <a:endParaRPr lang="en-US"/>
          </a:p>
        </p:txBody>
      </p:sp>
    </p:spTree>
    <p:extLst>
      <p:ext uri="{BB962C8B-B14F-4D97-AF65-F5344CB8AC3E}">
        <p14:creationId xmlns:p14="http://schemas.microsoft.com/office/powerpoint/2010/main" val="3636047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32</a:t>
            </a:fld>
            <a:endParaRPr lang="en-US"/>
          </a:p>
        </p:txBody>
      </p:sp>
    </p:spTree>
    <p:extLst>
      <p:ext uri="{BB962C8B-B14F-4D97-AF65-F5344CB8AC3E}">
        <p14:creationId xmlns:p14="http://schemas.microsoft.com/office/powerpoint/2010/main" val="3444851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33</a:t>
            </a:fld>
            <a:endParaRPr lang="en-US"/>
          </a:p>
        </p:txBody>
      </p:sp>
    </p:spTree>
    <p:extLst>
      <p:ext uri="{BB962C8B-B14F-4D97-AF65-F5344CB8AC3E}">
        <p14:creationId xmlns:p14="http://schemas.microsoft.com/office/powerpoint/2010/main" val="3916656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lstStyle/>
          <a:p>
            <a:r>
              <a:rPr lang="en-US" dirty="0"/>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34</a:t>
            </a:fld>
            <a:endParaRPr lang="en-US"/>
          </a:p>
        </p:txBody>
      </p:sp>
    </p:spTree>
    <p:extLst>
      <p:ext uri="{BB962C8B-B14F-4D97-AF65-F5344CB8AC3E}">
        <p14:creationId xmlns:p14="http://schemas.microsoft.com/office/powerpoint/2010/main" val="1819514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35</a:t>
            </a:fld>
            <a:endParaRPr lang="en-US"/>
          </a:p>
        </p:txBody>
      </p:sp>
    </p:spTree>
    <p:extLst>
      <p:ext uri="{BB962C8B-B14F-4D97-AF65-F5344CB8AC3E}">
        <p14:creationId xmlns:p14="http://schemas.microsoft.com/office/powerpoint/2010/main" val="9079807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36</a:t>
            </a:fld>
            <a:endParaRPr lang="en-US"/>
          </a:p>
        </p:txBody>
      </p:sp>
    </p:spTree>
    <p:extLst>
      <p:ext uri="{BB962C8B-B14F-4D97-AF65-F5344CB8AC3E}">
        <p14:creationId xmlns:p14="http://schemas.microsoft.com/office/powerpoint/2010/main" val="14377210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37</a:t>
            </a:fld>
            <a:endParaRPr lang="en-US"/>
          </a:p>
        </p:txBody>
      </p:sp>
    </p:spTree>
    <p:extLst>
      <p:ext uri="{BB962C8B-B14F-4D97-AF65-F5344CB8AC3E}">
        <p14:creationId xmlns:p14="http://schemas.microsoft.com/office/powerpoint/2010/main" val="1828794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Gio</a:t>
            </a:r>
            <a:endParaRPr lang="en-US" dirty="0"/>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3</a:t>
            </a:fld>
            <a:endParaRPr lang="en-US"/>
          </a:p>
        </p:txBody>
      </p:sp>
    </p:spTree>
    <p:extLst>
      <p:ext uri="{BB962C8B-B14F-4D97-AF65-F5344CB8AC3E}">
        <p14:creationId xmlns:p14="http://schemas.microsoft.com/office/powerpoint/2010/main" val="13160806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38</a:t>
            </a:fld>
            <a:endParaRPr lang="en-US"/>
          </a:p>
        </p:txBody>
      </p:sp>
    </p:spTree>
    <p:extLst>
      <p:ext uri="{BB962C8B-B14F-4D97-AF65-F5344CB8AC3E}">
        <p14:creationId xmlns:p14="http://schemas.microsoft.com/office/powerpoint/2010/main" val="18287942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39</a:t>
            </a:fld>
            <a:endParaRPr lang="en-US"/>
          </a:p>
        </p:txBody>
      </p:sp>
    </p:spTree>
    <p:extLst>
      <p:ext uri="{BB962C8B-B14F-4D97-AF65-F5344CB8AC3E}">
        <p14:creationId xmlns:p14="http://schemas.microsoft.com/office/powerpoint/2010/main" val="2346155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Gio</a:t>
            </a:r>
            <a:endParaRPr lang="en-US" dirty="0"/>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5</a:t>
            </a:fld>
            <a:endParaRPr lang="en-US"/>
          </a:p>
        </p:txBody>
      </p:sp>
    </p:spTree>
    <p:extLst>
      <p:ext uri="{BB962C8B-B14F-4D97-AF65-F5344CB8AC3E}">
        <p14:creationId xmlns:p14="http://schemas.microsoft.com/office/powerpoint/2010/main" val="3253247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Gio</a:t>
            </a:r>
            <a:endParaRPr lang="en-US" dirty="0"/>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6</a:t>
            </a:fld>
            <a:endParaRPr lang="en-US"/>
          </a:p>
        </p:txBody>
      </p:sp>
    </p:spTree>
    <p:extLst>
      <p:ext uri="{BB962C8B-B14F-4D97-AF65-F5344CB8AC3E}">
        <p14:creationId xmlns:p14="http://schemas.microsoft.com/office/powerpoint/2010/main" val="3071597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Gio</a:t>
            </a:r>
            <a:endParaRPr lang="en-US" dirty="0"/>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7</a:t>
            </a:fld>
            <a:endParaRPr lang="en-US"/>
          </a:p>
        </p:txBody>
      </p:sp>
    </p:spTree>
    <p:extLst>
      <p:ext uri="{BB962C8B-B14F-4D97-AF65-F5344CB8AC3E}">
        <p14:creationId xmlns:p14="http://schemas.microsoft.com/office/powerpoint/2010/main" val="1130287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8</a:t>
            </a:fld>
            <a:endParaRPr lang="en-US"/>
          </a:p>
        </p:txBody>
      </p:sp>
    </p:spTree>
    <p:extLst>
      <p:ext uri="{BB962C8B-B14F-4D97-AF65-F5344CB8AC3E}">
        <p14:creationId xmlns:p14="http://schemas.microsoft.com/office/powerpoint/2010/main" val="502759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9</a:t>
            </a:fld>
            <a:endParaRPr lang="en-US"/>
          </a:p>
        </p:txBody>
      </p:sp>
    </p:spTree>
    <p:extLst>
      <p:ext uri="{BB962C8B-B14F-4D97-AF65-F5344CB8AC3E}">
        <p14:creationId xmlns:p14="http://schemas.microsoft.com/office/powerpoint/2010/main" val="909154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Gio</a:t>
            </a:r>
            <a:endParaRPr lang="en-US" dirty="0"/>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10</a:t>
            </a:fld>
            <a:endParaRPr lang="en-US"/>
          </a:p>
        </p:txBody>
      </p:sp>
    </p:spTree>
    <p:extLst>
      <p:ext uri="{BB962C8B-B14F-4D97-AF65-F5344CB8AC3E}">
        <p14:creationId xmlns:p14="http://schemas.microsoft.com/office/powerpoint/2010/main" val="2056220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2"/>
            <a:ext cx="457200" cy="441325"/>
          </a:xfrm>
        </p:spPr>
        <p:txBody>
          <a:bodyPr/>
          <a:lstStyle>
            <a:lvl1pPr>
              <a:defRPr>
                <a:solidFill>
                  <a:schemeClr val="accent3">
                    <a:shade val="75000"/>
                  </a:schemeClr>
                </a:solidFill>
              </a:defRPr>
            </a:lvl1pPr>
          </a:lstStyle>
          <a:p>
            <a:pPr>
              <a:defRPr/>
            </a:pPr>
            <a:fld id="{AC2B03FB-3A22-40B5-8B23-0BE0E2F7B944}" type="slidenum">
              <a:rPr lang="en-US" smtClean="0"/>
              <a:pPr>
                <a:defRPr/>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AAFA88B-87FB-4D94-9F1C-1694C3AC5DCF}"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3" y="3009903"/>
            <a:ext cx="457200" cy="441325"/>
          </a:xfrm>
        </p:spPr>
        <p:txBody>
          <a:bodyPr/>
          <a:lstStyle/>
          <a:p>
            <a:pPr>
              <a:defRPr/>
            </a:pPr>
            <a:fld id="{595F6DC3-9B47-4E5E-92B6-693542C192E1}" type="slidenum">
              <a:rPr lang="en-US" smtClean="0"/>
              <a:pPr>
                <a:defRPr/>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2" name="Vertical Title 1"/>
          <p:cNvSpPr>
            <a:spLocks noGrp="1"/>
          </p:cNvSpPr>
          <p:nvPr>
            <p:ph type="title" orient="vert"/>
          </p:nvPr>
        </p:nvSpPr>
        <p:spPr>
          <a:xfrm>
            <a:off x="7391401" y="304803"/>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1"/>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8" y="762001"/>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4425" spc="-75"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2" y="4670246"/>
            <a:ext cx="5486400" cy="914400"/>
          </a:xfrm>
        </p:spPr>
        <p:txBody>
          <a:bodyPr anchor="t">
            <a:normAutofit/>
          </a:bodyPr>
          <a:lstStyle>
            <a:lvl1pPr marL="0" indent="0" algn="l">
              <a:buNone/>
              <a:defRPr sz="1650" cap="none" spc="0" baseline="0">
                <a:solidFill>
                  <a:schemeClr val="accent1">
                    <a:lumMod val="20000"/>
                    <a:lumOff val="80000"/>
                  </a:schemeClr>
                </a:solidFill>
              </a:defRPr>
            </a:lvl1pPr>
            <a:lvl2pPr marL="342889" indent="0" algn="ctr">
              <a:buNone/>
              <a:defRPr sz="1650"/>
            </a:lvl2pPr>
            <a:lvl3pPr marL="685777" indent="0" algn="ctr">
              <a:buNone/>
              <a:defRPr sz="1650"/>
            </a:lvl3pPr>
            <a:lvl4pPr marL="1028666" indent="0" algn="ctr">
              <a:buNone/>
              <a:defRPr sz="1500"/>
            </a:lvl4pPr>
            <a:lvl5pPr marL="1371554" indent="0" algn="ctr">
              <a:buNone/>
              <a:defRPr sz="1500"/>
            </a:lvl5pPr>
            <a:lvl6pPr marL="1714443" indent="0" algn="ctr">
              <a:buNone/>
              <a:defRPr sz="1500"/>
            </a:lvl6pPr>
            <a:lvl7pPr marL="2057331" indent="0" algn="ctr">
              <a:buNone/>
              <a:defRPr sz="1500"/>
            </a:lvl7pPr>
            <a:lvl8pPr marL="2400220" indent="0" algn="ctr">
              <a:buNone/>
              <a:defRPr sz="1500"/>
            </a:lvl8pPr>
            <a:lvl9pPr marL="2743109"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130767585"/>
      </p:ext>
    </p:extLst>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700778690"/>
      </p:ext>
    </p:extLst>
  </p:cSld>
  <p:clrMapOvr>
    <a:masterClrMapping/>
  </p:clrMapOvr>
  <p:transition spd="slow">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5" y="1298448"/>
            <a:ext cx="5486400" cy="3255264"/>
          </a:xfrm>
        </p:spPr>
        <p:txBody>
          <a:bodyPr anchor="b">
            <a:normAutofit/>
          </a:bodyPr>
          <a:lstStyle>
            <a:lvl1pPr>
              <a:defRPr sz="4425" b="0" spc="-75"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1650" cap="none" spc="0" baseline="0">
                <a:solidFill>
                  <a:schemeClr val="tx1">
                    <a:lumMod val="65000"/>
                    <a:lumOff val="35000"/>
                  </a:schemeClr>
                </a:solidFill>
              </a:defRPr>
            </a:lvl1pPr>
            <a:lvl2pPr marL="342889" indent="0">
              <a:buNone/>
              <a:defRPr sz="1350">
                <a:solidFill>
                  <a:schemeClr val="tx1">
                    <a:tint val="75000"/>
                  </a:schemeClr>
                </a:solidFill>
              </a:defRPr>
            </a:lvl2pPr>
            <a:lvl3pPr marL="685777" indent="0">
              <a:buNone/>
              <a:defRPr sz="1200">
                <a:solidFill>
                  <a:schemeClr val="tx1">
                    <a:tint val="75000"/>
                  </a:schemeClr>
                </a:solidFill>
              </a:defRPr>
            </a:lvl3pPr>
            <a:lvl4pPr marL="1028666" indent="0">
              <a:buNone/>
              <a:defRPr sz="1050">
                <a:solidFill>
                  <a:schemeClr val="tx1">
                    <a:tint val="75000"/>
                  </a:schemeClr>
                </a:solidFill>
              </a:defRPr>
            </a:lvl4pPr>
            <a:lvl5pPr marL="1371554" indent="0">
              <a:buNone/>
              <a:defRPr sz="1050">
                <a:solidFill>
                  <a:schemeClr val="tx1">
                    <a:tint val="75000"/>
                  </a:schemeClr>
                </a:solidFill>
              </a:defRPr>
            </a:lvl5pPr>
            <a:lvl6pPr marL="1714443" indent="0">
              <a:buNone/>
              <a:defRPr sz="1050">
                <a:solidFill>
                  <a:schemeClr val="tx1">
                    <a:tint val="75000"/>
                  </a:schemeClr>
                </a:solidFill>
              </a:defRPr>
            </a:lvl6pPr>
            <a:lvl7pPr marL="2057331" indent="0">
              <a:buNone/>
              <a:defRPr sz="1050">
                <a:solidFill>
                  <a:schemeClr val="tx1">
                    <a:tint val="75000"/>
                  </a:schemeClr>
                </a:solidFill>
              </a:defRPr>
            </a:lvl7pPr>
            <a:lvl8pPr marL="2400220" indent="0">
              <a:buNone/>
              <a:defRPr sz="1050">
                <a:solidFill>
                  <a:schemeClr val="tx1">
                    <a:tint val="75000"/>
                  </a:schemeClr>
                </a:solidFill>
              </a:defRPr>
            </a:lvl8pPr>
            <a:lvl9pPr marL="2743109"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4248373484"/>
      </p:ext>
    </p:extLst>
  </p:cSld>
  <p:clrMapOvr>
    <a:masterClrMapping/>
  </p:clrMapOvr>
  <p:transition spd="slow">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5" y="868680"/>
            <a:ext cx="260604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E36636D-D922-432D-A958-524484B5923D}" type="datetimeFigureOut">
              <a:rPr lang="en-US" smtClean="0"/>
              <a:pPr/>
              <a:t>1/29/2024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19762559"/>
      </p:ext>
    </p:extLst>
  </p:cSld>
  <p:clrMapOvr>
    <a:masterClrMapping/>
  </p:clrMapOvr>
  <p:transition spd="slow">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5" y="1023586"/>
            <a:ext cx="2606040" cy="807720"/>
          </a:xfrm>
        </p:spPr>
        <p:txBody>
          <a:bodyPr anchor="b">
            <a:normAutofit/>
          </a:bodyPr>
          <a:lstStyle>
            <a:lvl1pPr marL="0" indent="0">
              <a:spcBef>
                <a:spcPts val="0"/>
              </a:spcBef>
              <a:buNone/>
              <a:defRPr sz="1500" b="1">
                <a:solidFill>
                  <a:schemeClr val="tx1">
                    <a:lumMod val="65000"/>
                    <a:lumOff val="35000"/>
                  </a:schemeClr>
                </a:solidFill>
              </a:defRPr>
            </a:lvl1pPr>
            <a:lvl2pPr marL="342889" indent="0">
              <a:buNone/>
              <a:defRPr sz="1500" b="1"/>
            </a:lvl2pPr>
            <a:lvl3pPr marL="685777" indent="0">
              <a:buNone/>
              <a:defRPr sz="1350" b="1"/>
            </a:lvl3pPr>
            <a:lvl4pPr marL="1028666" indent="0">
              <a:buNone/>
              <a:defRPr sz="1200" b="1"/>
            </a:lvl4pPr>
            <a:lvl5pPr marL="1371554" indent="0">
              <a:buNone/>
              <a:defRPr sz="1200" b="1"/>
            </a:lvl5pPr>
            <a:lvl6pPr marL="1714443" indent="0">
              <a:buNone/>
              <a:defRPr sz="1200" b="1"/>
            </a:lvl6pPr>
            <a:lvl7pPr marL="2057331" indent="0">
              <a:buNone/>
              <a:defRPr sz="1200" b="1"/>
            </a:lvl7pPr>
            <a:lvl8pPr marL="2400220" indent="0">
              <a:buNone/>
              <a:defRPr sz="1200" b="1"/>
            </a:lvl8pPr>
            <a:lvl9pPr marL="2743109" indent="0">
              <a:buNone/>
              <a:defRPr sz="1200" b="1"/>
            </a:lvl9pPr>
          </a:lstStyle>
          <a:p>
            <a:pPr lvl="0"/>
            <a:r>
              <a:rPr lang="en-US"/>
              <a:t>Edit Master text styles</a:t>
            </a:r>
          </a:p>
        </p:txBody>
      </p:sp>
      <p:sp>
        <p:nvSpPr>
          <p:cNvPr id="4" name="Content Placeholder 3"/>
          <p:cNvSpPr>
            <a:spLocks noGrp="1"/>
          </p:cNvSpPr>
          <p:nvPr>
            <p:ph sz="half" idx="2"/>
          </p:nvPr>
        </p:nvSpPr>
        <p:spPr>
          <a:xfrm>
            <a:off x="2900935" y="1930936"/>
            <a:ext cx="2606040" cy="402336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8" y="1023588"/>
            <a:ext cx="2606040" cy="813171"/>
          </a:xfrm>
        </p:spPr>
        <p:txBody>
          <a:bodyPr anchor="b">
            <a:normAutofit/>
          </a:bodyPr>
          <a:lstStyle>
            <a:lvl1pPr marL="0" indent="0">
              <a:spcBef>
                <a:spcPts val="0"/>
              </a:spcBef>
              <a:buNone/>
              <a:defRPr sz="1500" b="1">
                <a:solidFill>
                  <a:schemeClr val="tx1">
                    <a:lumMod val="65000"/>
                    <a:lumOff val="35000"/>
                  </a:schemeClr>
                </a:solidFill>
              </a:defRPr>
            </a:lvl1pPr>
            <a:lvl2pPr marL="342889" indent="0">
              <a:buNone/>
              <a:defRPr sz="1500" b="1"/>
            </a:lvl2pPr>
            <a:lvl3pPr marL="685777" indent="0">
              <a:buNone/>
              <a:defRPr sz="1350" b="1"/>
            </a:lvl3pPr>
            <a:lvl4pPr marL="1028666" indent="0">
              <a:buNone/>
              <a:defRPr sz="1200" b="1"/>
            </a:lvl4pPr>
            <a:lvl5pPr marL="1371554" indent="0">
              <a:buNone/>
              <a:defRPr sz="1200" b="1"/>
            </a:lvl5pPr>
            <a:lvl6pPr marL="1714443" indent="0">
              <a:buNone/>
              <a:defRPr sz="1200" b="1"/>
            </a:lvl6pPr>
            <a:lvl7pPr marL="2057331" indent="0">
              <a:buNone/>
              <a:defRPr sz="1200" b="1"/>
            </a:lvl7pPr>
            <a:lvl8pPr marL="2400220" indent="0">
              <a:buNone/>
              <a:defRPr sz="1200" b="1"/>
            </a:lvl8pPr>
            <a:lvl9pPr marL="2743109" indent="0">
              <a:buNone/>
              <a:defRPr sz="1200" b="1"/>
            </a:lvl9pPr>
          </a:lstStyle>
          <a:p>
            <a:pPr lvl="0"/>
            <a:r>
              <a:rPr lang="en-US"/>
              <a:t>Edit Master text styles</a:t>
            </a:r>
          </a:p>
        </p:txBody>
      </p:sp>
      <p:sp>
        <p:nvSpPr>
          <p:cNvPr id="6" name="Content Placeholder 5"/>
          <p:cNvSpPr>
            <a:spLocks noGrp="1"/>
          </p:cNvSpPr>
          <p:nvPr>
            <p:ph sz="quarter" idx="4"/>
          </p:nvPr>
        </p:nvSpPr>
        <p:spPr>
          <a:xfrm>
            <a:off x="5863848" y="1930936"/>
            <a:ext cx="2606040" cy="402336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8E36636D-D922-432D-A958-524484B5923D}" type="datetimeFigureOut">
              <a:rPr lang="en-US" smtClean="0"/>
              <a:pPr/>
              <a:t>1/29/2024</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418449700"/>
      </p:ext>
    </p:extLst>
  </p:cSld>
  <p:clrMapOvr>
    <a:masterClrMapping/>
  </p:clrMapOvr>
  <p:transition spd="slow">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8E36636D-D922-432D-A958-524484B5923D}" type="datetimeFigureOut">
              <a:rPr lang="en-US" smtClean="0"/>
              <a:pPr/>
              <a:t>1/29/2024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099552728"/>
      </p:ext>
    </p:extLst>
  </p:cSld>
  <p:clrMapOvr>
    <a:masterClrMapping/>
  </p:clrMapOvr>
  <p:transition spd="slow">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E36636D-D922-432D-A958-524484B5923D}" type="datetimeFigureOut">
              <a:rPr lang="en-US" smtClean="0"/>
              <a:pPr/>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363995213"/>
      </p:ext>
    </p:extLst>
  </p:cSld>
  <p:clrMapOvr>
    <a:masterClrMapping/>
  </p:clrMapOvr>
  <p:transition spd="slow">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2400" b="0" baseline="0"/>
            </a:lvl1pPr>
          </a:lstStyle>
          <a:p>
            <a:r>
              <a:rPr lang="en-US"/>
              <a:t>Click to edit Master title style</a:t>
            </a:r>
            <a:endParaRPr lang="en-US" dirty="0"/>
          </a:p>
        </p:txBody>
      </p:sp>
      <p:sp>
        <p:nvSpPr>
          <p:cNvPr id="3" name="Content Placeholder 2"/>
          <p:cNvSpPr>
            <a:spLocks noGrp="1"/>
          </p:cNvSpPr>
          <p:nvPr>
            <p:ph idx="1"/>
          </p:nvPr>
        </p:nvSpPr>
        <p:spPr>
          <a:xfrm>
            <a:off x="2900935" y="868680"/>
            <a:ext cx="548640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494176"/>
            <a:ext cx="2125980" cy="2321990"/>
          </a:xfrm>
        </p:spPr>
        <p:txBody>
          <a:bodyPr anchor="t">
            <a:normAutofit/>
          </a:bodyPr>
          <a:lstStyle>
            <a:lvl1pPr marL="0" indent="0">
              <a:lnSpc>
                <a:spcPct val="100000"/>
              </a:lnSpc>
              <a:buNone/>
              <a:defRPr sz="1050">
                <a:solidFill>
                  <a:srgbClr val="FFFFFF"/>
                </a:solidFill>
              </a:defRPr>
            </a:lvl1pPr>
            <a:lvl2pPr marL="342889" indent="0">
              <a:buNone/>
              <a:defRPr sz="900"/>
            </a:lvl2pPr>
            <a:lvl3pPr marL="685777" indent="0">
              <a:buNone/>
              <a:defRPr sz="750"/>
            </a:lvl3pPr>
            <a:lvl4pPr marL="1028666" indent="0">
              <a:buNone/>
              <a:defRPr sz="675"/>
            </a:lvl4pPr>
            <a:lvl5pPr marL="1371554" indent="0">
              <a:buNone/>
              <a:defRPr sz="675"/>
            </a:lvl5pPr>
            <a:lvl6pPr marL="1714443" indent="0">
              <a:buNone/>
              <a:defRPr sz="675"/>
            </a:lvl6pPr>
            <a:lvl7pPr marL="2057331" indent="0">
              <a:buNone/>
              <a:defRPr sz="675"/>
            </a:lvl7pPr>
            <a:lvl8pPr marL="2400220" indent="0">
              <a:buNone/>
              <a:defRPr sz="675"/>
            </a:lvl8pPr>
            <a:lvl9pPr marL="2743109" indent="0">
              <a:buNone/>
              <a:defRPr sz="675"/>
            </a:lvl9pPr>
          </a:lstStyle>
          <a:p>
            <a:pPr lvl="0"/>
            <a:r>
              <a:rPr lang="en-US"/>
              <a:t>Edit Master text styles</a:t>
            </a:r>
          </a:p>
        </p:txBody>
      </p:sp>
      <p:sp>
        <p:nvSpPr>
          <p:cNvPr id="8" name="Date Placeholder 7"/>
          <p:cNvSpPr>
            <a:spLocks noGrp="1"/>
          </p:cNvSpPr>
          <p:nvPr>
            <p:ph type="dt" sz="half" idx="10"/>
          </p:nvPr>
        </p:nvSpPr>
        <p:spPr/>
        <p:txBody>
          <a:bodyPr/>
          <a:lstStyle/>
          <a:p>
            <a:fld id="{8E36636D-D922-432D-A958-524484B5923D}" type="datetimeFigureOut">
              <a:rPr lang="en-US" smtClean="0"/>
              <a:pPr/>
              <a:t>1/29/2024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360176556"/>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361689" y="1026374"/>
            <a:ext cx="457200" cy="441325"/>
          </a:xfrm>
        </p:spPr>
        <p:txBody>
          <a:bodyPr/>
          <a:lstStyle/>
          <a:p>
            <a:pPr>
              <a:defRPr/>
            </a:pPr>
            <a:fld id="{93C066FE-EF88-4455-A04B-995BAF16C510}" type="slidenum">
              <a:rPr lang="en-US" smtClean="0"/>
              <a:pPr>
                <a:defRPr/>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2400"/>
            </a:lvl1pPr>
            <a:lvl2pPr marL="342889" indent="0">
              <a:buNone/>
              <a:defRPr sz="2100"/>
            </a:lvl2pPr>
            <a:lvl3pPr marL="685777" indent="0">
              <a:buNone/>
              <a:defRPr sz="1800"/>
            </a:lvl3pPr>
            <a:lvl4pPr marL="1028666" indent="0">
              <a:buNone/>
              <a:defRPr sz="1500"/>
            </a:lvl4pPr>
            <a:lvl5pPr marL="1371554" indent="0">
              <a:buNone/>
              <a:defRPr sz="1500"/>
            </a:lvl5pPr>
            <a:lvl6pPr marL="1714443" indent="0">
              <a:buNone/>
              <a:defRPr sz="1500"/>
            </a:lvl6pPr>
            <a:lvl7pPr marL="2057331" indent="0">
              <a:buNone/>
              <a:defRPr sz="1500"/>
            </a:lvl7pPr>
            <a:lvl8pPr marL="2400220" indent="0">
              <a:buNone/>
              <a:defRPr sz="1500"/>
            </a:lvl8pPr>
            <a:lvl9pPr marL="2743109"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92024" y="3493008"/>
            <a:ext cx="2125980" cy="2322576"/>
          </a:xfrm>
        </p:spPr>
        <p:txBody>
          <a:bodyPr anchor="t">
            <a:normAutofit/>
          </a:bodyPr>
          <a:lstStyle>
            <a:lvl1pPr marL="0" indent="0">
              <a:lnSpc>
                <a:spcPct val="100000"/>
              </a:lnSpc>
              <a:buNone/>
              <a:defRPr sz="1050">
                <a:solidFill>
                  <a:srgbClr val="FFFFFF"/>
                </a:solidFill>
              </a:defRPr>
            </a:lvl1pPr>
            <a:lvl2pPr marL="342889" indent="0">
              <a:buNone/>
              <a:defRPr sz="900"/>
            </a:lvl2pPr>
            <a:lvl3pPr marL="685777" indent="0">
              <a:buNone/>
              <a:defRPr sz="750"/>
            </a:lvl3pPr>
            <a:lvl4pPr marL="1028666" indent="0">
              <a:buNone/>
              <a:defRPr sz="675"/>
            </a:lvl4pPr>
            <a:lvl5pPr marL="1371554" indent="0">
              <a:buNone/>
              <a:defRPr sz="675"/>
            </a:lvl5pPr>
            <a:lvl6pPr marL="1714443" indent="0">
              <a:buNone/>
              <a:defRPr sz="675"/>
            </a:lvl6pPr>
            <a:lvl7pPr marL="2057331" indent="0">
              <a:buNone/>
              <a:defRPr sz="675"/>
            </a:lvl7pPr>
            <a:lvl8pPr marL="2400220" indent="0">
              <a:buNone/>
              <a:defRPr sz="675"/>
            </a:lvl8pPr>
            <a:lvl9pPr marL="2743109" indent="0">
              <a:buNone/>
              <a:defRPr sz="675"/>
            </a:lvl9pPr>
          </a:lstStyle>
          <a:p>
            <a:pPr lvl="0"/>
            <a:r>
              <a:rPr lang="en-US"/>
              <a:t>Edit Master text styles</a:t>
            </a:r>
          </a:p>
        </p:txBody>
      </p:sp>
      <p:sp>
        <p:nvSpPr>
          <p:cNvPr id="8" name="Date Placeholder 7"/>
          <p:cNvSpPr>
            <a:spLocks noGrp="1"/>
          </p:cNvSpPr>
          <p:nvPr>
            <p:ph type="dt" sz="half" idx="10"/>
          </p:nvPr>
        </p:nvSpPr>
        <p:spPr/>
        <p:txBody>
          <a:bodyPr/>
          <a:lstStyle/>
          <a:p>
            <a:fld id="{749F4917-CE56-4645-8050-1555FA0B180B}" type="datetimeFigureOut">
              <a:rPr lang="en-US" smtClean="0"/>
              <a:pPr/>
              <a:t>1/29/2024</a:t>
            </a:fld>
            <a:endParaRPr lang="en-US"/>
          </a:p>
        </p:txBody>
      </p:sp>
      <p:sp>
        <p:nvSpPr>
          <p:cNvPr id="9" name="Footer Placeholder 8"/>
          <p:cNvSpPr>
            <a:spLocks noGrp="1"/>
          </p:cNvSpPr>
          <p:nvPr>
            <p:ph type="ftr" sz="quarter" idx="11"/>
          </p:nvPr>
        </p:nvSpPr>
        <p:spPr>
          <a:xfrm>
            <a:off x="2624326" y="6356352"/>
            <a:ext cx="4433638" cy="365125"/>
          </a:xfrm>
        </p:spPr>
        <p:txBody>
          <a:bodyPr/>
          <a:lstStyle/>
          <a:p>
            <a:endParaRPr lang="en-US"/>
          </a:p>
        </p:txBody>
      </p:sp>
      <p:sp>
        <p:nvSpPr>
          <p:cNvPr id="10" name="Slide Number Placeholder 9"/>
          <p:cNvSpPr>
            <a:spLocks noGrp="1"/>
          </p:cNvSpPr>
          <p:nvPr>
            <p:ph type="sldNum" sz="quarter" idx="12"/>
          </p:nvPr>
        </p:nvSpPr>
        <p:spPr/>
        <p:txBody>
          <a:bodyPr/>
          <a:lstStyle/>
          <a:p>
            <a:fld id="{2B524DA2-3CE4-45BB-9F6F-628A0CFBDBF9}" type="slidenum">
              <a:rPr lang="en-US" smtClean="0"/>
              <a:pPr/>
              <a:t>‹#›</a:t>
            </a:fld>
            <a:endParaRPr lang="en-US"/>
          </a:p>
        </p:txBody>
      </p:sp>
    </p:spTree>
    <p:extLst>
      <p:ext uri="{BB962C8B-B14F-4D97-AF65-F5344CB8AC3E}">
        <p14:creationId xmlns:p14="http://schemas.microsoft.com/office/powerpoint/2010/main" val="657966270"/>
      </p:ext>
    </p:extLst>
  </p:cSld>
  <p:clrMapOvr>
    <a:masterClrMapping/>
  </p:clrMapOvr>
  <p:transition spd="slow">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639369346"/>
      </p:ext>
    </p:extLst>
  </p:cSld>
  <p:clrMapOvr>
    <a:masterClrMapping/>
  </p:clrMapOvr>
  <p:transition spd="slow">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5" y="868680"/>
            <a:ext cx="54864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1884340416"/>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defRPr/>
            </a:pPr>
            <a:endParaRPr lang="en-US"/>
          </a:p>
        </p:txBody>
      </p:sp>
      <p:sp>
        <p:nvSpPr>
          <p:cNvPr id="4" name="Date Placeholder 3"/>
          <p:cNvSpPr>
            <a:spLocks noGrp="1"/>
          </p:cNvSpPr>
          <p:nvPr>
            <p:ph type="dt" sz="half" idx="10"/>
          </p:nvPr>
        </p:nvSpPr>
        <p:spPr/>
        <p:txBody>
          <a:bodyPr/>
          <a:lstStyle/>
          <a:p>
            <a:pPr>
              <a:defRPr/>
            </a:pPr>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2"/>
            <a:ext cx="457200" cy="441325"/>
          </a:xfrm>
        </p:spPr>
        <p:txBody>
          <a:bodyPr/>
          <a:lstStyle>
            <a:lvl1pPr>
              <a:defRPr>
                <a:solidFill>
                  <a:schemeClr val="accent3">
                    <a:shade val="75000"/>
                  </a:schemeClr>
                </a:solidFill>
              </a:defRPr>
            </a:lvl1pPr>
          </a:lstStyle>
          <a:p>
            <a:pPr>
              <a:defRPr/>
            </a:pPr>
            <a:fld id="{1BCBE1A1-2C06-4F18-8524-8E4DE657C28C}" type="slidenum">
              <a:rPr lang="en-US" smtClean="0"/>
              <a:pPr>
                <a:defRPr/>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829EDC3-E536-4A2C-A6D9-C1D9EE0C64CB}" type="slidenum">
              <a:rPr lang="en-US" smtClean="0"/>
              <a:pPr>
                <a:defRPr/>
              </a:pPr>
              <a:t>‹#›</a:t>
            </a:fld>
            <a:endParaRPr lang="en-US"/>
          </a:p>
        </p:txBody>
      </p:sp>
      <p:sp>
        <p:nvSpPr>
          <p:cNvPr id="8" name="Straight Connector 7"/>
          <p:cNvSpPr>
            <a:spLocks noChangeShapeType="1"/>
          </p:cNvSpPr>
          <p:nvPr/>
        </p:nvSpPr>
        <p:spPr bwMode="auto">
          <a:xfrm flipV="1">
            <a:off x="4563081" y="1575654"/>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1"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a:xfrm>
            <a:off x="304800" y="6409944"/>
            <a:ext cx="3581400" cy="365760"/>
          </a:xfrm>
        </p:spPr>
        <p:txBody>
          <a:bodyPr/>
          <a:lstStyle/>
          <a:p>
            <a:pPr>
              <a:defRPr/>
            </a:pP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8"/>
            <a:ext cx="457200" cy="441325"/>
          </a:xfrm>
        </p:spPr>
        <p:txBody>
          <a:bodyPr/>
          <a:lstStyle>
            <a:lvl1pPr algn="ctr">
              <a:defRPr/>
            </a:lvl1pPr>
          </a:lstStyle>
          <a:p>
            <a:pPr>
              <a:defRPr/>
            </a:pPr>
            <a:fld id="{E1FDF23D-7DB8-46FE-AE98-D42E9D55D5B6}" type="slidenum">
              <a:rPr lang="en-US" smtClean="0"/>
              <a:pPr>
                <a:defRPr/>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343400" y="1036022"/>
            <a:ext cx="457200" cy="441325"/>
          </a:xfrm>
        </p:spPr>
        <p:txBody>
          <a:bodyPr/>
          <a:lstStyle/>
          <a:p>
            <a:pPr>
              <a:defRPr/>
            </a:pPr>
            <a:fld id="{E840F99F-317F-4505-83E1-4EF99089F64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36102BD8-6B39-4849-B1A2-39B87DE2A2AF}"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2"/>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40"/>
            <a:ext cx="457200" cy="441325"/>
          </a:xfrm>
        </p:spPr>
        <p:txBody>
          <a:bodyPr/>
          <a:lstStyle>
            <a:lvl1pPr>
              <a:defRPr>
                <a:solidFill>
                  <a:schemeClr val="accent3">
                    <a:shade val="75000"/>
                  </a:schemeClr>
                </a:solidFill>
              </a:defRPr>
            </a:lvl1pPr>
          </a:lstStyle>
          <a:p>
            <a:pPr>
              <a:defRPr/>
            </a:pPr>
            <a:fld id="{F4126919-1DD0-43CA-8290-52DC3D5BA2B3}" type="slidenum">
              <a:rPr lang="en-US" smtClean="0"/>
              <a:pPr>
                <a:defRPr/>
              </a:pPr>
              <a:t>‹#›</a:t>
            </a:fld>
            <a:endParaRPr lang="en-US"/>
          </a:p>
        </p:txBody>
      </p:sp>
      <p:sp>
        <p:nvSpPr>
          <p:cNvPr id="21" name="Rectangle 20"/>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301752" y="6410848"/>
            <a:ext cx="3383280" cy="365760"/>
          </a:xfrm>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40"/>
            <a:ext cx="457200" cy="441325"/>
          </a:xfrm>
        </p:spPr>
        <p:txBody>
          <a:bodyPr/>
          <a:lstStyle/>
          <a:p>
            <a:pPr>
              <a:defRPr/>
            </a:pPr>
            <a:fld id="{3220EAC6-C62F-4A3F-B405-BB5AC099BD2D}" type="slidenum">
              <a:rPr lang="en-US" smtClean="0"/>
              <a:pPr>
                <a:defRPr/>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endParaRPr lang="en-US"/>
          </a:p>
        </p:txBody>
      </p:sp>
      <p:sp>
        <p:nvSpPr>
          <p:cNvPr id="6" name="Footer Placeholder 5"/>
          <p:cNvSpPr>
            <a:spLocks noGrp="1"/>
          </p:cNvSpPr>
          <p:nvPr>
            <p:ph type="ftr" sz="quarter" idx="11"/>
          </p:nvPr>
        </p:nvSpPr>
        <p:spPr>
          <a:xfrm>
            <a:off x="301752" y="6410848"/>
            <a:ext cx="3584448" cy="365760"/>
          </a:xfrm>
        </p:spPr>
        <p:txBody>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2"/>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6"/>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9FA00BD4-7573-4C85-91FA-3D3D4DBA42BB}" type="slidenum">
              <a:rPr lang="en-US" smtClean="0"/>
              <a:pPr>
                <a:defRPr/>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2"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9"/>
            <a:ext cx="2210611"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8" y="6356352"/>
            <a:ext cx="2057400"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fld id="{8E36636D-D922-432D-A958-524484B5923D}" type="datetimeFigureOut">
              <a:rPr lang="en-US" smtClean="0"/>
              <a:pPr/>
              <a:t>1/29/2024</a:t>
            </a:fld>
            <a:endParaRPr lang="en-US"/>
          </a:p>
        </p:txBody>
      </p:sp>
      <p:sp>
        <p:nvSpPr>
          <p:cNvPr id="5" name="Footer Placeholder 4"/>
          <p:cNvSpPr>
            <a:spLocks noGrp="1"/>
          </p:cNvSpPr>
          <p:nvPr>
            <p:ph type="ftr" sz="quarter" idx="3"/>
          </p:nvPr>
        </p:nvSpPr>
        <p:spPr>
          <a:xfrm>
            <a:off x="2901952" y="6356352"/>
            <a:ext cx="4433638"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7975601" y="6356352"/>
            <a:ext cx="1148195" cy="365125"/>
          </a:xfrm>
          <a:prstGeom prst="rect">
            <a:avLst/>
          </a:prstGeom>
        </p:spPr>
        <p:txBody>
          <a:bodyPr vert="horz" lIns="91440" tIns="45720" rIns="91440" bIns="45720" rtlCol="0" anchor="ctr"/>
          <a:lstStyle>
            <a:lvl1pPr algn="r">
              <a:defRPr sz="900" b="1">
                <a:solidFill>
                  <a:schemeClr val="accent1"/>
                </a:solidFill>
              </a:defRPr>
            </a:lvl1pPr>
          </a:lstStyle>
          <a:p>
            <a:fld id="{DF28FB93-0A08-4E7D-8E63-9EFA29F1E093}" type="slidenum">
              <a:rPr lang="en-US" smtClean="0"/>
              <a:pPr/>
              <a:t>‹#›</a:t>
            </a:fld>
            <a:endParaRPr lang="en-US"/>
          </a:p>
        </p:txBody>
      </p:sp>
    </p:spTree>
    <p:extLst>
      <p:ext uri="{BB962C8B-B14F-4D97-AF65-F5344CB8AC3E}">
        <p14:creationId xmlns:p14="http://schemas.microsoft.com/office/powerpoint/2010/main" val="411611345"/>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ransition spd="slow">
    <p:pull/>
  </p:transition>
  <p:txStyles>
    <p:titleStyle>
      <a:lvl1pPr algn="l" defTabSz="685777"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55" indent="-137155" algn="l" defTabSz="685777"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33" indent="-137155" algn="l" defTabSz="685777" rtl="0" eaLnBrk="1" latinLnBrk="0" hangingPunct="1">
        <a:lnSpc>
          <a:spcPct val="90000"/>
        </a:lnSpc>
        <a:spcBef>
          <a:spcPts val="188"/>
        </a:spcBef>
        <a:spcAft>
          <a:spcPts val="188"/>
        </a:spcAft>
        <a:buClr>
          <a:schemeClr val="accent1"/>
        </a:buClr>
        <a:buFont typeface="Wingdings 2" pitchFamily="18" charset="2"/>
        <a:buChar char=""/>
        <a:defRPr sz="1350" kern="1200">
          <a:solidFill>
            <a:schemeClr val="tx1">
              <a:lumMod val="65000"/>
              <a:lumOff val="35000"/>
            </a:schemeClr>
          </a:solidFill>
          <a:latin typeface="+mn-lt"/>
          <a:ea typeface="+mn-ea"/>
          <a:cs typeface="+mn-cs"/>
        </a:defRPr>
      </a:lvl2pPr>
      <a:lvl3pPr marL="857221" indent="-137155" algn="l" defTabSz="685777"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10" indent="-137155" algn="l" defTabSz="685777"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4pPr>
      <a:lvl5pPr marL="1542999" indent="-137155" algn="l" defTabSz="685777"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5pPr>
      <a:lvl6pPr marL="1885887" indent="-171444" algn="l" defTabSz="685777"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775" indent="-171444" algn="l" defTabSz="685777"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664" indent="-171444" algn="l" defTabSz="685777"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553" indent="-171444" algn="l" defTabSz="685777"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p:bodyStyle>
    <p:otherStyle>
      <a:defPPr>
        <a:defRPr lang="en-US"/>
      </a:defPPr>
      <a:lvl1pPr marL="0" algn="l" defTabSz="685777" rtl="0" eaLnBrk="1" latinLnBrk="0" hangingPunct="1">
        <a:defRPr sz="1350" kern="1200">
          <a:solidFill>
            <a:schemeClr val="tx1"/>
          </a:solidFill>
          <a:latin typeface="+mn-lt"/>
          <a:ea typeface="+mn-ea"/>
          <a:cs typeface="+mn-cs"/>
        </a:defRPr>
      </a:lvl1pPr>
      <a:lvl2pPr marL="342889" algn="l" defTabSz="685777" rtl="0" eaLnBrk="1" latinLnBrk="0" hangingPunct="1">
        <a:defRPr sz="1350" kern="1200">
          <a:solidFill>
            <a:schemeClr val="tx1"/>
          </a:solidFill>
          <a:latin typeface="+mn-lt"/>
          <a:ea typeface="+mn-ea"/>
          <a:cs typeface="+mn-cs"/>
        </a:defRPr>
      </a:lvl2pPr>
      <a:lvl3pPr marL="685777" algn="l" defTabSz="685777" rtl="0" eaLnBrk="1" latinLnBrk="0" hangingPunct="1">
        <a:defRPr sz="1350" kern="1200">
          <a:solidFill>
            <a:schemeClr val="tx1"/>
          </a:solidFill>
          <a:latin typeface="+mn-lt"/>
          <a:ea typeface="+mn-ea"/>
          <a:cs typeface="+mn-cs"/>
        </a:defRPr>
      </a:lvl3pPr>
      <a:lvl4pPr marL="1028666" algn="l" defTabSz="685777" rtl="0" eaLnBrk="1" latinLnBrk="0" hangingPunct="1">
        <a:defRPr sz="1350" kern="1200">
          <a:solidFill>
            <a:schemeClr val="tx1"/>
          </a:solidFill>
          <a:latin typeface="+mn-lt"/>
          <a:ea typeface="+mn-ea"/>
          <a:cs typeface="+mn-cs"/>
        </a:defRPr>
      </a:lvl4pPr>
      <a:lvl5pPr marL="1371554" algn="l" defTabSz="685777" rtl="0" eaLnBrk="1" latinLnBrk="0" hangingPunct="1">
        <a:defRPr sz="1350" kern="1200">
          <a:solidFill>
            <a:schemeClr val="tx1"/>
          </a:solidFill>
          <a:latin typeface="+mn-lt"/>
          <a:ea typeface="+mn-ea"/>
          <a:cs typeface="+mn-cs"/>
        </a:defRPr>
      </a:lvl5pPr>
      <a:lvl6pPr marL="1714443" algn="l" defTabSz="685777" rtl="0" eaLnBrk="1" latinLnBrk="0" hangingPunct="1">
        <a:defRPr sz="1350" kern="1200">
          <a:solidFill>
            <a:schemeClr val="tx1"/>
          </a:solidFill>
          <a:latin typeface="+mn-lt"/>
          <a:ea typeface="+mn-ea"/>
          <a:cs typeface="+mn-cs"/>
        </a:defRPr>
      </a:lvl6pPr>
      <a:lvl7pPr marL="2057331" algn="l" defTabSz="685777" rtl="0" eaLnBrk="1" latinLnBrk="0" hangingPunct="1">
        <a:defRPr sz="1350" kern="1200">
          <a:solidFill>
            <a:schemeClr val="tx1"/>
          </a:solidFill>
          <a:latin typeface="+mn-lt"/>
          <a:ea typeface="+mn-ea"/>
          <a:cs typeface="+mn-cs"/>
        </a:defRPr>
      </a:lvl7pPr>
      <a:lvl8pPr marL="2400220" algn="l" defTabSz="685777" rtl="0" eaLnBrk="1" latinLnBrk="0" hangingPunct="1">
        <a:defRPr sz="1350" kern="1200">
          <a:solidFill>
            <a:schemeClr val="tx1"/>
          </a:solidFill>
          <a:latin typeface="+mn-lt"/>
          <a:ea typeface="+mn-ea"/>
          <a:cs typeface="+mn-cs"/>
        </a:defRPr>
      </a:lvl8pPr>
      <a:lvl9pPr marL="2743109" algn="l" defTabSz="685777"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sfu.ca/students/admission/admission-requirements/fall-2020.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sfu.ca/students/admission/admission-requirements/english-language-requirement.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you.ubc.ca/applying-ubc/requirements/canadian-high-schools/#british-columbia" TargetMode="External"/><Relationship Id="rId4" Type="http://schemas.openxmlformats.org/officeDocument/2006/relationships/hyperlink" Target="https://you.ubc.ca/applying-ubc/requirements/english-language-competency/"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uvic.ca/future-students/undergraduate/admissions/high-school/bc-yt/index.php"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urriculum.gov.bc.ca/provincial/grade-10-numeracy-assessm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urriculum.gov.bc.ca/provincial/grade-12-literacy-assessment" TargetMode="External"/><Relationship Id="rId4" Type="http://schemas.openxmlformats.org/officeDocument/2006/relationships/hyperlink" Target="https://curriculum.gov.bc.ca/provincial/grade-10-literacy-assessment"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www.douglas.bc.ca/"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summerlearningcoquitlam.ca/"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70000"/>
              <a:buFont typeface="Wingdings" pitchFamily="2" charset="2"/>
              <a:buChar char="u"/>
              <a:defRPr kumimoji="1" sz="2400">
                <a:solidFill>
                  <a:schemeClr val="tx1"/>
                </a:solidFill>
                <a:latin typeface="Arial" charset="0"/>
              </a:defRPr>
            </a:lvl1pPr>
            <a:lvl2pPr marL="11430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lvl="1">
              <a:spcBef>
                <a:spcPct val="0"/>
              </a:spcBef>
              <a:buClrTx/>
              <a:buSzTx/>
              <a:buFontTx/>
              <a:buNone/>
            </a:pPr>
            <a:fld id="{A4D5DE6E-9E0C-44CA-8023-EEFD4A9D0134}" type="slidenum">
              <a:rPr lang="en-US" altLang="en-US" sz="1400" smtClean="0"/>
              <a:pPr lvl="1">
                <a:spcBef>
                  <a:spcPct val="0"/>
                </a:spcBef>
                <a:buClrTx/>
                <a:buSzTx/>
                <a:buFontTx/>
                <a:buNone/>
              </a:pPr>
              <a:t>1</a:t>
            </a:fld>
            <a:endParaRPr lang="en-US" altLang="en-US" sz="1400" dirty="0"/>
          </a:p>
        </p:txBody>
      </p:sp>
      <p:sp>
        <p:nvSpPr>
          <p:cNvPr id="2" name="Rectangle 2"/>
          <p:cNvSpPr>
            <a:spLocks noGrp="1" noChangeArrowheads="1"/>
          </p:cNvSpPr>
          <p:nvPr>
            <p:ph type="ctrTitle"/>
          </p:nvPr>
        </p:nvSpPr>
        <p:spPr>
          <a:xfrm>
            <a:off x="381000" y="228600"/>
            <a:ext cx="8477250" cy="1981200"/>
          </a:xfrm>
          <a:noFill/>
        </p:spPr>
        <p:txBody>
          <a:bodyPr>
            <a:normAutofit fontScale="90000"/>
          </a:bodyPr>
          <a:lstStyle/>
          <a:p>
            <a:pPr algn="ctr"/>
            <a:r>
              <a:rPr lang="en-US" altLang="en-US" b="1" dirty="0">
                <a:latin typeface="Calibri" panose="020F0502020204030204" pitchFamily="34" charset="0"/>
                <a:cs typeface="Calibri" panose="020F0502020204030204" pitchFamily="34" charset="0"/>
              </a:rPr>
              <a:t>Pinetree Secondary </a:t>
            </a:r>
            <a:br>
              <a:rPr lang="en-US" altLang="en-US" b="1" dirty="0">
                <a:latin typeface="Calibri" panose="020F0502020204030204" pitchFamily="34" charset="0"/>
                <a:cs typeface="Calibri" panose="020F0502020204030204" pitchFamily="34" charset="0"/>
              </a:rPr>
            </a:br>
            <a:r>
              <a:rPr lang="en-US" altLang="en-US" b="1" dirty="0">
                <a:latin typeface="Calibri" panose="020F0502020204030204" pitchFamily="34" charset="0"/>
                <a:cs typeface="Calibri" panose="020F0502020204030204" pitchFamily="34" charset="0"/>
              </a:rPr>
              <a:t>Grade 10-12 Parent Night</a:t>
            </a:r>
            <a:br>
              <a:rPr lang="en-US" altLang="en-US" dirty="0"/>
            </a:br>
            <a:endParaRPr lang="en-US" altLang="en-US" dirty="0"/>
          </a:p>
        </p:txBody>
      </p:sp>
      <p:sp>
        <p:nvSpPr>
          <p:cNvPr id="4099" name="Rectangle 3"/>
          <p:cNvSpPr>
            <a:spLocks noGrp="1" noChangeArrowheads="1"/>
          </p:cNvSpPr>
          <p:nvPr>
            <p:ph type="subTitle" idx="1"/>
          </p:nvPr>
        </p:nvSpPr>
        <p:spPr>
          <a:xfrm>
            <a:off x="628651" y="2743202"/>
            <a:ext cx="7905750" cy="3581399"/>
          </a:xfrm>
          <a:noFill/>
        </p:spPr>
        <p:txBody>
          <a:bodyPr/>
          <a:lstStyle/>
          <a:p>
            <a:pPr algn="l">
              <a:lnSpc>
                <a:spcPct val="200000"/>
              </a:lnSpc>
              <a:buFont typeface="Wingdings" pitchFamily="2" charset="2"/>
              <a:buChar char="u"/>
            </a:pPr>
            <a:r>
              <a:rPr lang="en-US" altLang="en-US" dirty="0">
                <a:latin typeface="Calibri" panose="020F0502020204030204" pitchFamily="34" charset="0"/>
                <a:cs typeface="Calibri" panose="020F0502020204030204" pitchFamily="34" charset="0"/>
              </a:rPr>
              <a:t> Graduation Program Requirements </a:t>
            </a:r>
          </a:p>
          <a:p>
            <a:pPr algn="l">
              <a:lnSpc>
                <a:spcPct val="200000"/>
              </a:lnSpc>
              <a:buFont typeface="Wingdings" pitchFamily="2" charset="2"/>
              <a:buChar char="u"/>
            </a:pPr>
            <a:r>
              <a:rPr lang="en-US" altLang="en-US" dirty="0">
                <a:latin typeface="Calibri" panose="020F0502020204030204" pitchFamily="34" charset="0"/>
                <a:cs typeface="Calibri" panose="020F0502020204030204" pitchFamily="34" charset="0"/>
              </a:rPr>
              <a:t> Pinetree special programs</a:t>
            </a:r>
          </a:p>
          <a:p>
            <a:pPr algn="l">
              <a:lnSpc>
                <a:spcPct val="200000"/>
              </a:lnSpc>
              <a:buFont typeface="Wingdings" pitchFamily="2" charset="2"/>
              <a:buChar char="u"/>
            </a:pPr>
            <a:r>
              <a:rPr lang="en-US" altLang="en-US" dirty="0">
                <a:latin typeface="Calibri" panose="020F0502020204030204" pitchFamily="34" charset="0"/>
                <a:cs typeface="Calibri" panose="020F0502020204030204" pitchFamily="34" charset="0"/>
              </a:rPr>
              <a:t> Number of courses </a:t>
            </a:r>
          </a:p>
          <a:p>
            <a:pPr algn="l">
              <a:lnSpc>
                <a:spcPct val="200000"/>
              </a:lnSpc>
              <a:buFont typeface="Wingdings" pitchFamily="2" charset="2"/>
              <a:buChar char="u"/>
            </a:pPr>
            <a:r>
              <a:rPr lang="en-US" altLang="en-US" dirty="0">
                <a:latin typeface="Calibri" panose="020F0502020204030204" pitchFamily="34" charset="0"/>
                <a:cs typeface="Calibri" panose="020F0502020204030204" pitchFamily="34" charset="0"/>
              </a:rPr>
              <a:t> Choosing courses</a:t>
            </a:r>
          </a:p>
          <a:p>
            <a:pPr algn="l">
              <a:lnSpc>
                <a:spcPct val="200000"/>
              </a:lnSpc>
              <a:buFont typeface="Wingdings" pitchFamily="2" charset="2"/>
              <a:buChar char="u"/>
            </a:pPr>
            <a:r>
              <a:rPr lang="en-US" altLang="en-US" dirty="0">
                <a:latin typeface="Calibri" panose="020F0502020204030204" pitchFamily="34" charset="0"/>
                <a:cs typeface="Calibri" panose="020F0502020204030204" pitchFamily="34" charset="0"/>
              </a:rPr>
              <a:t> Post Secondary options</a:t>
            </a:r>
          </a:p>
          <a:p>
            <a:pPr algn="l">
              <a:lnSpc>
                <a:spcPct val="200000"/>
              </a:lnSpc>
              <a:buFont typeface="Wingdings" pitchFamily="2" charset="2"/>
              <a:buChar char="u"/>
            </a:pPr>
            <a:r>
              <a:rPr lang="en-US" altLang="en-US" dirty="0">
                <a:latin typeface="Calibri" panose="020F0502020204030204" pitchFamily="34" charset="0"/>
                <a:cs typeface="Calibri" panose="020F0502020204030204" pitchFamily="34" charset="0"/>
              </a:rPr>
              <a:t> Timeline information</a:t>
            </a:r>
          </a:p>
        </p:txBody>
      </p:sp>
    </p:spTree>
    <p:extLst>
      <p:ext uri="{BB962C8B-B14F-4D97-AF65-F5344CB8AC3E}">
        <p14:creationId xmlns:p14="http://schemas.microsoft.com/office/powerpoint/2010/main" val="1053582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Effect transition="in" filter="wipe(left)">
                                      <p:cBhvr>
                                        <p:cTn id="14" dur="500"/>
                                        <p:tgtEl>
                                          <p:spTgt spid="4099">
                                            <p:txEl>
                                              <p:pRg st="0" end="0"/>
                                            </p:txEl>
                                          </p:spTgt>
                                        </p:tgtEl>
                                      </p:cBhvr>
                                    </p:animEffect>
                                  </p:childTnLst>
                                </p:cTn>
                              </p:par>
                            </p:childTnLst>
                          </p:cTn>
                        </p:par>
                        <p:par>
                          <p:cTn id="15" fill="hold" nodeType="afterGroup">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099">
                                            <p:txEl>
                                              <p:pRg st="1" end="1"/>
                                            </p:txEl>
                                          </p:spTgt>
                                        </p:tgtEl>
                                        <p:attrNameLst>
                                          <p:attrName>style.visibility</p:attrName>
                                        </p:attrNameLst>
                                      </p:cBhvr>
                                      <p:to>
                                        <p:strVal val="visible"/>
                                      </p:to>
                                    </p:set>
                                    <p:animEffect transition="in" filter="wipe(left)">
                                      <p:cBhvr>
                                        <p:cTn id="18" dur="500"/>
                                        <p:tgtEl>
                                          <p:spTgt spid="4099">
                                            <p:txEl>
                                              <p:pRg st="1" end="1"/>
                                            </p:txEl>
                                          </p:spTgt>
                                        </p:tgtEl>
                                      </p:cBhvr>
                                    </p:animEffect>
                                  </p:childTnLst>
                                </p:cTn>
                              </p:par>
                            </p:childTnLst>
                          </p:cTn>
                        </p:par>
                        <p:par>
                          <p:cTn id="19" fill="hold" nodeType="afterGroup">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4099">
                                            <p:txEl>
                                              <p:pRg st="2" end="2"/>
                                            </p:txEl>
                                          </p:spTgt>
                                        </p:tgtEl>
                                        <p:attrNameLst>
                                          <p:attrName>style.visibility</p:attrName>
                                        </p:attrNameLst>
                                      </p:cBhvr>
                                      <p:to>
                                        <p:strVal val="visible"/>
                                      </p:to>
                                    </p:set>
                                    <p:animEffect transition="in" filter="wipe(left)">
                                      <p:cBhvr>
                                        <p:cTn id="22" dur="500"/>
                                        <p:tgtEl>
                                          <p:spTgt spid="4099">
                                            <p:txEl>
                                              <p:pRg st="2" end="2"/>
                                            </p:txEl>
                                          </p:spTgt>
                                        </p:tgtEl>
                                      </p:cBhvr>
                                    </p:animEffect>
                                  </p:childTnLst>
                                </p:cTn>
                              </p:par>
                            </p:childTnLst>
                          </p:cTn>
                        </p:par>
                        <p:par>
                          <p:cTn id="23" fill="hold" nodeType="afterGroup">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099">
                                            <p:txEl>
                                              <p:pRg st="3" end="3"/>
                                            </p:txEl>
                                          </p:spTgt>
                                        </p:tgtEl>
                                        <p:attrNameLst>
                                          <p:attrName>style.visibility</p:attrName>
                                        </p:attrNameLst>
                                      </p:cBhvr>
                                      <p:to>
                                        <p:strVal val="visible"/>
                                      </p:to>
                                    </p:set>
                                    <p:animEffect transition="in" filter="wipe(left)">
                                      <p:cBhvr>
                                        <p:cTn id="26" dur="500"/>
                                        <p:tgtEl>
                                          <p:spTgt spid="4099">
                                            <p:txEl>
                                              <p:pRg st="3" end="3"/>
                                            </p:txEl>
                                          </p:spTgt>
                                        </p:tgtEl>
                                      </p:cBhvr>
                                    </p:animEffect>
                                  </p:childTnLst>
                                </p:cTn>
                              </p:par>
                            </p:childTnLst>
                          </p:cTn>
                        </p:par>
                        <p:par>
                          <p:cTn id="27" fill="hold" nodeType="afterGroup">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4099">
                                            <p:txEl>
                                              <p:pRg st="4" end="4"/>
                                            </p:txEl>
                                          </p:spTgt>
                                        </p:tgtEl>
                                        <p:attrNameLst>
                                          <p:attrName>style.visibility</p:attrName>
                                        </p:attrNameLst>
                                      </p:cBhvr>
                                      <p:to>
                                        <p:strVal val="visible"/>
                                      </p:to>
                                    </p:set>
                                    <p:animEffect transition="in" filter="wipe(left)">
                                      <p:cBhvr>
                                        <p:cTn id="30" dur="500"/>
                                        <p:tgtEl>
                                          <p:spTgt spid="4099">
                                            <p:txEl>
                                              <p:pRg st="4" end="4"/>
                                            </p:txEl>
                                          </p:spTgt>
                                        </p:tgtEl>
                                      </p:cBhvr>
                                    </p:animEffect>
                                  </p:childTnLst>
                                </p:cTn>
                              </p:par>
                            </p:childTnLst>
                          </p:cTn>
                        </p:par>
                        <p:par>
                          <p:cTn id="31" fill="hold" nodeType="afterGroup">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4099">
                                            <p:txEl>
                                              <p:pRg st="5" end="5"/>
                                            </p:txEl>
                                          </p:spTgt>
                                        </p:tgtEl>
                                        <p:attrNameLst>
                                          <p:attrName>style.visibility</p:attrName>
                                        </p:attrNameLst>
                                      </p:cBhvr>
                                      <p:to>
                                        <p:strVal val="visible"/>
                                      </p:to>
                                    </p:set>
                                    <p:animEffect transition="in" filter="wipe(left)">
                                      <p:cBhvr>
                                        <p:cTn id="34"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4099" grpId="0" build="p" bldLvl="2" autoUpdateAnimBg="0"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normAutofit/>
          </a:bodyPr>
          <a:lstStyle/>
          <a:p>
            <a:r>
              <a:rPr lang="en-US" dirty="0"/>
              <a:t>Social Studies</a:t>
            </a:r>
            <a:br>
              <a:rPr lang="en-US" dirty="0"/>
            </a:br>
            <a:endParaRPr lang="en-US" sz="2200" i="1" dirty="0"/>
          </a:p>
        </p:txBody>
      </p:sp>
      <p:sp>
        <p:nvSpPr>
          <p:cNvPr id="6" name="TextBox 5"/>
          <p:cNvSpPr txBox="1"/>
          <p:nvPr/>
        </p:nvSpPr>
        <p:spPr>
          <a:xfrm>
            <a:off x="301752" y="1371600"/>
            <a:ext cx="8305800" cy="5416868"/>
          </a:xfrm>
          <a:prstGeom prst="rect">
            <a:avLst/>
          </a:prstGeom>
          <a:noFill/>
        </p:spPr>
        <p:txBody>
          <a:bodyPr wrap="square" lIns="91440" tIns="45720" rIns="91440" bIns="45720" rtlCol="0" anchor="t">
            <a:spAutoFit/>
          </a:bodyPr>
          <a:lstStyle/>
          <a:p>
            <a:r>
              <a:rPr lang="en-US" sz="2800" b="1" u="sng" dirty="0">
                <a:latin typeface="Arial"/>
                <a:cs typeface="Arial"/>
              </a:rPr>
              <a:t>Social Studies 12:</a:t>
            </a:r>
            <a:endParaRPr lang="en-US" b="1" dirty="0">
              <a:latin typeface="Arial"/>
              <a:cs typeface="Arial"/>
            </a:endParaRPr>
          </a:p>
          <a:p>
            <a:endParaRPr lang="en-US" sz="2000" b="1" dirty="0"/>
          </a:p>
          <a:p>
            <a:r>
              <a:rPr lang="en-US" dirty="0">
                <a:latin typeface="Arial"/>
                <a:cs typeface="Arial"/>
              </a:rPr>
              <a:t>NO Social Studies 11 courses at Pinetree (11’s can take a Social Studies 12 for their grad requirement)</a:t>
            </a:r>
            <a:endParaRPr lang="en-US" sz="2000" b="1" dirty="0">
              <a:latin typeface="Arial"/>
              <a:cs typeface="Arial"/>
            </a:endParaRPr>
          </a:p>
          <a:p>
            <a:endParaRPr lang="en-US" sz="2000" dirty="0"/>
          </a:p>
          <a:p>
            <a:pPr marL="342900" indent="-342900">
              <a:buFont typeface="Wingdings"/>
              <a:buChar char="Ø"/>
            </a:pPr>
            <a:r>
              <a:rPr lang="en-US" sz="2000" b="1" dirty="0">
                <a:latin typeface="Arial"/>
                <a:cs typeface="Arial"/>
              </a:rPr>
              <a:t> Comparative Cultures 12	</a:t>
            </a:r>
            <a:endParaRPr lang="en-US" dirty="0">
              <a:latin typeface="Arial"/>
              <a:cs typeface="Arial"/>
            </a:endParaRPr>
          </a:p>
          <a:p>
            <a:pPr marL="342900" indent="-342900">
              <a:buFont typeface="Wingdings"/>
              <a:buChar char="Ø"/>
            </a:pPr>
            <a:r>
              <a:rPr lang="en-US" sz="2000" b="1" dirty="0">
                <a:latin typeface="Arial"/>
                <a:cs typeface="Arial"/>
              </a:rPr>
              <a:t> Social Justice 12</a:t>
            </a:r>
            <a:endParaRPr lang="en-US" dirty="0">
              <a:latin typeface="Arial"/>
              <a:cs typeface="Arial"/>
            </a:endParaRPr>
          </a:p>
          <a:p>
            <a:pPr marL="342900" indent="-342900">
              <a:buFont typeface="Wingdings"/>
              <a:buChar char="Ø"/>
            </a:pPr>
            <a:r>
              <a:rPr lang="en-US" sz="2000" b="1" dirty="0">
                <a:latin typeface="Arial"/>
                <a:cs typeface="Arial"/>
              </a:rPr>
              <a:t> 20</a:t>
            </a:r>
            <a:r>
              <a:rPr lang="en-US" sz="2000" b="1" baseline="30000" dirty="0">
                <a:latin typeface="Arial"/>
                <a:cs typeface="Arial"/>
              </a:rPr>
              <a:t>th</a:t>
            </a:r>
            <a:r>
              <a:rPr lang="en-US" sz="2000" b="1" dirty="0">
                <a:latin typeface="Arial"/>
                <a:cs typeface="Arial"/>
              </a:rPr>
              <a:t> Century History 12 	</a:t>
            </a:r>
            <a:endParaRPr lang="en-US" dirty="0">
              <a:latin typeface="Arial"/>
              <a:cs typeface="Arial"/>
            </a:endParaRPr>
          </a:p>
          <a:p>
            <a:pPr marL="342900" indent="-342900">
              <a:buFont typeface="Wingdings"/>
              <a:buChar char="Ø"/>
            </a:pPr>
            <a:r>
              <a:rPr lang="en-US" sz="2000" b="1" dirty="0">
                <a:latin typeface="Arial"/>
                <a:cs typeface="Arial"/>
              </a:rPr>
              <a:t> Physical Geography 12</a:t>
            </a:r>
            <a:endParaRPr lang="en-US" dirty="0">
              <a:latin typeface="Arial"/>
              <a:cs typeface="Arial"/>
            </a:endParaRPr>
          </a:p>
          <a:p>
            <a:pPr marL="342900" indent="-342900">
              <a:buFont typeface="Wingdings"/>
              <a:buChar char="Ø"/>
            </a:pPr>
            <a:r>
              <a:rPr lang="en-US" sz="2000" b="1">
                <a:latin typeface="Arial"/>
                <a:cs typeface="Arial"/>
              </a:rPr>
              <a:t>Law Studies 12	  	</a:t>
            </a:r>
            <a:endParaRPr lang="en-US">
              <a:cs typeface="Arial"/>
            </a:endParaRPr>
          </a:p>
          <a:p>
            <a:pPr marL="342900" indent="-342900">
              <a:buFont typeface="Wingdings"/>
              <a:buChar char="Ø"/>
            </a:pPr>
            <a:r>
              <a:rPr lang="en-US" sz="2000" b="1" dirty="0"/>
              <a:t>Philosophy 12 </a:t>
            </a:r>
            <a:endParaRPr lang="en-US" sz="2000" b="1" dirty="0">
              <a:cs typeface="Arial" charset="0"/>
            </a:endParaRPr>
          </a:p>
          <a:p>
            <a:pPr marL="342900" indent="-342900">
              <a:buFont typeface="Wingdings"/>
              <a:buChar char="Ø"/>
            </a:pPr>
            <a:r>
              <a:rPr lang="en-US" sz="2000" b="1">
                <a:cs typeface="Arial"/>
              </a:rPr>
              <a:t>BC First Peoples 12 </a:t>
            </a:r>
            <a:endParaRPr lang="en-US">
              <a:cs typeface="Arial" charset="0"/>
            </a:endParaRPr>
          </a:p>
          <a:p>
            <a:endParaRPr lang="en-US" sz="2000" dirty="0"/>
          </a:p>
          <a:p>
            <a:r>
              <a:rPr lang="en-US" sz="2000" b="1" dirty="0">
                <a:latin typeface="Arial"/>
                <a:cs typeface="Arial"/>
              </a:rPr>
              <a:t>Psychology 12 </a:t>
            </a:r>
            <a:r>
              <a:rPr lang="en-US" sz="2000" dirty="0">
                <a:latin typeface="Arial"/>
                <a:cs typeface="Arial"/>
              </a:rPr>
              <a:t>– note this is an elective course and </a:t>
            </a:r>
            <a:r>
              <a:rPr lang="en-US" sz="2000" b="1" u="sng" dirty="0">
                <a:latin typeface="Arial"/>
                <a:cs typeface="Arial"/>
              </a:rPr>
              <a:t>does not </a:t>
            </a:r>
            <a:r>
              <a:rPr lang="en-US" sz="2000" dirty="0">
                <a:latin typeface="Arial"/>
                <a:cs typeface="Arial"/>
              </a:rPr>
              <a:t>satisfy the Social Studies graduation requirement.		</a:t>
            </a:r>
          </a:p>
          <a:p>
            <a:endParaRPr lang="en-US" sz="2000" dirty="0"/>
          </a:p>
          <a:p>
            <a:endParaRPr lang="en-US" sz="2000" dirty="0"/>
          </a:p>
        </p:txBody>
      </p:sp>
    </p:spTree>
    <p:extLst>
      <p:ext uri="{BB962C8B-B14F-4D97-AF65-F5344CB8AC3E}">
        <p14:creationId xmlns:p14="http://schemas.microsoft.com/office/powerpoint/2010/main" val="3841558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Equivalency/External Credits</a:t>
            </a:r>
          </a:p>
        </p:txBody>
      </p:sp>
      <p:sp>
        <p:nvSpPr>
          <p:cNvPr id="3" name="Content Placeholder 2"/>
          <p:cNvSpPr>
            <a:spLocks noGrp="1"/>
          </p:cNvSpPr>
          <p:nvPr>
            <p:ph sz="quarter" idx="1"/>
          </p:nvPr>
        </p:nvSpPr>
        <p:spPr>
          <a:xfrm>
            <a:off x="301752" y="1143000"/>
            <a:ext cx="8503920" cy="5334000"/>
          </a:xfrm>
        </p:spPr>
        <p:txBody>
          <a:bodyPr>
            <a:normAutofit/>
          </a:bodyPr>
          <a:lstStyle/>
          <a:p>
            <a:pPr marL="0" indent="0">
              <a:lnSpc>
                <a:spcPct val="90000"/>
              </a:lnSpc>
              <a:buClr>
                <a:schemeClr val="tx2"/>
              </a:buClr>
              <a:buNone/>
            </a:pPr>
            <a:endParaRPr lang="en-US" altLang="en-US" dirty="0"/>
          </a:p>
          <a:p>
            <a:pPr marL="0" indent="0">
              <a:lnSpc>
                <a:spcPct val="90000"/>
              </a:lnSpc>
              <a:buClr>
                <a:schemeClr val="tx2"/>
              </a:buClr>
              <a:buNone/>
            </a:pPr>
            <a:r>
              <a:rPr lang="en-US" altLang="en-US" sz="3100" dirty="0"/>
              <a:t>Students may also obtain credits towards graduation through:</a:t>
            </a:r>
          </a:p>
          <a:p>
            <a:pPr marL="0" indent="0">
              <a:lnSpc>
                <a:spcPct val="90000"/>
              </a:lnSpc>
              <a:buClr>
                <a:schemeClr val="tx2"/>
              </a:buClr>
              <a:buNone/>
            </a:pPr>
            <a:endParaRPr lang="en-US" altLang="en-US" sz="3100" dirty="0"/>
          </a:p>
          <a:p>
            <a:pPr marL="0" indent="0">
              <a:buNone/>
            </a:pPr>
            <a:r>
              <a:rPr lang="en-US" altLang="en-US" sz="2200" b="1" dirty="0"/>
              <a:t>Equivalency: </a:t>
            </a:r>
            <a:r>
              <a:rPr lang="en-US" sz="1800" dirty="0"/>
              <a:t>Course equivalency is the process of receiving credit based on documentation indicating that the student has achieved the learning outcomes for an approved Grade 10, 11 or 12 course at an institution outside of BC or Canada. </a:t>
            </a:r>
          </a:p>
          <a:p>
            <a:pPr marL="0" lvl="1" indent="0">
              <a:lnSpc>
                <a:spcPct val="90000"/>
              </a:lnSpc>
              <a:buClr>
                <a:schemeClr val="tx2"/>
              </a:buClr>
              <a:buSzPct val="85000"/>
              <a:buNone/>
            </a:pPr>
            <a:endParaRPr lang="en-US" altLang="en-US" sz="2300" dirty="0"/>
          </a:p>
          <a:p>
            <a:pPr marL="0" indent="0">
              <a:lnSpc>
                <a:spcPct val="90000"/>
              </a:lnSpc>
              <a:buClr>
                <a:schemeClr val="tx2"/>
              </a:buClr>
              <a:buNone/>
            </a:pPr>
            <a:r>
              <a:rPr lang="en-US" altLang="en-US" sz="2200" b="1" dirty="0"/>
              <a:t>External Credits</a:t>
            </a:r>
            <a:r>
              <a:rPr lang="en-US" altLang="en-US" sz="2200" dirty="0"/>
              <a:t>: </a:t>
            </a:r>
            <a:r>
              <a:rPr lang="en-US" altLang="en-US" sz="1800" dirty="0"/>
              <a:t>credit for courses completed outside Pinetree (see your counsellor)</a:t>
            </a:r>
          </a:p>
          <a:p>
            <a:pPr marL="0" indent="0">
              <a:lnSpc>
                <a:spcPct val="90000"/>
              </a:lnSpc>
              <a:buClr>
                <a:schemeClr val="tx2"/>
              </a:buClr>
              <a:buNone/>
            </a:pPr>
            <a:endParaRPr lang="en-US" altLang="en-US" sz="1800" dirty="0"/>
          </a:p>
          <a:p>
            <a:pPr marL="0" indent="0">
              <a:lnSpc>
                <a:spcPct val="90000"/>
              </a:lnSpc>
              <a:buClr>
                <a:schemeClr val="tx2"/>
              </a:buClr>
              <a:buNone/>
            </a:pPr>
            <a:endParaRPr lang="en-US" altLang="en-US" sz="1800" dirty="0"/>
          </a:p>
          <a:p>
            <a:pPr marL="0" indent="0">
              <a:lnSpc>
                <a:spcPct val="90000"/>
              </a:lnSpc>
              <a:buClr>
                <a:schemeClr val="tx2"/>
              </a:buClr>
              <a:buNone/>
            </a:pPr>
            <a:endParaRPr lang="en-US" altLang="en-US" sz="2300" dirty="0"/>
          </a:p>
          <a:p>
            <a:pPr lvl="1"/>
            <a:endParaRPr lang="en-US" sz="1500" dirty="0"/>
          </a:p>
        </p:txBody>
      </p:sp>
      <p:pic>
        <p:nvPicPr>
          <p:cNvPr id="4" name="Picture 3">
            <a:extLst>
              <a:ext uri="{FF2B5EF4-FFF2-40B4-BE49-F238E27FC236}">
                <a16:creationId xmlns:a16="http://schemas.microsoft.com/office/drawing/2014/main" id="{0232621B-33ED-1286-561F-484E8ACABB0F}"/>
              </a:ext>
            </a:extLst>
          </p:cNvPr>
          <p:cNvPicPr>
            <a:picLocks noChangeAspect="1"/>
          </p:cNvPicPr>
          <p:nvPr/>
        </p:nvPicPr>
        <p:blipFill>
          <a:blip r:embed="rId3"/>
          <a:stretch>
            <a:fillRect/>
          </a:stretch>
        </p:blipFill>
        <p:spPr>
          <a:xfrm>
            <a:off x="2057400" y="4953000"/>
            <a:ext cx="4619625" cy="1333500"/>
          </a:xfrm>
          <a:prstGeom prst="rect">
            <a:avLst/>
          </a:prstGeom>
        </p:spPr>
      </p:pic>
    </p:spTree>
    <p:extLst>
      <p:ext uri="{BB962C8B-B14F-4D97-AF65-F5344CB8AC3E}">
        <p14:creationId xmlns:p14="http://schemas.microsoft.com/office/powerpoint/2010/main" val="1407281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1"/>
          </p:nvPr>
        </p:nvSpPr>
        <p:spPr>
          <a:xfrm>
            <a:off x="65532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a:spcBef>
                <a:spcPct val="0"/>
              </a:spcBef>
              <a:buClrTx/>
              <a:buSzTx/>
              <a:buFontTx/>
              <a:buNone/>
            </a:pPr>
            <a:fld id="{7B735E65-F98D-4157-ADD0-131B2ECD908A}" type="slidenum">
              <a:rPr kumimoji="0" lang="en-US" altLang="en-US" sz="1400" smtClean="0">
                <a:latin typeface="Times New Roman" pitchFamily="18" charset="0"/>
              </a:rPr>
              <a:pPr>
                <a:spcBef>
                  <a:spcPct val="0"/>
                </a:spcBef>
                <a:buClrTx/>
                <a:buSzTx/>
                <a:buFontTx/>
                <a:buNone/>
              </a:pPr>
              <a:t>12</a:t>
            </a:fld>
            <a:endParaRPr kumimoji="0" lang="en-US" altLang="en-US" sz="1400">
              <a:latin typeface="Times New Roman" pitchFamily="18" charset="0"/>
            </a:endParaRPr>
          </a:p>
        </p:txBody>
      </p:sp>
      <p:sp>
        <p:nvSpPr>
          <p:cNvPr id="6146" name="Rectangle 2"/>
          <p:cNvSpPr>
            <a:spLocks noGrp="1" noChangeArrowheads="1"/>
          </p:cNvSpPr>
          <p:nvPr>
            <p:ph type="title"/>
          </p:nvPr>
        </p:nvSpPr>
        <p:spPr>
          <a:xfrm>
            <a:off x="685800" y="152400"/>
            <a:ext cx="7696200" cy="914400"/>
          </a:xfrm>
          <a:noFill/>
        </p:spPr>
        <p:txBody>
          <a:bodyPr/>
          <a:lstStyle/>
          <a:p>
            <a:pPr>
              <a:lnSpc>
                <a:spcPct val="90000"/>
              </a:lnSpc>
              <a:buClr>
                <a:schemeClr val="tx2"/>
              </a:buClr>
            </a:pPr>
            <a:r>
              <a:rPr lang="en-US" altLang="en-US" b="1" dirty="0"/>
              <a:t>Honours/Advanced Placement</a:t>
            </a:r>
          </a:p>
        </p:txBody>
      </p:sp>
      <p:sp>
        <p:nvSpPr>
          <p:cNvPr id="6147" name="Rectangle 3"/>
          <p:cNvSpPr>
            <a:spLocks noGrp="1" noChangeArrowheads="1"/>
          </p:cNvSpPr>
          <p:nvPr>
            <p:ph type="body" idx="1"/>
          </p:nvPr>
        </p:nvSpPr>
        <p:spPr>
          <a:xfrm>
            <a:off x="152400" y="1447800"/>
            <a:ext cx="8915400" cy="5257800"/>
          </a:xfrm>
          <a:noFill/>
        </p:spPr>
        <p:txBody>
          <a:bodyPr/>
          <a:lstStyle/>
          <a:p>
            <a:pPr>
              <a:lnSpc>
                <a:spcPct val="90000"/>
              </a:lnSpc>
              <a:buClr>
                <a:schemeClr val="tx2"/>
              </a:buClr>
              <a:buFont typeface="Monotype Sorts" pitchFamily="2" charset="2"/>
              <a:buNone/>
            </a:pPr>
            <a:endParaRPr lang="en-US" altLang="en-US" sz="1000" b="1" dirty="0"/>
          </a:p>
          <a:p>
            <a:pPr>
              <a:lnSpc>
                <a:spcPct val="90000"/>
              </a:lnSpc>
              <a:buClr>
                <a:schemeClr val="tx2"/>
              </a:buClr>
              <a:buFont typeface="Monotype Sorts" pitchFamily="2" charset="2"/>
              <a:buNone/>
            </a:pPr>
            <a:r>
              <a:rPr lang="en-US" altLang="en-US" sz="1600" dirty="0"/>
              <a:t>Students may select </a:t>
            </a:r>
            <a:r>
              <a:rPr lang="en-US" altLang="en-US" sz="1600" b="1" dirty="0"/>
              <a:t>Honours/AP courses</a:t>
            </a:r>
            <a:r>
              <a:rPr lang="en-US" altLang="en-US" sz="1600" dirty="0"/>
              <a:t>; AP is a university level course that may give credit or advance standing at Post Secondary depending on performance on AP Exam. AP classes are taken in your grade 12 year.</a:t>
            </a:r>
          </a:p>
          <a:p>
            <a:pPr>
              <a:lnSpc>
                <a:spcPct val="90000"/>
              </a:lnSpc>
              <a:buClr>
                <a:schemeClr val="tx2"/>
              </a:buClr>
              <a:buFont typeface="Monotype Sorts" pitchFamily="2" charset="2"/>
              <a:buNone/>
            </a:pPr>
            <a:endParaRPr lang="en-US" altLang="en-US" sz="1600" dirty="0"/>
          </a:p>
          <a:p>
            <a:pPr>
              <a:lnSpc>
                <a:spcPct val="90000"/>
              </a:lnSpc>
              <a:buClr>
                <a:schemeClr val="tx2"/>
              </a:buClr>
              <a:buFont typeface="Monotype Sorts" pitchFamily="2" charset="2"/>
              <a:buNone/>
            </a:pPr>
            <a:r>
              <a:rPr lang="en-US" sz="1600" b="1" u="sng" dirty="0"/>
              <a:t>What type of student is the AP/Honours program designed for? </a:t>
            </a:r>
          </a:p>
          <a:p>
            <a:pPr>
              <a:lnSpc>
                <a:spcPct val="90000"/>
              </a:lnSpc>
              <a:buClr>
                <a:schemeClr val="tx2"/>
              </a:buClr>
              <a:buFont typeface="Monotype Sorts" pitchFamily="2" charset="2"/>
              <a:buNone/>
            </a:pPr>
            <a:r>
              <a:rPr lang="en-US" sz="1600" dirty="0"/>
              <a:t>❖ Gifted students, extremely talented and motivated students. </a:t>
            </a:r>
          </a:p>
          <a:p>
            <a:pPr>
              <a:lnSpc>
                <a:spcPct val="90000"/>
              </a:lnSpc>
              <a:buClr>
                <a:schemeClr val="tx2"/>
              </a:buClr>
              <a:buFont typeface="Monotype Sorts" pitchFamily="2" charset="2"/>
              <a:buNone/>
            </a:pPr>
            <a:r>
              <a:rPr lang="en-US" sz="1600" dirty="0"/>
              <a:t>❖ Students who enjoy hard work and being challenged in class.</a:t>
            </a:r>
          </a:p>
          <a:p>
            <a:pPr>
              <a:lnSpc>
                <a:spcPct val="90000"/>
              </a:lnSpc>
              <a:buClr>
                <a:schemeClr val="tx2"/>
              </a:buClr>
              <a:buFont typeface="Monotype Sorts" pitchFamily="2" charset="2"/>
              <a:buNone/>
            </a:pPr>
            <a:endParaRPr lang="en-US" altLang="en-US" sz="1600" dirty="0"/>
          </a:p>
          <a:p>
            <a:pPr>
              <a:lnSpc>
                <a:spcPct val="90000"/>
              </a:lnSpc>
              <a:buClr>
                <a:schemeClr val="tx2"/>
              </a:buClr>
              <a:buFont typeface="Monotype Sorts" pitchFamily="2" charset="2"/>
              <a:buNone/>
            </a:pPr>
            <a:r>
              <a:rPr lang="en-US" sz="1600" b="1" u="sng" dirty="0"/>
              <a:t>What are the advantages of an Honours class? </a:t>
            </a:r>
          </a:p>
          <a:p>
            <a:pPr>
              <a:lnSpc>
                <a:spcPct val="90000"/>
              </a:lnSpc>
              <a:buClr>
                <a:schemeClr val="tx2"/>
              </a:buClr>
              <a:buFont typeface="Monotype Sorts" pitchFamily="2" charset="2"/>
              <a:buNone/>
            </a:pPr>
            <a:r>
              <a:rPr lang="en-US" sz="1600" dirty="0"/>
              <a:t>❖ Students of similar abilities and interests work together in an enriched environment. </a:t>
            </a:r>
          </a:p>
          <a:p>
            <a:pPr>
              <a:lnSpc>
                <a:spcPct val="90000"/>
              </a:lnSpc>
              <a:buClr>
                <a:schemeClr val="tx2"/>
              </a:buClr>
              <a:buFont typeface="Monotype Sorts" pitchFamily="2" charset="2"/>
              <a:buNone/>
            </a:pPr>
            <a:r>
              <a:rPr lang="en-US" sz="1600" dirty="0"/>
              <a:t>❖ Students develop their higher-level thinking skills. </a:t>
            </a:r>
          </a:p>
          <a:p>
            <a:pPr>
              <a:lnSpc>
                <a:spcPct val="90000"/>
              </a:lnSpc>
              <a:buClr>
                <a:schemeClr val="tx2"/>
              </a:buClr>
              <a:buFont typeface="Monotype Sorts" pitchFamily="2" charset="2"/>
              <a:buNone/>
            </a:pPr>
            <a:r>
              <a:rPr lang="en-US" sz="1600" dirty="0"/>
              <a:t>❖ Students participate in the subject areas that match their talents. </a:t>
            </a:r>
          </a:p>
          <a:p>
            <a:pPr>
              <a:lnSpc>
                <a:spcPct val="90000"/>
              </a:lnSpc>
              <a:buClr>
                <a:schemeClr val="tx2"/>
              </a:buClr>
              <a:buFont typeface="Monotype Sorts" pitchFamily="2" charset="2"/>
              <a:buNone/>
            </a:pPr>
            <a:r>
              <a:rPr lang="en-US" sz="1600" dirty="0"/>
              <a:t>❖ Honours courses help prepare students for AP courses.</a:t>
            </a:r>
          </a:p>
          <a:p>
            <a:pPr>
              <a:lnSpc>
                <a:spcPct val="90000"/>
              </a:lnSpc>
              <a:buClr>
                <a:schemeClr val="tx2"/>
              </a:buClr>
              <a:buFont typeface="Monotype Sorts" pitchFamily="2" charset="2"/>
              <a:buNone/>
            </a:pPr>
            <a:endParaRPr lang="en-US" sz="1600" dirty="0"/>
          </a:p>
          <a:p>
            <a:pPr>
              <a:lnSpc>
                <a:spcPct val="90000"/>
              </a:lnSpc>
              <a:buClr>
                <a:schemeClr val="tx2"/>
              </a:buClr>
              <a:buFont typeface="Monotype Sorts" pitchFamily="2" charset="2"/>
              <a:buNone/>
            </a:pPr>
            <a:r>
              <a:rPr lang="en-US" sz="1600" b="1" u="sng" dirty="0"/>
              <a:t>Will I have more homework in the AP/Honours program? </a:t>
            </a:r>
          </a:p>
          <a:p>
            <a:pPr>
              <a:lnSpc>
                <a:spcPct val="90000"/>
              </a:lnSpc>
              <a:buClr>
                <a:schemeClr val="tx2"/>
              </a:buClr>
              <a:buFont typeface="Monotype Sorts" pitchFamily="2" charset="2"/>
              <a:buNone/>
            </a:pPr>
            <a:r>
              <a:rPr lang="en-US" sz="1600" dirty="0"/>
              <a:t>❖ Some of the courses may need more time for homework.</a:t>
            </a:r>
          </a:p>
          <a:p>
            <a:pPr>
              <a:lnSpc>
                <a:spcPct val="90000"/>
              </a:lnSpc>
              <a:buClr>
                <a:schemeClr val="tx2"/>
              </a:buClr>
              <a:buFont typeface="Monotype Sorts" pitchFamily="2" charset="2"/>
              <a:buNone/>
            </a:pPr>
            <a:r>
              <a:rPr lang="en-US" sz="1600" dirty="0"/>
              <a:t>❖ The assignments generally require higher level thinking skills and are therefore more challenging. </a:t>
            </a:r>
            <a:endParaRPr lang="en-US" altLang="en-US" sz="1600" dirty="0"/>
          </a:p>
        </p:txBody>
      </p:sp>
    </p:spTree>
    <p:extLst>
      <p:ext uri="{BB962C8B-B14F-4D97-AF65-F5344CB8AC3E}">
        <p14:creationId xmlns:p14="http://schemas.microsoft.com/office/powerpoint/2010/main" val="4690704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outHorizont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barn(outHorizontal)">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6147">
                                            <p:txEl>
                                              <p:pRg st="3" end="3"/>
                                            </p:txEl>
                                          </p:spTgt>
                                        </p:tgtEl>
                                        <p:attrNameLst>
                                          <p:attrName>style.visibility</p:attrName>
                                        </p:attrNameLst>
                                      </p:cBhvr>
                                      <p:to>
                                        <p:strVal val="visible"/>
                                      </p:to>
                                    </p:set>
                                    <p:animEffect transition="in" filter="barn(outHorizontal)">
                                      <p:cBhvr>
                                        <p:cTn id="17" dur="500"/>
                                        <p:tgtEl>
                                          <p:spTgt spid="614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6147">
                                            <p:txEl>
                                              <p:pRg st="4" end="4"/>
                                            </p:txEl>
                                          </p:spTgt>
                                        </p:tgtEl>
                                        <p:attrNameLst>
                                          <p:attrName>style.visibility</p:attrName>
                                        </p:attrNameLst>
                                      </p:cBhvr>
                                      <p:to>
                                        <p:strVal val="visible"/>
                                      </p:to>
                                    </p:set>
                                    <p:animEffect transition="in" filter="barn(outHorizontal)">
                                      <p:cBhvr>
                                        <p:cTn id="22" dur="500"/>
                                        <p:tgtEl>
                                          <p:spTgt spid="614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barn(outHorizontal)">
                                      <p:cBhvr>
                                        <p:cTn id="27" dur="500"/>
                                        <p:tgtEl>
                                          <p:spTgt spid="614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grpId="0" nodeType="clickEffect">
                                  <p:stCondLst>
                                    <p:cond delay="0"/>
                                  </p:stCondLst>
                                  <p:childTnLst>
                                    <p:set>
                                      <p:cBhvr>
                                        <p:cTn id="31" dur="1" fill="hold">
                                          <p:stCondLst>
                                            <p:cond delay="0"/>
                                          </p:stCondLst>
                                        </p:cTn>
                                        <p:tgtEl>
                                          <p:spTgt spid="6147">
                                            <p:txEl>
                                              <p:pRg st="7" end="7"/>
                                            </p:txEl>
                                          </p:spTgt>
                                        </p:tgtEl>
                                        <p:attrNameLst>
                                          <p:attrName>style.visibility</p:attrName>
                                        </p:attrNameLst>
                                      </p:cBhvr>
                                      <p:to>
                                        <p:strVal val="visible"/>
                                      </p:to>
                                    </p:set>
                                    <p:animEffect transition="in" filter="barn(outHorizontal)">
                                      <p:cBhvr>
                                        <p:cTn id="32" dur="500"/>
                                        <p:tgtEl>
                                          <p:spTgt spid="614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42" fill="hold" grpId="0" nodeType="clickEffect">
                                  <p:stCondLst>
                                    <p:cond delay="0"/>
                                  </p:stCondLst>
                                  <p:childTnLst>
                                    <p:set>
                                      <p:cBhvr>
                                        <p:cTn id="36" dur="1" fill="hold">
                                          <p:stCondLst>
                                            <p:cond delay="0"/>
                                          </p:stCondLst>
                                        </p:cTn>
                                        <p:tgtEl>
                                          <p:spTgt spid="6147">
                                            <p:txEl>
                                              <p:pRg st="8" end="8"/>
                                            </p:txEl>
                                          </p:spTgt>
                                        </p:tgtEl>
                                        <p:attrNameLst>
                                          <p:attrName>style.visibility</p:attrName>
                                        </p:attrNameLst>
                                      </p:cBhvr>
                                      <p:to>
                                        <p:strVal val="visible"/>
                                      </p:to>
                                    </p:set>
                                    <p:animEffect transition="in" filter="barn(outHorizontal)">
                                      <p:cBhvr>
                                        <p:cTn id="37" dur="500"/>
                                        <p:tgtEl>
                                          <p:spTgt spid="6147">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42" fill="hold" grpId="0" nodeType="clickEffect">
                                  <p:stCondLst>
                                    <p:cond delay="0"/>
                                  </p:stCondLst>
                                  <p:childTnLst>
                                    <p:set>
                                      <p:cBhvr>
                                        <p:cTn id="41" dur="1" fill="hold">
                                          <p:stCondLst>
                                            <p:cond delay="0"/>
                                          </p:stCondLst>
                                        </p:cTn>
                                        <p:tgtEl>
                                          <p:spTgt spid="6147">
                                            <p:txEl>
                                              <p:pRg st="9" end="9"/>
                                            </p:txEl>
                                          </p:spTgt>
                                        </p:tgtEl>
                                        <p:attrNameLst>
                                          <p:attrName>style.visibility</p:attrName>
                                        </p:attrNameLst>
                                      </p:cBhvr>
                                      <p:to>
                                        <p:strVal val="visible"/>
                                      </p:to>
                                    </p:set>
                                    <p:animEffect transition="in" filter="barn(outHorizontal)">
                                      <p:cBhvr>
                                        <p:cTn id="42" dur="500"/>
                                        <p:tgtEl>
                                          <p:spTgt spid="6147">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42" fill="hold" grpId="0" nodeType="clickEffect">
                                  <p:stCondLst>
                                    <p:cond delay="0"/>
                                  </p:stCondLst>
                                  <p:childTnLst>
                                    <p:set>
                                      <p:cBhvr>
                                        <p:cTn id="46" dur="1" fill="hold">
                                          <p:stCondLst>
                                            <p:cond delay="0"/>
                                          </p:stCondLst>
                                        </p:cTn>
                                        <p:tgtEl>
                                          <p:spTgt spid="6147">
                                            <p:txEl>
                                              <p:pRg st="10" end="10"/>
                                            </p:txEl>
                                          </p:spTgt>
                                        </p:tgtEl>
                                        <p:attrNameLst>
                                          <p:attrName>style.visibility</p:attrName>
                                        </p:attrNameLst>
                                      </p:cBhvr>
                                      <p:to>
                                        <p:strVal val="visible"/>
                                      </p:to>
                                    </p:set>
                                    <p:animEffect transition="in" filter="barn(outHorizontal)">
                                      <p:cBhvr>
                                        <p:cTn id="47" dur="500"/>
                                        <p:tgtEl>
                                          <p:spTgt spid="6147">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42" fill="hold" grpId="0" nodeType="clickEffect">
                                  <p:stCondLst>
                                    <p:cond delay="0"/>
                                  </p:stCondLst>
                                  <p:childTnLst>
                                    <p:set>
                                      <p:cBhvr>
                                        <p:cTn id="51" dur="1" fill="hold">
                                          <p:stCondLst>
                                            <p:cond delay="0"/>
                                          </p:stCondLst>
                                        </p:cTn>
                                        <p:tgtEl>
                                          <p:spTgt spid="6147">
                                            <p:txEl>
                                              <p:pRg st="11" end="11"/>
                                            </p:txEl>
                                          </p:spTgt>
                                        </p:tgtEl>
                                        <p:attrNameLst>
                                          <p:attrName>style.visibility</p:attrName>
                                        </p:attrNameLst>
                                      </p:cBhvr>
                                      <p:to>
                                        <p:strVal val="visible"/>
                                      </p:to>
                                    </p:set>
                                    <p:animEffect transition="in" filter="barn(outHorizontal)">
                                      <p:cBhvr>
                                        <p:cTn id="52" dur="500"/>
                                        <p:tgtEl>
                                          <p:spTgt spid="6147">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42" fill="hold" grpId="0" nodeType="clickEffect">
                                  <p:stCondLst>
                                    <p:cond delay="0"/>
                                  </p:stCondLst>
                                  <p:childTnLst>
                                    <p:set>
                                      <p:cBhvr>
                                        <p:cTn id="56" dur="1" fill="hold">
                                          <p:stCondLst>
                                            <p:cond delay="0"/>
                                          </p:stCondLst>
                                        </p:cTn>
                                        <p:tgtEl>
                                          <p:spTgt spid="6147">
                                            <p:txEl>
                                              <p:pRg st="13" end="13"/>
                                            </p:txEl>
                                          </p:spTgt>
                                        </p:tgtEl>
                                        <p:attrNameLst>
                                          <p:attrName>style.visibility</p:attrName>
                                        </p:attrNameLst>
                                      </p:cBhvr>
                                      <p:to>
                                        <p:strVal val="visible"/>
                                      </p:to>
                                    </p:set>
                                    <p:animEffect transition="in" filter="barn(outHorizontal)">
                                      <p:cBhvr>
                                        <p:cTn id="57" dur="500"/>
                                        <p:tgtEl>
                                          <p:spTgt spid="6147">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42" fill="hold" grpId="0" nodeType="clickEffect">
                                  <p:stCondLst>
                                    <p:cond delay="0"/>
                                  </p:stCondLst>
                                  <p:childTnLst>
                                    <p:set>
                                      <p:cBhvr>
                                        <p:cTn id="61" dur="1" fill="hold">
                                          <p:stCondLst>
                                            <p:cond delay="0"/>
                                          </p:stCondLst>
                                        </p:cTn>
                                        <p:tgtEl>
                                          <p:spTgt spid="6147">
                                            <p:txEl>
                                              <p:pRg st="14" end="14"/>
                                            </p:txEl>
                                          </p:spTgt>
                                        </p:tgtEl>
                                        <p:attrNameLst>
                                          <p:attrName>style.visibility</p:attrName>
                                        </p:attrNameLst>
                                      </p:cBhvr>
                                      <p:to>
                                        <p:strVal val="visible"/>
                                      </p:to>
                                    </p:set>
                                    <p:animEffect transition="in" filter="barn(outHorizontal)">
                                      <p:cBhvr>
                                        <p:cTn id="62" dur="500"/>
                                        <p:tgtEl>
                                          <p:spTgt spid="6147">
                                            <p:txEl>
                                              <p:pRg st="14" end="1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42" fill="hold" grpId="0" nodeType="clickEffect">
                                  <p:stCondLst>
                                    <p:cond delay="0"/>
                                  </p:stCondLst>
                                  <p:childTnLst>
                                    <p:set>
                                      <p:cBhvr>
                                        <p:cTn id="66" dur="1" fill="hold">
                                          <p:stCondLst>
                                            <p:cond delay="0"/>
                                          </p:stCondLst>
                                        </p:cTn>
                                        <p:tgtEl>
                                          <p:spTgt spid="6147">
                                            <p:txEl>
                                              <p:pRg st="15" end="15"/>
                                            </p:txEl>
                                          </p:spTgt>
                                        </p:tgtEl>
                                        <p:attrNameLst>
                                          <p:attrName>style.visibility</p:attrName>
                                        </p:attrNameLst>
                                      </p:cBhvr>
                                      <p:to>
                                        <p:strVal val="visible"/>
                                      </p:to>
                                    </p:set>
                                    <p:animEffect transition="in" filter="barn(outHorizontal)">
                                      <p:cBhvr>
                                        <p:cTn id="67" dur="500"/>
                                        <p:tgtEl>
                                          <p:spTgt spid="6147">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a:t>Honours Courses</a:t>
            </a:r>
          </a:p>
        </p:txBody>
      </p:sp>
      <p:sp>
        <p:nvSpPr>
          <p:cNvPr id="16387" name="Content Placeholder 2"/>
          <p:cNvSpPr>
            <a:spLocks noGrp="1"/>
          </p:cNvSpPr>
          <p:nvPr>
            <p:ph idx="1"/>
          </p:nvPr>
        </p:nvSpPr>
        <p:spPr>
          <a:xfrm>
            <a:off x="381001" y="1752602"/>
            <a:ext cx="8077200" cy="4238625"/>
          </a:xfrm>
        </p:spPr>
        <p:txBody>
          <a:bodyPr vert="horz" lIns="91440" tIns="45720" rIns="91440" bIns="45720" anchor="t">
            <a:normAutofit/>
          </a:bodyPr>
          <a:lstStyle/>
          <a:p>
            <a:r>
              <a:rPr lang="en-US" altLang="en-US" sz="2000" dirty="0"/>
              <a:t>Students should only select Honours if they are prepared for the rigors of an Honours Program</a:t>
            </a:r>
          </a:p>
          <a:p>
            <a:pPr marL="0" indent="0">
              <a:buNone/>
            </a:pPr>
            <a:endParaRPr lang="en-US" altLang="en-US" sz="2000" dirty="0"/>
          </a:p>
          <a:p>
            <a:r>
              <a:rPr lang="en-US" altLang="en-US" sz="2000" dirty="0"/>
              <a:t>Departments have established a process to select candidates</a:t>
            </a:r>
          </a:p>
          <a:p>
            <a:endParaRPr lang="en-US" altLang="en-US" sz="2000" dirty="0"/>
          </a:p>
          <a:p>
            <a:r>
              <a:rPr lang="en-US" altLang="en-US" sz="2000" dirty="0">
                <a:solidFill>
                  <a:srgbClr val="FF0000"/>
                </a:solidFill>
              </a:rPr>
              <a:t>Students should be certain they want the Honours course and that they are able to meet the rigors of the course. </a:t>
            </a:r>
          </a:p>
          <a:p>
            <a:endParaRPr lang="en-US" altLang="en-US" sz="2000" dirty="0">
              <a:solidFill>
                <a:srgbClr val="FF0000"/>
              </a:solidFill>
            </a:endParaRPr>
          </a:p>
          <a:p>
            <a:r>
              <a:rPr lang="en-US" altLang="en-US" sz="2000" b="1" dirty="0">
                <a:solidFill>
                  <a:srgbClr val="FF0000"/>
                </a:solidFill>
              </a:rPr>
              <a:t>DROPPING AN HONOURS COURSE once the class has started is not possible.</a:t>
            </a:r>
          </a:p>
        </p:txBody>
      </p:sp>
      <p:sp>
        <p:nvSpPr>
          <p:cNvPr id="1638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a:spcBef>
                <a:spcPct val="0"/>
              </a:spcBef>
              <a:buClrTx/>
              <a:buSzTx/>
              <a:buFontTx/>
              <a:buNone/>
            </a:pPr>
            <a:fld id="{8B62C120-8A3A-4BAD-B9D3-C640543458EF}" type="slidenum">
              <a:rPr kumimoji="0" lang="en-US" altLang="en-US" sz="1400" smtClean="0">
                <a:latin typeface="Times New Roman" pitchFamily="18" charset="0"/>
              </a:rPr>
              <a:pPr>
                <a:spcBef>
                  <a:spcPct val="0"/>
                </a:spcBef>
                <a:buClrTx/>
                <a:buSzTx/>
                <a:buFontTx/>
                <a:buNone/>
              </a:pPr>
              <a:t>13</a:t>
            </a:fld>
            <a:endParaRPr kumimoji="0" lang="en-US" altLang="en-US" sz="1400" dirty="0">
              <a:latin typeface="Times New Roman" pitchFamily="18" charset="0"/>
            </a:endParaRPr>
          </a:p>
        </p:txBody>
      </p:sp>
    </p:spTree>
    <p:extLst>
      <p:ext uri="{BB962C8B-B14F-4D97-AF65-F5344CB8AC3E}">
        <p14:creationId xmlns:p14="http://schemas.microsoft.com/office/powerpoint/2010/main" val="998881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01752" y="228600"/>
            <a:ext cx="8534400" cy="1219200"/>
          </a:xfrm>
        </p:spPr>
        <p:txBody>
          <a:bodyPr>
            <a:normAutofit/>
          </a:bodyPr>
          <a:lstStyle/>
          <a:p>
            <a:pPr algn="ctr"/>
            <a:r>
              <a:rPr lang="en-US" altLang="en-US" dirty="0"/>
              <a:t>Honours Courses</a:t>
            </a:r>
            <a:br>
              <a:rPr lang="en-US" altLang="en-US" dirty="0"/>
            </a:br>
            <a:endParaRPr lang="en-US" altLang="en-US" dirty="0"/>
          </a:p>
        </p:txBody>
      </p:sp>
      <p:sp>
        <p:nvSpPr>
          <p:cNvPr id="15363" name="Content Placeholder 2"/>
          <p:cNvSpPr>
            <a:spLocks noGrp="1"/>
          </p:cNvSpPr>
          <p:nvPr>
            <p:ph idx="1"/>
          </p:nvPr>
        </p:nvSpPr>
        <p:spPr>
          <a:xfrm>
            <a:off x="228600" y="1524000"/>
            <a:ext cx="8534400" cy="4953000"/>
          </a:xfrm>
        </p:spPr>
        <p:txBody>
          <a:bodyPr>
            <a:normAutofit/>
          </a:bodyPr>
          <a:lstStyle/>
          <a:p>
            <a:pPr marL="342900" lvl="1" indent="-342900">
              <a:buClr>
                <a:schemeClr val="accent1"/>
              </a:buClr>
              <a:buSzPct val="85000"/>
              <a:buFont typeface="Wingdings" panose="05000000000000000000" pitchFamily="2" charset="2"/>
              <a:buChar char="q"/>
            </a:pPr>
            <a:r>
              <a:rPr lang="en-US" sz="1900" dirty="0">
                <a:solidFill>
                  <a:schemeClr val="tx1"/>
                </a:solidFill>
              </a:rPr>
              <a:t>Focused Literary Studies and Composition 10 Honours</a:t>
            </a:r>
          </a:p>
          <a:p>
            <a:pPr>
              <a:buFont typeface="Wingdings" panose="05000000000000000000" pitchFamily="2" charset="2"/>
              <a:buChar char="q"/>
            </a:pPr>
            <a:r>
              <a:rPr lang="en-US" sz="1900" dirty="0">
                <a:solidFill>
                  <a:schemeClr val="tx1"/>
                </a:solidFill>
              </a:rPr>
              <a:t>EFP Literary Studies and Writing 11 HONOURS</a:t>
            </a:r>
          </a:p>
          <a:p>
            <a:pPr marL="342900" lvl="1" indent="-342900">
              <a:buClr>
                <a:srgbClr val="4F81BD"/>
              </a:buClr>
              <a:buSzPct val="85000"/>
              <a:buFont typeface="Wingdings" panose="05000000000000000000" pitchFamily="2" charset="2"/>
              <a:buChar char="q"/>
            </a:pPr>
            <a:r>
              <a:rPr lang="en-US" sz="2000" dirty="0">
                <a:solidFill>
                  <a:prstClr val="black"/>
                </a:solidFill>
              </a:rPr>
              <a:t>English Studies 12 Honours</a:t>
            </a:r>
            <a:endParaRPr lang="en-US" sz="1400" dirty="0">
              <a:solidFill>
                <a:srgbClr val="FF0000"/>
              </a:solidFill>
            </a:endParaRPr>
          </a:p>
          <a:p>
            <a:pPr>
              <a:buFont typeface="Wingdings" panose="05000000000000000000" pitchFamily="2" charset="2"/>
              <a:buChar char="q"/>
            </a:pPr>
            <a:r>
              <a:rPr lang="en-US" altLang="en-US" sz="1900" dirty="0"/>
              <a:t>Socials 10 Honours</a:t>
            </a:r>
          </a:p>
          <a:p>
            <a:pPr>
              <a:buFont typeface="Wingdings" panose="05000000000000000000" pitchFamily="2" charset="2"/>
              <a:buChar char="q"/>
            </a:pPr>
            <a:r>
              <a:rPr lang="en-US" sz="1900" dirty="0">
                <a:solidFill>
                  <a:prstClr val="black"/>
                </a:solidFill>
              </a:rPr>
              <a:t>Pre-Calculus 10/11 Honours </a:t>
            </a:r>
            <a:r>
              <a:rPr lang="en-US" sz="1900" dirty="0">
                <a:solidFill>
                  <a:schemeClr val="tx2">
                    <a:lumMod val="75000"/>
                  </a:schemeClr>
                </a:solidFill>
              </a:rPr>
              <a:t>(year-long/2 semesters)</a:t>
            </a:r>
          </a:p>
          <a:p>
            <a:pPr>
              <a:buFont typeface="Wingdings" panose="05000000000000000000" pitchFamily="2" charset="2"/>
              <a:buChar char="q"/>
            </a:pPr>
            <a:r>
              <a:rPr lang="en-US" sz="1900" dirty="0">
                <a:solidFill>
                  <a:prstClr val="black"/>
                </a:solidFill>
              </a:rPr>
              <a:t>Precalculus 12 Honours/Calculus 12 Honours </a:t>
            </a:r>
            <a:r>
              <a:rPr lang="en-US" sz="1900" dirty="0">
                <a:solidFill>
                  <a:schemeClr val="tx2">
                    <a:lumMod val="75000"/>
                  </a:schemeClr>
                </a:solidFill>
              </a:rPr>
              <a:t>(year-long/2 semesters)</a:t>
            </a:r>
          </a:p>
          <a:p>
            <a:pPr>
              <a:buFont typeface="Wingdings" panose="05000000000000000000" pitchFamily="2" charset="2"/>
              <a:buChar char="q"/>
            </a:pPr>
            <a:r>
              <a:rPr lang="en-US" altLang="en-US" sz="1900" dirty="0"/>
              <a:t>Science 10 Honours</a:t>
            </a:r>
          </a:p>
          <a:p>
            <a:pPr>
              <a:buFont typeface="Wingdings" panose="05000000000000000000" pitchFamily="2" charset="2"/>
              <a:buChar char="q"/>
            </a:pPr>
            <a:r>
              <a:rPr lang="en-US" altLang="en-US" sz="1900" dirty="0"/>
              <a:t>Life Science 11 Honours </a:t>
            </a:r>
          </a:p>
          <a:p>
            <a:pPr>
              <a:buFont typeface="Wingdings" panose="05000000000000000000" pitchFamily="2" charset="2"/>
              <a:buChar char="q"/>
            </a:pPr>
            <a:r>
              <a:rPr lang="en-US" altLang="en-US" sz="1900" dirty="0"/>
              <a:t>Anatomy and Physiology 12 Honours (AP)</a:t>
            </a:r>
          </a:p>
          <a:p>
            <a:pPr>
              <a:buFont typeface="Wingdings" panose="05000000000000000000" pitchFamily="2" charset="2"/>
              <a:buChar char="q"/>
            </a:pPr>
            <a:r>
              <a:rPr lang="en-US" altLang="en-US" sz="1900" dirty="0"/>
              <a:t>Physics 11 Honours </a:t>
            </a:r>
          </a:p>
          <a:p>
            <a:pPr>
              <a:buFont typeface="Wingdings" panose="05000000000000000000" pitchFamily="2" charset="2"/>
              <a:buChar char="q"/>
            </a:pPr>
            <a:r>
              <a:rPr lang="en-US" altLang="en-US" sz="1900" dirty="0"/>
              <a:t>Physics 12 Honours (AP) </a:t>
            </a:r>
          </a:p>
          <a:p>
            <a:pPr>
              <a:buFont typeface="Wingdings" panose="05000000000000000000" pitchFamily="2" charset="2"/>
              <a:buChar char="q"/>
            </a:pPr>
            <a:r>
              <a:rPr lang="en-US" altLang="en-US" sz="1900" dirty="0"/>
              <a:t>Chemistry 11 Honours </a:t>
            </a:r>
          </a:p>
          <a:p>
            <a:pPr>
              <a:buFont typeface="Wingdings" panose="05000000000000000000" pitchFamily="2" charset="2"/>
              <a:buChar char="q"/>
            </a:pPr>
            <a:r>
              <a:rPr lang="en-US" altLang="en-US" sz="1900" dirty="0"/>
              <a:t>Chemistry 12 Honours (AP)</a:t>
            </a:r>
          </a:p>
          <a:p>
            <a:pPr>
              <a:buFont typeface="Wingdings" panose="05000000000000000000" pitchFamily="2" charset="2"/>
              <a:buChar char="q"/>
            </a:pPr>
            <a:r>
              <a:rPr lang="en-US" altLang="en-US" sz="1900" dirty="0"/>
              <a:t>IDS 12 for Science and IDS 12 for Mathematics</a:t>
            </a:r>
          </a:p>
        </p:txBody>
      </p:sp>
      <p:sp>
        <p:nvSpPr>
          <p:cNvPr id="1536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a:spcBef>
                <a:spcPct val="0"/>
              </a:spcBef>
              <a:buClrTx/>
              <a:buSzTx/>
              <a:buFontTx/>
              <a:buNone/>
            </a:pPr>
            <a:fld id="{AB285DF1-E473-448D-923C-2F7B18AAA3DF}" type="slidenum">
              <a:rPr kumimoji="0" lang="en-US" altLang="en-US" sz="1400" smtClean="0">
                <a:latin typeface="Times New Roman" pitchFamily="18" charset="0"/>
              </a:rPr>
              <a:pPr>
                <a:spcBef>
                  <a:spcPct val="0"/>
                </a:spcBef>
                <a:buClrTx/>
                <a:buSzTx/>
                <a:buFontTx/>
                <a:buNone/>
              </a:pPr>
              <a:t>14</a:t>
            </a:fld>
            <a:endParaRPr kumimoji="0" lang="en-US" altLang="en-US" sz="1400">
              <a:latin typeface="Times New Roman" pitchFamily="18" charset="0"/>
            </a:endParaRPr>
          </a:p>
        </p:txBody>
      </p:sp>
    </p:spTree>
    <p:extLst>
      <p:ext uri="{BB962C8B-B14F-4D97-AF65-F5344CB8AC3E}">
        <p14:creationId xmlns:p14="http://schemas.microsoft.com/office/powerpoint/2010/main" val="4172813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3"/>
          <p:cNvSpPr txBox="1">
            <a:spLocks/>
          </p:cNvSpPr>
          <p:nvPr/>
        </p:nvSpPr>
        <p:spPr>
          <a:xfrm>
            <a:off x="3514678" y="1385612"/>
            <a:ext cx="5364507" cy="3906267"/>
          </a:xfrm>
          <a:prstGeom prst="rect">
            <a:avLst/>
          </a:prstGeom>
        </p:spPr>
        <p:txBody>
          <a:bodyPr vert="horz" lIns="68598" tIns="34299" rIns="68598" bIns="34299" rtlCol="0" anchor="t">
            <a:normAutofit/>
          </a:bodyPr>
          <a:lstStyle>
            <a:lvl1pPr marL="0" indent="0" algn="l" defTabSz="914400" rtl="0" eaLnBrk="1" latinLnBrk="0" hangingPunct="1">
              <a:lnSpc>
                <a:spcPct val="90000"/>
              </a:lnSpc>
              <a:spcBef>
                <a:spcPts val="0"/>
              </a:spcBef>
              <a:buSzPct val="90000"/>
              <a:buFont typeface="Arial" pitchFamily="34" charset="0"/>
              <a:buNone/>
              <a:defRPr sz="2000" kern="1200">
                <a:solidFill>
                  <a:schemeClr val="accent1"/>
                </a:solidFill>
                <a:latin typeface="+mn-lt"/>
                <a:ea typeface="+mn-ea"/>
                <a:cs typeface="+mn-cs"/>
              </a:defRPr>
            </a:lvl1pPr>
            <a:lvl2pPr marL="457200" indent="0" algn="l" defTabSz="914400" rtl="0" eaLnBrk="1" latinLnBrk="0" hangingPunct="1">
              <a:lnSpc>
                <a:spcPct val="90000"/>
              </a:lnSpc>
              <a:spcBef>
                <a:spcPts val="600"/>
              </a:spcBef>
              <a:buSzPct val="9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SzPct val="9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9pPr>
          </a:lstStyle>
          <a:p>
            <a:pPr defTabSz="685983" fontAlgn="auto">
              <a:spcBef>
                <a:spcPts val="900"/>
              </a:spcBef>
              <a:spcAft>
                <a:spcPts val="0"/>
              </a:spcAft>
            </a:pPr>
            <a:r>
              <a:rPr lang="en-US" sz="2701" dirty="0">
                <a:solidFill>
                  <a:srgbClr val="6600CC"/>
                </a:solidFill>
                <a:latin typeface="Corbel" panose="020B0503020204020204"/>
              </a:rPr>
              <a:t>Amazing opportunity for any</a:t>
            </a:r>
            <a:br>
              <a:rPr lang="en-US" sz="2701" dirty="0">
                <a:solidFill>
                  <a:srgbClr val="6600CC"/>
                </a:solidFill>
                <a:latin typeface="Corbel" panose="020B0503020204020204"/>
              </a:rPr>
            </a:br>
            <a:r>
              <a:rPr lang="en-US" sz="2701" dirty="0">
                <a:solidFill>
                  <a:srgbClr val="6600CC"/>
                </a:solidFill>
                <a:latin typeface="Corbel" panose="020B0503020204020204"/>
              </a:rPr>
              <a:t>grade 11 </a:t>
            </a:r>
            <a:r>
              <a:rPr lang="en-US" sz="2101" dirty="0">
                <a:solidFill>
                  <a:srgbClr val="6600CC"/>
                </a:solidFill>
                <a:latin typeface="Corbel" panose="020B0503020204020204"/>
              </a:rPr>
              <a:t>or</a:t>
            </a:r>
            <a:r>
              <a:rPr lang="en-US" sz="2701" dirty="0">
                <a:solidFill>
                  <a:srgbClr val="6600CC"/>
                </a:solidFill>
                <a:latin typeface="Corbel" panose="020B0503020204020204"/>
              </a:rPr>
              <a:t> 12 student to take one of </a:t>
            </a:r>
            <a:br>
              <a:rPr lang="en-US" sz="2701" dirty="0">
                <a:solidFill>
                  <a:srgbClr val="6600CC"/>
                </a:solidFill>
                <a:latin typeface="Corbel" panose="020B0503020204020204"/>
              </a:rPr>
            </a:br>
            <a:r>
              <a:rPr lang="en-US" sz="2701" b="1" dirty="0">
                <a:solidFill>
                  <a:srgbClr val="6600CC"/>
                </a:solidFill>
                <a:latin typeface="Corbel" panose="020B0503020204020204"/>
              </a:rPr>
              <a:t>24+ “Train in Trades” </a:t>
            </a:r>
            <a:r>
              <a:rPr lang="en-US" sz="2701" dirty="0">
                <a:solidFill>
                  <a:srgbClr val="6600CC"/>
                </a:solidFill>
                <a:latin typeface="Corbel" panose="020B0503020204020204"/>
              </a:rPr>
              <a:t>programs</a:t>
            </a:r>
            <a:r>
              <a:rPr lang="en-US" sz="2701" b="1" dirty="0">
                <a:solidFill>
                  <a:srgbClr val="6600CC"/>
                </a:solidFill>
                <a:latin typeface="Corbel" panose="020B0503020204020204"/>
              </a:rPr>
              <a:t>:</a:t>
            </a:r>
          </a:p>
          <a:p>
            <a:pPr marL="685983" lvl="1" indent="-342991" defTabSz="685983" fontAlgn="auto">
              <a:spcBef>
                <a:spcPts val="900"/>
              </a:spcBef>
              <a:spcAft>
                <a:spcPts val="0"/>
              </a:spcAft>
              <a:buFont typeface="Arial" panose="020B0604020202020204" pitchFamily="34" charset="0"/>
              <a:buChar char="•"/>
            </a:pPr>
            <a:r>
              <a:rPr lang="en-US" sz="2101" b="1" dirty="0">
                <a:solidFill>
                  <a:srgbClr val="0070C0"/>
                </a:solidFill>
                <a:latin typeface="Corbel" panose="020B0503020204020204"/>
              </a:rPr>
              <a:t>Tuition Free </a:t>
            </a:r>
            <a:r>
              <a:rPr lang="en-US" sz="2101" dirty="0">
                <a:solidFill>
                  <a:srgbClr val="0070C0"/>
                </a:solidFill>
                <a:latin typeface="Corbel" panose="020B0503020204020204"/>
              </a:rPr>
              <a:t>– saves $1,000</a:t>
            </a:r>
            <a:r>
              <a:rPr lang="en-US" dirty="0">
                <a:solidFill>
                  <a:srgbClr val="0070C0"/>
                </a:solidFill>
                <a:latin typeface="Corbel" panose="020B0503020204020204"/>
              </a:rPr>
              <a:t>s</a:t>
            </a:r>
            <a:endParaRPr lang="en-US" sz="1200" dirty="0">
              <a:solidFill>
                <a:srgbClr val="0070C0"/>
              </a:solidFill>
              <a:latin typeface="Corbel" panose="020B0503020204020204"/>
            </a:endParaRPr>
          </a:p>
          <a:p>
            <a:pPr marL="685983" lvl="1" indent="-342991" defTabSz="685983" fontAlgn="auto">
              <a:spcBef>
                <a:spcPts val="900"/>
              </a:spcBef>
              <a:spcAft>
                <a:spcPts val="0"/>
              </a:spcAft>
              <a:buFont typeface="Arial" panose="020B0604020202020204" pitchFamily="34" charset="0"/>
              <a:buChar char="•"/>
            </a:pPr>
            <a:r>
              <a:rPr lang="en-US" sz="2101" b="1" dirty="0">
                <a:solidFill>
                  <a:srgbClr val="0070C0"/>
                </a:solidFill>
                <a:latin typeface="Corbel" panose="020B0503020204020204"/>
              </a:rPr>
              <a:t>Post Secondary </a:t>
            </a:r>
            <a:r>
              <a:rPr lang="en-US" sz="2101" dirty="0">
                <a:solidFill>
                  <a:srgbClr val="0070C0"/>
                </a:solidFill>
                <a:latin typeface="Corbel" panose="020B0503020204020204"/>
              </a:rPr>
              <a:t>level training</a:t>
            </a:r>
          </a:p>
          <a:p>
            <a:pPr marL="685983" lvl="1" indent="-342991" defTabSz="685983" fontAlgn="auto">
              <a:spcBef>
                <a:spcPts val="900"/>
              </a:spcBef>
              <a:spcAft>
                <a:spcPts val="0"/>
              </a:spcAft>
              <a:buFont typeface="Arial" panose="020B0604020202020204" pitchFamily="34" charset="0"/>
              <a:buChar char="•"/>
            </a:pPr>
            <a:r>
              <a:rPr lang="en-US" sz="2101" b="1" dirty="0">
                <a:solidFill>
                  <a:srgbClr val="0070C0"/>
                </a:solidFill>
                <a:latin typeface="Corbel" panose="020B0503020204020204"/>
              </a:rPr>
              <a:t>Level 1 Certification</a:t>
            </a:r>
          </a:p>
          <a:p>
            <a:pPr marL="685983" lvl="1" indent="-342991" defTabSz="685983" fontAlgn="auto">
              <a:spcBef>
                <a:spcPts val="900"/>
              </a:spcBef>
              <a:spcAft>
                <a:spcPts val="0"/>
              </a:spcAft>
              <a:buFont typeface="Arial" panose="020B0604020202020204" pitchFamily="34" charset="0"/>
              <a:buChar char="•"/>
            </a:pPr>
            <a:r>
              <a:rPr lang="en-US" sz="2101" b="1" dirty="0">
                <a:solidFill>
                  <a:srgbClr val="0070C0"/>
                </a:solidFill>
                <a:latin typeface="Corbel" panose="020B0503020204020204"/>
              </a:rPr>
              <a:t>Dual /Triple Credits</a:t>
            </a:r>
            <a:r>
              <a:rPr lang="en-US" sz="2101" dirty="0">
                <a:solidFill>
                  <a:srgbClr val="0070C0"/>
                </a:solidFill>
                <a:latin typeface="Corbel" panose="020B0503020204020204"/>
              </a:rPr>
              <a:t>:</a:t>
            </a:r>
          </a:p>
          <a:p>
            <a:pPr marL="1274308" lvl="3" indent="-245334" defTabSz="685983" fontAlgn="auto">
              <a:spcBef>
                <a:spcPts val="450"/>
              </a:spcBef>
              <a:spcAft>
                <a:spcPts val="0"/>
              </a:spcAft>
              <a:buFont typeface="Arial" panose="020B0604020202020204" pitchFamily="34" charset="0"/>
              <a:buChar char="•"/>
            </a:pPr>
            <a:r>
              <a:rPr lang="en-US" sz="1800" dirty="0">
                <a:solidFill>
                  <a:srgbClr val="0070C0"/>
                </a:solidFill>
                <a:latin typeface="Corbel" panose="020B0503020204020204"/>
              </a:rPr>
              <a:t>high school</a:t>
            </a:r>
          </a:p>
          <a:p>
            <a:pPr marL="1274308" lvl="3" indent="-245334" defTabSz="685983" fontAlgn="auto">
              <a:spcBef>
                <a:spcPts val="450"/>
              </a:spcBef>
              <a:spcAft>
                <a:spcPts val="0"/>
              </a:spcAft>
              <a:buFont typeface="Arial" panose="020B0604020202020204" pitchFamily="34" charset="0"/>
              <a:buChar char="•"/>
            </a:pPr>
            <a:r>
              <a:rPr lang="en-US" sz="1800" dirty="0">
                <a:solidFill>
                  <a:srgbClr val="0070C0"/>
                </a:solidFill>
                <a:latin typeface="Corbel" panose="020B0503020204020204"/>
              </a:rPr>
              <a:t>post secondary </a:t>
            </a:r>
            <a:r>
              <a:rPr lang="en-US" sz="1350" dirty="0">
                <a:solidFill>
                  <a:srgbClr val="0070C0"/>
                </a:solidFill>
                <a:latin typeface="Corbel" panose="020B0503020204020204"/>
              </a:rPr>
              <a:t>and/or </a:t>
            </a:r>
          </a:p>
          <a:p>
            <a:pPr marL="1274308" lvl="3" indent="-245334" defTabSz="685983" fontAlgn="auto">
              <a:spcBef>
                <a:spcPts val="450"/>
              </a:spcBef>
              <a:spcAft>
                <a:spcPts val="0"/>
              </a:spcAft>
              <a:buFont typeface="Arial" panose="020B0604020202020204" pitchFamily="34" charset="0"/>
              <a:buChar char="•"/>
            </a:pPr>
            <a:r>
              <a:rPr lang="en-US" sz="1800" dirty="0">
                <a:solidFill>
                  <a:srgbClr val="0070C0"/>
                </a:solidFill>
                <a:latin typeface="Corbel" panose="020B0503020204020204"/>
              </a:rPr>
              <a:t>industry</a:t>
            </a:r>
          </a:p>
        </p:txBody>
      </p:sp>
      <p:sp>
        <p:nvSpPr>
          <p:cNvPr id="7" name="Title 12"/>
          <p:cNvSpPr txBox="1">
            <a:spLocks/>
          </p:cNvSpPr>
          <p:nvPr/>
        </p:nvSpPr>
        <p:spPr>
          <a:xfrm>
            <a:off x="172860" y="1415263"/>
            <a:ext cx="2344952" cy="1321763"/>
          </a:xfrm>
          <a:prstGeom prst="rect">
            <a:avLst/>
          </a:prstGeom>
        </p:spPr>
        <p:txBody>
          <a:bodyPr vert="horz" lIns="68598" tIns="34299" rIns="68598" bIns="34299" rtlCol="0" anchor="b">
            <a:noAutofit/>
          </a:bodyPr>
          <a:lstStyle>
            <a:lvl1pPr algn="l" defTabSz="914400" rtl="0" eaLnBrk="1" latinLnBrk="0" hangingPunct="1">
              <a:lnSpc>
                <a:spcPct val="90000"/>
              </a:lnSpc>
              <a:spcBef>
                <a:spcPct val="0"/>
              </a:spcBef>
              <a:buNone/>
              <a:defRPr sz="5400" b="0" kern="1200" cap="none"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685983" fontAlgn="auto">
              <a:spcAft>
                <a:spcPts val="0"/>
              </a:spcAft>
            </a:pPr>
            <a:r>
              <a:rPr lang="en-US" sz="4951" b="1" dirty="0">
                <a:solidFill>
                  <a:srgbClr val="FFFF00"/>
                </a:solidFill>
                <a:latin typeface="Corbel" panose="020B0503020204020204"/>
              </a:rPr>
              <a:t>TRAIN</a:t>
            </a:r>
            <a:br>
              <a:rPr lang="en-US" sz="4051" dirty="0">
                <a:solidFill>
                  <a:prstClr val="white"/>
                </a:solidFill>
                <a:latin typeface="Corbel" panose="020B0503020204020204"/>
              </a:rPr>
            </a:br>
            <a:r>
              <a:rPr lang="en-US" sz="2101" dirty="0">
                <a:solidFill>
                  <a:prstClr val="white"/>
                </a:solidFill>
                <a:latin typeface="Corbel" panose="020B0503020204020204"/>
              </a:rPr>
              <a:t>in </a:t>
            </a:r>
            <a:r>
              <a:rPr lang="en-US" sz="2101" b="1" dirty="0">
                <a:solidFill>
                  <a:prstClr val="white"/>
                </a:solidFill>
                <a:latin typeface="Corbel" panose="020B0503020204020204"/>
              </a:rPr>
              <a:t>Trades</a:t>
            </a:r>
            <a:r>
              <a:rPr lang="en-US" sz="2101" dirty="0">
                <a:solidFill>
                  <a:prstClr val="white"/>
                </a:solidFill>
                <a:latin typeface="Corbel" panose="020B0503020204020204"/>
              </a:rPr>
              <a:t> </a:t>
            </a:r>
            <a:r>
              <a:rPr lang="en-US" sz="2101" b="1" dirty="0">
                <a:solidFill>
                  <a:prstClr val="white"/>
                </a:solidFill>
                <a:latin typeface="Corbel" panose="020B0503020204020204"/>
              </a:rPr>
              <a:t>Programs</a:t>
            </a:r>
            <a:endParaRPr lang="en-US" sz="3001" dirty="0">
              <a:solidFill>
                <a:prstClr val="white"/>
              </a:solidFill>
              <a:latin typeface="Corbel" panose="020B0503020204020204"/>
            </a:endParaRPr>
          </a:p>
          <a:p>
            <a:pPr algn="r" defTabSz="685983" fontAlgn="auto">
              <a:spcAft>
                <a:spcPts val="0"/>
              </a:spcAft>
            </a:pPr>
            <a:endParaRPr lang="en-US" sz="1500" dirty="0">
              <a:solidFill>
                <a:srgbClr val="FFFF00"/>
              </a:solidFill>
              <a:latin typeface="Corbel" panose="020B0503020204020204"/>
            </a:endParaRPr>
          </a:p>
        </p:txBody>
      </p:sp>
      <p:pic>
        <p:nvPicPr>
          <p:cNvPr id="1026" name="8B74D611-573A-4E6A-A29F-AA42F8D11BF0" descr="IMG_3690.jpg">
            <a:extLst>
              <a:ext uri="{FF2B5EF4-FFF2-40B4-BE49-F238E27FC236}">
                <a16:creationId xmlns:a16="http://schemas.microsoft.com/office/drawing/2014/main" id="{22C0D70B-EB71-4ACD-AC0A-C825740F6E9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9974"/>
          <a:stretch/>
        </p:blipFill>
        <p:spPr bwMode="auto">
          <a:xfrm>
            <a:off x="172860" y="2644093"/>
            <a:ext cx="3042666" cy="3246539"/>
          </a:xfrm>
          <a:prstGeom prst="rect">
            <a:avLst/>
          </a:prstGeom>
          <a:ln w="28575">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346565"/>
      </p:ext>
    </p:extLst>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ubtitle 2"/>
          <p:cNvSpPr txBox="1">
            <a:spLocks/>
          </p:cNvSpPr>
          <p:nvPr/>
        </p:nvSpPr>
        <p:spPr>
          <a:xfrm>
            <a:off x="3936055" y="1113823"/>
            <a:ext cx="5480657" cy="4887598"/>
          </a:xfrm>
          <a:prstGeom prst="rect">
            <a:avLst/>
          </a:prstGeom>
        </p:spPr>
        <p:txBody>
          <a:bodyPr vert="horz" lIns="68598" tIns="34299" rIns="68598" bIns="34299" numCol="1" rtlCol="0" anchor="t">
            <a:noAutofit/>
          </a:bodyPr>
          <a:lstStyle>
            <a:lvl1pPr marL="0" indent="0" algn="l" defTabSz="914400" rtl="0" eaLnBrk="1" latinLnBrk="0" hangingPunct="1">
              <a:lnSpc>
                <a:spcPct val="90000"/>
              </a:lnSpc>
              <a:spcBef>
                <a:spcPts val="0"/>
              </a:spcBef>
              <a:buSzPct val="90000"/>
              <a:buFont typeface="Arial" pitchFamily="34" charset="0"/>
              <a:buNone/>
              <a:defRPr sz="2000" kern="1200">
                <a:solidFill>
                  <a:schemeClr val="accent1"/>
                </a:solidFill>
                <a:latin typeface="+mn-lt"/>
                <a:ea typeface="+mn-ea"/>
                <a:cs typeface="+mn-cs"/>
              </a:defRPr>
            </a:lvl1pPr>
            <a:lvl2pPr marL="457200" indent="0" algn="l" defTabSz="914400" rtl="0" eaLnBrk="1" latinLnBrk="0" hangingPunct="1">
              <a:lnSpc>
                <a:spcPct val="90000"/>
              </a:lnSpc>
              <a:spcBef>
                <a:spcPts val="600"/>
              </a:spcBef>
              <a:buSzPct val="9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SzPct val="9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9pPr>
          </a:lstStyle>
          <a:p>
            <a:pPr defTabSz="685983" fontAlgn="auto">
              <a:spcAft>
                <a:spcPts val="750"/>
              </a:spcAft>
            </a:pPr>
            <a:r>
              <a:rPr lang="en-US" sz="2251" b="1" dirty="0">
                <a:solidFill>
                  <a:srgbClr val="6600CC"/>
                </a:solidFill>
                <a:latin typeface="Corbel" panose="020B0503020204020204"/>
              </a:rPr>
              <a:t>Aircraft Maintenance Engineer - M</a:t>
            </a:r>
          </a:p>
          <a:p>
            <a:pPr defTabSz="685983" fontAlgn="auto">
              <a:spcAft>
                <a:spcPts val="750"/>
              </a:spcAft>
            </a:pPr>
            <a:r>
              <a:rPr lang="en-US" sz="2251" b="1" dirty="0">
                <a:solidFill>
                  <a:srgbClr val="6600CC"/>
                </a:solidFill>
                <a:latin typeface="Corbel" panose="020B0503020204020204"/>
              </a:rPr>
              <a:t>Appliance Service Tech</a:t>
            </a:r>
          </a:p>
          <a:p>
            <a:pPr defTabSz="685983" fontAlgn="auto">
              <a:spcAft>
                <a:spcPts val="750"/>
              </a:spcAft>
            </a:pPr>
            <a:r>
              <a:rPr lang="en-US" sz="2251" b="1" dirty="0">
                <a:solidFill>
                  <a:srgbClr val="6600CC"/>
                </a:solidFill>
                <a:latin typeface="Corbel" panose="020B0503020204020204"/>
              </a:rPr>
              <a:t>Auto Collision + Refinishing Tech</a:t>
            </a:r>
          </a:p>
          <a:p>
            <a:pPr defTabSz="685983" fontAlgn="auto">
              <a:spcAft>
                <a:spcPts val="750"/>
              </a:spcAft>
            </a:pPr>
            <a:r>
              <a:rPr lang="en-US" sz="2251" b="1" dirty="0">
                <a:solidFill>
                  <a:srgbClr val="6600CC"/>
                </a:solidFill>
                <a:latin typeface="Corbel" panose="020B0503020204020204"/>
              </a:rPr>
              <a:t>Automotive Service Tech</a:t>
            </a:r>
            <a:endParaRPr lang="en-US" sz="2251" dirty="0">
              <a:solidFill>
                <a:prstClr val="black"/>
              </a:solidFill>
              <a:latin typeface="Corbel" panose="020B0503020204020204"/>
            </a:endParaRPr>
          </a:p>
          <a:p>
            <a:pPr defTabSz="685983" fontAlgn="auto">
              <a:spcAft>
                <a:spcPts val="750"/>
              </a:spcAft>
            </a:pPr>
            <a:r>
              <a:rPr lang="en-US" sz="2251" b="1" dirty="0">
                <a:solidFill>
                  <a:srgbClr val="6600CC"/>
                </a:solidFill>
                <a:latin typeface="Corbel" panose="020B0503020204020204"/>
              </a:rPr>
              <a:t>Baker</a:t>
            </a:r>
            <a:endParaRPr lang="en-US" sz="2251" dirty="0">
              <a:solidFill>
                <a:prstClr val="black"/>
              </a:solidFill>
              <a:latin typeface="Corbel" panose="020B0503020204020204"/>
            </a:endParaRPr>
          </a:p>
          <a:p>
            <a:pPr defTabSz="685983" fontAlgn="auto">
              <a:spcAft>
                <a:spcPts val="750"/>
              </a:spcAft>
            </a:pPr>
            <a:r>
              <a:rPr lang="en-US" sz="2251" b="1" dirty="0">
                <a:solidFill>
                  <a:srgbClr val="6600CC"/>
                </a:solidFill>
                <a:latin typeface="Corbel" panose="020B0503020204020204"/>
              </a:rPr>
              <a:t>Cabinet Maker </a:t>
            </a:r>
            <a:r>
              <a:rPr lang="en-US" sz="1500" b="1" dirty="0">
                <a:solidFill>
                  <a:srgbClr val="6600CC"/>
                </a:solidFill>
                <a:latin typeface="Corbel" panose="020B0503020204020204"/>
              </a:rPr>
              <a:t>(Joiner)</a:t>
            </a:r>
            <a:endParaRPr lang="en-US" sz="2251" dirty="0">
              <a:solidFill>
                <a:prstClr val="black"/>
              </a:solidFill>
              <a:latin typeface="Corbel" panose="020B0503020204020204"/>
            </a:endParaRPr>
          </a:p>
          <a:p>
            <a:pPr defTabSz="685983" fontAlgn="auto">
              <a:spcAft>
                <a:spcPts val="750"/>
              </a:spcAft>
            </a:pPr>
            <a:r>
              <a:rPr lang="en-US" sz="2251" b="1" dirty="0">
                <a:solidFill>
                  <a:srgbClr val="6600CC"/>
                </a:solidFill>
                <a:latin typeface="Corbel" panose="020B0503020204020204"/>
              </a:rPr>
              <a:t>Carpenter</a:t>
            </a:r>
          </a:p>
          <a:p>
            <a:pPr defTabSz="685983" fontAlgn="auto">
              <a:spcAft>
                <a:spcPts val="750"/>
              </a:spcAft>
            </a:pPr>
            <a:r>
              <a:rPr lang="en-US" sz="2251" b="1" dirty="0">
                <a:solidFill>
                  <a:srgbClr val="6600CC"/>
                </a:solidFill>
                <a:latin typeface="Corbel" panose="020B0503020204020204"/>
              </a:rPr>
              <a:t>CNC-Machinist</a:t>
            </a:r>
            <a:endParaRPr lang="en-US" sz="2251" dirty="0">
              <a:solidFill>
                <a:prstClr val="black"/>
              </a:solidFill>
              <a:latin typeface="Corbel" panose="020B0503020204020204"/>
            </a:endParaRPr>
          </a:p>
          <a:p>
            <a:pPr defTabSz="685983" fontAlgn="auto">
              <a:spcAft>
                <a:spcPts val="750"/>
              </a:spcAft>
            </a:pPr>
            <a:r>
              <a:rPr lang="en-US" sz="1500" b="1" dirty="0">
                <a:solidFill>
                  <a:srgbClr val="6600CC"/>
                </a:solidFill>
                <a:latin typeface="Corbel" panose="020B0503020204020204"/>
              </a:rPr>
              <a:t>(Professional)</a:t>
            </a:r>
            <a:r>
              <a:rPr lang="en-US" sz="1350" b="1" dirty="0">
                <a:solidFill>
                  <a:srgbClr val="6600CC"/>
                </a:solidFill>
                <a:latin typeface="Corbel" panose="020B0503020204020204"/>
              </a:rPr>
              <a:t> </a:t>
            </a:r>
            <a:r>
              <a:rPr lang="en-US" sz="2251" b="1" dirty="0">
                <a:solidFill>
                  <a:srgbClr val="6600CC"/>
                </a:solidFill>
                <a:latin typeface="Corbel" panose="020B0503020204020204"/>
              </a:rPr>
              <a:t>Cook</a:t>
            </a:r>
            <a:endParaRPr lang="en-US" sz="2251" dirty="0">
              <a:solidFill>
                <a:prstClr val="black"/>
              </a:solidFill>
              <a:latin typeface="Corbel" panose="020B0503020204020204"/>
            </a:endParaRPr>
          </a:p>
          <a:p>
            <a:pPr defTabSz="685983" fontAlgn="auto">
              <a:spcAft>
                <a:spcPts val="750"/>
              </a:spcAft>
            </a:pPr>
            <a:r>
              <a:rPr lang="en-US" sz="2251" b="1" dirty="0">
                <a:solidFill>
                  <a:srgbClr val="6600CC"/>
                </a:solidFill>
                <a:latin typeface="Corbel" panose="020B0503020204020204"/>
              </a:rPr>
              <a:t>Electrician</a:t>
            </a:r>
          </a:p>
          <a:p>
            <a:pPr defTabSz="685983" fontAlgn="auto">
              <a:spcAft>
                <a:spcPts val="750"/>
              </a:spcAft>
            </a:pPr>
            <a:r>
              <a:rPr lang="en-US" sz="2251" b="1" dirty="0">
                <a:solidFill>
                  <a:srgbClr val="6600CC"/>
                </a:solidFill>
                <a:latin typeface="Corbel" panose="020B0503020204020204"/>
              </a:rPr>
              <a:t>Hairstylist</a:t>
            </a:r>
          </a:p>
          <a:p>
            <a:pPr defTabSz="685983" fontAlgn="auto">
              <a:spcAft>
                <a:spcPts val="750"/>
              </a:spcAft>
            </a:pPr>
            <a:r>
              <a:rPr lang="en-US" sz="2251" b="1" dirty="0">
                <a:solidFill>
                  <a:srgbClr val="6600CC"/>
                </a:solidFill>
                <a:latin typeface="Corbel" panose="020B0503020204020204"/>
              </a:rPr>
              <a:t>Heavy Duty Equipment Technician</a:t>
            </a:r>
            <a:endParaRPr lang="en-US" sz="2251" dirty="0">
              <a:solidFill>
                <a:prstClr val="black"/>
              </a:solidFill>
              <a:latin typeface="Corbel" panose="020B0503020204020204"/>
            </a:endParaRPr>
          </a:p>
        </p:txBody>
      </p:sp>
      <p:pic>
        <p:nvPicPr>
          <p:cNvPr id="10" name="Picture 9">
            <a:extLst>
              <a:ext uri="{FF2B5EF4-FFF2-40B4-BE49-F238E27FC236}">
                <a16:creationId xmlns:a16="http://schemas.microsoft.com/office/drawing/2014/main" id="{40186029-137C-4D3C-9768-8367A0E1270E}"/>
              </a:ext>
            </a:extLst>
          </p:cNvPr>
          <p:cNvPicPr>
            <a:picLocks noChangeAspect="1"/>
          </p:cNvPicPr>
          <p:nvPr/>
        </p:nvPicPr>
        <p:blipFill>
          <a:blip r:embed="rId3" cstate="print">
            <a:extLst>
              <a:ext uri="{28A0092B-C50C-407E-A947-70E740481C1C}">
                <a14:useLocalDpi xmlns:a14="http://schemas.microsoft.com/office/drawing/2010/main" val="0"/>
              </a:ext>
            </a:extLst>
          </a:blip>
          <a:srcRect l="18741" r="18741"/>
          <a:stretch/>
        </p:blipFill>
        <p:spPr>
          <a:xfrm rot="5400000">
            <a:off x="343745" y="2717789"/>
            <a:ext cx="3037459" cy="3379230"/>
          </a:xfrm>
          <a:prstGeom prst="rect">
            <a:avLst/>
          </a:prstGeom>
          <a:ln w="28575">
            <a:solidFill>
              <a:srgbClr val="FFFF00"/>
            </a:solidFill>
          </a:ln>
        </p:spPr>
      </p:pic>
      <p:sp>
        <p:nvSpPr>
          <p:cNvPr id="5" name="Title 12">
            <a:extLst>
              <a:ext uri="{FF2B5EF4-FFF2-40B4-BE49-F238E27FC236}">
                <a16:creationId xmlns:a16="http://schemas.microsoft.com/office/drawing/2014/main" id="{13EC7055-FDE8-4D14-8D2D-CF94915FABC6}"/>
              </a:ext>
            </a:extLst>
          </p:cNvPr>
          <p:cNvSpPr txBox="1">
            <a:spLocks/>
          </p:cNvSpPr>
          <p:nvPr/>
        </p:nvSpPr>
        <p:spPr>
          <a:xfrm>
            <a:off x="172860" y="1415263"/>
            <a:ext cx="2344952" cy="1321763"/>
          </a:xfrm>
          <a:prstGeom prst="rect">
            <a:avLst/>
          </a:prstGeom>
        </p:spPr>
        <p:txBody>
          <a:bodyPr vert="horz" lIns="68598" tIns="34299" rIns="68598" bIns="34299" rtlCol="0" anchor="b">
            <a:noAutofit/>
          </a:bodyPr>
          <a:lstStyle>
            <a:lvl1pPr algn="l" defTabSz="914400" rtl="0" eaLnBrk="1" latinLnBrk="0" hangingPunct="1">
              <a:lnSpc>
                <a:spcPct val="90000"/>
              </a:lnSpc>
              <a:spcBef>
                <a:spcPct val="0"/>
              </a:spcBef>
              <a:buNone/>
              <a:defRPr sz="5400" b="0" kern="1200" cap="none"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685983" fontAlgn="auto">
              <a:spcAft>
                <a:spcPts val="0"/>
              </a:spcAft>
            </a:pPr>
            <a:r>
              <a:rPr lang="en-US" sz="4951" b="1" dirty="0">
                <a:solidFill>
                  <a:srgbClr val="FFFF00"/>
                </a:solidFill>
                <a:latin typeface="Corbel" panose="020B0503020204020204"/>
              </a:rPr>
              <a:t>TRAIN</a:t>
            </a:r>
            <a:br>
              <a:rPr lang="en-US" sz="4051" dirty="0">
                <a:solidFill>
                  <a:prstClr val="white"/>
                </a:solidFill>
                <a:latin typeface="Corbel" panose="020B0503020204020204"/>
              </a:rPr>
            </a:br>
            <a:r>
              <a:rPr lang="en-US" sz="2101" dirty="0">
                <a:solidFill>
                  <a:prstClr val="white"/>
                </a:solidFill>
                <a:latin typeface="Corbel" panose="020B0503020204020204"/>
              </a:rPr>
              <a:t>in </a:t>
            </a:r>
            <a:r>
              <a:rPr lang="en-US" sz="2101" b="1" dirty="0">
                <a:solidFill>
                  <a:prstClr val="white"/>
                </a:solidFill>
                <a:latin typeface="Corbel" panose="020B0503020204020204"/>
              </a:rPr>
              <a:t>Trades</a:t>
            </a:r>
            <a:r>
              <a:rPr lang="en-US" sz="2101" dirty="0">
                <a:solidFill>
                  <a:prstClr val="white"/>
                </a:solidFill>
                <a:latin typeface="Corbel" panose="020B0503020204020204"/>
              </a:rPr>
              <a:t> </a:t>
            </a:r>
            <a:r>
              <a:rPr lang="en-US" sz="2101" b="1" dirty="0">
                <a:solidFill>
                  <a:prstClr val="white"/>
                </a:solidFill>
                <a:latin typeface="Corbel" panose="020B0503020204020204"/>
              </a:rPr>
              <a:t>Programs</a:t>
            </a:r>
            <a:endParaRPr lang="en-US" sz="3001" dirty="0">
              <a:solidFill>
                <a:prstClr val="white"/>
              </a:solidFill>
              <a:latin typeface="Corbel" panose="020B0503020204020204"/>
            </a:endParaRPr>
          </a:p>
          <a:p>
            <a:pPr algn="r" defTabSz="685983" fontAlgn="auto">
              <a:spcAft>
                <a:spcPts val="0"/>
              </a:spcAft>
            </a:pPr>
            <a:endParaRPr lang="en-US" sz="1500" dirty="0">
              <a:solidFill>
                <a:srgbClr val="FFFF00"/>
              </a:solidFill>
              <a:latin typeface="Corbel" panose="020B0503020204020204"/>
            </a:endParaRPr>
          </a:p>
        </p:txBody>
      </p:sp>
    </p:spTree>
    <p:extLst>
      <p:ext uri="{BB962C8B-B14F-4D97-AF65-F5344CB8AC3E}">
        <p14:creationId xmlns:p14="http://schemas.microsoft.com/office/powerpoint/2010/main" val="1865715776"/>
      </p:ext>
    </p:extLst>
  </p:cSld>
  <p:clrMapOvr>
    <a:overrideClrMapping bg1="lt1" tx1="dk1" bg2="lt2" tx2="dk2" accent1="accent1" accent2="accent2" accent3="accent3" accent4="accent4" accent5="accent5" accent6="accent6" hlink="hlink" folHlink="folHlink"/>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890001" y="1065720"/>
            <a:ext cx="4973769" cy="4997362"/>
          </a:xfrm>
          <a:prstGeom prst="rect">
            <a:avLst/>
          </a:prstGeom>
        </p:spPr>
        <p:txBody>
          <a:bodyPr vert="horz" lIns="68598" tIns="34299" rIns="68598" bIns="34299" numCol="1" rtlCol="0" anchor="t">
            <a:noAutofit/>
          </a:bodyPr>
          <a:lstStyle>
            <a:lvl1pPr marL="0" indent="0" algn="l" defTabSz="914400" rtl="0" eaLnBrk="1" latinLnBrk="0" hangingPunct="1">
              <a:lnSpc>
                <a:spcPct val="90000"/>
              </a:lnSpc>
              <a:spcBef>
                <a:spcPts val="0"/>
              </a:spcBef>
              <a:buSzPct val="90000"/>
              <a:buFont typeface="Arial" pitchFamily="34" charset="0"/>
              <a:buNone/>
              <a:defRPr sz="2000" kern="1200">
                <a:solidFill>
                  <a:schemeClr val="accent1"/>
                </a:solidFill>
                <a:latin typeface="+mn-lt"/>
                <a:ea typeface="+mn-ea"/>
                <a:cs typeface="+mn-cs"/>
              </a:defRPr>
            </a:lvl1pPr>
            <a:lvl2pPr marL="457200" indent="0" algn="l" defTabSz="914400" rtl="0" eaLnBrk="1" latinLnBrk="0" hangingPunct="1">
              <a:lnSpc>
                <a:spcPct val="90000"/>
              </a:lnSpc>
              <a:spcBef>
                <a:spcPts val="600"/>
              </a:spcBef>
              <a:buSzPct val="9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SzPct val="9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9pPr>
          </a:lstStyle>
          <a:p>
            <a:pPr defTabSz="685983" fontAlgn="auto">
              <a:spcAft>
                <a:spcPts val="750"/>
              </a:spcAft>
            </a:pPr>
            <a:r>
              <a:rPr lang="en-US" sz="2251" b="1" dirty="0">
                <a:solidFill>
                  <a:srgbClr val="6600CC"/>
                </a:solidFill>
                <a:latin typeface="Corbel" panose="020B0503020204020204"/>
              </a:rPr>
              <a:t>Ironworker</a:t>
            </a:r>
            <a:endParaRPr lang="en-US" sz="2251" dirty="0">
              <a:solidFill>
                <a:prstClr val="black"/>
              </a:solidFill>
              <a:latin typeface="Corbel" panose="020B0503020204020204"/>
            </a:endParaRPr>
          </a:p>
          <a:p>
            <a:pPr defTabSz="685983" fontAlgn="auto">
              <a:spcAft>
                <a:spcPts val="750"/>
              </a:spcAft>
            </a:pPr>
            <a:r>
              <a:rPr lang="en-US" sz="2251" b="1" dirty="0">
                <a:solidFill>
                  <a:srgbClr val="6600CC"/>
                </a:solidFill>
                <a:latin typeface="Corbel" panose="020B0503020204020204"/>
              </a:rPr>
              <a:t>Marine Mechanical Technician</a:t>
            </a:r>
          </a:p>
          <a:p>
            <a:pPr defTabSz="685983" fontAlgn="auto">
              <a:spcAft>
                <a:spcPts val="750"/>
              </a:spcAft>
            </a:pPr>
            <a:r>
              <a:rPr lang="en-US" sz="2251" b="1" dirty="0">
                <a:solidFill>
                  <a:srgbClr val="6600CC"/>
                </a:solidFill>
                <a:latin typeface="Corbel" panose="020B0503020204020204"/>
              </a:rPr>
              <a:t>Metal Fabricator</a:t>
            </a:r>
            <a:endParaRPr lang="en-US" sz="2251" dirty="0">
              <a:solidFill>
                <a:prstClr val="black"/>
              </a:solidFill>
              <a:latin typeface="Corbel" panose="020B0503020204020204"/>
            </a:endParaRPr>
          </a:p>
          <a:p>
            <a:pPr defTabSz="685983" fontAlgn="auto">
              <a:spcAft>
                <a:spcPts val="750"/>
              </a:spcAft>
            </a:pPr>
            <a:r>
              <a:rPr lang="en-US" sz="2251" b="1" dirty="0">
                <a:solidFill>
                  <a:srgbClr val="6600CC"/>
                </a:solidFill>
                <a:latin typeface="Corbel" panose="020B0503020204020204"/>
              </a:rPr>
              <a:t>Millwright</a:t>
            </a:r>
            <a:endParaRPr lang="en-US" sz="2251" dirty="0">
              <a:solidFill>
                <a:prstClr val="black"/>
              </a:solidFill>
              <a:latin typeface="Corbel" panose="020B0503020204020204"/>
            </a:endParaRPr>
          </a:p>
          <a:p>
            <a:pPr defTabSz="685983" fontAlgn="auto">
              <a:spcAft>
                <a:spcPts val="750"/>
              </a:spcAft>
            </a:pPr>
            <a:r>
              <a:rPr lang="en-US" sz="2251" b="1" dirty="0">
                <a:solidFill>
                  <a:srgbClr val="6600CC"/>
                </a:solidFill>
                <a:latin typeface="Corbel" panose="020B0503020204020204"/>
              </a:rPr>
              <a:t>Motorcycle Mechanic</a:t>
            </a:r>
            <a:endParaRPr lang="en-US" sz="2251" dirty="0">
              <a:solidFill>
                <a:prstClr val="black"/>
              </a:solidFill>
              <a:latin typeface="Corbel" panose="020B0503020204020204"/>
            </a:endParaRPr>
          </a:p>
          <a:p>
            <a:pPr defTabSz="685983" fontAlgn="auto">
              <a:spcAft>
                <a:spcPts val="750"/>
              </a:spcAft>
            </a:pPr>
            <a:r>
              <a:rPr lang="en-US" sz="1500" b="1" dirty="0">
                <a:solidFill>
                  <a:srgbClr val="6600CC"/>
                </a:solidFill>
                <a:latin typeface="Corbel" panose="020B0503020204020204"/>
              </a:rPr>
              <a:t>(Commercial)</a:t>
            </a:r>
            <a:r>
              <a:rPr lang="en-US" sz="2251" b="1" dirty="0">
                <a:solidFill>
                  <a:srgbClr val="6600CC"/>
                </a:solidFill>
                <a:latin typeface="Corbel" panose="020B0503020204020204"/>
              </a:rPr>
              <a:t> Painter</a:t>
            </a:r>
            <a:endParaRPr lang="en-US" sz="2251" dirty="0">
              <a:solidFill>
                <a:prstClr val="black"/>
              </a:solidFill>
              <a:latin typeface="Corbel" panose="020B0503020204020204"/>
            </a:endParaRPr>
          </a:p>
          <a:p>
            <a:pPr defTabSz="685983" fontAlgn="auto">
              <a:spcAft>
                <a:spcPts val="750"/>
              </a:spcAft>
            </a:pPr>
            <a:r>
              <a:rPr lang="en-US" sz="2251" b="1" dirty="0">
                <a:solidFill>
                  <a:srgbClr val="6600CC"/>
                </a:solidFill>
                <a:latin typeface="Corbel" panose="020B0503020204020204"/>
              </a:rPr>
              <a:t>Parts &amp; Warehousing Person </a:t>
            </a:r>
          </a:p>
          <a:p>
            <a:pPr defTabSz="685983" fontAlgn="auto">
              <a:spcAft>
                <a:spcPts val="750"/>
              </a:spcAft>
            </a:pPr>
            <a:r>
              <a:rPr lang="en-US" sz="2251" b="1" dirty="0">
                <a:solidFill>
                  <a:srgbClr val="6600CC"/>
                </a:solidFill>
                <a:latin typeface="Corbel" panose="020B0503020204020204"/>
              </a:rPr>
              <a:t>Plumber</a:t>
            </a:r>
          </a:p>
          <a:p>
            <a:pPr defTabSz="685983" fontAlgn="auto">
              <a:spcAft>
                <a:spcPts val="750"/>
              </a:spcAft>
            </a:pPr>
            <a:r>
              <a:rPr lang="en-US" sz="2251" b="1" dirty="0">
                <a:solidFill>
                  <a:srgbClr val="6600CC"/>
                </a:solidFill>
                <a:latin typeface="Corbel" panose="020B0503020204020204"/>
              </a:rPr>
              <a:t>Refrigeration Mechanic</a:t>
            </a:r>
            <a:endParaRPr lang="en-US" sz="2251" dirty="0">
              <a:solidFill>
                <a:prstClr val="black"/>
              </a:solidFill>
              <a:latin typeface="Corbel" panose="020B0503020204020204"/>
            </a:endParaRPr>
          </a:p>
          <a:p>
            <a:pPr defTabSz="685983" fontAlgn="auto">
              <a:spcAft>
                <a:spcPts val="750"/>
              </a:spcAft>
            </a:pPr>
            <a:r>
              <a:rPr lang="en-US" sz="2251" b="1" dirty="0">
                <a:solidFill>
                  <a:srgbClr val="6600CC"/>
                </a:solidFill>
                <a:latin typeface="Corbel" panose="020B0503020204020204"/>
              </a:rPr>
              <a:t>Security Systems Technician</a:t>
            </a:r>
          </a:p>
          <a:p>
            <a:pPr defTabSz="685983" fontAlgn="auto">
              <a:spcAft>
                <a:spcPts val="750"/>
              </a:spcAft>
            </a:pPr>
            <a:r>
              <a:rPr lang="en-US" sz="2251" b="1" dirty="0">
                <a:solidFill>
                  <a:srgbClr val="6600CC"/>
                </a:solidFill>
                <a:latin typeface="Corbel" panose="020B0503020204020204"/>
              </a:rPr>
              <a:t>Sheet Metal Worker</a:t>
            </a:r>
            <a:endParaRPr lang="en-US" sz="2251" dirty="0">
              <a:solidFill>
                <a:prstClr val="black"/>
              </a:solidFill>
              <a:latin typeface="Corbel" panose="020B0503020204020204"/>
            </a:endParaRPr>
          </a:p>
          <a:p>
            <a:pPr defTabSz="685983" fontAlgn="auto">
              <a:spcAft>
                <a:spcPts val="750"/>
              </a:spcAft>
            </a:pPr>
            <a:r>
              <a:rPr lang="en-US" sz="2251" b="1" dirty="0">
                <a:solidFill>
                  <a:srgbClr val="6600CC"/>
                </a:solidFill>
                <a:latin typeface="Corbel" panose="020B0503020204020204"/>
              </a:rPr>
              <a:t>Welder</a:t>
            </a:r>
            <a:endParaRPr lang="en-US" sz="2251" dirty="0">
              <a:solidFill>
                <a:prstClr val="black"/>
              </a:solidFill>
              <a:latin typeface="Corbel" panose="020B0503020204020204"/>
            </a:endParaRPr>
          </a:p>
        </p:txBody>
      </p:sp>
      <p:pic>
        <p:nvPicPr>
          <p:cNvPr id="9" name="Picture 8">
            <a:extLst>
              <a:ext uri="{FF2B5EF4-FFF2-40B4-BE49-F238E27FC236}">
                <a16:creationId xmlns:a16="http://schemas.microsoft.com/office/drawing/2014/main" id="{8C3AFDCA-820B-47DD-8254-00F71439D04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1342"/>
          <a:stretch/>
        </p:blipFill>
        <p:spPr>
          <a:xfrm>
            <a:off x="212076" y="3098559"/>
            <a:ext cx="3274180" cy="2777189"/>
          </a:xfrm>
          <a:prstGeom prst="rect">
            <a:avLst/>
          </a:prstGeom>
          <a:ln w="28575">
            <a:solidFill>
              <a:srgbClr val="FFFF00"/>
            </a:solidFill>
          </a:ln>
        </p:spPr>
      </p:pic>
      <p:sp>
        <p:nvSpPr>
          <p:cNvPr id="8" name="Title 12">
            <a:extLst>
              <a:ext uri="{FF2B5EF4-FFF2-40B4-BE49-F238E27FC236}">
                <a16:creationId xmlns:a16="http://schemas.microsoft.com/office/drawing/2014/main" id="{33C7C9F1-47F7-4B6C-8DFF-1B3000025A8C}"/>
              </a:ext>
            </a:extLst>
          </p:cNvPr>
          <p:cNvSpPr txBox="1">
            <a:spLocks/>
          </p:cNvSpPr>
          <p:nvPr/>
        </p:nvSpPr>
        <p:spPr>
          <a:xfrm>
            <a:off x="172860" y="1415263"/>
            <a:ext cx="2344952" cy="1321763"/>
          </a:xfrm>
          <a:prstGeom prst="rect">
            <a:avLst/>
          </a:prstGeom>
        </p:spPr>
        <p:txBody>
          <a:bodyPr vert="horz" lIns="68598" tIns="34299" rIns="68598" bIns="34299" rtlCol="0" anchor="b">
            <a:noAutofit/>
          </a:bodyPr>
          <a:lstStyle>
            <a:lvl1pPr algn="l" defTabSz="914400" rtl="0" eaLnBrk="1" latinLnBrk="0" hangingPunct="1">
              <a:lnSpc>
                <a:spcPct val="90000"/>
              </a:lnSpc>
              <a:spcBef>
                <a:spcPct val="0"/>
              </a:spcBef>
              <a:buNone/>
              <a:defRPr sz="5400" b="0" kern="1200" cap="none"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685983" fontAlgn="auto">
              <a:spcAft>
                <a:spcPts val="0"/>
              </a:spcAft>
            </a:pPr>
            <a:r>
              <a:rPr lang="en-US" sz="4951" b="1" dirty="0">
                <a:solidFill>
                  <a:srgbClr val="FFFF00"/>
                </a:solidFill>
                <a:latin typeface="Corbel" panose="020B0503020204020204"/>
              </a:rPr>
              <a:t>TRAIN</a:t>
            </a:r>
            <a:br>
              <a:rPr lang="en-US" sz="4051" dirty="0">
                <a:solidFill>
                  <a:prstClr val="white"/>
                </a:solidFill>
                <a:latin typeface="Corbel" panose="020B0503020204020204"/>
              </a:rPr>
            </a:br>
            <a:r>
              <a:rPr lang="en-US" sz="2101" dirty="0">
                <a:solidFill>
                  <a:prstClr val="white"/>
                </a:solidFill>
                <a:latin typeface="Corbel" panose="020B0503020204020204"/>
              </a:rPr>
              <a:t>in </a:t>
            </a:r>
            <a:r>
              <a:rPr lang="en-US" sz="2101" b="1" dirty="0">
                <a:solidFill>
                  <a:prstClr val="white"/>
                </a:solidFill>
                <a:latin typeface="Corbel" panose="020B0503020204020204"/>
              </a:rPr>
              <a:t>Trades</a:t>
            </a:r>
            <a:r>
              <a:rPr lang="en-US" sz="2101" dirty="0">
                <a:solidFill>
                  <a:prstClr val="white"/>
                </a:solidFill>
                <a:latin typeface="Corbel" panose="020B0503020204020204"/>
              </a:rPr>
              <a:t> </a:t>
            </a:r>
            <a:r>
              <a:rPr lang="en-US" sz="2101" b="1" dirty="0">
                <a:solidFill>
                  <a:prstClr val="white"/>
                </a:solidFill>
                <a:latin typeface="Corbel" panose="020B0503020204020204"/>
              </a:rPr>
              <a:t>Programs</a:t>
            </a:r>
            <a:endParaRPr lang="en-US" sz="3001" dirty="0">
              <a:solidFill>
                <a:prstClr val="white"/>
              </a:solidFill>
              <a:latin typeface="Corbel" panose="020B0503020204020204"/>
            </a:endParaRPr>
          </a:p>
          <a:p>
            <a:pPr algn="r" defTabSz="685983" fontAlgn="auto">
              <a:spcAft>
                <a:spcPts val="0"/>
              </a:spcAft>
            </a:pPr>
            <a:endParaRPr lang="en-US" sz="1500" dirty="0">
              <a:solidFill>
                <a:srgbClr val="FFFF00"/>
              </a:solidFill>
              <a:latin typeface="Corbel" panose="020B0503020204020204"/>
            </a:endParaRPr>
          </a:p>
        </p:txBody>
      </p:sp>
    </p:spTree>
    <p:extLst>
      <p:ext uri="{BB962C8B-B14F-4D97-AF65-F5344CB8AC3E}">
        <p14:creationId xmlns:p14="http://schemas.microsoft.com/office/powerpoint/2010/main" val="97844086"/>
      </p:ext>
    </p:extLst>
  </p:cSld>
  <p:clrMapOvr>
    <a:masterClrMapping/>
  </p:clrMapOvr>
  <p:transition spd="slow">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3"/>
          <p:cNvSpPr txBox="1">
            <a:spLocks/>
          </p:cNvSpPr>
          <p:nvPr/>
        </p:nvSpPr>
        <p:spPr>
          <a:xfrm>
            <a:off x="2723668" y="1552085"/>
            <a:ext cx="5908230" cy="3618723"/>
          </a:xfrm>
          <a:prstGeom prst="rect">
            <a:avLst/>
          </a:prstGeom>
        </p:spPr>
        <p:txBody>
          <a:bodyPr vert="horz" lIns="68598" tIns="34299" rIns="68598" bIns="34299" rtlCol="0" anchor="t">
            <a:normAutofit fontScale="92500"/>
          </a:bodyPr>
          <a:lstStyle>
            <a:lvl1pPr marL="0" indent="0" algn="l" defTabSz="914400" rtl="0" eaLnBrk="1" latinLnBrk="0" hangingPunct="1">
              <a:lnSpc>
                <a:spcPct val="90000"/>
              </a:lnSpc>
              <a:spcBef>
                <a:spcPts val="0"/>
              </a:spcBef>
              <a:buSzPct val="90000"/>
              <a:buFont typeface="Arial" pitchFamily="34" charset="0"/>
              <a:buNone/>
              <a:defRPr sz="2000" kern="1200">
                <a:solidFill>
                  <a:schemeClr val="accent1"/>
                </a:solidFill>
                <a:latin typeface="+mn-lt"/>
                <a:ea typeface="+mn-ea"/>
                <a:cs typeface="+mn-cs"/>
              </a:defRPr>
            </a:lvl1pPr>
            <a:lvl2pPr marL="457200" indent="0" algn="l" defTabSz="914400" rtl="0" eaLnBrk="1" latinLnBrk="0" hangingPunct="1">
              <a:lnSpc>
                <a:spcPct val="90000"/>
              </a:lnSpc>
              <a:spcBef>
                <a:spcPts val="600"/>
              </a:spcBef>
              <a:buSzPct val="9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SzPct val="9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9pPr>
          </a:lstStyle>
          <a:p>
            <a:pPr defTabSz="685983" fontAlgn="auto">
              <a:spcBef>
                <a:spcPts val="900"/>
              </a:spcBef>
              <a:spcAft>
                <a:spcPts val="0"/>
              </a:spcAft>
            </a:pPr>
            <a:r>
              <a:rPr lang="en-US" sz="2701" b="1" dirty="0">
                <a:solidFill>
                  <a:srgbClr val="6600CC"/>
                </a:solidFill>
                <a:latin typeface="Corbel" panose="020B0503020204020204"/>
              </a:rPr>
              <a:t>Regardless of your career aspirations… </a:t>
            </a:r>
            <a:br>
              <a:rPr lang="en-US" sz="2701" b="1" dirty="0">
                <a:solidFill>
                  <a:srgbClr val="6600CC"/>
                </a:solidFill>
                <a:latin typeface="Corbel" panose="020B0503020204020204"/>
              </a:rPr>
            </a:br>
            <a:br>
              <a:rPr lang="en-US" sz="2701" b="1" dirty="0">
                <a:solidFill>
                  <a:srgbClr val="6600CC"/>
                </a:solidFill>
                <a:latin typeface="Corbel" panose="020B0503020204020204"/>
              </a:rPr>
            </a:br>
            <a:r>
              <a:rPr lang="en-US" sz="2701" b="1" dirty="0">
                <a:solidFill>
                  <a:srgbClr val="6600CC"/>
                </a:solidFill>
                <a:latin typeface="Corbel" panose="020B0503020204020204"/>
              </a:rPr>
              <a:t>if you have/get a paying job in a trade you can receive credits toward high school graduation:</a:t>
            </a:r>
          </a:p>
          <a:p>
            <a:pPr marL="600235" lvl="1" indent="-257244" defTabSz="676455" fontAlgn="auto">
              <a:spcBef>
                <a:spcPts val="1350"/>
              </a:spcBef>
              <a:spcAft>
                <a:spcPts val="0"/>
              </a:spcAft>
              <a:buFont typeface="Arial"/>
              <a:buChar char="•"/>
            </a:pPr>
            <a:r>
              <a:rPr lang="en-US" sz="2401" dirty="0">
                <a:solidFill>
                  <a:srgbClr val="0070C0"/>
                </a:solidFill>
                <a:latin typeface="Corbel" panose="020B0503020204020204"/>
              </a:rPr>
              <a:t>120</a:t>
            </a:r>
            <a:r>
              <a:rPr lang="en-US" dirty="0">
                <a:solidFill>
                  <a:srgbClr val="0070C0"/>
                </a:solidFill>
                <a:latin typeface="Corbel" panose="020B0503020204020204"/>
              </a:rPr>
              <a:t> hrs working = </a:t>
            </a:r>
            <a:r>
              <a:rPr lang="en-US" sz="2251" dirty="0">
                <a:solidFill>
                  <a:srgbClr val="0070C0"/>
                </a:solidFill>
                <a:latin typeface="Corbel" panose="020B0503020204020204"/>
              </a:rPr>
              <a:t>4 </a:t>
            </a:r>
            <a:r>
              <a:rPr lang="en-US" dirty="0">
                <a:solidFill>
                  <a:srgbClr val="0070C0"/>
                </a:solidFill>
                <a:latin typeface="Corbel" panose="020B0503020204020204"/>
              </a:rPr>
              <a:t>credits </a:t>
            </a:r>
            <a:r>
              <a:rPr lang="en-US" sz="1425" dirty="0">
                <a:solidFill>
                  <a:srgbClr val="0070C0"/>
                </a:solidFill>
                <a:latin typeface="Corbel" panose="020B0503020204020204"/>
              </a:rPr>
              <a:t>(up to 16 credits)</a:t>
            </a:r>
          </a:p>
          <a:p>
            <a:pPr marL="600235" lvl="1" indent="-257244" defTabSz="676455" fontAlgn="auto">
              <a:spcBef>
                <a:spcPts val="900"/>
              </a:spcBef>
              <a:spcAft>
                <a:spcPts val="0"/>
              </a:spcAft>
              <a:buFont typeface="Arial"/>
              <a:buChar char="•"/>
            </a:pPr>
            <a:r>
              <a:rPr lang="en-US" sz="2401" dirty="0">
                <a:solidFill>
                  <a:srgbClr val="3494BA"/>
                </a:solidFill>
                <a:latin typeface="Corbel" panose="020B0503020204020204"/>
              </a:rPr>
              <a:t>900+</a:t>
            </a:r>
            <a:r>
              <a:rPr lang="en-US" dirty="0">
                <a:solidFill>
                  <a:srgbClr val="3494BA"/>
                </a:solidFill>
                <a:latin typeface="Corbel" panose="020B0503020204020204"/>
              </a:rPr>
              <a:t> hrs worked (before age of 20) could qualify student for a </a:t>
            </a:r>
            <a:r>
              <a:rPr lang="en-US" sz="2251" dirty="0">
                <a:solidFill>
                  <a:srgbClr val="3494BA"/>
                </a:solidFill>
                <a:latin typeface="Corbel" panose="020B0503020204020204"/>
              </a:rPr>
              <a:t>$1,000 </a:t>
            </a:r>
            <a:r>
              <a:rPr lang="en-US" dirty="0">
                <a:solidFill>
                  <a:srgbClr val="3494BA"/>
                </a:solidFill>
                <a:latin typeface="Corbel" panose="020B0503020204020204"/>
              </a:rPr>
              <a:t>award… gave out 30+ scholarships last year</a:t>
            </a:r>
          </a:p>
          <a:p>
            <a:pPr marL="600235" lvl="1" indent="-257244" defTabSz="676455" fontAlgn="auto">
              <a:spcBef>
                <a:spcPts val="900"/>
              </a:spcBef>
              <a:spcAft>
                <a:spcPts val="0"/>
              </a:spcAft>
              <a:buFont typeface="Arial"/>
              <a:buChar char="•"/>
            </a:pPr>
            <a:r>
              <a:rPr lang="en-US" dirty="0">
                <a:solidFill>
                  <a:srgbClr val="3494BA"/>
                </a:solidFill>
                <a:latin typeface="Corbel" panose="020B0503020204020204"/>
              </a:rPr>
              <a:t>if you later pursue that trade career, </a:t>
            </a:r>
            <a:br>
              <a:rPr lang="en-US" dirty="0">
                <a:solidFill>
                  <a:srgbClr val="3494BA"/>
                </a:solidFill>
                <a:latin typeface="Corbel" panose="020B0503020204020204"/>
              </a:rPr>
            </a:br>
            <a:r>
              <a:rPr lang="en-US" b="1" dirty="0">
                <a:solidFill>
                  <a:srgbClr val="3494BA"/>
                </a:solidFill>
                <a:latin typeface="Corbel" panose="020B0503020204020204"/>
              </a:rPr>
              <a:t>those hours count towards certification</a:t>
            </a:r>
          </a:p>
        </p:txBody>
      </p:sp>
      <p:sp>
        <p:nvSpPr>
          <p:cNvPr id="7" name="Title 12"/>
          <p:cNvSpPr txBox="1">
            <a:spLocks/>
          </p:cNvSpPr>
          <p:nvPr/>
        </p:nvSpPr>
        <p:spPr>
          <a:xfrm>
            <a:off x="141721" y="1384774"/>
            <a:ext cx="2344952" cy="3618721"/>
          </a:xfrm>
          <a:prstGeom prst="rect">
            <a:avLst/>
          </a:prstGeom>
        </p:spPr>
        <p:txBody>
          <a:bodyPr vert="horz" lIns="68598" tIns="34299" rIns="68598" bIns="34299" rtlCol="0" anchor="b">
            <a:noAutofit/>
          </a:bodyPr>
          <a:lstStyle>
            <a:lvl1pPr algn="l" defTabSz="914400" rtl="0" eaLnBrk="1" latinLnBrk="0" hangingPunct="1">
              <a:lnSpc>
                <a:spcPct val="90000"/>
              </a:lnSpc>
              <a:spcBef>
                <a:spcPct val="0"/>
              </a:spcBef>
              <a:buNone/>
              <a:defRPr sz="5400" b="0" kern="1200" cap="none"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685983" fontAlgn="auto">
              <a:spcAft>
                <a:spcPts val="0"/>
              </a:spcAft>
            </a:pPr>
            <a:r>
              <a:rPr lang="en-US" sz="4951" b="1" dirty="0">
                <a:solidFill>
                  <a:srgbClr val="FFFF00"/>
                </a:solidFill>
                <a:latin typeface="Corbel" panose="020B0503020204020204"/>
              </a:rPr>
              <a:t>WORK</a:t>
            </a:r>
            <a:br>
              <a:rPr lang="en-US" sz="4051" dirty="0">
                <a:solidFill>
                  <a:prstClr val="white"/>
                </a:solidFill>
                <a:latin typeface="Corbel" panose="020B0503020204020204"/>
              </a:rPr>
            </a:br>
            <a:r>
              <a:rPr lang="en-US" sz="2101" dirty="0">
                <a:solidFill>
                  <a:prstClr val="white"/>
                </a:solidFill>
                <a:latin typeface="Corbel" panose="020B0503020204020204"/>
              </a:rPr>
              <a:t>in </a:t>
            </a:r>
            <a:r>
              <a:rPr lang="en-US" sz="2101" b="1" dirty="0">
                <a:solidFill>
                  <a:prstClr val="white"/>
                </a:solidFill>
                <a:latin typeface="Corbel" panose="020B0503020204020204"/>
              </a:rPr>
              <a:t>Trades Program</a:t>
            </a:r>
          </a:p>
          <a:p>
            <a:pPr defTabSz="685983" fontAlgn="auto">
              <a:spcAft>
                <a:spcPts val="0"/>
              </a:spcAft>
            </a:pPr>
            <a:endParaRPr lang="en-US" sz="3001" dirty="0">
              <a:solidFill>
                <a:prstClr val="white"/>
              </a:solidFill>
              <a:latin typeface="Corbel" panose="020B0503020204020204"/>
            </a:endParaRPr>
          </a:p>
          <a:p>
            <a:pPr defTabSz="685983" fontAlgn="auto">
              <a:spcAft>
                <a:spcPts val="0"/>
              </a:spcAft>
            </a:pPr>
            <a:endParaRPr lang="en-US" sz="3001" dirty="0">
              <a:solidFill>
                <a:prstClr val="white"/>
              </a:solidFill>
              <a:latin typeface="Corbel" panose="020B0503020204020204"/>
            </a:endParaRPr>
          </a:p>
          <a:p>
            <a:pPr defTabSz="685983" fontAlgn="auto">
              <a:spcAft>
                <a:spcPts val="0"/>
              </a:spcAft>
            </a:pPr>
            <a:endParaRPr lang="en-US" sz="3001" dirty="0">
              <a:solidFill>
                <a:prstClr val="white"/>
              </a:solidFill>
              <a:latin typeface="Corbel" panose="020B0503020204020204"/>
            </a:endParaRPr>
          </a:p>
          <a:p>
            <a:pPr algn="r" defTabSz="685983" fontAlgn="auto">
              <a:spcAft>
                <a:spcPts val="0"/>
              </a:spcAft>
            </a:pPr>
            <a:r>
              <a:rPr lang="en-US" sz="1800" dirty="0">
                <a:solidFill>
                  <a:prstClr val="white"/>
                </a:solidFill>
                <a:latin typeface="Corbel" panose="020B0503020204020204"/>
              </a:rPr>
              <a:t>popular student jobs</a:t>
            </a:r>
          </a:p>
          <a:p>
            <a:pPr algn="r" defTabSz="685983" fontAlgn="auto">
              <a:spcAft>
                <a:spcPts val="0"/>
              </a:spcAft>
            </a:pPr>
            <a:r>
              <a:rPr lang="en-US" sz="1500" i="1" dirty="0">
                <a:solidFill>
                  <a:srgbClr val="FFFF00"/>
                </a:solidFill>
                <a:latin typeface="Corbel" panose="020B0503020204020204"/>
              </a:rPr>
              <a:t>carpenter</a:t>
            </a:r>
          </a:p>
          <a:p>
            <a:pPr algn="r" defTabSz="685983" fontAlgn="auto">
              <a:spcAft>
                <a:spcPts val="0"/>
              </a:spcAft>
            </a:pPr>
            <a:r>
              <a:rPr lang="en-US" sz="1500" i="1" dirty="0">
                <a:solidFill>
                  <a:srgbClr val="FFFF00"/>
                </a:solidFill>
                <a:latin typeface="Corbel" panose="020B0503020204020204"/>
              </a:rPr>
              <a:t>cook</a:t>
            </a:r>
          </a:p>
          <a:p>
            <a:pPr algn="r" defTabSz="685983" fontAlgn="auto">
              <a:spcAft>
                <a:spcPts val="0"/>
              </a:spcAft>
            </a:pPr>
            <a:r>
              <a:rPr lang="en-US" sz="1500" i="1" dirty="0">
                <a:solidFill>
                  <a:srgbClr val="FFFF00"/>
                </a:solidFill>
                <a:latin typeface="Corbel" panose="020B0503020204020204"/>
              </a:rPr>
              <a:t>landscaper</a:t>
            </a:r>
          </a:p>
          <a:p>
            <a:pPr algn="r" defTabSz="685983" fontAlgn="auto">
              <a:spcAft>
                <a:spcPts val="0"/>
              </a:spcAft>
            </a:pPr>
            <a:r>
              <a:rPr lang="en-US" sz="1500" i="1" dirty="0">
                <a:solidFill>
                  <a:srgbClr val="FFFF00"/>
                </a:solidFill>
                <a:latin typeface="Corbel" panose="020B0503020204020204"/>
              </a:rPr>
              <a:t>mechanic</a:t>
            </a:r>
          </a:p>
          <a:p>
            <a:pPr algn="r" defTabSz="685983" fontAlgn="auto">
              <a:spcAft>
                <a:spcPts val="0"/>
              </a:spcAft>
            </a:pPr>
            <a:r>
              <a:rPr lang="en-US" sz="1500" i="1" dirty="0" err="1">
                <a:solidFill>
                  <a:srgbClr val="FFFF00"/>
                </a:solidFill>
                <a:latin typeface="Corbel" panose="020B0503020204020204"/>
              </a:rPr>
              <a:t>floorlayer</a:t>
            </a:r>
            <a:endParaRPr lang="en-US" sz="1500" i="1" dirty="0">
              <a:solidFill>
                <a:srgbClr val="FFFF00"/>
              </a:solidFill>
              <a:latin typeface="Corbel" panose="020B0503020204020204"/>
            </a:endParaRPr>
          </a:p>
        </p:txBody>
      </p:sp>
    </p:spTree>
    <p:extLst>
      <p:ext uri="{BB962C8B-B14F-4D97-AF65-F5344CB8AC3E}">
        <p14:creationId xmlns:p14="http://schemas.microsoft.com/office/powerpoint/2010/main" val="1195868490"/>
      </p:ext>
    </p:extLst>
  </p:cSld>
  <p:clrMapOvr>
    <a:masterClrMapping/>
  </p:clrMapOvr>
  <p:transition spd="slow">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2676031" y="2904989"/>
            <a:ext cx="4401696" cy="1429122"/>
          </a:xfrm>
          <a:prstGeom prst="rect">
            <a:avLst/>
          </a:prstGeom>
        </p:spPr>
        <p:txBody>
          <a:bodyPr vert="horz" lIns="68598" tIns="34299" rIns="68598" bIns="34299" numCol="1" rtlCol="0" anchor="t">
            <a:noAutofit/>
          </a:bodyPr>
          <a:lstStyle>
            <a:lvl1pPr marL="0" indent="0" algn="l" defTabSz="914400" rtl="0" eaLnBrk="1" latinLnBrk="0" hangingPunct="1">
              <a:lnSpc>
                <a:spcPct val="90000"/>
              </a:lnSpc>
              <a:spcBef>
                <a:spcPts val="0"/>
              </a:spcBef>
              <a:buSzPct val="90000"/>
              <a:buFont typeface="Arial" pitchFamily="34" charset="0"/>
              <a:buNone/>
              <a:defRPr sz="2000" kern="1200">
                <a:solidFill>
                  <a:schemeClr val="accent1"/>
                </a:solidFill>
                <a:latin typeface="+mn-lt"/>
                <a:ea typeface="+mn-ea"/>
                <a:cs typeface="+mn-cs"/>
              </a:defRPr>
            </a:lvl1pPr>
            <a:lvl2pPr marL="457200" indent="0" algn="l" defTabSz="914400" rtl="0" eaLnBrk="1" latinLnBrk="0" hangingPunct="1">
              <a:lnSpc>
                <a:spcPct val="90000"/>
              </a:lnSpc>
              <a:spcBef>
                <a:spcPts val="600"/>
              </a:spcBef>
              <a:buSzPct val="9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SzPct val="9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9pPr>
          </a:lstStyle>
          <a:p>
            <a:pPr defTabSz="685983" fontAlgn="auto">
              <a:spcAft>
                <a:spcPts val="375"/>
              </a:spcAft>
              <a:tabLst>
                <a:tab pos="4801880" algn="r"/>
                <a:tab pos="5358051" algn="l"/>
              </a:tabLst>
            </a:pPr>
            <a:r>
              <a:rPr lang="en-US" sz="3001" b="1" dirty="0">
                <a:solidFill>
                  <a:srgbClr val="6600CC"/>
                </a:solidFill>
                <a:latin typeface="Corbel" panose="020B0503020204020204"/>
              </a:rPr>
              <a:t>Joanna</a:t>
            </a:r>
            <a:r>
              <a:rPr lang="en-US" sz="3001" dirty="0">
                <a:solidFill>
                  <a:srgbClr val="6600CC"/>
                </a:solidFill>
                <a:latin typeface="Corbel" panose="020B0503020204020204"/>
              </a:rPr>
              <a:t> Horvath</a:t>
            </a:r>
          </a:p>
          <a:p>
            <a:pPr marL="347755" defTabSz="685983" fontAlgn="auto">
              <a:spcAft>
                <a:spcPts val="375"/>
              </a:spcAft>
              <a:tabLst>
                <a:tab pos="4801880" algn="r"/>
                <a:tab pos="5358051" algn="l"/>
              </a:tabLst>
            </a:pPr>
            <a:r>
              <a:rPr lang="en-US" sz="1500" dirty="0">
                <a:solidFill>
                  <a:srgbClr val="6600CC"/>
                </a:solidFill>
                <a:latin typeface="Corbel" panose="020B0503020204020204"/>
              </a:rPr>
              <a:t>e:  </a:t>
            </a:r>
            <a:r>
              <a:rPr lang="en-US" sz="2101" dirty="0">
                <a:solidFill>
                  <a:srgbClr val="6600CC"/>
                </a:solidFill>
                <a:latin typeface="Corbel" panose="020B0503020204020204"/>
              </a:rPr>
              <a:t>JHorvath@sd43.bc.ca</a:t>
            </a:r>
          </a:p>
          <a:p>
            <a:pPr marL="347755" defTabSz="685983" fontAlgn="auto">
              <a:spcAft>
                <a:spcPts val="600"/>
              </a:spcAft>
              <a:tabLst>
                <a:tab pos="4801880" algn="r"/>
                <a:tab pos="5358051" algn="l"/>
              </a:tabLst>
            </a:pPr>
            <a:r>
              <a:rPr lang="en-US" sz="1500" dirty="0">
                <a:solidFill>
                  <a:srgbClr val="6600CC"/>
                </a:solidFill>
                <a:latin typeface="Corbel" panose="020B0503020204020204"/>
              </a:rPr>
              <a:t>c:  </a:t>
            </a:r>
            <a:r>
              <a:rPr lang="en-US" sz="2101" dirty="0">
                <a:solidFill>
                  <a:srgbClr val="6600CC"/>
                </a:solidFill>
                <a:latin typeface="Corbel" panose="020B0503020204020204"/>
              </a:rPr>
              <a:t>604-312-7739</a:t>
            </a:r>
          </a:p>
        </p:txBody>
      </p:sp>
      <p:sp>
        <p:nvSpPr>
          <p:cNvPr id="6" name="Subtitle 2"/>
          <p:cNvSpPr txBox="1">
            <a:spLocks/>
          </p:cNvSpPr>
          <p:nvPr/>
        </p:nvSpPr>
        <p:spPr>
          <a:xfrm>
            <a:off x="2676031" y="1523504"/>
            <a:ext cx="4401696" cy="1429122"/>
          </a:xfrm>
          <a:prstGeom prst="rect">
            <a:avLst/>
          </a:prstGeom>
        </p:spPr>
        <p:txBody>
          <a:bodyPr vert="horz" lIns="68598" tIns="34299" rIns="68598" bIns="34299" numCol="1" rtlCol="0" anchor="t">
            <a:noAutofit/>
          </a:bodyPr>
          <a:lstStyle>
            <a:lvl1pPr marL="0" indent="0" algn="l" defTabSz="914400" rtl="0" eaLnBrk="1" latinLnBrk="0" hangingPunct="1">
              <a:lnSpc>
                <a:spcPct val="90000"/>
              </a:lnSpc>
              <a:spcBef>
                <a:spcPts val="0"/>
              </a:spcBef>
              <a:buSzPct val="90000"/>
              <a:buFont typeface="Arial" pitchFamily="34" charset="0"/>
              <a:buNone/>
              <a:defRPr sz="2000" kern="1200">
                <a:solidFill>
                  <a:schemeClr val="accent1"/>
                </a:solidFill>
                <a:latin typeface="+mn-lt"/>
                <a:ea typeface="+mn-ea"/>
                <a:cs typeface="+mn-cs"/>
              </a:defRPr>
            </a:lvl1pPr>
            <a:lvl2pPr marL="457200" indent="0" algn="l" defTabSz="914400" rtl="0" eaLnBrk="1" latinLnBrk="0" hangingPunct="1">
              <a:lnSpc>
                <a:spcPct val="90000"/>
              </a:lnSpc>
              <a:spcBef>
                <a:spcPts val="600"/>
              </a:spcBef>
              <a:buSzPct val="9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SzPct val="9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9pPr>
          </a:lstStyle>
          <a:p>
            <a:pPr defTabSz="685983" fontAlgn="auto">
              <a:spcAft>
                <a:spcPts val="375"/>
              </a:spcAft>
              <a:tabLst>
                <a:tab pos="4801880" algn="r"/>
                <a:tab pos="5358051" algn="l"/>
              </a:tabLst>
            </a:pPr>
            <a:r>
              <a:rPr lang="en-US" sz="3001" b="1" dirty="0">
                <a:solidFill>
                  <a:srgbClr val="6600CC"/>
                </a:solidFill>
                <a:latin typeface="Corbel" panose="020B0503020204020204"/>
              </a:rPr>
              <a:t>Ben </a:t>
            </a:r>
            <a:r>
              <a:rPr lang="en-US" sz="3001" dirty="0">
                <a:solidFill>
                  <a:srgbClr val="6600CC"/>
                </a:solidFill>
                <a:latin typeface="Corbel" panose="020B0503020204020204"/>
              </a:rPr>
              <a:t>King</a:t>
            </a:r>
          </a:p>
          <a:p>
            <a:pPr marL="347755" defTabSz="685983" fontAlgn="auto">
              <a:spcAft>
                <a:spcPts val="375"/>
              </a:spcAft>
              <a:tabLst>
                <a:tab pos="4801880" algn="r"/>
                <a:tab pos="5358051" algn="l"/>
              </a:tabLst>
            </a:pPr>
            <a:r>
              <a:rPr lang="en-US" sz="1500" dirty="0">
                <a:solidFill>
                  <a:srgbClr val="6600CC"/>
                </a:solidFill>
                <a:latin typeface="Corbel" panose="020B0503020204020204"/>
              </a:rPr>
              <a:t>e:  </a:t>
            </a:r>
            <a:r>
              <a:rPr lang="en-US" sz="2101" dirty="0">
                <a:solidFill>
                  <a:srgbClr val="6600CC"/>
                </a:solidFill>
                <a:latin typeface="Corbel" panose="020B0503020204020204"/>
              </a:rPr>
              <a:t>BKing@sd43.bc.ca</a:t>
            </a:r>
          </a:p>
          <a:p>
            <a:pPr marL="347755" defTabSz="685983" fontAlgn="auto">
              <a:spcAft>
                <a:spcPts val="600"/>
              </a:spcAft>
              <a:tabLst>
                <a:tab pos="4801880" algn="r"/>
                <a:tab pos="5358051" algn="l"/>
              </a:tabLst>
            </a:pPr>
            <a:r>
              <a:rPr lang="en-US" sz="1500" dirty="0">
                <a:solidFill>
                  <a:srgbClr val="6600CC"/>
                </a:solidFill>
                <a:latin typeface="Corbel" panose="020B0503020204020204"/>
              </a:rPr>
              <a:t>c:  </a:t>
            </a:r>
            <a:r>
              <a:rPr lang="en-US" sz="2101" dirty="0">
                <a:solidFill>
                  <a:srgbClr val="6600CC"/>
                </a:solidFill>
                <a:latin typeface="Corbel" panose="020B0503020204020204"/>
              </a:rPr>
              <a:t>778-984-1354</a:t>
            </a:r>
          </a:p>
        </p:txBody>
      </p:sp>
      <p:sp>
        <p:nvSpPr>
          <p:cNvPr id="12" name="Title 12"/>
          <p:cNvSpPr txBox="1">
            <a:spLocks/>
          </p:cNvSpPr>
          <p:nvPr/>
        </p:nvSpPr>
        <p:spPr>
          <a:xfrm>
            <a:off x="63016" y="1343305"/>
            <a:ext cx="2680900" cy="4449332"/>
          </a:xfrm>
          <a:prstGeom prst="rect">
            <a:avLst/>
          </a:prstGeom>
        </p:spPr>
        <p:txBody>
          <a:bodyPr vert="horz" lIns="68598" tIns="34299" rIns="68598" bIns="34299" rtlCol="0" anchor="b">
            <a:noAutofit/>
          </a:bodyPr>
          <a:lstStyle>
            <a:lvl1pPr algn="l" defTabSz="914400" rtl="0" eaLnBrk="1" latinLnBrk="0" hangingPunct="1">
              <a:lnSpc>
                <a:spcPct val="90000"/>
              </a:lnSpc>
              <a:spcBef>
                <a:spcPct val="0"/>
              </a:spcBef>
              <a:buNone/>
              <a:defRPr sz="5400" b="0" kern="1200" cap="none"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685983" fontAlgn="auto">
              <a:spcAft>
                <a:spcPts val="0"/>
              </a:spcAft>
            </a:pPr>
            <a:r>
              <a:rPr lang="en-US" sz="4051" b="1" dirty="0">
                <a:solidFill>
                  <a:srgbClr val="FFFF00"/>
                </a:solidFill>
                <a:latin typeface="Corbel" panose="020B0503020204020204"/>
              </a:rPr>
              <a:t>TRAIN</a:t>
            </a:r>
            <a:br>
              <a:rPr lang="en-US" sz="4051" dirty="0">
                <a:solidFill>
                  <a:prstClr val="white"/>
                </a:solidFill>
                <a:latin typeface="Corbel" panose="020B0503020204020204"/>
              </a:rPr>
            </a:br>
            <a:r>
              <a:rPr lang="en-US" sz="3001" dirty="0">
                <a:solidFill>
                  <a:prstClr val="white"/>
                </a:solidFill>
                <a:latin typeface="Corbel" panose="020B0503020204020204"/>
              </a:rPr>
              <a:t>contact</a:t>
            </a:r>
          </a:p>
          <a:p>
            <a:pPr defTabSz="685983" fontAlgn="auto">
              <a:spcAft>
                <a:spcPts val="0"/>
              </a:spcAft>
            </a:pPr>
            <a:endParaRPr lang="en-US" sz="3001" dirty="0">
              <a:solidFill>
                <a:prstClr val="white"/>
              </a:solidFill>
              <a:latin typeface="Corbel" panose="020B0503020204020204"/>
            </a:endParaRPr>
          </a:p>
          <a:p>
            <a:pPr defTabSz="685983" fontAlgn="auto">
              <a:spcAft>
                <a:spcPts val="0"/>
              </a:spcAft>
            </a:pPr>
            <a:r>
              <a:rPr lang="en-US" sz="4051" b="1" dirty="0">
                <a:solidFill>
                  <a:srgbClr val="FFFF00"/>
                </a:solidFill>
                <a:latin typeface="Corbel" panose="020B0503020204020204"/>
              </a:rPr>
              <a:t>WORK</a:t>
            </a:r>
            <a:br>
              <a:rPr lang="en-US" sz="4051" dirty="0">
                <a:solidFill>
                  <a:prstClr val="white"/>
                </a:solidFill>
                <a:latin typeface="Corbel" panose="020B0503020204020204"/>
              </a:rPr>
            </a:br>
            <a:r>
              <a:rPr lang="en-US" sz="3001" dirty="0">
                <a:solidFill>
                  <a:prstClr val="white"/>
                </a:solidFill>
                <a:latin typeface="Corbel" panose="020B0503020204020204"/>
              </a:rPr>
              <a:t>contact</a:t>
            </a:r>
          </a:p>
          <a:p>
            <a:pPr defTabSz="685983" fontAlgn="auto">
              <a:spcAft>
                <a:spcPts val="0"/>
              </a:spcAft>
            </a:pPr>
            <a:endParaRPr lang="en-US" sz="3001" dirty="0">
              <a:solidFill>
                <a:prstClr val="white"/>
              </a:solidFill>
              <a:latin typeface="Corbel" panose="020B0503020204020204"/>
            </a:endParaRPr>
          </a:p>
          <a:p>
            <a:pPr defTabSz="685983" fontAlgn="auto">
              <a:spcAft>
                <a:spcPts val="0"/>
              </a:spcAft>
            </a:pPr>
            <a:r>
              <a:rPr lang="en-US" sz="4051" b="1" dirty="0">
                <a:solidFill>
                  <a:srgbClr val="FFFF00"/>
                </a:solidFill>
                <a:latin typeface="Corbel" panose="020B0503020204020204"/>
              </a:rPr>
              <a:t>More</a:t>
            </a:r>
            <a:br>
              <a:rPr lang="en-US" sz="4051" b="1" dirty="0">
                <a:solidFill>
                  <a:srgbClr val="FFFF00"/>
                </a:solidFill>
                <a:latin typeface="Corbel" panose="020B0503020204020204"/>
              </a:rPr>
            </a:br>
            <a:r>
              <a:rPr lang="en-US" sz="4051" b="1" dirty="0">
                <a:solidFill>
                  <a:srgbClr val="FFFF00"/>
                </a:solidFill>
                <a:latin typeface="Corbel" panose="020B0503020204020204"/>
              </a:rPr>
              <a:t>Info</a:t>
            </a:r>
          </a:p>
          <a:p>
            <a:pPr defTabSz="685983" fontAlgn="auto">
              <a:spcAft>
                <a:spcPts val="0"/>
              </a:spcAft>
            </a:pPr>
            <a:r>
              <a:rPr lang="en-US" sz="1500" b="1" dirty="0">
                <a:solidFill>
                  <a:srgbClr val="FF0000"/>
                </a:solidFill>
                <a:latin typeface="Corbel" panose="020B0503020204020204"/>
              </a:rPr>
              <a:t>www.</a:t>
            </a:r>
            <a:r>
              <a:rPr lang="en-US" sz="2401" b="1" dirty="0">
                <a:solidFill>
                  <a:srgbClr val="FF0000"/>
                </a:solidFill>
                <a:latin typeface="Corbel" panose="020B0503020204020204"/>
              </a:rPr>
              <a:t>43Careers.com</a:t>
            </a:r>
            <a:endParaRPr lang="en-US" sz="1500" b="1" dirty="0">
              <a:solidFill>
                <a:srgbClr val="FF0000"/>
              </a:solidFill>
              <a:latin typeface="Corbel" panose="020B0503020204020204"/>
            </a:endParaRPr>
          </a:p>
        </p:txBody>
      </p:sp>
      <p:sp>
        <p:nvSpPr>
          <p:cNvPr id="13" name="Subtitle 2"/>
          <p:cNvSpPr txBox="1">
            <a:spLocks/>
          </p:cNvSpPr>
          <p:nvPr/>
        </p:nvSpPr>
        <p:spPr>
          <a:xfrm>
            <a:off x="2676031" y="4334111"/>
            <a:ext cx="5943440" cy="1381485"/>
          </a:xfrm>
          <a:prstGeom prst="rect">
            <a:avLst/>
          </a:prstGeom>
        </p:spPr>
        <p:txBody>
          <a:bodyPr vert="horz" lIns="68598" tIns="34299" rIns="68598" bIns="34299" numCol="1" rtlCol="0" anchor="t">
            <a:noAutofit/>
          </a:bodyPr>
          <a:lstStyle>
            <a:lvl1pPr marL="0" indent="0" algn="l" defTabSz="914400" rtl="0" eaLnBrk="1" latinLnBrk="0" hangingPunct="1">
              <a:lnSpc>
                <a:spcPct val="90000"/>
              </a:lnSpc>
              <a:spcBef>
                <a:spcPts val="0"/>
              </a:spcBef>
              <a:buSzPct val="90000"/>
              <a:buFont typeface="Arial" pitchFamily="34" charset="0"/>
              <a:buNone/>
              <a:defRPr sz="2000" kern="1200">
                <a:solidFill>
                  <a:schemeClr val="accent1"/>
                </a:solidFill>
                <a:latin typeface="+mn-lt"/>
                <a:ea typeface="+mn-ea"/>
                <a:cs typeface="+mn-cs"/>
              </a:defRPr>
            </a:lvl1pPr>
            <a:lvl2pPr marL="457200" indent="0" algn="l" defTabSz="914400" rtl="0" eaLnBrk="1" latinLnBrk="0" hangingPunct="1">
              <a:lnSpc>
                <a:spcPct val="90000"/>
              </a:lnSpc>
              <a:spcBef>
                <a:spcPts val="600"/>
              </a:spcBef>
              <a:buSzPct val="9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SzPct val="9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9pPr>
          </a:lstStyle>
          <a:p>
            <a:pPr defTabSz="685983" fontAlgn="auto">
              <a:spcAft>
                <a:spcPts val="375"/>
              </a:spcAft>
              <a:tabLst>
                <a:tab pos="4801880" algn="r"/>
                <a:tab pos="5358051" algn="l"/>
              </a:tabLst>
            </a:pPr>
            <a:r>
              <a:rPr lang="en-US" sz="2700" b="1">
                <a:solidFill>
                  <a:srgbClr val="FF0000"/>
                </a:solidFill>
                <a:latin typeface="Corbel" panose="020B0503020204020204"/>
              </a:rPr>
              <a:t>Parent-Student Info Session</a:t>
            </a:r>
            <a:endParaRPr lang="en-US" sz="2700" dirty="0">
              <a:solidFill>
                <a:srgbClr val="6600CC"/>
              </a:solidFill>
              <a:latin typeface="Corbel" panose="020B0503020204020204"/>
            </a:endParaRPr>
          </a:p>
          <a:p>
            <a:pPr defTabSz="685983">
              <a:spcAft>
                <a:spcPts val="375"/>
              </a:spcAft>
              <a:tabLst>
                <a:tab pos="4801880" algn="r"/>
                <a:tab pos="5358051" algn="l"/>
              </a:tabLst>
            </a:pPr>
            <a:r>
              <a:rPr lang="en-US" sz="2100" dirty="0">
                <a:solidFill>
                  <a:srgbClr val="6600CC"/>
                </a:solidFill>
                <a:latin typeface="Corbel" panose="020B0503020204020204"/>
              </a:rPr>
              <a:t>Wed., </a:t>
            </a:r>
            <a:r>
              <a:rPr lang="en-US" sz="2100" b="1" dirty="0">
                <a:solidFill>
                  <a:srgbClr val="6600CC"/>
                </a:solidFill>
                <a:latin typeface="Corbel" panose="020B0503020204020204"/>
              </a:rPr>
              <a:t>Feb. 13 </a:t>
            </a:r>
            <a:r>
              <a:rPr lang="en-US" sz="2100" dirty="0">
                <a:solidFill>
                  <a:srgbClr val="6600CC"/>
                </a:solidFill>
                <a:latin typeface="Corbel" panose="020B0503020204020204"/>
              </a:rPr>
              <a:t>at</a:t>
            </a:r>
            <a:r>
              <a:rPr lang="en-US" sz="2100" b="1" dirty="0">
                <a:solidFill>
                  <a:srgbClr val="6600CC"/>
                </a:solidFill>
                <a:latin typeface="Corbel" panose="020B0503020204020204"/>
              </a:rPr>
              <a:t> 6.00pm at Centennial</a:t>
            </a:r>
            <a:endParaRPr lang="en-US" sz="2100" dirty="0">
              <a:solidFill>
                <a:srgbClr val="6600CC"/>
              </a:solidFill>
              <a:latin typeface="Corbel" panose="020B0503020204020204"/>
            </a:endParaRPr>
          </a:p>
          <a:p>
            <a:pPr defTabSz="685983">
              <a:spcAft>
                <a:spcPts val="375"/>
              </a:spcAft>
              <a:tabLst>
                <a:tab pos="4801880" algn="r"/>
                <a:tab pos="5358051" algn="l"/>
              </a:tabLst>
            </a:pPr>
            <a:r>
              <a:rPr lang="en-US" sz="2100" dirty="0">
                <a:solidFill>
                  <a:srgbClr val="6600CC"/>
                </a:solidFill>
                <a:latin typeface="Corbel" panose="020B0503020204020204"/>
              </a:rPr>
              <a:t>Visit the SD43 Career &amp; Trades website for more info </a:t>
            </a:r>
            <a:br>
              <a:rPr lang="en-US" sz="2100" dirty="0">
                <a:latin typeface="Corbel" panose="020B0503020204020204"/>
              </a:rPr>
            </a:br>
            <a:endParaRPr lang="en-US" sz="2100" dirty="0">
              <a:solidFill>
                <a:srgbClr val="6600CC"/>
              </a:solidFill>
              <a:latin typeface="Corbel" panose="020B0503020204020204"/>
            </a:endParaRPr>
          </a:p>
        </p:txBody>
      </p:sp>
      <p:cxnSp>
        <p:nvCxnSpPr>
          <p:cNvPr id="3" name="Straight Connector 2">
            <a:extLst>
              <a:ext uri="{FF2B5EF4-FFF2-40B4-BE49-F238E27FC236}">
                <a16:creationId xmlns:a16="http://schemas.microsoft.com/office/drawing/2014/main" id="{421B0127-FAE1-4761-AF6A-72FF982B3D09}"/>
              </a:ext>
            </a:extLst>
          </p:cNvPr>
          <p:cNvCxnSpPr>
            <a:cxnSpLocks/>
          </p:cNvCxnSpPr>
          <p:nvPr/>
        </p:nvCxnSpPr>
        <p:spPr>
          <a:xfrm>
            <a:off x="933923" y="2774015"/>
            <a:ext cx="36380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24A6276-B0DF-453A-8967-0E180CD2834C}"/>
              </a:ext>
            </a:extLst>
          </p:cNvPr>
          <p:cNvCxnSpPr>
            <a:cxnSpLocks/>
          </p:cNvCxnSpPr>
          <p:nvPr/>
        </p:nvCxnSpPr>
        <p:spPr>
          <a:xfrm>
            <a:off x="933923" y="4184656"/>
            <a:ext cx="36380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246497"/>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1066800"/>
            <a:ext cx="7772400" cy="457200"/>
          </a:xfrm>
        </p:spPr>
        <p:txBody>
          <a:bodyPr>
            <a:normAutofit fontScale="90000"/>
          </a:bodyPr>
          <a:lstStyle/>
          <a:p>
            <a:pPr>
              <a:defRPr/>
            </a:pPr>
            <a:br>
              <a:rPr lang="en-US" altLang="en-US" sz="2800" b="1" dirty="0"/>
            </a:br>
            <a:br>
              <a:rPr lang="en-US" altLang="en-US" sz="2800" b="1" dirty="0"/>
            </a:br>
            <a:br>
              <a:rPr lang="en-US" altLang="en-US" sz="2800" b="1" dirty="0"/>
            </a:br>
            <a:r>
              <a:rPr lang="en-US" altLang="en-US" sz="2700" b="1" dirty="0">
                <a:latin typeface="Calibri" panose="020F0502020204030204" pitchFamily="34" charset="0"/>
                <a:cs typeface="Calibri" panose="020F0502020204030204" pitchFamily="34" charset="0"/>
              </a:rPr>
              <a:t>GRADUATION PROGRAM (Grades 10-12)</a:t>
            </a:r>
            <a:br>
              <a:rPr lang="en-US" altLang="en-US" sz="2700" b="1" dirty="0">
                <a:latin typeface="Calibri" panose="020F0502020204030204" pitchFamily="34" charset="0"/>
                <a:cs typeface="Calibri" panose="020F0502020204030204" pitchFamily="34" charset="0"/>
              </a:rPr>
            </a:br>
            <a:r>
              <a:rPr lang="en-US" altLang="en-US" sz="2700" b="1" dirty="0">
                <a:latin typeface="Calibri" panose="020F0502020204030204" pitchFamily="34" charset="0"/>
                <a:cs typeface="Calibri" panose="020F0502020204030204" pitchFamily="34" charset="0"/>
              </a:rPr>
              <a:t>80 Credits</a:t>
            </a:r>
            <a:br>
              <a:rPr lang="en-US" altLang="en-US" sz="2700" b="1" dirty="0">
                <a:latin typeface="Calibri" panose="020F0502020204030204" pitchFamily="34" charset="0"/>
                <a:cs typeface="Calibri" panose="020F0502020204030204" pitchFamily="34" charset="0"/>
              </a:rPr>
            </a:br>
            <a:br>
              <a:rPr lang="en-US" altLang="en-US" sz="2200" dirty="0"/>
            </a:br>
            <a:endParaRPr lang="en-US" altLang="en-US" sz="2200" dirty="0"/>
          </a:p>
        </p:txBody>
      </p:sp>
      <p:sp>
        <p:nvSpPr>
          <p:cNvPr id="4100" name="Rectangle 3"/>
          <p:cNvSpPr>
            <a:spLocks noGrp="1" noChangeArrowheads="1"/>
          </p:cNvSpPr>
          <p:nvPr>
            <p:ph sz="quarter" idx="1"/>
          </p:nvPr>
        </p:nvSpPr>
        <p:spPr>
          <a:xfrm>
            <a:off x="228600" y="1295400"/>
            <a:ext cx="8686800" cy="5152511"/>
          </a:xfrm>
        </p:spPr>
        <p:txBody>
          <a:bodyPr vert="horz" lIns="91440" tIns="45720" rIns="91440" bIns="45720" anchor="t">
            <a:normAutofit fontScale="70000" lnSpcReduction="20000"/>
          </a:bodyPr>
          <a:lstStyle/>
          <a:p>
            <a:pPr marL="0" indent="0">
              <a:lnSpc>
                <a:spcPct val="90000"/>
              </a:lnSpc>
              <a:buNone/>
              <a:defRPr/>
            </a:pPr>
            <a:r>
              <a:rPr lang="en-US" altLang="en-US" sz="1800" b="1" dirty="0"/>
              <a:t>	</a:t>
            </a:r>
          </a:p>
          <a:p>
            <a:pPr marL="0" indent="0">
              <a:lnSpc>
                <a:spcPct val="90000"/>
              </a:lnSpc>
              <a:buNone/>
              <a:defRPr/>
            </a:pPr>
            <a:r>
              <a:rPr lang="en-US" altLang="en-US" sz="1800" b="1" dirty="0"/>
              <a:t>Required 52 credits:</a:t>
            </a:r>
          </a:p>
          <a:p>
            <a:pPr marL="0" indent="0">
              <a:lnSpc>
                <a:spcPct val="90000"/>
              </a:lnSpc>
              <a:buNone/>
              <a:defRPr/>
            </a:pPr>
            <a:endParaRPr lang="en-US" altLang="en-US" sz="1800" b="1" dirty="0"/>
          </a:p>
          <a:p>
            <a:pPr marL="883920" lvl="1" indent="-609600" algn="just">
              <a:lnSpc>
                <a:spcPct val="90000"/>
              </a:lnSpc>
              <a:defRPr/>
            </a:pPr>
            <a:r>
              <a:rPr lang="en-US" altLang="en-US" sz="1800" dirty="0"/>
              <a:t>English Language Arts 10, 11 and English  Studies 12            12 credits</a:t>
            </a:r>
          </a:p>
          <a:p>
            <a:pPr marL="883920" lvl="1" indent="-609600" algn="just">
              <a:lnSpc>
                <a:spcPct val="90000"/>
              </a:lnSpc>
              <a:defRPr/>
            </a:pPr>
            <a:r>
              <a:rPr lang="en-US" altLang="en-US" sz="1800" dirty="0"/>
              <a:t>Social Studies 10                                                                              4 credits</a:t>
            </a:r>
          </a:p>
          <a:p>
            <a:pPr marL="883920" lvl="1" indent="-609600" algn="just">
              <a:lnSpc>
                <a:spcPct val="90000"/>
              </a:lnSpc>
              <a:defRPr/>
            </a:pPr>
            <a:r>
              <a:rPr lang="en-US" altLang="en-US" sz="1800" dirty="0"/>
              <a:t>Social Studies 11 or 12                                                                     4 credits</a:t>
            </a:r>
          </a:p>
          <a:p>
            <a:pPr marL="883920" lvl="1" indent="-609600" algn="just">
              <a:lnSpc>
                <a:spcPct val="90000"/>
              </a:lnSpc>
              <a:defRPr/>
            </a:pPr>
            <a:r>
              <a:rPr lang="en-US" altLang="en-US" sz="1800" dirty="0"/>
              <a:t>Science 10                                                                                          4 credits</a:t>
            </a:r>
          </a:p>
          <a:p>
            <a:pPr marL="883920" lvl="1" indent="-609600" algn="just">
              <a:lnSpc>
                <a:spcPct val="90000"/>
              </a:lnSpc>
              <a:defRPr/>
            </a:pPr>
            <a:r>
              <a:rPr lang="en-US" altLang="en-US" sz="1800" dirty="0"/>
              <a:t>Science 11                                                                                          4 credits                                                   </a:t>
            </a:r>
          </a:p>
          <a:p>
            <a:pPr marL="883920" lvl="1" indent="-609600" algn="just">
              <a:lnSpc>
                <a:spcPct val="90000"/>
              </a:lnSpc>
              <a:defRPr/>
            </a:pPr>
            <a:r>
              <a:rPr lang="en-US" altLang="en-US" sz="1800" dirty="0"/>
              <a:t>A Mathematics 10                                                                             4 credits</a:t>
            </a:r>
          </a:p>
          <a:p>
            <a:pPr marL="883920" lvl="1" indent="-609600" algn="just">
              <a:lnSpc>
                <a:spcPct val="90000"/>
              </a:lnSpc>
              <a:defRPr/>
            </a:pPr>
            <a:r>
              <a:rPr lang="en-US" altLang="en-US" sz="1800" dirty="0"/>
              <a:t>A Mathematics 11                                                                              4 credits</a:t>
            </a:r>
          </a:p>
          <a:p>
            <a:pPr marL="883920" lvl="1" indent="-609600" algn="just">
              <a:lnSpc>
                <a:spcPct val="90000"/>
              </a:lnSpc>
              <a:defRPr/>
            </a:pPr>
            <a:r>
              <a:rPr lang="en-US" altLang="en-US" sz="1800" dirty="0"/>
              <a:t>Physical and Health Education 10                                                4 credits</a:t>
            </a:r>
          </a:p>
          <a:p>
            <a:pPr marL="883920" lvl="1" indent="-609600" algn="just">
              <a:lnSpc>
                <a:spcPct val="90000"/>
              </a:lnSpc>
              <a:defRPr/>
            </a:pPr>
            <a:r>
              <a:rPr lang="en-US" altLang="en-US" sz="1800" dirty="0"/>
              <a:t>Fine Arts or Applied Skills 10, 11 or 12                                         4 credits</a:t>
            </a:r>
          </a:p>
          <a:p>
            <a:pPr marL="883920" lvl="1" indent="-609600" algn="just">
              <a:lnSpc>
                <a:spcPct val="90000"/>
              </a:lnSpc>
              <a:defRPr/>
            </a:pPr>
            <a:r>
              <a:rPr lang="en-US" altLang="en-US" sz="1800" dirty="0"/>
              <a:t>Career Life Education 10                                                                 4 credits</a:t>
            </a:r>
          </a:p>
          <a:p>
            <a:pPr marL="883920" lvl="1" indent="-609600" algn="just">
              <a:lnSpc>
                <a:spcPct val="90000"/>
              </a:lnSpc>
              <a:defRPr/>
            </a:pPr>
            <a:r>
              <a:rPr lang="en-US" altLang="en-US" sz="1800" dirty="0">
                <a:solidFill>
                  <a:srgbClr val="1F497D"/>
                </a:solidFill>
              </a:rPr>
              <a:t>Indigenous focused coursework (*</a:t>
            </a:r>
            <a:r>
              <a:rPr lang="en-US" altLang="en-US" sz="1800" u="sng" dirty="0">
                <a:solidFill>
                  <a:srgbClr val="1F497D"/>
                </a:solidFill>
              </a:rPr>
              <a:t>new</a:t>
            </a:r>
            <a:r>
              <a:rPr lang="en-US" altLang="en-US" sz="1800" dirty="0">
                <a:solidFill>
                  <a:srgbClr val="1F497D"/>
                </a:solidFill>
              </a:rPr>
              <a:t>*)                                     </a:t>
            </a:r>
            <a:endParaRPr lang="en-US" altLang="en-US" sz="1800" dirty="0"/>
          </a:p>
          <a:p>
            <a:pPr marL="0" indent="0">
              <a:lnSpc>
                <a:spcPct val="90000"/>
              </a:lnSpc>
              <a:buNone/>
              <a:defRPr/>
            </a:pPr>
            <a:r>
              <a:rPr lang="en-US" altLang="en-US" sz="1800" dirty="0"/>
              <a:t>            	</a:t>
            </a:r>
          </a:p>
          <a:p>
            <a:pPr marL="0" indent="0">
              <a:lnSpc>
                <a:spcPct val="90000"/>
              </a:lnSpc>
              <a:buNone/>
              <a:defRPr/>
            </a:pPr>
            <a:r>
              <a:rPr lang="en-US" altLang="en-US" sz="1800" dirty="0"/>
              <a:t>Career Life Connections  (meets of the grade 12 level course requirement)     4 credits                                             </a:t>
            </a:r>
          </a:p>
          <a:p>
            <a:pPr marL="0" indent="0">
              <a:lnSpc>
                <a:spcPct val="90000"/>
              </a:lnSpc>
              <a:buNone/>
              <a:defRPr/>
            </a:pPr>
            <a:r>
              <a:rPr lang="en-US" altLang="en-US" sz="1800" dirty="0"/>
              <a:t>Electives (Grade 10, 11 and 12)                                                             	28 credit</a:t>
            </a:r>
          </a:p>
          <a:p>
            <a:pPr marL="0" indent="0">
              <a:lnSpc>
                <a:spcPct val="90000"/>
              </a:lnSpc>
              <a:buNone/>
              <a:defRPr/>
            </a:pPr>
            <a:r>
              <a:rPr kumimoji="0" lang="en-US" altLang="en-US" sz="1800" b="1" i="0" u="none" strike="noStrike" kern="1200" cap="none" spc="0" normalizeH="0" baseline="0" noProof="0" dirty="0">
                <a:ln>
                  <a:noFill/>
                </a:ln>
                <a:solidFill>
                  <a:prstClr val="black"/>
                </a:solidFill>
                <a:effectLst/>
                <a:uLnTx/>
                <a:uFillTx/>
                <a:latin typeface="Georgia"/>
                <a:ea typeface="+mn-ea"/>
                <a:cs typeface="+mn-cs"/>
              </a:rPr>
              <a:t>					</a:t>
            </a:r>
            <a:r>
              <a:rPr kumimoji="0" lang="en-US" altLang="en-US" sz="1900" b="1" i="0" u="none" strike="noStrike" kern="1200" cap="none" spc="0" normalizeH="0" baseline="0" noProof="0" dirty="0">
                <a:ln>
                  <a:noFill/>
                </a:ln>
                <a:solidFill>
                  <a:prstClr val="black"/>
                </a:solidFill>
                <a:effectLst/>
                <a:uLnTx/>
                <a:uFillTx/>
                <a:latin typeface="Georgia"/>
                <a:ea typeface="+mn-ea"/>
                <a:cs typeface="+mn-cs"/>
              </a:rPr>
              <a:t>TOTAL - 80 credits</a:t>
            </a:r>
          </a:p>
          <a:p>
            <a:pPr marL="0" indent="0">
              <a:lnSpc>
                <a:spcPct val="90000"/>
              </a:lnSpc>
              <a:buNone/>
              <a:defRPr/>
            </a:pPr>
            <a:endParaRPr lang="en-US" altLang="en-US" sz="1800" dirty="0"/>
          </a:p>
          <a:p>
            <a:pPr marL="0" indent="0">
              <a:lnSpc>
                <a:spcPct val="90000"/>
              </a:lnSpc>
              <a:buNone/>
              <a:defRPr/>
            </a:pPr>
            <a:r>
              <a:rPr lang="en-US" altLang="en-US" sz="1800" u="sng" dirty="0"/>
              <a:t>Required Assessments:</a:t>
            </a:r>
          </a:p>
          <a:p>
            <a:pPr>
              <a:lnSpc>
                <a:spcPct val="90000"/>
              </a:lnSpc>
              <a:buFont typeface="Wingdings" panose="05000000000000000000" pitchFamily="2" charset="2"/>
              <a:buChar char="v"/>
              <a:defRPr/>
            </a:pPr>
            <a:r>
              <a:rPr lang="en-US" altLang="en-US" sz="1800" dirty="0"/>
              <a:t>Numeracy 10 Assessment</a:t>
            </a:r>
          </a:p>
          <a:p>
            <a:pPr>
              <a:lnSpc>
                <a:spcPct val="90000"/>
              </a:lnSpc>
              <a:buFont typeface="Wingdings" panose="05000000000000000000" pitchFamily="2" charset="2"/>
              <a:buChar char="v"/>
              <a:defRPr/>
            </a:pPr>
            <a:r>
              <a:rPr lang="en-US" altLang="en-US" sz="1800" dirty="0"/>
              <a:t>Literacy 10 Assessment</a:t>
            </a:r>
          </a:p>
          <a:p>
            <a:pPr>
              <a:lnSpc>
                <a:spcPct val="90000"/>
              </a:lnSpc>
              <a:buFont typeface="Wingdings" panose="05000000000000000000" pitchFamily="2" charset="2"/>
              <a:buChar char="v"/>
              <a:defRPr/>
            </a:pPr>
            <a:r>
              <a:rPr lang="en-US" altLang="en-US" sz="1800" dirty="0"/>
              <a:t>Literacy 12 Assessment </a:t>
            </a:r>
          </a:p>
          <a:p>
            <a:pPr marL="0" indent="0">
              <a:lnSpc>
                <a:spcPct val="90000"/>
              </a:lnSpc>
              <a:buNone/>
              <a:defRPr/>
            </a:pPr>
            <a:endParaRPr lang="en-US" altLang="en-US" sz="1800" b="1" dirty="0">
              <a:solidFill>
                <a:srgbClr val="0070C0"/>
              </a:solidFill>
            </a:endParaRPr>
          </a:p>
          <a:p>
            <a:pPr marL="0" indent="0">
              <a:lnSpc>
                <a:spcPct val="90000"/>
              </a:lnSpc>
              <a:buNone/>
              <a:defRPr/>
            </a:pPr>
            <a:r>
              <a:rPr kumimoji="0" lang="en-US" sz="1800" b="1" i="0" u="none" strike="noStrike" kern="1200" cap="none" spc="0" normalizeH="0" baseline="0" noProof="0" dirty="0">
                <a:ln>
                  <a:noFill/>
                </a:ln>
                <a:solidFill>
                  <a:srgbClr val="0070C0"/>
                </a:solidFill>
                <a:effectLst/>
                <a:uLnTx/>
                <a:uFillTx/>
                <a:latin typeface="Georgia"/>
                <a:ea typeface="+mn-ea"/>
                <a:cs typeface="+mn-cs"/>
              </a:rPr>
              <a:t>Of the 80 credits required to graduate, at least 4 credits must have an Indigenous focus </a:t>
            </a:r>
            <a:r>
              <a:rPr kumimoji="0" lang="en-US" altLang="en-US" sz="1800" b="0" i="0" u="none" strike="noStrike" kern="1200" cap="none" spc="0" normalizeH="0" baseline="0" noProof="0" dirty="0">
                <a:ln>
                  <a:noFill/>
                </a:ln>
                <a:solidFill>
                  <a:prstClr val="black"/>
                </a:solidFill>
                <a:effectLst/>
                <a:uLnTx/>
                <a:uFillTx/>
                <a:latin typeface="Georgia"/>
                <a:ea typeface="+mn-ea"/>
                <a:cs typeface="+mn-cs"/>
              </a:rPr>
              <a:t>	</a:t>
            </a:r>
            <a:endParaRPr lang="en-US" altLang="en-US" sz="1800" dirty="0"/>
          </a:p>
          <a:p>
            <a:pPr marL="609600" indent="-609600">
              <a:lnSpc>
                <a:spcPct val="90000"/>
              </a:lnSpc>
              <a:buNone/>
              <a:defRPr/>
            </a:pPr>
            <a:r>
              <a:rPr lang="en-US" altLang="en-US" sz="1900" dirty="0"/>
              <a:t> </a:t>
            </a:r>
          </a:p>
          <a:p>
            <a:pPr marL="609600" indent="-609600">
              <a:lnSpc>
                <a:spcPct val="90000"/>
              </a:lnSpc>
              <a:buNone/>
              <a:defRPr/>
            </a:pPr>
            <a:r>
              <a:rPr lang="en-US" altLang="en-US" sz="1900" b="1" dirty="0"/>
              <a:t>*16 of your credits (4 classes including English Studies 12 and CLC 12) must be grade 12 level* </a:t>
            </a:r>
          </a:p>
        </p:txBody>
      </p:sp>
    </p:spTree>
    <p:extLst>
      <p:ext uri="{BB962C8B-B14F-4D97-AF65-F5344CB8AC3E}">
        <p14:creationId xmlns:p14="http://schemas.microsoft.com/office/powerpoint/2010/main" val="2242861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b="1" dirty="0">
                <a:latin typeface="Calibri" panose="020F0502020204030204" pitchFamily="34" charset="0"/>
                <a:cs typeface="Calibri" panose="020F0502020204030204" pitchFamily="34" charset="0"/>
              </a:rPr>
              <a:t>Post Secondary</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Applications and Admission</a:t>
            </a:r>
          </a:p>
        </p:txBody>
      </p:sp>
      <p:sp>
        <p:nvSpPr>
          <p:cNvPr id="3" name="Content Placeholder 2"/>
          <p:cNvSpPr>
            <a:spLocks noGrp="1"/>
          </p:cNvSpPr>
          <p:nvPr>
            <p:ph sz="quarter" idx="1"/>
          </p:nvPr>
        </p:nvSpPr>
        <p:spPr/>
        <p:txBody>
          <a:bodyPr vert="horz" lIns="91440" tIns="45720" rIns="91440" bIns="45720" anchor="t">
            <a:normAutofit lnSpcReduction="10000"/>
          </a:bodyPr>
          <a:lstStyle/>
          <a:p>
            <a:pPr lvl="1"/>
            <a:r>
              <a:rPr lang="en-US" sz="2400" dirty="0">
                <a:solidFill>
                  <a:schemeClr val="tx1"/>
                </a:solidFill>
                <a:latin typeface="Arial"/>
                <a:cs typeface="Arial"/>
              </a:rPr>
              <a:t>Families should research post-secondary admission requirements and be aware of the application process &amp; deadlines. </a:t>
            </a:r>
            <a:endParaRPr lang="en-US" sz="2400" dirty="0">
              <a:solidFill>
                <a:schemeClr val="tx1"/>
              </a:solidFill>
              <a:latin typeface="Arial" pitchFamily="34" charset="0"/>
              <a:cs typeface="Arial" pitchFamily="34" charset="0"/>
            </a:endParaRPr>
          </a:p>
          <a:p>
            <a:pPr marL="274320" lvl="1" indent="0">
              <a:buNone/>
            </a:pPr>
            <a:endParaRPr lang="en-US" sz="2400" dirty="0">
              <a:solidFill>
                <a:schemeClr val="tx1"/>
              </a:solidFill>
              <a:latin typeface="Arial" pitchFamily="34" charset="0"/>
              <a:cs typeface="Arial" pitchFamily="34" charset="0"/>
            </a:endParaRPr>
          </a:p>
          <a:p>
            <a:pPr lvl="1"/>
            <a:r>
              <a:rPr lang="en-US" sz="2400" dirty="0">
                <a:solidFill>
                  <a:schemeClr val="tx1"/>
                </a:solidFill>
                <a:latin typeface="Arial"/>
                <a:cs typeface="Arial"/>
              </a:rPr>
              <a:t>In most instances, post-secondary institutions will also be looking at your grade 11 marks.</a:t>
            </a:r>
          </a:p>
          <a:p>
            <a:pPr marL="274320" lvl="1" indent="0">
              <a:buNone/>
            </a:pPr>
            <a:endParaRPr lang="en-US" sz="2400" dirty="0">
              <a:solidFill>
                <a:schemeClr val="tx1"/>
              </a:solidFill>
              <a:latin typeface="Arial" pitchFamily="34" charset="0"/>
              <a:cs typeface="Arial" pitchFamily="34" charset="0"/>
            </a:endParaRPr>
          </a:p>
          <a:p>
            <a:pPr lvl="1">
              <a:spcAft>
                <a:spcPts val="1200"/>
              </a:spcAft>
            </a:pPr>
            <a:r>
              <a:rPr lang="en-US" sz="2400" dirty="0">
                <a:solidFill>
                  <a:schemeClr val="tx1"/>
                </a:solidFill>
                <a:latin typeface="Arial" pitchFamily="34" charset="0"/>
                <a:cs typeface="Arial" pitchFamily="34" charset="0"/>
              </a:rPr>
              <a:t>Counsellors and </a:t>
            </a:r>
            <a:r>
              <a:rPr lang="en-US" sz="2400" b="1" dirty="0">
                <a:solidFill>
                  <a:schemeClr val="tx1"/>
                </a:solidFill>
                <a:highlight>
                  <a:srgbClr val="FFFF00"/>
                </a:highlight>
                <a:latin typeface="Arial" pitchFamily="34" charset="0"/>
                <a:cs typeface="Arial" pitchFamily="34" charset="0"/>
              </a:rPr>
              <a:t>Ms. Moorhouse </a:t>
            </a:r>
            <a:r>
              <a:rPr lang="en-US" sz="1800" b="1" dirty="0">
                <a:solidFill>
                  <a:schemeClr val="tx1"/>
                </a:solidFill>
                <a:latin typeface="Arial" pitchFamily="34" charset="0"/>
                <a:cs typeface="Arial" pitchFamily="34" charset="0"/>
              </a:rPr>
              <a:t>(Post Secondary &amp; Career Advisor) </a:t>
            </a:r>
            <a:r>
              <a:rPr lang="en-US" sz="2400" dirty="0">
                <a:solidFill>
                  <a:schemeClr val="tx1"/>
                </a:solidFill>
                <a:latin typeface="Arial" pitchFamily="34" charset="0"/>
                <a:cs typeface="Arial" pitchFamily="34" charset="0"/>
              </a:rPr>
              <a:t>are available to assist you.</a:t>
            </a:r>
          </a:p>
          <a:p>
            <a:pPr marL="274320" lvl="1" indent="0" algn="ctr">
              <a:spcAft>
                <a:spcPts val="1200"/>
              </a:spcAft>
              <a:buNone/>
            </a:pPr>
            <a:endParaRPr lang="en-US" dirty="0">
              <a:solidFill>
                <a:schemeClr val="tx1"/>
              </a:solidFill>
              <a:latin typeface="Arial" pitchFamily="34" charset="0"/>
              <a:cs typeface="Arial" pitchFamily="34" charset="0"/>
            </a:endParaRPr>
          </a:p>
          <a:p>
            <a:pPr marL="274320" lvl="1" indent="0" algn="ctr">
              <a:spcAft>
                <a:spcPts val="1200"/>
              </a:spcAft>
              <a:buNone/>
            </a:pPr>
            <a:r>
              <a:rPr lang="en-US" dirty="0">
                <a:solidFill>
                  <a:schemeClr val="tx1"/>
                </a:solidFill>
                <a:highlight>
                  <a:srgbClr val="FFFF00"/>
                </a:highlight>
                <a:latin typeface="Arial" pitchFamily="34" charset="0"/>
                <a:cs typeface="Arial" pitchFamily="34" charset="0"/>
              </a:rPr>
              <a:t>Ms. Moorhouse can be reached at: cmoorhouse@sd43.bc.ca</a:t>
            </a:r>
          </a:p>
          <a:p>
            <a:pPr marL="274320" lvl="1" indent="0">
              <a:buNone/>
            </a:pPr>
            <a:endParaRPr lang="en-US" sz="2400" i="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705743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CAA32A-AEF4-4666-8CDB-360C3861C2DF}"/>
              </a:ext>
            </a:extLst>
          </p:cNvPr>
          <p:cNvPicPr>
            <a:picLocks noChangeAspect="1"/>
          </p:cNvPicPr>
          <p:nvPr/>
        </p:nvPicPr>
        <p:blipFill>
          <a:blip r:embed="rId3"/>
          <a:stretch>
            <a:fillRect/>
          </a:stretch>
        </p:blipFill>
        <p:spPr>
          <a:xfrm>
            <a:off x="199232" y="185110"/>
            <a:ext cx="8745535" cy="6696336"/>
          </a:xfrm>
          <a:prstGeom prst="rect">
            <a:avLst/>
          </a:prstGeom>
        </p:spPr>
      </p:pic>
      <p:cxnSp>
        <p:nvCxnSpPr>
          <p:cNvPr id="5" name="Straight Arrow Connector 4">
            <a:extLst>
              <a:ext uri="{FF2B5EF4-FFF2-40B4-BE49-F238E27FC236}">
                <a16:creationId xmlns:a16="http://schemas.microsoft.com/office/drawing/2014/main" id="{B9101F9D-C33D-4BCA-8F2B-2141EEFE354F}"/>
              </a:ext>
            </a:extLst>
          </p:cNvPr>
          <p:cNvCxnSpPr>
            <a:cxnSpLocks/>
          </p:cNvCxnSpPr>
          <p:nvPr/>
        </p:nvCxnSpPr>
        <p:spPr>
          <a:xfrm flipH="1">
            <a:off x="2667000" y="533400"/>
            <a:ext cx="2362200" cy="838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2539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University &amp; College Options in BC</a:t>
            </a:r>
          </a:p>
        </p:txBody>
      </p:sp>
      <p:sp>
        <p:nvSpPr>
          <p:cNvPr id="3" name="Content Placeholder 2"/>
          <p:cNvSpPr>
            <a:spLocks noGrp="1"/>
          </p:cNvSpPr>
          <p:nvPr>
            <p:ph sz="half" idx="1"/>
          </p:nvPr>
        </p:nvSpPr>
        <p:spPr>
          <a:xfrm>
            <a:off x="301752" y="1447800"/>
            <a:ext cx="4038600" cy="3733800"/>
          </a:xfrm>
        </p:spPr>
        <p:txBody>
          <a:bodyPr>
            <a:normAutofit lnSpcReduction="10000"/>
          </a:bodyPr>
          <a:lstStyle/>
          <a:p>
            <a:r>
              <a:rPr lang="en-US" sz="2000" dirty="0">
                <a:latin typeface="Arial" panose="020B0604020202020204" pitchFamily="34" charset="0"/>
                <a:cs typeface="Arial" panose="020B0604020202020204" pitchFamily="34" charset="0"/>
              </a:rPr>
              <a:t>UBC, SFU, UVIC, UNBC</a:t>
            </a:r>
          </a:p>
          <a:p>
            <a:r>
              <a:rPr lang="en-US" sz="2000" dirty="0" err="1">
                <a:latin typeface="Arial" panose="020B0604020202020204" pitchFamily="34" charset="0"/>
                <a:cs typeface="Arial" panose="020B0604020202020204" pitchFamily="34" charset="0"/>
              </a:rPr>
              <a:t>Capilano</a:t>
            </a:r>
            <a:r>
              <a:rPr lang="en-US" sz="2000" dirty="0">
                <a:latin typeface="Arial" panose="020B0604020202020204" pitchFamily="34" charset="0"/>
                <a:cs typeface="Arial" panose="020B0604020202020204" pitchFamily="34" charset="0"/>
              </a:rPr>
              <a:t> University</a:t>
            </a:r>
          </a:p>
          <a:p>
            <a:r>
              <a:rPr lang="en-US" sz="2000" dirty="0" err="1">
                <a:latin typeface="Arial" panose="020B0604020202020204" pitchFamily="34" charset="0"/>
                <a:cs typeface="Arial" panose="020B0604020202020204" pitchFamily="34" charset="0"/>
              </a:rPr>
              <a:t>Kwantlen</a:t>
            </a:r>
            <a:r>
              <a:rPr lang="en-US" sz="2000" dirty="0">
                <a:latin typeface="Arial" panose="020B0604020202020204" pitchFamily="34" charset="0"/>
                <a:cs typeface="Arial" panose="020B0604020202020204" pitchFamily="34" charset="0"/>
              </a:rPr>
              <a:t> Polytechnic University</a:t>
            </a:r>
          </a:p>
          <a:p>
            <a:r>
              <a:rPr lang="en-US" sz="2000" dirty="0">
                <a:latin typeface="Arial" panose="020B0604020202020204" pitchFamily="34" charset="0"/>
                <a:cs typeface="Arial" panose="020B0604020202020204" pitchFamily="34" charset="0"/>
              </a:rPr>
              <a:t>Trinity Western University</a:t>
            </a:r>
          </a:p>
          <a:p>
            <a:r>
              <a:rPr lang="en-US" sz="2000" dirty="0">
                <a:latin typeface="Arial" panose="020B0604020202020204" pitchFamily="34" charset="0"/>
                <a:cs typeface="Arial" panose="020B0604020202020204" pitchFamily="34" charset="0"/>
              </a:rPr>
              <a:t>Emily </a:t>
            </a:r>
            <a:r>
              <a:rPr lang="en-US" sz="2000" dirty="0" err="1">
                <a:latin typeface="Arial" panose="020B0604020202020204" pitchFamily="34" charset="0"/>
                <a:cs typeface="Arial" panose="020B0604020202020204" pitchFamily="34" charset="0"/>
              </a:rPr>
              <a:t>Carr</a:t>
            </a:r>
            <a:r>
              <a:rPr lang="en-US" sz="2000" dirty="0">
                <a:latin typeface="Arial" panose="020B0604020202020204" pitchFamily="34" charset="0"/>
                <a:cs typeface="Arial" panose="020B0604020202020204" pitchFamily="34" charset="0"/>
              </a:rPr>
              <a:t> University of Art and Design</a:t>
            </a:r>
          </a:p>
          <a:p>
            <a:r>
              <a:rPr lang="en-US" sz="2000" dirty="0">
                <a:latin typeface="Arial" panose="020B0604020202020204" pitchFamily="34" charset="0"/>
                <a:cs typeface="Arial" panose="020B0604020202020204" pitchFamily="34" charset="0"/>
              </a:rPr>
              <a:t>BCIT</a:t>
            </a:r>
          </a:p>
          <a:p>
            <a:r>
              <a:rPr lang="en-US" sz="2000" dirty="0">
                <a:latin typeface="Arial" panose="020B0604020202020204" pitchFamily="34" charset="0"/>
                <a:cs typeface="Arial" panose="020B0604020202020204" pitchFamily="34" charset="0"/>
              </a:rPr>
              <a:t>Thompson Rivers University</a:t>
            </a:r>
          </a:p>
          <a:p>
            <a:r>
              <a:rPr lang="en-US" sz="2000" dirty="0">
                <a:latin typeface="Arial" panose="020B0604020202020204" pitchFamily="34" charset="0"/>
                <a:cs typeface="Arial" panose="020B0604020202020204" pitchFamily="34" charset="0"/>
              </a:rPr>
              <a:t>University of the Fraser Valley</a:t>
            </a:r>
          </a:p>
          <a:p>
            <a:r>
              <a:rPr lang="en-US" sz="2000" dirty="0">
                <a:latin typeface="Arial" panose="020B0604020202020204" pitchFamily="34" charset="0"/>
                <a:cs typeface="Arial" panose="020B0604020202020204" pitchFamily="34" charset="0"/>
              </a:rPr>
              <a:t>Vancouver Island University</a:t>
            </a:r>
          </a:p>
        </p:txBody>
      </p:sp>
      <p:sp>
        <p:nvSpPr>
          <p:cNvPr id="9" name="Content Placeholder 8"/>
          <p:cNvSpPr>
            <a:spLocks noGrp="1"/>
          </p:cNvSpPr>
          <p:nvPr>
            <p:ph sz="half" idx="2"/>
          </p:nvPr>
        </p:nvSpPr>
        <p:spPr>
          <a:xfrm>
            <a:off x="4800600" y="1414272"/>
            <a:ext cx="4038600" cy="4681728"/>
          </a:xfrm>
        </p:spPr>
        <p:txBody>
          <a:bodyPr>
            <a:normAutofit lnSpcReduction="10000"/>
          </a:bodyPr>
          <a:lstStyle/>
          <a:p>
            <a:r>
              <a:rPr lang="en-US" sz="2000" dirty="0">
                <a:latin typeface="Arial" panose="020B0604020202020204" pitchFamily="34" charset="0"/>
                <a:cs typeface="Arial" panose="020B0604020202020204" pitchFamily="34" charset="0"/>
              </a:rPr>
              <a:t>Douglas College</a:t>
            </a:r>
          </a:p>
          <a:p>
            <a:r>
              <a:rPr lang="en-US" sz="2000" dirty="0" err="1">
                <a:latin typeface="Arial" panose="020B0604020202020204" pitchFamily="34" charset="0"/>
                <a:cs typeface="Arial" panose="020B0604020202020204" pitchFamily="34" charset="0"/>
              </a:rPr>
              <a:t>Langara</a:t>
            </a:r>
            <a:r>
              <a:rPr lang="en-US" sz="2000" dirty="0">
                <a:latin typeface="Arial" panose="020B0604020202020204" pitchFamily="34" charset="0"/>
                <a:cs typeface="Arial" panose="020B0604020202020204" pitchFamily="34" charset="0"/>
              </a:rPr>
              <a:t> College</a:t>
            </a:r>
          </a:p>
          <a:p>
            <a:r>
              <a:rPr lang="en-US" sz="2000" dirty="0">
                <a:latin typeface="Arial" panose="020B0604020202020204" pitchFamily="34" charset="0"/>
                <a:cs typeface="Arial" panose="020B0604020202020204" pitchFamily="34" charset="0"/>
              </a:rPr>
              <a:t>Vancouver Community College</a:t>
            </a:r>
          </a:p>
          <a:p>
            <a:endParaRPr lang="en-US" dirty="0"/>
          </a:p>
          <a:p>
            <a:endParaRPr lang="en-US" dirty="0"/>
          </a:p>
        </p:txBody>
      </p:sp>
      <p:sp>
        <p:nvSpPr>
          <p:cNvPr id="11" name="Rectangle 10"/>
          <p:cNvSpPr/>
          <p:nvPr/>
        </p:nvSpPr>
        <p:spPr>
          <a:xfrm>
            <a:off x="700548" y="5257800"/>
            <a:ext cx="7833852" cy="923330"/>
          </a:xfrm>
          <a:prstGeom prst="rect">
            <a:avLst/>
          </a:prstGeom>
        </p:spPr>
        <p:txBody>
          <a:bodyPr wrap="square">
            <a:spAutoFit/>
          </a:bodyPr>
          <a:lstStyle/>
          <a:p>
            <a:pPr marL="0" indent="0" algn="ctr"/>
            <a:r>
              <a:rPr lang="en-US" b="1" u="sng" dirty="0"/>
              <a:t>Some universities and/or programs are competitive entry</a:t>
            </a:r>
          </a:p>
          <a:p>
            <a:pPr algn="ctr"/>
            <a:r>
              <a:rPr lang="en-US" dirty="0"/>
              <a:t>Check required courses, % grade, English and Math and OTHER requirements for each university and program</a:t>
            </a:r>
          </a:p>
        </p:txBody>
      </p:sp>
    </p:spTree>
    <p:extLst>
      <p:ext uri="{BB962C8B-B14F-4D97-AF65-F5344CB8AC3E}">
        <p14:creationId xmlns:p14="http://schemas.microsoft.com/office/powerpoint/2010/main" val="1861586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1752" y="228600"/>
            <a:ext cx="8534400" cy="1143000"/>
          </a:xfrm>
        </p:spPr>
        <p:txBody>
          <a:bodyPr/>
          <a:lstStyle/>
          <a:p>
            <a:pPr algn="ctr"/>
            <a:r>
              <a:rPr lang="en-US" altLang="en-US" b="1" dirty="0">
                <a:latin typeface="Calibri" panose="020F0502020204030204" pitchFamily="34" charset="0"/>
                <a:cs typeface="Calibri" panose="020F0502020204030204" pitchFamily="34" charset="0"/>
              </a:rPr>
              <a:t>Language Courses</a:t>
            </a:r>
            <a:br>
              <a:rPr lang="en-US" altLang="en-US" dirty="0"/>
            </a:br>
            <a:endParaRPr lang="en-US" altLang="en-US" dirty="0"/>
          </a:p>
        </p:txBody>
      </p:sp>
      <p:sp>
        <p:nvSpPr>
          <p:cNvPr id="14339" name="Content Placeholder 2"/>
          <p:cNvSpPr>
            <a:spLocks noGrp="1"/>
          </p:cNvSpPr>
          <p:nvPr>
            <p:ph idx="1"/>
          </p:nvPr>
        </p:nvSpPr>
        <p:spPr>
          <a:xfrm>
            <a:off x="152400" y="1447800"/>
            <a:ext cx="8839200" cy="5328808"/>
          </a:xfrm>
        </p:spPr>
        <p:txBody>
          <a:bodyPr vert="horz" lIns="91440" tIns="45720" rIns="91440" bIns="45720" anchor="t">
            <a:normAutofit fontScale="55000" lnSpcReduction="20000"/>
          </a:bodyPr>
          <a:lstStyle/>
          <a:p>
            <a:pPr marL="0" indent="0">
              <a:buNone/>
            </a:pPr>
            <a:endParaRPr lang="en-US" altLang="en-US" sz="2400" dirty="0">
              <a:latin typeface="Calibri" panose="020F0502020204030204" pitchFamily="34" charset="0"/>
              <a:cs typeface="Calibri" panose="020F0502020204030204" pitchFamily="34" charset="0"/>
            </a:endParaRPr>
          </a:p>
          <a:p>
            <a:r>
              <a:rPr lang="en-US" altLang="en-US" sz="3200" b="1">
                <a:latin typeface="Calibri"/>
                <a:ea typeface="Calibri"/>
                <a:cs typeface="Calibri"/>
              </a:rPr>
              <a:t>UBC Vancouver requires a grade 11 language </a:t>
            </a:r>
            <a:r>
              <a:rPr lang="en-US" altLang="en-US" sz="3200">
                <a:latin typeface="Calibri"/>
                <a:ea typeface="Calibri"/>
                <a:cs typeface="Calibri"/>
              </a:rPr>
              <a:t>(for example, French 11) </a:t>
            </a:r>
            <a:endParaRPr lang="en-US" altLang="en-US" sz="3200">
              <a:solidFill>
                <a:srgbClr val="000000"/>
              </a:solidFill>
              <a:latin typeface="Calibri" panose="020F0502020204030204" pitchFamily="34" charset="0"/>
              <a:ea typeface="Calibri"/>
              <a:cs typeface="Calibri" panose="020F0502020204030204" pitchFamily="34" charset="0"/>
            </a:endParaRPr>
          </a:p>
          <a:p>
            <a:pPr marL="0" indent="0">
              <a:buNone/>
            </a:pPr>
            <a:endParaRPr lang="en-US" altLang="en-US" sz="3200" dirty="0">
              <a:latin typeface="Calibri" panose="020F0502020204030204" pitchFamily="34" charset="0"/>
              <a:cs typeface="Calibri" panose="020F0502020204030204" pitchFamily="34" charset="0"/>
            </a:endParaRPr>
          </a:p>
          <a:p>
            <a:r>
              <a:rPr lang="en-US" altLang="en-US" sz="3200" b="1" dirty="0">
                <a:latin typeface="Calibri" panose="020F0502020204030204" pitchFamily="34" charset="0"/>
                <a:cs typeface="Calibri" panose="020F0502020204030204" pitchFamily="34" charset="0"/>
              </a:rPr>
              <a:t>SFU requires a grade 11 language </a:t>
            </a:r>
            <a:r>
              <a:rPr lang="en-US" altLang="en-US" sz="3200" dirty="0">
                <a:latin typeface="Calibri" panose="020F0502020204030204" pitchFamily="34" charset="0"/>
                <a:cs typeface="Calibri" panose="020F0502020204030204" pitchFamily="34" charset="0"/>
              </a:rPr>
              <a:t>(will accept a beginner language like Intro Spanish 11)</a:t>
            </a:r>
          </a:p>
          <a:p>
            <a:pPr marL="0" indent="0">
              <a:buNone/>
            </a:pPr>
            <a:endParaRPr lang="en-US" altLang="en-US" sz="3200" dirty="0">
              <a:latin typeface="Calibri" panose="020F0502020204030204" pitchFamily="34" charset="0"/>
              <a:cs typeface="Calibri" panose="020F0502020204030204" pitchFamily="34" charset="0"/>
            </a:endParaRPr>
          </a:p>
          <a:p>
            <a:r>
              <a:rPr lang="en-US" altLang="en-US" sz="3200" b="1" dirty="0">
                <a:latin typeface="Calibri" panose="020F0502020204030204" pitchFamily="34" charset="0"/>
                <a:cs typeface="Calibri" panose="020F0502020204030204" pitchFamily="34" charset="0"/>
              </a:rPr>
              <a:t>An External Language credit satisfies the language 11 requirement for SFU &amp; UBC</a:t>
            </a:r>
          </a:p>
          <a:p>
            <a:pPr marL="0" indent="0">
              <a:buNone/>
            </a:pPr>
            <a:endParaRPr lang="en-US" altLang="en-US" sz="3200" dirty="0">
              <a:latin typeface="Calibri" panose="020F0502020204030204" pitchFamily="34" charset="0"/>
              <a:cs typeface="Calibri" panose="020F0502020204030204" pitchFamily="34" charset="0"/>
            </a:endParaRPr>
          </a:p>
          <a:p>
            <a:r>
              <a:rPr lang="en-US" altLang="en-US" sz="3200" b="1" dirty="0">
                <a:latin typeface="Calibri" panose="020F0502020204030204" pitchFamily="34" charset="0"/>
                <a:cs typeface="Calibri" panose="020F0502020204030204" pitchFamily="34" charset="0"/>
              </a:rPr>
              <a:t>UBC </a:t>
            </a:r>
            <a:r>
              <a:rPr lang="en-US" altLang="en-US" sz="3200" b="1" u="sng" dirty="0">
                <a:latin typeface="Calibri" panose="020F0502020204030204" pitchFamily="34" charset="0"/>
                <a:cs typeface="Calibri" panose="020F0502020204030204" pitchFamily="34" charset="0"/>
              </a:rPr>
              <a:t>will not </a:t>
            </a:r>
            <a:r>
              <a:rPr lang="en-US" altLang="en-US" sz="3200" b="1" dirty="0">
                <a:latin typeface="Calibri" panose="020F0502020204030204" pitchFamily="34" charset="0"/>
                <a:cs typeface="Calibri" panose="020F0502020204030204" pitchFamily="34" charset="0"/>
              </a:rPr>
              <a:t>accept a Language 12 challenge towards the </a:t>
            </a:r>
            <a:r>
              <a:rPr lang="en-US" altLang="en-US" sz="3200" b="1" u="sng" dirty="0">
                <a:latin typeface="Calibri" panose="020F0502020204030204" pitchFamily="34" charset="0"/>
                <a:cs typeface="Calibri" panose="020F0502020204030204" pitchFamily="34" charset="0"/>
              </a:rPr>
              <a:t>admission average</a:t>
            </a:r>
            <a:r>
              <a:rPr lang="en-US" altLang="en-US" sz="3200" b="1" dirty="0">
                <a:latin typeface="Calibri" panose="020F0502020204030204" pitchFamily="34" charset="0"/>
                <a:cs typeface="Calibri" panose="020F0502020204030204" pitchFamily="34" charset="0"/>
              </a:rPr>
              <a:t>.</a:t>
            </a:r>
          </a:p>
          <a:p>
            <a:endParaRPr lang="en-US" altLang="en-US" sz="3200" dirty="0">
              <a:latin typeface="Calibri" panose="020F0502020204030204" pitchFamily="34" charset="0"/>
              <a:cs typeface="Calibri" panose="020F0502020204030204" pitchFamily="34" charset="0"/>
            </a:endParaRPr>
          </a:p>
          <a:p>
            <a:r>
              <a:rPr lang="en-US" altLang="en-US" sz="3200" b="1" dirty="0">
                <a:latin typeface="Calibri" panose="020F0502020204030204" pitchFamily="34" charset="0"/>
                <a:cs typeface="Calibri" panose="020F0502020204030204" pitchFamily="34" charset="0"/>
              </a:rPr>
              <a:t>SFU </a:t>
            </a:r>
            <a:r>
              <a:rPr lang="en-US" altLang="en-US" sz="3200" b="1" u="sng" dirty="0">
                <a:latin typeface="Calibri" panose="020F0502020204030204" pitchFamily="34" charset="0"/>
                <a:cs typeface="Calibri" panose="020F0502020204030204" pitchFamily="34" charset="0"/>
              </a:rPr>
              <a:t>will</a:t>
            </a:r>
            <a:r>
              <a:rPr lang="en-US" altLang="en-US" sz="3200" b="1" dirty="0">
                <a:latin typeface="Calibri" panose="020F0502020204030204" pitchFamily="34" charset="0"/>
                <a:cs typeface="Calibri" panose="020F0502020204030204" pitchFamily="34" charset="0"/>
              </a:rPr>
              <a:t> accept a Language 12 challenge towards the </a:t>
            </a:r>
            <a:r>
              <a:rPr lang="en-US" altLang="en-US" sz="3200" b="1" u="sng" dirty="0">
                <a:latin typeface="Calibri" panose="020F0502020204030204" pitchFamily="34" charset="0"/>
                <a:cs typeface="Calibri" panose="020F0502020204030204" pitchFamily="34" charset="0"/>
              </a:rPr>
              <a:t>admission average</a:t>
            </a:r>
            <a:r>
              <a:rPr lang="en-US" altLang="en-US" sz="3200" b="1" dirty="0">
                <a:latin typeface="Calibri" panose="020F0502020204030204" pitchFamily="34" charset="0"/>
                <a:cs typeface="Calibri" panose="020F0502020204030204" pitchFamily="34" charset="0"/>
              </a:rPr>
              <a:t>.</a:t>
            </a:r>
          </a:p>
          <a:p>
            <a:endParaRPr lang="en-US" altLang="en-US" sz="3200" dirty="0">
              <a:latin typeface="Calibri" panose="020F0502020204030204" pitchFamily="34" charset="0"/>
              <a:cs typeface="Calibri" panose="020F0502020204030204" pitchFamily="34" charset="0"/>
            </a:endParaRPr>
          </a:p>
          <a:p>
            <a:r>
              <a:rPr lang="en-US" altLang="en-US" sz="3200" b="1" dirty="0">
                <a:latin typeface="Calibri" panose="020F0502020204030204" pitchFamily="34" charset="0"/>
                <a:cs typeface="Calibri" panose="020F0502020204030204" pitchFamily="34" charset="0"/>
              </a:rPr>
              <a:t>Information about </a:t>
            </a:r>
            <a:r>
              <a:rPr lang="en-US" altLang="en-US" sz="3200" b="1" i="1" u="sng" dirty="0">
                <a:latin typeface="Calibri" panose="020F0502020204030204" pitchFamily="34" charset="0"/>
                <a:cs typeface="Calibri" panose="020F0502020204030204" pitchFamily="34" charset="0"/>
              </a:rPr>
              <a:t>Language Challenge exam </a:t>
            </a:r>
            <a:r>
              <a:rPr lang="en-US" altLang="en-US" sz="3200" b="1" dirty="0">
                <a:latin typeface="Calibri" panose="020F0502020204030204" pitchFamily="34" charset="0"/>
                <a:cs typeface="Calibri" panose="020F0502020204030204" pitchFamily="34" charset="0"/>
              </a:rPr>
              <a:t>registration opens in October. Exam writes are in January </a:t>
            </a:r>
          </a:p>
          <a:p>
            <a:endParaRPr lang="en-US" altLang="en-US" sz="3200" b="1" dirty="0">
              <a:latin typeface="Calibri" panose="020F0502020204030204" pitchFamily="34" charset="0"/>
              <a:ea typeface="Calibri"/>
              <a:cs typeface="Calibri" panose="020F0502020204030204" pitchFamily="34" charset="0"/>
            </a:endParaRPr>
          </a:p>
          <a:p>
            <a:r>
              <a:rPr lang="en-US" altLang="en-US" sz="3200" b="1" dirty="0">
                <a:latin typeface="Calibri"/>
                <a:ea typeface="Calibri"/>
                <a:cs typeface="Calibri"/>
              </a:rPr>
              <a:t>Other than SFU and UBC no University across Canada has a second language requirement</a:t>
            </a:r>
          </a:p>
          <a:p>
            <a:endParaRPr lang="en-US" altLang="en-US" sz="3200" b="1" dirty="0">
              <a:latin typeface="Calibri" panose="020F0502020204030204" pitchFamily="34" charset="0"/>
              <a:cs typeface="Calibri" panose="020F0502020204030204" pitchFamily="34" charset="0"/>
            </a:endParaRPr>
          </a:p>
          <a:p>
            <a:pPr marL="274320" lvl="1" indent="0">
              <a:buClr>
                <a:srgbClr val="C0504D"/>
              </a:buClr>
              <a:buFont typeface="Wingdings"/>
              <a:buNone/>
            </a:pPr>
            <a:endParaRPr lang="en-US" altLang="en-US" sz="3200" dirty="0">
              <a:solidFill>
                <a:srgbClr val="1F497D"/>
              </a:solidFill>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en-US" altLang="en-US" sz="3200" b="1" dirty="0">
                <a:latin typeface="Calibri" panose="020F0502020204030204" pitchFamily="34" charset="0"/>
                <a:cs typeface="Calibri" panose="020F0502020204030204" pitchFamily="34" charset="0"/>
              </a:rPr>
              <a:t>**Check requirements at each Post Secondary Institution**</a:t>
            </a:r>
          </a:p>
        </p:txBody>
      </p:sp>
      <p:sp>
        <p:nvSpPr>
          <p:cNvPr id="1434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a:spcBef>
                <a:spcPct val="0"/>
              </a:spcBef>
              <a:buClrTx/>
              <a:buSzTx/>
              <a:buFontTx/>
              <a:buNone/>
            </a:pPr>
            <a:fld id="{49BE822E-9A13-46BC-9B75-7CE11ED3D1A2}" type="slidenum">
              <a:rPr kumimoji="0" lang="en-US" altLang="en-US" sz="1400" smtClean="0">
                <a:latin typeface="Times New Roman" pitchFamily="18" charset="0"/>
              </a:rPr>
              <a:pPr>
                <a:spcBef>
                  <a:spcPct val="0"/>
                </a:spcBef>
                <a:buClrTx/>
                <a:buSzTx/>
                <a:buFontTx/>
                <a:buNone/>
              </a:pPr>
              <a:t>23</a:t>
            </a:fld>
            <a:endParaRPr kumimoji="0" lang="en-US" altLang="en-US" sz="1400">
              <a:latin typeface="Times New Roman" pitchFamily="18" charset="0"/>
            </a:endParaRPr>
          </a:p>
        </p:txBody>
      </p:sp>
    </p:spTree>
    <p:extLst>
      <p:ext uri="{BB962C8B-B14F-4D97-AF65-F5344CB8AC3E}">
        <p14:creationId xmlns:p14="http://schemas.microsoft.com/office/powerpoint/2010/main" val="3032142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normAutofit fontScale="90000"/>
          </a:bodyPr>
          <a:lstStyle/>
          <a:p>
            <a:pPr eaLnBrk="1" hangingPunct="1"/>
            <a:r>
              <a:rPr lang="en-US" sz="2800" b="1" dirty="0">
                <a:latin typeface="Calibri" panose="020F0502020204030204" pitchFamily="34" charset="0"/>
                <a:cs typeface="Calibri" panose="020F0502020204030204" pitchFamily="34" charset="0"/>
              </a:rPr>
              <a:t>Post Secondary Education: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SFU Admission Requirements</a:t>
            </a:r>
          </a:p>
        </p:txBody>
      </p:sp>
      <p:sp>
        <p:nvSpPr>
          <p:cNvPr id="50178" name="Rectangle 3"/>
          <p:cNvSpPr>
            <a:spLocks noGrp="1" noChangeArrowheads="1"/>
          </p:cNvSpPr>
          <p:nvPr>
            <p:ph sz="quarter" idx="1"/>
          </p:nvPr>
        </p:nvSpPr>
        <p:spPr>
          <a:xfrm>
            <a:off x="304800" y="1295400"/>
            <a:ext cx="8503920" cy="5181600"/>
          </a:xfrm>
        </p:spPr>
        <p:txBody>
          <a:bodyPr>
            <a:normAutofit fontScale="92500" lnSpcReduction="10000"/>
          </a:bodyPr>
          <a:lstStyle/>
          <a:p>
            <a:pPr eaLnBrk="1" hangingPunct="1">
              <a:lnSpc>
                <a:spcPct val="90000"/>
              </a:lnSpc>
              <a:buFontTx/>
              <a:buNone/>
            </a:pPr>
            <a:endParaRPr lang="en-US" sz="800" b="1" dirty="0">
              <a:latin typeface="Arial" panose="020B0604020202020204" pitchFamily="34" charset="0"/>
              <a:cs typeface="Arial" panose="020B0604020202020204" pitchFamily="34" charset="0"/>
            </a:endParaRPr>
          </a:p>
          <a:p>
            <a:pPr>
              <a:spcBef>
                <a:spcPts val="0"/>
              </a:spcBef>
              <a:spcAft>
                <a:spcPts val="600"/>
              </a:spcAft>
              <a:buNone/>
            </a:pPr>
            <a:r>
              <a:rPr lang="en-US" sz="1800" dirty="0">
                <a:latin typeface="Arial" panose="020B0604020202020204" pitchFamily="34" charset="0"/>
                <a:cs typeface="Arial" panose="020B0604020202020204" pitchFamily="34" charset="0"/>
              </a:rPr>
              <a:t>Admission based on </a:t>
            </a:r>
            <a:r>
              <a:rPr lang="en-US" sz="1800" b="1" u="sng" dirty="0">
                <a:latin typeface="Arial" panose="020B0604020202020204" pitchFamily="34" charset="0"/>
                <a:cs typeface="Arial" panose="020B0604020202020204" pitchFamily="34" charset="0"/>
              </a:rPr>
              <a:t>Grade 11 &amp; 12 courses</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(SFU approved course list)</a:t>
            </a:r>
          </a:p>
          <a:p>
            <a:pPr eaLnBrk="1" hangingPunct="1">
              <a:spcBef>
                <a:spcPts val="0"/>
              </a:spcBef>
              <a:spcAft>
                <a:spcPts val="600"/>
              </a:spcAft>
              <a:buFontTx/>
              <a:buNone/>
            </a:pPr>
            <a:endParaRPr lang="en-US" sz="1800" b="1" dirty="0">
              <a:latin typeface="Arial" panose="020B0604020202020204" pitchFamily="34" charset="0"/>
              <a:cs typeface="Arial" panose="020B0604020202020204" pitchFamily="34" charset="0"/>
            </a:endParaRPr>
          </a:p>
          <a:p>
            <a:pPr eaLnBrk="1" hangingPunct="1">
              <a:spcBef>
                <a:spcPts val="0"/>
              </a:spcBef>
              <a:spcAft>
                <a:spcPts val="600"/>
              </a:spcAft>
              <a:buFontTx/>
              <a:buNone/>
            </a:pPr>
            <a:r>
              <a:rPr lang="en-US" sz="1800" b="1" dirty="0">
                <a:latin typeface="Arial" panose="020B0604020202020204" pitchFamily="34" charset="0"/>
                <a:cs typeface="Arial" panose="020B0604020202020204" pitchFamily="34" charset="0"/>
              </a:rPr>
              <a:t>General Required Grade 11 courses: </a:t>
            </a:r>
          </a:p>
          <a:p>
            <a:pPr eaLnBrk="1" hangingPunct="1">
              <a:spcBef>
                <a:spcPts val="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English 11 (All English 11 options are approved)</a:t>
            </a:r>
          </a:p>
          <a:p>
            <a:pPr eaLnBrk="1" hangingPunct="1">
              <a:spcBef>
                <a:spcPts val="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Math 11 Min 60% (Pre-Calculus 11 or Foundations 11)</a:t>
            </a:r>
          </a:p>
          <a:p>
            <a:pPr eaLnBrk="1" hangingPunct="1">
              <a:spcBef>
                <a:spcPts val="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Language 11 (Introductory language 11 or higher) </a:t>
            </a:r>
          </a:p>
          <a:p>
            <a:pPr eaLnBrk="1" hangingPunct="1">
              <a:spcBef>
                <a:spcPts val="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Science 11 (chemistry, physics, life science or earth science) </a:t>
            </a:r>
            <a:r>
              <a:rPr lang="en-US" sz="1600" b="1" dirty="0">
                <a:latin typeface="Arial" panose="020B0604020202020204" pitchFamily="34" charset="0"/>
                <a:cs typeface="Arial" panose="020B0604020202020204" pitchFamily="34" charset="0"/>
              </a:rPr>
              <a:t>Physics 11 &amp; Chem 11 required for science-based courses.</a:t>
            </a:r>
            <a:endParaRPr lang="en-US" sz="1600" dirty="0">
              <a:latin typeface="Arial" panose="020B0604020202020204" pitchFamily="34" charset="0"/>
              <a:cs typeface="Arial" panose="020B0604020202020204" pitchFamily="34" charset="0"/>
            </a:endParaRPr>
          </a:p>
          <a:p>
            <a:pPr eaLnBrk="1" hangingPunct="1">
              <a:spcBef>
                <a:spcPts val="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Socials 11 or 12</a:t>
            </a:r>
          </a:p>
          <a:p>
            <a:pPr marL="0" indent="0" eaLnBrk="1" hangingPunct="1">
              <a:spcBef>
                <a:spcPts val="0"/>
              </a:spcBef>
              <a:spcAft>
                <a:spcPts val="600"/>
              </a:spcAft>
              <a:buNone/>
            </a:pPr>
            <a:endParaRPr lang="en-US" sz="800" dirty="0">
              <a:latin typeface="Arial" panose="020B0604020202020204" pitchFamily="34" charset="0"/>
              <a:cs typeface="Arial" panose="020B0604020202020204" pitchFamily="34" charset="0"/>
            </a:endParaRPr>
          </a:p>
          <a:p>
            <a:pPr>
              <a:spcBef>
                <a:spcPts val="0"/>
              </a:spcBef>
              <a:spcAft>
                <a:spcPts val="600"/>
              </a:spcAft>
              <a:buNone/>
            </a:pPr>
            <a:r>
              <a:rPr lang="en-US" sz="1800" b="1" dirty="0">
                <a:latin typeface="Arial" panose="020B0604020202020204" pitchFamily="34" charset="0"/>
                <a:cs typeface="Arial" panose="020B0604020202020204" pitchFamily="34" charset="0"/>
              </a:rPr>
              <a:t>Required Grade 12 courses: </a:t>
            </a:r>
          </a:p>
          <a:p>
            <a:pPr>
              <a:spcBef>
                <a:spcPts val="0"/>
              </a:spcBef>
              <a:spcAft>
                <a:spcPts val="6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English Studies 12 minimum final grade of 70%</a:t>
            </a:r>
          </a:p>
          <a:p>
            <a:pPr>
              <a:spcBef>
                <a:spcPts val="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Minimum of </a:t>
            </a:r>
            <a:r>
              <a:rPr lang="en-US" sz="1600" b="1" u="sng" dirty="0">
                <a:latin typeface="Arial" panose="020B0604020202020204" pitchFamily="34" charset="0"/>
                <a:cs typeface="Arial" panose="020B0604020202020204" pitchFamily="34" charset="0"/>
              </a:rPr>
              <a:t>5 Grade 12 courses</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including English Studies 12, from SFU’s approved course list – much different than in the past</a:t>
            </a:r>
          </a:p>
          <a:p>
            <a:pPr eaLnBrk="1" hangingPunct="1">
              <a:spcBef>
                <a:spcPts val="0"/>
              </a:spcBef>
              <a:spcAft>
                <a:spcPts val="6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Program-specific </a:t>
            </a:r>
            <a:r>
              <a:rPr lang="en-US" sz="1600" dirty="0">
                <a:latin typeface="Arial" panose="020B0604020202020204" pitchFamily="34" charset="0"/>
                <a:cs typeface="Arial" panose="020B0604020202020204" pitchFamily="34" charset="0"/>
              </a:rPr>
              <a:t>approved courses and minimum course grades.</a:t>
            </a:r>
          </a:p>
          <a:p>
            <a:pPr marL="0" indent="0" algn="ctr" eaLnBrk="1" hangingPunct="1">
              <a:lnSpc>
                <a:spcPct val="90000"/>
              </a:lnSpc>
              <a:spcBef>
                <a:spcPts val="0"/>
              </a:spcBef>
              <a:buNone/>
            </a:pPr>
            <a:r>
              <a:rPr lang="en-US" sz="1600" b="1" dirty="0">
                <a:latin typeface="Arial" panose="020B0604020202020204" pitchFamily="34" charset="0"/>
                <a:cs typeface="Arial" panose="020B0604020202020204" pitchFamily="34" charset="0"/>
              </a:rPr>
              <a:t>The admission evaluation will be based on all approved grade 11 &amp; 12 courses, with greater emphasis on ‘List A’ Grade 12 courses.</a:t>
            </a:r>
          </a:p>
          <a:p>
            <a:pPr marL="0" indent="0" algn="ctr">
              <a:lnSpc>
                <a:spcPct val="90000"/>
              </a:lnSpc>
              <a:spcBef>
                <a:spcPts val="0"/>
              </a:spcBef>
              <a:buNone/>
            </a:pPr>
            <a:r>
              <a:rPr lang="en-US" sz="1600" dirty="0">
                <a:latin typeface="Arial" panose="020B0604020202020204" pitchFamily="34" charset="0"/>
                <a:cs typeface="Arial" panose="020B0604020202020204" pitchFamily="34" charset="0"/>
                <a:hlinkClick r:id="rId3"/>
              </a:rPr>
              <a:t>http://www.sfu.ca/students/admission/admission-requirements/fall-2020.html</a:t>
            </a:r>
            <a:endParaRPr lang="en-US" sz="1600" dirty="0">
              <a:latin typeface="Arial" panose="020B0604020202020204" pitchFamily="34" charset="0"/>
              <a:cs typeface="Arial" panose="020B0604020202020204" pitchFamily="34" charset="0"/>
            </a:endParaRPr>
          </a:p>
          <a:p>
            <a:pPr marL="0" indent="0" algn="ctr" eaLnBrk="1" hangingPunct="1">
              <a:lnSpc>
                <a:spcPct val="90000"/>
              </a:lnSpc>
              <a:spcBef>
                <a:spcPts val="0"/>
              </a:spcBef>
              <a:buNone/>
            </a:pPr>
            <a:r>
              <a:rPr lang="en-US" sz="1600" b="1" dirty="0">
                <a:latin typeface="Arial" panose="020B0604020202020204" pitchFamily="34" charset="0"/>
                <a:cs typeface="Arial" panose="020B0604020202020204" pitchFamily="34" charset="0"/>
              </a:rPr>
              <a:t> </a:t>
            </a:r>
          </a:p>
        </p:txBody>
      </p:sp>
      <p:sp>
        <p:nvSpPr>
          <p:cNvPr id="50179" name="Rectangle 4"/>
          <p:cNvSpPr>
            <a:spLocks noGrp="1" noChangeArrowheads="1"/>
          </p:cNvSpPr>
          <p:nvPr>
            <p:ph sz="half" idx="4294967295"/>
          </p:nvPr>
        </p:nvSpPr>
        <p:spPr>
          <a:xfrm>
            <a:off x="228600" y="6400800"/>
            <a:ext cx="8577072" cy="114300"/>
          </a:xfrm>
        </p:spPr>
        <p:txBody>
          <a:bodyPr>
            <a:normAutofit fontScale="25000" lnSpcReduction="20000"/>
          </a:bodyPr>
          <a:lstStyle/>
          <a:p>
            <a:pPr eaLnBrk="1" hangingPunct="1">
              <a:buFontTx/>
              <a:buNone/>
            </a:pPr>
            <a:endParaRPr lang="en-US" dirty="0"/>
          </a:p>
        </p:txBody>
      </p:sp>
    </p:spTree>
    <p:extLst>
      <p:ext uri="{BB962C8B-B14F-4D97-AF65-F5344CB8AC3E}">
        <p14:creationId xmlns:p14="http://schemas.microsoft.com/office/powerpoint/2010/main" val="160866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1" name="Rectangle 254"/>
          <p:cNvSpPr>
            <a:spLocks noGrp="1" noChangeArrowheads="1"/>
          </p:cNvSpPr>
          <p:nvPr>
            <p:ph type="title"/>
          </p:nvPr>
        </p:nvSpPr>
        <p:spPr>
          <a:xfrm>
            <a:off x="301752" y="228600"/>
            <a:ext cx="8534400" cy="838200"/>
          </a:xfrm>
        </p:spPr>
        <p:txBody>
          <a:bodyPr>
            <a:noAutofit/>
          </a:bodyPr>
          <a:lstStyle/>
          <a:p>
            <a:pPr eaLnBrk="1" hangingPunct="1"/>
            <a:br>
              <a:rPr lang="en-US" sz="2800" b="1" dirty="0">
                <a:latin typeface="Calibri" panose="020F0502020204030204" pitchFamily="34" charset="0"/>
                <a:cs typeface="Calibri" panose="020F0502020204030204" pitchFamily="34" charset="0"/>
              </a:rPr>
            </a:br>
            <a:br>
              <a:rPr lang="en-US" sz="2800" b="1" dirty="0">
                <a:latin typeface="Calibri" panose="020F0502020204030204" pitchFamily="34" charset="0"/>
                <a:cs typeface="Calibri" panose="020F0502020204030204" pitchFamily="34" charset="0"/>
              </a:rPr>
            </a:br>
            <a:br>
              <a:rPr lang="en-US" sz="2800" b="1" dirty="0">
                <a:latin typeface="Calibri" panose="020F0502020204030204" pitchFamily="34" charset="0"/>
                <a:cs typeface="Calibri" panose="020F0502020204030204" pitchFamily="34" charset="0"/>
              </a:rPr>
            </a:br>
            <a:br>
              <a:rPr lang="en-US" sz="2800" b="1" dirty="0">
                <a:latin typeface="Calibri" panose="020F0502020204030204" pitchFamily="34" charset="0"/>
                <a:cs typeface="Calibri" panose="020F0502020204030204" pitchFamily="34" charset="0"/>
              </a:rPr>
            </a:br>
            <a:br>
              <a:rPr lang="en-US" sz="2800" b="1" dirty="0">
                <a:latin typeface="Calibri" panose="020F0502020204030204" pitchFamily="34" charset="0"/>
                <a:cs typeface="Calibri" panose="020F0502020204030204" pitchFamily="34" charset="0"/>
              </a:rPr>
            </a:br>
            <a:br>
              <a:rPr lang="en-US" sz="2800" b="1" dirty="0">
                <a:latin typeface="Calibri" panose="020F0502020204030204" pitchFamily="34" charset="0"/>
                <a:cs typeface="Calibri" panose="020F0502020204030204" pitchFamily="34" charset="0"/>
              </a:rPr>
            </a:b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SFU Quantitative and Analytical Skills Requirement</a:t>
            </a:r>
            <a:br>
              <a:rPr lang="en-US" sz="2800" b="1" dirty="0">
                <a:latin typeface="Calibri" panose="020F0502020204030204" pitchFamily="34" charset="0"/>
                <a:cs typeface="Calibri" panose="020F0502020204030204" pitchFamily="34" charset="0"/>
              </a:rPr>
            </a:br>
            <a:endParaRPr lang="en-US" sz="2800" b="1" dirty="0">
              <a:latin typeface="Calibri" panose="020F0502020204030204" pitchFamily="34" charset="0"/>
              <a:cs typeface="Calibri" panose="020F0502020204030204" pitchFamily="34" charset="0"/>
            </a:endParaRPr>
          </a:p>
        </p:txBody>
      </p:sp>
      <p:sp>
        <p:nvSpPr>
          <p:cNvPr id="51202" name="Rectangle 255"/>
          <p:cNvSpPr>
            <a:spLocks noGrp="1" noChangeArrowheads="1"/>
          </p:cNvSpPr>
          <p:nvPr>
            <p:ph sz="quarter" idx="1"/>
          </p:nvPr>
        </p:nvSpPr>
        <p:spPr>
          <a:xfrm>
            <a:off x="263524" y="1504950"/>
            <a:ext cx="8194675" cy="5124450"/>
          </a:xfrm>
        </p:spPr>
        <p:txBody>
          <a:bodyPr vert="horz" lIns="91440" tIns="45720" rIns="91440" bIns="45720" anchor="t">
            <a:normAutofit/>
          </a:bodyPr>
          <a:lstStyle/>
          <a:p>
            <a:pPr lvl="1" eaLnBrk="1" hangingPunct="1"/>
            <a:endParaRPr lang="en-US" sz="2400" dirty="0">
              <a:solidFill>
                <a:schemeClr val="tx1"/>
              </a:solidFill>
              <a:latin typeface="Calibri" panose="020F0502020204030204" pitchFamily="34" charset="0"/>
              <a:cs typeface="Calibri" panose="020F0502020204030204" pitchFamily="34" charset="0"/>
            </a:endParaRPr>
          </a:p>
          <a:p>
            <a:pPr lvl="1" eaLnBrk="1" hangingPunct="1"/>
            <a:r>
              <a:rPr lang="en-US" sz="2400" dirty="0">
                <a:solidFill>
                  <a:schemeClr val="tx1"/>
                </a:solidFill>
                <a:latin typeface="Calibri" panose="020F0502020204030204" pitchFamily="34" charset="0"/>
                <a:cs typeface="Calibri" panose="020F0502020204030204" pitchFamily="34" charset="0"/>
              </a:rPr>
              <a:t>Minimum of 60% in an approved grade 11 or grade 12 math course. </a:t>
            </a:r>
          </a:p>
          <a:p>
            <a:pPr lvl="1" eaLnBrk="1" hangingPunct="1"/>
            <a:endParaRPr lang="en-US" sz="2400" dirty="0">
              <a:solidFill>
                <a:schemeClr val="tx1"/>
              </a:solidFill>
              <a:latin typeface="Calibri" panose="020F0502020204030204" pitchFamily="34" charset="0"/>
              <a:cs typeface="Calibri" panose="020F0502020204030204" pitchFamily="34" charset="0"/>
            </a:endParaRPr>
          </a:p>
          <a:p>
            <a:pPr lvl="1" eaLnBrk="1" hangingPunct="1"/>
            <a:r>
              <a:rPr lang="en-US" sz="2400" dirty="0">
                <a:solidFill>
                  <a:schemeClr val="tx1"/>
                </a:solidFill>
                <a:latin typeface="Calibri" panose="020F0502020204030204" pitchFamily="34" charset="0"/>
                <a:cs typeface="Calibri" panose="020F0502020204030204" pitchFamily="34" charset="0"/>
              </a:rPr>
              <a:t>A 70% minimum grade is required to enroll directly in Q courses at SFU.</a:t>
            </a:r>
          </a:p>
          <a:p>
            <a:pPr lvl="1" eaLnBrk="1" hangingPunct="1"/>
            <a:endParaRPr lang="en-US" sz="2400" dirty="0">
              <a:solidFill>
                <a:schemeClr val="tx1"/>
              </a:solidFill>
              <a:latin typeface="Calibri" panose="020F0502020204030204" pitchFamily="34" charset="0"/>
              <a:cs typeface="Calibri" panose="020F0502020204030204" pitchFamily="34" charset="0"/>
            </a:endParaRPr>
          </a:p>
          <a:p>
            <a:pPr lvl="1" eaLnBrk="1" hangingPunct="1"/>
            <a:r>
              <a:rPr lang="en-US" sz="2400" dirty="0">
                <a:solidFill>
                  <a:schemeClr val="tx1"/>
                </a:solidFill>
                <a:latin typeface="Calibri" panose="020F0502020204030204" pitchFamily="34" charset="0"/>
                <a:cs typeface="Calibri" panose="020F0502020204030204" pitchFamily="34" charset="0"/>
              </a:rPr>
              <a:t>Some programs require higher minimum math grades. </a:t>
            </a:r>
          </a:p>
          <a:p>
            <a:pPr marL="274320" lvl="1" indent="0">
              <a:buNone/>
            </a:pPr>
            <a:r>
              <a:rPr lang="en-US" sz="2400" dirty="0">
                <a:solidFill>
                  <a:schemeClr val="tx1"/>
                </a:solidFill>
                <a:latin typeface="Calibri"/>
                <a:cs typeface="Calibri"/>
              </a:rPr>
              <a:t>     (e.g. Minimum course grade requirements for all   Engineering programs)</a:t>
            </a:r>
          </a:p>
          <a:p>
            <a:pPr lvl="1" eaLnBrk="1" hangingPunct="1"/>
            <a:endParaRPr lang="en-US" sz="2400" dirty="0">
              <a:solidFill>
                <a:schemeClr val="tx1"/>
              </a:solidFill>
              <a:latin typeface="Calibri" panose="020F0502020204030204" pitchFamily="34" charset="0"/>
              <a:cs typeface="Calibri" panose="020F0502020204030204" pitchFamily="34" charset="0"/>
            </a:endParaRPr>
          </a:p>
          <a:p>
            <a:pPr marL="274320" lvl="1" indent="0" eaLnBrk="1" hangingPunct="1">
              <a:buNone/>
            </a:pPr>
            <a:endParaRPr lang="en-US" sz="2400" dirty="0"/>
          </a:p>
        </p:txBody>
      </p:sp>
    </p:spTree>
    <p:extLst>
      <p:ext uri="{BB962C8B-B14F-4D97-AF65-F5344CB8AC3E}">
        <p14:creationId xmlns:p14="http://schemas.microsoft.com/office/powerpoint/2010/main" val="3228421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normAutofit/>
          </a:bodyPr>
          <a:lstStyle/>
          <a:p>
            <a:pPr eaLnBrk="1" hangingPunct="1"/>
            <a:r>
              <a:rPr lang="en-US" sz="3200" b="1" dirty="0">
                <a:latin typeface="Calibri" panose="020F0502020204030204" pitchFamily="34" charset="0"/>
                <a:cs typeface="Calibri" panose="020F0502020204030204" pitchFamily="34" charset="0"/>
              </a:rPr>
              <a:t>UBC Holistic Admission Evaluation</a:t>
            </a:r>
          </a:p>
        </p:txBody>
      </p:sp>
      <p:sp>
        <p:nvSpPr>
          <p:cNvPr id="56322" name="Content Placeholder 2"/>
          <p:cNvSpPr>
            <a:spLocks noGrp="1"/>
          </p:cNvSpPr>
          <p:nvPr>
            <p:ph sz="quarter" idx="1"/>
          </p:nvPr>
        </p:nvSpPr>
        <p:spPr/>
        <p:txBody>
          <a:bodyPr vert="horz" lIns="91440" tIns="45720" rIns="91440" bIns="45720" anchor="t">
            <a:normAutofit fontScale="92500" lnSpcReduction="20000"/>
          </a:bodyPr>
          <a:lstStyle/>
          <a:p>
            <a:pPr>
              <a:buNone/>
            </a:pPr>
            <a:r>
              <a:rPr lang="en-US" sz="2400" b="1" dirty="0">
                <a:latin typeface="Calibri" panose="020F0502020204030204" pitchFamily="34" charset="0"/>
                <a:cs typeface="Calibri" panose="020F0502020204030204" pitchFamily="34" charset="0"/>
              </a:rPr>
              <a:t>Secondary School Grades</a:t>
            </a:r>
          </a:p>
          <a:p>
            <a:pPr lvl="2">
              <a:buFont typeface="Wingdings" panose="05000000000000000000" pitchFamily="2" charset="2"/>
              <a:buChar char="Ø"/>
            </a:pPr>
            <a:r>
              <a:rPr lang="en-US" dirty="0">
                <a:latin typeface="Calibri"/>
                <a:ea typeface="Calibri"/>
                <a:cs typeface="Calibri"/>
              </a:rPr>
              <a:t>It is recommended you have a least 6 Grade 12 courses (academic/non- academic)</a:t>
            </a:r>
            <a:endParaRPr lang="en-US" sz="900" dirty="0">
              <a:latin typeface="Calibri"/>
              <a:ea typeface="Calibri"/>
              <a:cs typeface="Calibri"/>
            </a:endParaRPr>
          </a:p>
          <a:p>
            <a:pPr lvl="2">
              <a:buFont typeface="Wingdings" panose="05000000000000000000" pitchFamily="2" charset="2"/>
              <a:buChar char="Ø"/>
            </a:pPr>
            <a:r>
              <a:rPr lang="en-US">
                <a:latin typeface="Calibri"/>
                <a:ea typeface="Calibri"/>
                <a:cs typeface="Calibri"/>
              </a:rPr>
              <a:t>UBC may consider all your </a:t>
            </a:r>
            <a:r>
              <a:rPr lang="en-US" b="1" dirty="0">
                <a:latin typeface="Calibri"/>
                <a:ea typeface="Calibri"/>
                <a:cs typeface="Calibri"/>
              </a:rPr>
              <a:t>academic </a:t>
            </a:r>
            <a:r>
              <a:rPr lang="en-US" dirty="0">
                <a:latin typeface="Calibri"/>
                <a:ea typeface="Calibri"/>
                <a:cs typeface="Calibri"/>
              </a:rPr>
              <a:t>Grade 11 and Grade 12 course grades. </a:t>
            </a:r>
            <a:r>
              <a:rPr lang="en-US" i="1">
                <a:latin typeface="Calibri"/>
                <a:ea typeface="Calibri"/>
                <a:cs typeface="Calibri"/>
              </a:rPr>
              <a:t>  </a:t>
            </a:r>
            <a:r>
              <a:rPr lang="en-US" i="1" dirty="0">
                <a:latin typeface="Calibri"/>
                <a:ea typeface="Calibri"/>
                <a:cs typeface="Calibri"/>
              </a:rPr>
              <a:t>Applied design, skills, technologies courses, career ed, and physical </a:t>
            </a:r>
            <a:r>
              <a:rPr lang="en-US" i="1">
                <a:latin typeface="Calibri"/>
                <a:ea typeface="Calibri"/>
                <a:cs typeface="Calibri"/>
              </a:rPr>
              <a:t>  education course grades will not be used. </a:t>
            </a:r>
            <a:endParaRPr lang="en-US" i="1">
              <a:latin typeface="Calibri" panose="020F0502020204030204" pitchFamily="34" charset="0"/>
              <a:ea typeface="Calibri"/>
              <a:cs typeface="Calibri" panose="020F0502020204030204" pitchFamily="34" charset="0"/>
            </a:endParaRPr>
          </a:p>
          <a:p>
            <a:pPr lvl="2">
              <a:buFont typeface="Wingdings" panose="05000000000000000000" pitchFamily="2" charset="2"/>
              <a:buChar char="Ø"/>
            </a:pPr>
            <a:r>
              <a:rPr lang="en-US" dirty="0">
                <a:latin typeface="Calibri" panose="020F0502020204030204" pitchFamily="34" charset="0"/>
                <a:cs typeface="Calibri" panose="020F0502020204030204" pitchFamily="34" charset="0"/>
              </a:rPr>
              <a:t>UBC will look closely at all academic Grade 11 and Grade 12 courses </a:t>
            </a:r>
            <a:r>
              <a:rPr lang="en-US" b="1" dirty="0">
                <a:latin typeface="Calibri" panose="020F0502020204030204" pitchFamily="34" charset="0"/>
                <a:cs typeface="Calibri" panose="020F0502020204030204" pitchFamily="34" charset="0"/>
              </a:rPr>
              <a:t>related to your degree. </a:t>
            </a:r>
          </a:p>
          <a:p>
            <a:pPr>
              <a:buFont typeface="Wingdings" panose="05000000000000000000" pitchFamily="2" charset="2"/>
              <a:buChar char="Ø"/>
            </a:pPr>
            <a:endParaRPr lang="en-US" sz="2000" dirty="0">
              <a:latin typeface="Calibri" panose="020F0502020204030204" pitchFamily="34" charset="0"/>
              <a:cs typeface="Calibri" panose="020F0502020204030204" pitchFamily="34" charset="0"/>
            </a:endParaRPr>
          </a:p>
          <a:p>
            <a:pPr>
              <a:buNone/>
            </a:pPr>
            <a:r>
              <a:rPr lang="en-US" sz="2400" b="1" dirty="0">
                <a:latin typeface="Calibri" panose="020F0502020204030204" pitchFamily="34" charset="0"/>
                <a:cs typeface="Calibri" panose="020F0502020204030204" pitchFamily="34" charset="0"/>
              </a:rPr>
              <a:t>Personal Profile</a:t>
            </a:r>
          </a:p>
          <a:p>
            <a:pPr lvl="2">
              <a:buFont typeface="Wingdings" panose="05000000000000000000" pitchFamily="2" charset="2"/>
              <a:buChar char="Ø"/>
            </a:pPr>
            <a:r>
              <a:rPr lang="en-US" sz="2200" dirty="0">
                <a:solidFill>
                  <a:schemeClr val="tx1"/>
                </a:solidFill>
                <a:latin typeface="Calibri" panose="020F0502020204030204" pitchFamily="34" charset="0"/>
                <a:cs typeface="Calibri" panose="020F0502020204030204" pitchFamily="34" charset="0"/>
              </a:rPr>
              <a:t>4-8 short essay questions depending on the program you apply to.</a:t>
            </a:r>
          </a:p>
          <a:p>
            <a:pPr marL="594360" lvl="2" indent="0">
              <a:buNone/>
            </a:pPr>
            <a:endParaRPr lang="en-US" sz="900" dirty="0">
              <a:solidFill>
                <a:schemeClr val="tx1"/>
              </a:solidFill>
              <a:latin typeface="Calibri" panose="020F0502020204030204" pitchFamily="34" charset="0"/>
              <a:cs typeface="Calibri" panose="020F0502020204030204" pitchFamily="34" charset="0"/>
            </a:endParaRPr>
          </a:p>
          <a:p>
            <a:pPr lvl="2">
              <a:buFont typeface="Wingdings" panose="05000000000000000000" pitchFamily="2" charset="2"/>
              <a:buChar char="Ø"/>
            </a:pPr>
            <a:r>
              <a:rPr lang="en-US" sz="2200" dirty="0">
                <a:latin typeface="Calibri"/>
                <a:ea typeface="Calibri"/>
                <a:cs typeface="Calibri"/>
              </a:rPr>
              <a:t>Evaluated based on breadth and depth of your experiences.</a:t>
            </a:r>
          </a:p>
          <a:p>
            <a:pPr lvl="2">
              <a:buFont typeface="Wingdings" panose="05000000000000000000" pitchFamily="2" charset="2"/>
              <a:buChar char="Ø"/>
            </a:pPr>
            <a:endParaRPr lang="en-US" sz="2200" b="1" dirty="0">
              <a:latin typeface="Calibri" panose="020F0502020204030204" pitchFamily="34" charset="0"/>
              <a:cs typeface="Calibri" panose="020F0502020204030204" pitchFamily="34" charset="0"/>
            </a:endParaRPr>
          </a:p>
          <a:p>
            <a:pPr marL="594360" lvl="2" indent="0">
              <a:buNone/>
            </a:pPr>
            <a:r>
              <a:rPr lang="en-US" sz="2200" b="1" dirty="0">
                <a:latin typeface="Calibri" panose="020F0502020204030204" pitchFamily="34" charset="0"/>
                <a:cs typeface="Calibri" panose="020F0502020204030204" pitchFamily="34" charset="0"/>
              </a:rPr>
              <a:t>Additional requirements for some programs</a:t>
            </a:r>
            <a:r>
              <a:rPr lang="en-US" sz="2200" dirty="0">
                <a:latin typeface="Calibri" panose="020F0502020204030204" pitchFamily="34" charset="0"/>
                <a:cs typeface="Calibri" panose="020F0502020204030204" pitchFamily="34" charset="0"/>
              </a:rPr>
              <a:t>: video interview, test, resume, audition etc. </a:t>
            </a:r>
            <a:endParaRPr lang="en-US" sz="2200" dirty="0">
              <a:solidFill>
                <a:schemeClr val="tx1"/>
              </a:solidFill>
              <a:latin typeface="Calibri" panose="020F0502020204030204" pitchFamily="34" charset="0"/>
              <a:cs typeface="Calibri" panose="020F0502020204030204" pitchFamily="34" charset="0"/>
            </a:endParaRPr>
          </a:p>
          <a:p>
            <a:pPr marL="274320" lvl="1" indent="0">
              <a:buNone/>
            </a:pPr>
            <a:endParaRPr lang="en-US" sz="2400" dirty="0">
              <a:latin typeface="Calibri" panose="020F0502020204030204" pitchFamily="34" charset="0"/>
              <a:cs typeface="Calibri" panose="020F0502020204030204" pitchFamily="34" charset="0"/>
            </a:endParaRPr>
          </a:p>
          <a:p>
            <a:pPr eaLnBrk="1" hangingPunct="1">
              <a:buNone/>
            </a:pPr>
            <a:endParaRPr lang="en-US" dirty="0"/>
          </a:p>
        </p:txBody>
      </p:sp>
    </p:spTree>
    <p:extLst>
      <p:ext uri="{BB962C8B-B14F-4D97-AF65-F5344CB8AC3E}">
        <p14:creationId xmlns:p14="http://schemas.microsoft.com/office/powerpoint/2010/main" val="1777623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A6218-31BB-4C45-BFD3-3DA826DA3A02}"/>
              </a:ext>
            </a:extLst>
          </p:cNvPr>
          <p:cNvSpPr>
            <a:spLocks noGrp="1"/>
          </p:cNvSpPr>
          <p:nvPr>
            <p:ph type="title"/>
          </p:nvPr>
        </p:nvSpPr>
        <p:spPr/>
        <p:txBody>
          <a:bodyPr/>
          <a:lstStyle/>
          <a:p>
            <a:r>
              <a:rPr lang="en-US" sz="3600" b="1" dirty="0">
                <a:latin typeface="Calibri" panose="020F0502020204030204" pitchFamily="34" charset="0"/>
                <a:cs typeface="Calibri" panose="020F0502020204030204" pitchFamily="34" charset="0"/>
              </a:rPr>
              <a:t>How UBC Holistic Admission Cont’d</a:t>
            </a:r>
            <a:endParaRPr lang="en-CA" dirty="0"/>
          </a:p>
        </p:txBody>
      </p:sp>
      <p:sp>
        <p:nvSpPr>
          <p:cNvPr id="3" name="Content Placeholder 2">
            <a:extLst>
              <a:ext uri="{FF2B5EF4-FFF2-40B4-BE49-F238E27FC236}">
                <a16:creationId xmlns:a16="http://schemas.microsoft.com/office/drawing/2014/main" id="{8CDA9FE9-7543-4156-8018-61B3D6BD7DFD}"/>
              </a:ext>
            </a:extLst>
          </p:cNvPr>
          <p:cNvSpPr>
            <a:spLocks noGrp="1"/>
          </p:cNvSpPr>
          <p:nvPr>
            <p:ph sz="quarter" idx="1"/>
          </p:nvPr>
        </p:nvSpPr>
        <p:spPr/>
        <p:txBody>
          <a:bodyPr/>
          <a:lstStyle/>
          <a:p>
            <a:pPr>
              <a:buNone/>
            </a:pPr>
            <a:r>
              <a:rPr lang="en-US" sz="2400" b="1" dirty="0">
                <a:latin typeface="Calibri" panose="020F0502020204030204" pitchFamily="34" charset="0"/>
                <a:cs typeface="Calibri" panose="020F0502020204030204" pitchFamily="34" charset="0"/>
              </a:rPr>
              <a:t>Assessment of Individual Courses</a:t>
            </a:r>
          </a:p>
          <a:p>
            <a:pPr>
              <a:buFont typeface="Wingdings" panose="05000000000000000000" pitchFamily="2" charset="2"/>
              <a:buChar char="Ø"/>
            </a:pPr>
            <a:r>
              <a:rPr lang="en-US" sz="2400" dirty="0">
                <a:latin typeface="Calibri" panose="020F0502020204030204" pitchFamily="34" charset="0"/>
                <a:cs typeface="Calibri" panose="020F0502020204030204" pitchFamily="34" charset="0"/>
              </a:rPr>
              <a:t>Strong grades in key courses (in many cases it would be Eng. 12 &amp; Pre-Calc 12)</a:t>
            </a:r>
          </a:p>
          <a:p>
            <a:pPr>
              <a:buFont typeface="Wingdings" panose="05000000000000000000" pitchFamily="2" charset="2"/>
              <a:buChar char="Ø"/>
            </a:pPr>
            <a:endParaRPr lang="en-US" sz="2400" dirty="0">
              <a:latin typeface="Calibri" panose="020F0502020204030204" pitchFamily="34" charset="0"/>
              <a:cs typeface="Calibri" panose="020F0502020204030204" pitchFamily="34" charset="0"/>
            </a:endParaRPr>
          </a:p>
          <a:p>
            <a:pPr marL="0" indent="0">
              <a:buNone/>
            </a:pPr>
            <a:r>
              <a:rPr lang="en-US" sz="2400" b="1" dirty="0">
                <a:latin typeface="Calibri" panose="020F0502020204030204" pitchFamily="34" charset="0"/>
                <a:cs typeface="Calibri" panose="020F0502020204030204" pitchFamily="34" charset="0"/>
              </a:rPr>
              <a:t>Recognition of Breadth, </a:t>
            </a:r>
            <a:r>
              <a:rPr lang="en-US" sz="2400" b="1" dirty="0" err="1">
                <a:latin typeface="Calibri" panose="020F0502020204030204" pitchFamily="34" charset="0"/>
                <a:cs typeface="Calibri" panose="020F0502020204030204" pitchFamily="34" charset="0"/>
              </a:rPr>
              <a:t>Rigour</a:t>
            </a:r>
            <a:r>
              <a:rPr lang="en-US" sz="2400" b="1" dirty="0">
                <a:latin typeface="Calibri" panose="020F0502020204030204" pitchFamily="34" charset="0"/>
                <a:cs typeface="Calibri" panose="020F0502020204030204" pitchFamily="34" charset="0"/>
              </a:rPr>
              <a:t> and Relevancy of Coursework</a:t>
            </a:r>
            <a:endParaRPr lang="en-CA" sz="2400" b="1" dirty="0">
              <a:latin typeface="Calibri" panose="020F0502020204030204" pitchFamily="34" charset="0"/>
              <a:cs typeface="Calibri" panose="020F0502020204030204" pitchFamily="34" charset="0"/>
            </a:endParaRPr>
          </a:p>
          <a:p>
            <a:pPr>
              <a:buFont typeface="Wingdings" panose="05000000000000000000" pitchFamily="2" charset="2"/>
              <a:buChar char="Ø"/>
            </a:pPr>
            <a:r>
              <a:rPr lang="en-US" sz="2400" dirty="0">
                <a:latin typeface="Calibri" panose="020F0502020204030204" pitchFamily="34" charset="0"/>
                <a:cs typeface="Calibri" panose="020F0502020204030204" pitchFamily="34" charset="0"/>
              </a:rPr>
              <a:t>Pursue </a:t>
            </a:r>
            <a:r>
              <a:rPr lang="en-CA" sz="2400" dirty="0">
                <a:latin typeface="Calibri" panose="020F0502020204030204" pitchFamily="34" charset="0"/>
                <a:cs typeface="Calibri" panose="020F0502020204030204" pitchFamily="34" charset="0"/>
              </a:rPr>
              <a:t>all your academic interests.</a:t>
            </a:r>
          </a:p>
          <a:p>
            <a:pPr>
              <a:buFont typeface="Wingdings" panose="05000000000000000000" pitchFamily="2" charset="2"/>
              <a:buChar char="Ø"/>
            </a:pPr>
            <a:r>
              <a:rPr lang="en-US" sz="2400" dirty="0">
                <a:latin typeface="Calibri" panose="020F0502020204030204" pitchFamily="34" charset="0"/>
                <a:cs typeface="Calibri" panose="020F0502020204030204" pitchFamily="34" charset="0"/>
              </a:rPr>
              <a:t>Challenge </a:t>
            </a:r>
            <a:r>
              <a:rPr lang="en-CA" sz="2400" dirty="0">
                <a:latin typeface="Calibri" panose="020F0502020204030204" pitchFamily="34" charset="0"/>
                <a:cs typeface="Calibri" panose="020F0502020204030204" pitchFamily="34" charset="0"/>
              </a:rPr>
              <a:t>yourself by taking additional academic courses, advanced courses or first-year university courses.</a:t>
            </a:r>
          </a:p>
          <a:p>
            <a:pPr>
              <a:buFont typeface="Wingdings" panose="05000000000000000000" pitchFamily="2" charset="2"/>
              <a:buChar char="Ø"/>
            </a:pPr>
            <a:r>
              <a:rPr lang="en-US" sz="2400" dirty="0">
                <a:latin typeface="Calibri" panose="020F0502020204030204" pitchFamily="34" charset="0"/>
                <a:cs typeface="Calibri" panose="020F0502020204030204" pitchFamily="34" charset="0"/>
              </a:rPr>
              <a:t>Demonstrate knowledge in your area of study by taking courses that relate to the degree you intend to apply at UBC.</a:t>
            </a:r>
            <a:endParaRPr lang="en-CA" sz="2400" dirty="0">
              <a:latin typeface="Calibri" panose="020F0502020204030204" pitchFamily="34" charset="0"/>
              <a:cs typeface="Calibri" panose="020F0502020204030204" pitchFamily="34" charset="0"/>
            </a:endParaRPr>
          </a:p>
          <a:p>
            <a:pPr>
              <a:buFont typeface="Wingdings" panose="05000000000000000000" pitchFamily="2" charset="2"/>
              <a:buChar char="Ø"/>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1362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1" name="Rectangle 254"/>
          <p:cNvSpPr>
            <a:spLocks noGrp="1" noChangeArrowheads="1"/>
          </p:cNvSpPr>
          <p:nvPr>
            <p:ph type="title"/>
          </p:nvPr>
        </p:nvSpPr>
        <p:spPr>
          <a:xfrm>
            <a:off x="301752" y="228600"/>
            <a:ext cx="8534400" cy="838200"/>
          </a:xfrm>
        </p:spPr>
        <p:txBody>
          <a:bodyPr>
            <a:noAutofit/>
          </a:bodyPr>
          <a:lstStyle/>
          <a:p>
            <a:pPr eaLnBrk="1" hangingPunct="1"/>
            <a:br>
              <a:rPr lang="en-US" sz="2800" b="1" dirty="0">
                <a:latin typeface="Calibri" panose="020F0502020204030204" pitchFamily="34" charset="0"/>
                <a:cs typeface="Calibri" panose="020F0502020204030204" pitchFamily="34" charset="0"/>
              </a:rPr>
            </a:br>
            <a:br>
              <a:rPr lang="en-US" sz="2800" b="1" dirty="0">
                <a:latin typeface="Calibri" panose="020F0502020204030204" pitchFamily="34" charset="0"/>
                <a:cs typeface="Calibri" panose="020F0502020204030204" pitchFamily="34" charset="0"/>
              </a:rPr>
            </a:br>
            <a:br>
              <a:rPr lang="en-US" sz="2800" b="1" dirty="0">
                <a:latin typeface="Calibri" panose="020F0502020204030204" pitchFamily="34" charset="0"/>
                <a:cs typeface="Calibri" panose="020F0502020204030204" pitchFamily="34" charset="0"/>
              </a:rPr>
            </a:br>
            <a:br>
              <a:rPr lang="en-US" sz="2800" b="1" dirty="0">
                <a:latin typeface="Calibri" panose="020F0502020204030204" pitchFamily="34" charset="0"/>
                <a:cs typeface="Calibri" panose="020F0502020204030204" pitchFamily="34" charset="0"/>
              </a:rPr>
            </a:br>
            <a:br>
              <a:rPr lang="en-US" sz="2800" b="1" dirty="0">
                <a:latin typeface="Calibri" panose="020F0502020204030204" pitchFamily="34" charset="0"/>
                <a:cs typeface="Calibri" panose="020F0502020204030204" pitchFamily="34" charset="0"/>
              </a:rPr>
            </a:br>
            <a:br>
              <a:rPr lang="en-US" sz="2800" b="1" dirty="0">
                <a:latin typeface="Calibri" panose="020F0502020204030204" pitchFamily="34" charset="0"/>
                <a:cs typeface="Calibri" panose="020F0502020204030204" pitchFamily="34" charset="0"/>
              </a:rPr>
            </a:br>
            <a:br>
              <a:rPr lang="en-US" sz="2800" b="1" dirty="0">
                <a:latin typeface="Calibri" panose="020F0502020204030204" pitchFamily="34" charset="0"/>
                <a:cs typeface="Calibri" panose="020F0502020204030204" pitchFamily="34" charset="0"/>
              </a:rPr>
            </a:br>
            <a:br>
              <a:rPr lang="en-US" sz="2800" b="1" dirty="0">
                <a:latin typeface="Calibri" panose="020F0502020204030204" pitchFamily="34" charset="0"/>
                <a:cs typeface="Calibri" panose="020F0502020204030204" pitchFamily="34" charset="0"/>
              </a:rPr>
            </a:br>
            <a:br>
              <a:rPr lang="en-US" sz="2800" b="1" dirty="0">
                <a:latin typeface="Calibri" panose="020F0502020204030204" pitchFamily="34" charset="0"/>
                <a:cs typeface="Calibri" panose="020F0502020204030204" pitchFamily="34" charset="0"/>
              </a:rPr>
            </a:br>
            <a:br>
              <a:rPr lang="en-US" sz="2800" b="1" dirty="0">
                <a:latin typeface="Calibri" panose="020F0502020204030204" pitchFamily="34" charset="0"/>
                <a:cs typeface="Calibri" panose="020F0502020204030204" pitchFamily="34" charset="0"/>
              </a:rPr>
            </a:br>
            <a:br>
              <a:rPr lang="en-US" sz="2800" b="1" dirty="0">
                <a:latin typeface="Calibri" panose="020F0502020204030204" pitchFamily="34" charset="0"/>
                <a:cs typeface="Calibri" panose="020F0502020204030204" pitchFamily="34" charset="0"/>
              </a:rPr>
            </a:br>
            <a:br>
              <a:rPr lang="en-US" sz="2800" b="1" dirty="0">
                <a:latin typeface="Calibri" panose="020F0502020204030204" pitchFamily="34" charset="0"/>
                <a:cs typeface="Calibri" panose="020F0502020204030204" pitchFamily="34" charset="0"/>
              </a:rPr>
            </a:br>
            <a:br>
              <a:rPr lang="en-US" sz="2800" b="1" dirty="0">
                <a:latin typeface="Calibri" panose="020F0502020204030204" pitchFamily="34" charset="0"/>
                <a:cs typeface="Calibri" panose="020F0502020204030204" pitchFamily="34" charset="0"/>
              </a:rPr>
            </a:br>
            <a:br>
              <a:rPr lang="en-US" sz="2800" b="1" dirty="0">
                <a:latin typeface="Calibri" panose="020F0502020204030204" pitchFamily="34" charset="0"/>
                <a:cs typeface="Calibri" panose="020F0502020204030204" pitchFamily="34" charset="0"/>
              </a:rPr>
            </a:b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SFU &amp; UBC English Language Competency</a:t>
            </a:r>
          </a:p>
        </p:txBody>
      </p:sp>
      <p:sp>
        <p:nvSpPr>
          <p:cNvPr id="51202" name="Rectangle 255"/>
          <p:cNvSpPr>
            <a:spLocks noGrp="1" noChangeArrowheads="1"/>
          </p:cNvSpPr>
          <p:nvPr>
            <p:ph sz="quarter" idx="1"/>
          </p:nvPr>
        </p:nvSpPr>
        <p:spPr>
          <a:xfrm>
            <a:off x="263524" y="1504950"/>
            <a:ext cx="8572628" cy="5124450"/>
          </a:xfrm>
        </p:spPr>
        <p:txBody>
          <a:bodyPr>
            <a:normAutofit fontScale="92500" lnSpcReduction="10000"/>
          </a:bodyPr>
          <a:lstStyle/>
          <a:p>
            <a:pPr lvl="1" eaLnBrk="1" hangingPunct="1"/>
            <a:endParaRPr lang="en-US" sz="2400" dirty="0">
              <a:solidFill>
                <a:schemeClr val="tx1"/>
              </a:solidFill>
              <a:latin typeface="Calibri" panose="020F0502020204030204" pitchFamily="34" charset="0"/>
              <a:cs typeface="Calibri" panose="020F0502020204030204" pitchFamily="34" charset="0"/>
            </a:endParaRPr>
          </a:p>
          <a:p>
            <a:pPr marL="274320" lvl="1" indent="0" eaLnBrk="1" hangingPunct="1">
              <a:buNone/>
            </a:pPr>
            <a:r>
              <a:rPr lang="en-US" sz="2400" dirty="0">
                <a:solidFill>
                  <a:schemeClr val="tx1"/>
                </a:solidFill>
                <a:latin typeface="Calibri" panose="020F0502020204030204" pitchFamily="34" charset="0"/>
                <a:cs typeface="Calibri" panose="020F0502020204030204" pitchFamily="34" charset="0"/>
              </a:rPr>
              <a:t>Applicants must demonstrate English language competency prior to admission. </a:t>
            </a:r>
          </a:p>
          <a:p>
            <a:pPr lvl="1" eaLnBrk="1" hangingPunct="1"/>
            <a:endParaRPr lang="en-US" sz="2400" dirty="0">
              <a:solidFill>
                <a:schemeClr val="tx1"/>
              </a:solidFill>
              <a:latin typeface="Calibri" panose="020F0502020204030204" pitchFamily="34" charset="0"/>
              <a:cs typeface="Calibri" panose="020F0502020204030204" pitchFamily="34" charset="0"/>
            </a:endParaRPr>
          </a:p>
          <a:p>
            <a:pPr lvl="1" eaLnBrk="1" hangingPunct="1"/>
            <a:r>
              <a:rPr lang="en-US" sz="2000" b="1" dirty="0">
                <a:solidFill>
                  <a:schemeClr val="tx1"/>
                </a:solidFill>
                <a:latin typeface="Calibri" panose="020F0502020204030204" pitchFamily="34" charset="0"/>
                <a:cs typeface="Calibri" panose="020F0502020204030204" pitchFamily="34" charset="0"/>
              </a:rPr>
              <a:t>SFU</a:t>
            </a:r>
            <a:r>
              <a:rPr lang="en-US" sz="2000" dirty="0">
                <a:solidFill>
                  <a:schemeClr val="tx1"/>
                </a:solidFill>
                <a:latin typeface="Calibri" panose="020F0502020204030204" pitchFamily="34" charset="0"/>
                <a:cs typeface="Calibri" panose="020F0502020204030204" pitchFamily="34" charset="0"/>
              </a:rPr>
              <a:t> English Language Requirement – 3 years of full-time study in Canada and 70% in English Studies 12 or one of the other following ways:</a:t>
            </a:r>
          </a:p>
          <a:p>
            <a:pPr marL="274320" lvl="1" indent="0" eaLnBrk="1" hangingPunct="1">
              <a:buNone/>
            </a:pPr>
            <a:r>
              <a:rPr lang="en-US" sz="2000" dirty="0">
                <a:latin typeface="Calibri" panose="020F0502020204030204" pitchFamily="34" charset="0"/>
                <a:cs typeface="Calibri" panose="020F0502020204030204" pitchFamily="34" charset="0"/>
                <a:hlinkClick r:id="rId3"/>
              </a:rPr>
              <a:t>English language requirement - Undergraduate Admission - Simon Fraser University (sfu.ca)</a:t>
            </a:r>
            <a:endParaRPr lang="en-US" sz="2000" dirty="0">
              <a:latin typeface="Calibri" panose="020F0502020204030204" pitchFamily="34" charset="0"/>
              <a:cs typeface="Calibri" panose="020F0502020204030204" pitchFamily="34" charset="0"/>
            </a:endParaRPr>
          </a:p>
          <a:p>
            <a:pPr lvl="1" eaLnBrk="1" hangingPunct="1"/>
            <a:r>
              <a:rPr lang="en-US" sz="2000" b="1" dirty="0">
                <a:solidFill>
                  <a:schemeClr val="tx1"/>
                </a:solidFill>
                <a:latin typeface="Calibri" panose="020F0502020204030204" pitchFamily="34" charset="0"/>
                <a:cs typeface="Calibri" panose="020F0502020204030204" pitchFamily="34" charset="0"/>
              </a:rPr>
              <a:t>UBC </a:t>
            </a:r>
            <a:r>
              <a:rPr lang="en-US" sz="2000" dirty="0">
                <a:solidFill>
                  <a:schemeClr val="tx1"/>
                </a:solidFill>
                <a:latin typeface="Calibri" panose="020F0502020204030204" pitchFamily="34" charset="0"/>
                <a:cs typeface="Calibri" panose="020F0502020204030204" pitchFamily="34" charset="0"/>
              </a:rPr>
              <a:t>English Language Admission Standard (ELAS)  - 4 years of full-time study in Canada or one of the other following ways:</a:t>
            </a:r>
          </a:p>
          <a:p>
            <a:pPr marL="274320" lvl="1" indent="0" eaLnBrk="1" hangingPunct="1">
              <a:buNone/>
            </a:pPr>
            <a:r>
              <a:rPr lang="en-US" sz="2000" dirty="0">
                <a:latin typeface="Calibri" panose="020F0502020204030204" pitchFamily="34" charset="0"/>
                <a:cs typeface="Calibri" panose="020F0502020204030204" pitchFamily="34" charset="0"/>
                <a:hlinkClick r:id="rId4"/>
              </a:rPr>
              <a:t>English language competency - UBC | Undergraduate Programs and Admissions</a:t>
            </a:r>
            <a:endParaRPr lang="en-US" sz="2000" dirty="0">
              <a:solidFill>
                <a:schemeClr val="tx1"/>
              </a:solidFill>
              <a:latin typeface="Calibri" panose="020F0502020204030204" pitchFamily="34" charset="0"/>
              <a:cs typeface="Calibri" panose="020F0502020204030204" pitchFamily="34" charset="0"/>
            </a:endParaRPr>
          </a:p>
          <a:p>
            <a:pPr lvl="2">
              <a:buFont typeface="Wingdings" panose="05000000000000000000" pitchFamily="2" charset="2"/>
              <a:buChar char="§"/>
            </a:pPr>
            <a:r>
              <a:rPr lang="en-US" dirty="0">
                <a:latin typeface="Calibri" panose="020F0502020204030204" pitchFamily="34" charset="0"/>
                <a:cs typeface="Calibri" panose="020F0502020204030204" pitchFamily="34" charset="0"/>
              </a:rPr>
              <a:t> For </a:t>
            </a:r>
            <a:r>
              <a:rPr lang="en-US" b="1" dirty="0">
                <a:latin typeface="Calibri" panose="020F0502020204030204" pitchFamily="34" charset="0"/>
                <a:cs typeface="Calibri" panose="020F0502020204030204" pitchFamily="34" charset="0"/>
              </a:rPr>
              <a:t>UBC Vancouver ONLY</a:t>
            </a:r>
            <a:r>
              <a:rPr lang="en-US" dirty="0">
                <a:latin typeface="Calibri" panose="020F0502020204030204" pitchFamily="34" charset="0"/>
                <a:cs typeface="Calibri" panose="020F0502020204030204" pitchFamily="34" charset="0"/>
              </a:rPr>
              <a:t>, must also have a </a:t>
            </a:r>
            <a:r>
              <a:rPr lang="en-US" b="1" dirty="0">
                <a:latin typeface="Calibri" panose="020F0502020204030204" pitchFamily="34" charset="0"/>
                <a:cs typeface="Calibri" panose="020F0502020204030204" pitchFamily="34" charset="0"/>
              </a:rPr>
              <a:t>Final Grade </a:t>
            </a:r>
            <a:r>
              <a:rPr lang="en-US" dirty="0">
                <a:latin typeface="Calibri" panose="020F0502020204030204" pitchFamily="34" charset="0"/>
                <a:cs typeface="Calibri" panose="020F0502020204030204" pitchFamily="34" charset="0"/>
              </a:rPr>
              <a:t>of 70% in</a:t>
            </a:r>
          </a:p>
          <a:p>
            <a:pPr marL="594360" lvl="2" indent="0">
              <a:buNone/>
            </a:pPr>
            <a:r>
              <a:rPr lang="en-US" dirty="0">
                <a:latin typeface="Calibri" panose="020F0502020204030204" pitchFamily="34" charset="0"/>
                <a:cs typeface="Calibri" panose="020F0502020204030204" pitchFamily="34" charset="0"/>
              </a:rPr>
              <a:t>      Grade  11 or 12 English: </a:t>
            </a:r>
          </a:p>
          <a:p>
            <a:pPr marL="868680" lvl="3" indent="0">
              <a:buNone/>
            </a:pPr>
            <a:r>
              <a:rPr lang="en-US" dirty="0">
                <a:latin typeface="Calibri" panose="020F0502020204030204" pitchFamily="34" charset="0"/>
                <a:cs typeface="Calibri" panose="020F0502020204030204" pitchFamily="34" charset="0"/>
                <a:hlinkClick r:id="rId5"/>
              </a:rPr>
              <a:t>https://you.ubc.ca/</a:t>
            </a:r>
            <a:r>
              <a:rPr lang="en-US" u="sng" dirty="0">
                <a:latin typeface="Calibri" panose="020F0502020204030204" pitchFamily="34" charset="0"/>
                <a:cs typeface="Calibri" panose="020F0502020204030204" pitchFamily="34" charset="0"/>
                <a:hlinkClick r:id="rId5"/>
              </a:rPr>
              <a:t>applying-ubc/r</a:t>
            </a:r>
            <a:r>
              <a:rPr lang="en-US" dirty="0">
                <a:latin typeface="Calibri" panose="020F0502020204030204" pitchFamily="34" charset="0"/>
                <a:cs typeface="Calibri" panose="020F0502020204030204" pitchFamily="34" charset="0"/>
                <a:hlinkClick r:id="rId5"/>
              </a:rPr>
              <a:t>equirements/canadian-high-  schools/#british-columbia</a:t>
            </a:r>
            <a:endParaRPr lang="en-US" sz="2400" dirty="0">
              <a:solidFill>
                <a:schemeClr val="tx1"/>
              </a:solidFill>
              <a:latin typeface="Calibri" panose="020F0502020204030204" pitchFamily="34" charset="0"/>
              <a:cs typeface="Calibri" panose="020F0502020204030204" pitchFamily="34" charset="0"/>
            </a:endParaRPr>
          </a:p>
          <a:p>
            <a:pPr lvl="1" eaLnBrk="1" hangingPunct="1"/>
            <a:endParaRPr lang="en-US" sz="2400" dirty="0">
              <a:solidFill>
                <a:schemeClr val="tx1"/>
              </a:solidFill>
              <a:latin typeface="Calibri" panose="020F0502020204030204" pitchFamily="34" charset="0"/>
              <a:cs typeface="Calibri" panose="020F0502020204030204" pitchFamily="34" charset="0"/>
            </a:endParaRPr>
          </a:p>
          <a:p>
            <a:pPr marL="274320" lvl="1" indent="0" eaLnBrk="1" hangingPunct="1">
              <a:buNone/>
            </a:pPr>
            <a:endParaRPr lang="en-US" sz="2400" dirty="0"/>
          </a:p>
        </p:txBody>
      </p:sp>
    </p:spTree>
    <p:extLst>
      <p:ext uri="{BB962C8B-B14F-4D97-AF65-F5344CB8AC3E}">
        <p14:creationId xmlns:p14="http://schemas.microsoft.com/office/powerpoint/2010/main" val="2642522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normAutofit/>
          </a:bodyPr>
          <a:lstStyle/>
          <a:p>
            <a:pPr eaLnBrk="1" hangingPunct="1"/>
            <a:r>
              <a:rPr lang="en-US" b="1" dirty="0">
                <a:latin typeface="Calibri" panose="020F0502020204030204" pitchFamily="34" charset="0"/>
                <a:cs typeface="Calibri" panose="020F0502020204030204" pitchFamily="34" charset="0"/>
              </a:rPr>
              <a:t>University of Victoria</a:t>
            </a:r>
          </a:p>
        </p:txBody>
      </p:sp>
      <p:sp>
        <p:nvSpPr>
          <p:cNvPr id="57346" name="Rectangle 3"/>
          <p:cNvSpPr>
            <a:spLocks noGrp="1" noChangeArrowheads="1"/>
          </p:cNvSpPr>
          <p:nvPr>
            <p:ph sz="quarter" idx="1"/>
          </p:nvPr>
        </p:nvSpPr>
        <p:spPr>
          <a:xfrm>
            <a:off x="263525" y="1598613"/>
            <a:ext cx="8651875" cy="4954587"/>
          </a:xfrm>
          <a:ln>
            <a:solidFill>
              <a:schemeClr val="accent1"/>
            </a:solidFill>
          </a:ln>
        </p:spPr>
        <p:txBody>
          <a:bodyPr>
            <a:noAutofit/>
          </a:bodyPr>
          <a:lstStyle/>
          <a:p>
            <a:pPr algn="ctr" eaLnBrk="1" hangingPunct="1">
              <a:lnSpc>
                <a:spcPct val="80000"/>
              </a:lnSpc>
              <a:spcBef>
                <a:spcPct val="50000"/>
              </a:spcBef>
              <a:buClr>
                <a:schemeClr val="bg1"/>
              </a:buClr>
              <a:buFontTx/>
              <a:buNone/>
            </a:pPr>
            <a:endParaRPr lang="en-US" sz="2000" b="1" dirty="0"/>
          </a:p>
          <a:p>
            <a:pPr algn="ctr" eaLnBrk="1" hangingPunct="1">
              <a:lnSpc>
                <a:spcPct val="80000"/>
              </a:lnSpc>
              <a:spcBef>
                <a:spcPct val="50000"/>
              </a:spcBef>
              <a:buClr>
                <a:schemeClr val="bg1"/>
              </a:buClr>
              <a:buFontTx/>
              <a:buNone/>
            </a:pPr>
            <a:r>
              <a:rPr lang="en-US" sz="2400" b="1" dirty="0">
                <a:latin typeface="Arial" panose="020B0604020202020204" pitchFamily="34" charset="0"/>
                <a:cs typeface="Arial" panose="020B0604020202020204" pitchFamily="34" charset="0"/>
              </a:rPr>
              <a:t>General Admission Requirements</a:t>
            </a:r>
          </a:p>
          <a:p>
            <a:pPr>
              <a:spcBef>
                <a:spcPct val="50000"/>
              </a:spcBef>
              <a:buClr>
                <a:schemeClr val="bg1"/>
              </a:buClr>
              <a:buNone/>
            </a:pPr>
            <a:r>
              <a:rPr lang="en-US" sz="2000" b="1" dirty="0">
                <a:latin typeface="Arial" panose="020B0604020202020204" pitchFamily="34" charset="0"/>
                <a:cs typeface="Arial" panose="020B0604020202020204" pitchFamily="34" charset="0"/>
              </a:rPr>
              <a:t>Admission Averages are based on: </a:t>
            </a:r>
            <a:endParaRPr lang="en-US" sz="2000" b="1" dirty="0">
              <a:solidFill>
                <a:schemeClr val="tx2"/>
              </a:solidFill>
              <a:latin typeface="Arial" panose="020B0604020202020204" pitchFamily="34" charset="0"/>
              <a:cs typeface="Arial" panose="020B0604020202020204" pitchFamily="34" charset="0"/>
            </a:endParaRPr>
          </a:p>
          <a:p>
            <a:pPr algn="ctr">
              <a:spcBef>
                <a:spcPct val="50000"/>
              </a:spcBef>
              <a:buClr>
                <a:schemeClr val="bg1"/>
              </a:buClr>
              <a:buNone/>
            </a:pPr>
            <a:r>
              <a:rPr lang="en-US" sz="1800" b="1" dirty="0">
                <a:solidFill>
                  <a:schemeClr val="tx1"/>
                </a:solidFill>
                <a:latin typeface="Calibri" panose="020F0502020204030204" pitchFamily="34" charset="0"/>
                <a:cs typeface="Calibri" panose="020F0502020204030204" pitchFamily="34" charset="0"/>
              </a:rPr>
              <a:t>English 12 </a:t>
            </a:r>
            <a:r>
              <a:rPr lang="en-US" sz="1800" dirty="0">
                <a:solidFill>
                  <a:schemeClr val="tx1"/>
                </a:solidFill>
                <a:latin typeface="Calibri" panose="020F0502020204030204" pitchFamily="34" charset="0"/>
                <a:cs typeface="Calibri" panose="020F0502020204030204" pitchFamily="34" charset="0"/>
              </a:rPr>
              <a:t>and </a:t>
            </a:r>
            <a:r>
              <a:rPr lang="en-US" sz="1800" b="1" u="sng" dirty="0">
                <a:solidFill>
                  <a:schemeClr val="tx1"/>
                </a:solidFill>
                <a:latin typeface="Calibri" panose="020F0502020204030204" pitchFamily="34" charset="0"/>
                <a:cs typeface="Calibri" panose="020F0502020204030204" pitchFamily="34" charset="0"/>
              </a:rPr>
              <a:t>3 additional approved </a:t>
            </a:r>
            <a:r>
              <a:rPr lang="en-US" sz="1800" dirty="0">
                <a:solidFill>
                  <a:schemeClr val="tx1"/>
                </a:solidFill>
                <a:latin typeface="Calibri" panose="020F0502020204030204" pitchFamily="34" charset="0"/>
                <a:cs typeface="Calibri" panose="020F0502020204030204" pitchFamily="34" charset="0"/>
              </a:rPr>
              <a:t>academic grade 12 courses</a:t>
            </a:r>
          </a:p>
          <a:p>
            <a:pPr>
              <a:spcBef>
                <a:spcPct val="50000"/>
              </a:spcBef>
              <a:buClr>
                <a:schemeClr val="bg1"/>
              </a:buClr>
              <a:buNone/>
            </a:pPr>
            <a:r>
              <a:rPr lang="en-US" sz="2000" b="1" dirty="0">
                <a:latin typeface="Arial" panose="020B0604020202020204" pitchFamily="34" charset="0"/>
                <a:cs typeface="Arial" panose="020B0604020202020204" pitchFamily="34" charset="0"/>
              </a:rPr>
              <a:t>Grade 11 requirements</a:t>
            </a:r>
          </a:p>
          <a:p>
            <a:pPr lvl="1">
              <a:spcBef>
                <a:spcPct val="50000"/>
              </a:spcBef>
              <a:buClr>
                <a:schemeClr val="tx1"/>
              </a:buClr>
              <a:buFont typeface="Wingdings" pitchFamily="2" charset="2"/>
              <a:buChar char="v"/>
            </a:pPr>
            <a:r>
              <a:rPr lang="en-US" sz="1800" dirty="0">
                <a:solidFill>
                  <a:schemeClr val="tx1"/>
                </a:solidFill>
                <a:latin typeface="Calibri" panose="020F0502020204030204" pitchFamily="34" charset="0"/>
                <a:cs typeface="Calibri" panose="020F0502020204030204" pitchFamily="34" charset="0"/>
              </a:rPr>
              <a:t>English 11, Social Studies 11, Pre-calculus 11 or Foundations of Math 11 (depending on the faculty), an Academic Science 11 (Bi 11, Ch 11, E. Sc 11, Ph 11), </a:t>
            </a:r>
          </a:p>
          <a:p>
            <a:pPr lvl="1">
              <a:spcBef>
                <a:spcPct val="50000"/>
              </a:spcBef>
              <a:buClr>
                <a:schemeClr val="tx1"/>
              </a:buClr>
              <a:buFont typeface="Wingdings" pitchFamily="2" charset="2"/>
              <a:buChar char="v"/>
            </a:pPr>
            <a:r>
              <a:rPr lang="en-US" sz="1800" dirty="0">
                <a:solidFill>
                  <a:schemeClr val="tx1"/>
                </a:solidFill>
                <a:latin typeface="Calibri" panose="020F0502020204030204" pitchFamily="34" charset="0"/>
                <a:cs typeface="Calibri" panose="020F0502020204030204" pitchFamily="34" charset="0"/>
              </a:rPr>
              <a:t>No second language requirement.</a:t>
            </a:r>
          </a:p>
          <a:p>
            <a:pPr marL="274320" lvl="1" indent="0">
              <a:spcBef>
                <a:spcPct val="50000"/>
              </a:spcBef>
              <a:buClr>
                <a:schemeClr val="tx1"/>
              </a:buClr>
              <a:buNone/>
            </a:pPr>
            <a:r>
              <a:rPr lang="en-US" sz="1800" dirty="0">
                <a:solidFill>
                  <a:schemeClr val="tx1"/>
                </a:solidFill>
                <a:latin typeface="Calibri" panose="020F0502020204030204" pitchFamily="34" charset="0"/>
                <a:cs typeface="Calibri" panose="020F0502020204030204" pitchFamily="34" charset="0"/>
              </a:rPr>
              <a:t> Check the website for approved grade 12 courses for each faculty!</a:t>
            </a:r>
          </a:p>
          <a:p>
            <a:pPr marL="274320" lvl="1" indent="0">
              <a:spcBef>
                <a:spcPct val="50000"/>
              </a:spcBef>
              <a:buClr>
                <a:schemeClr val="tx1"/>
              </a:buClr>
              <a:buNone/>
            </a:pPr>
            <a:r>
              <a:rPr lang="en-US" sz="1600" b="1" dirty="0">
                <a:solidFill>
                  <a:schemeClr val="tx1"/>
                </a:solidFill>
                <a:latin typeface="Calibri" panose="020F0502020204030204" pitchFamily="34" charset="0"/>
                <a:cs typeface="Calibri" panose="020F0502020204030204" pitchFamily="34" charset="0"/>
                <a:hlinkClick r:id="rId3"/>
              </a:rPr>
              <a:t>https://www.uvic.ca/future-students/undergraduate/admissions/high-school/bc-yt/index.php</a:t>
            </a:r>
            <a:endParaRPr lang="en-US" sz="1600" b="1" dirty="0">
              <a:solidFill>
                <a:schemeClr val="tx1"/>
              </a:solidFill>
              <a:latin typeface="Calibri" panose="020F0502020204030204" pitchFamily="34" charset="0"/>
              <a:cs typeface="Calibri" panose="020F0502020204030204" pitchFamily="34" charset="0"/>
            </a:endParaRPr>
          </a:p>
          <a:p>
            <a:pPr lvl="1">
              <a:spcBef>
                <a:spcPct val="50000"/>
              </a:spcBef>
              <a:buClr>
                <a:schemeClr val="tx1"/>
              </a:buClr>
              <a:buFont typeface="Wingdings" pitchFamily="2" charset="2"/>
              <a:buChar char="v"/>
            </a:pPr>
            <a:r>
              <a:rPr lang="en-US" sz="1800" b="1" dirty="0">
                <a:solidFill>
                  <a:schemeClr val="tx1"/>
                </a:solidFill>
                <a:latin typeface="Calibri" panose="020F0502020204030204" pitchFamily="34" charset="0"/>
                <a:cs typeface="Calibri" panose="020F0502020204030204" pitchFamily="34" charset="0"/>
              </a:rPr>
              <a:t>NOTE: </a:t>
            </a:r>
            <a:r>
              <a:rPr lang="en-US" sz="1800" dirty="0">
                <a:solidFill>
                  <a:schemeClr val="tx1"/>
                </a:solidFill>
                <a:latin typeface="Calibri" panose="020F0502020204030204" pitchFamily="34" charset="0"/>
                <a:cs typeface="Calibri" panose="020F0502020204030204" pitchFamily="34" charset="0"/>
              </a:rPr>
              <a:t>Supplemental application needed for some programs including Business.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143000"/>
          </a:xfrm>
        </p:spPr>
        <p:txBody>
          <a:bodyPr vert="horz" lIns="91440" tIns="45720" rIns="91440" bIns="45720" anchor="b">
            <a:normAutofit fontScale="90000"/>
          </a:bodyPr>
          <a:lstStyle/>
          <a:p>
            <a:br>
              <a:rPr lang="en-US" dirty="0"/>
            </a:br>
            <a:br>
              <a:rPr lang="en-US" dirty="0"/>
            </a:br>
            <a:br>
              <a:rPr lang="en-US" dirty="0"/>
            </a:br>
            <a:br>
              <a:rPr lang="en-US" b="1" dirty="0"/>
            </a:br>
            <a:br>
              <a:rPr lang="en-US" b="1" dirty="0"/>
            </a:br>
            <a:br>
              <a:rPr lang="en-US" b="1" dirty="0"/>
            </a:br>
            <a:r>
              <a:rPr lang="en-US" sz="3200" b="1" u="sng" dirty="0"/>
              <a:t>Graduation Assessments</a:t>
            </a:r>
            <a:br>
              <a:rPr lang="en-US" sz="1700" b="1" dirty="0"/>
            </a:br>
            <a:br>
              <a:rPr lang="en-US" sz="1800" dirty="0"/>
            </a:br>
            <a:endParaRPr lang="en-US" sz="1800" dirty="0"/>
          </a:p>
        </p:txBody>
      </p:sp>
      <p:sp>
        <p:nvSpPr>
          <p:cNvPr id="3" name="TextBox 2"/>
          <p:cNvSpPr txBox="1"/>
          <p:nvPr/>
        </p:nvSpPr>
        <p:spPr>
          <a:xfrm>
            <a:off x="280827" y="1510125"/>
            <a:ext cx="8458200" cy="5601533"/>
          </a:xfrm>
          <a:prstGeom prst="rect">
            <a:avLst/>
          </a:prstGeom>
          <a:noFill/>
        </p:spPr>
        <p:txBody>
          <a:bodyPr wrap="square" lIns="91440" tIns="45720" rIns="91440" bIns="45720" rtlCol="0" anchor="t">
            <a:spAutoFit/>
          </a:bodyPr>
          <a:lstStyle/>
          <a:p>
            <a:r>
              <a:rPr lang="en-US" sz="1600" b="1" dirty="0">
                <a:latin typeface="Arial"/>
                <a:cs typeface="Arial"/>
              </a:rPr>
              <a:t>Numeracy 10 Assessment</a:t>
            </a:r>
            <a:r>
              <a:rPr lang="en-US" sz="1600" dirty="0">
                <a:latin typeface="Arial"/>
                <a:cs typeface="Arial"/>
              </a:rPr>
              <a:t>: </a:t>
            </a:r>
            <a:endParaRPr lang="en-US" dirty="0"/>
          </a:p>
          <a:p>
            <a:pPr marL="285750" indent="-285750">
              <a:buFont typeface="Arial" charset="0"/>
              <a:buChar char="•"/>
            </a:pPr>
            <a:r>
              <a:rPr lang="en-US" sz="1400" dirty="0">
                <a:latin typeface="Arial"/>
                <a:cs typeface="Arial"/>
              </a:rPr>
              <a:t>All students will be required to complete the numeracy 10 assessment as a graduation requirement. </a:t>
            </a:r>
          </a:p>
          <a:p>
            <a:pPr marL="285750" indent="-285750">
              <a:buFont typeface="Arial" charset="0"/>
              <a:buChar char="•"/>
            </a:pPr>
            <a:r>
              <a:rPr lang="en-US" sz="1400" dirty="0">
                <a:latin typeface="Arial"/>
                <a:cs typeface="Arial"/>
              </a:rPr>
              <a:t>Typically written in the semester student completes Math 10</a:t>
            </a:r>
            <a:endParaRPr lang="en-US" sz="1400" dirty="0">
              <a:cs typeface="Arial"/>
            </a:endParaRPr>
          </a:p>
          <a:p>
            <a:endParaRPr lang="en-US" sz="1600" dirty="0"/>
          </a:p>
          <a:p>
            <a:r>
              <a:rPr lang="en-US" sz="1600" b="1" dirty="0">
                <a:latin typeface="Arial"/>
                <a:cs typeface="Arial"/>
              </a:rPr>
              <a:t>Literacy 10 Assessment: </a:t>
            </a:r>
            <a:endParaRPr lang="en-US" sz="1600" b="1" dirty="0">
              <a:cs typeface="Arial"/>
            </a:endParaRPr>
          </a:p>
          <a:p>
            <a:pPr marL="285750" indent="-285750">
              <a:buFont typeface="Arial" panose="020B0604020202020204" pitchFamily="34" charset="0"/>
              <a:buChar char="•"/>
            </a:pPr>
            <a:r>
              <a:rPr lang="en-US" sz="1400" dirty="0">
                <a:latin typeface="Arial"/>
                <a:cs typeface="Arial"/>
              </a:rPr>
              <a:t>All students will be required to complete the literacy 10 assessment as a graduation requirement </a:t>
            </a:r>
          </a:p>
          <a:p>
            <a:pPr marL="285750" indent="-285750">
              <a:buFont typeface="Arial" panose="020B0604020202020204" pitchFamily="34" charset="0"/>
              <a:buChar char="•"/>
            </a:pPr>
            <a:r>
              <a:rPr lang="en-US" sz="1400" dirty="0">
                <a:latin typeface="Arial"/>
                <a:cs typeface="Arial"/>
              </a:rPr>
              <a:t>Typically written in the semester students completes Language Arts 10</a:t>
            </a:r>
            <a:endParaRPr lang="en-US" sz="1400" dirty="0">
              <a:cs typeface="Arial"/>
            </a:endParaRPr>
          </a:p>
          <a:p>
            <a:pPr marL="285750" indent="-285750">
              <a:buFont typeface="Arial" panose="020B0604020202020204" pitchFamily="34" charset="0"/>
              <a:buChar char="•"/>
            </a:pPr>
            <a:endParaRPr lang="en-US" sz="1600" dirty="0"/>
          </a:p>
          <a:p>
            <a:r>
              <a:rPr lang="en-US" sz="1600" b="1" dirty="0"/>
              <a:t>Literacy 12 Assessment: </a:t>
            </a:r>
          </a:p>
          <a:p>
            <a:pPr marL="285750" indent="-285750">
              <a:buFont typeface="Arial" panose="020B0604020202020204" pitchFamily="34" charset="0"/>
              <a:buChar char="•"/>
            </a:pPr>
            <a:r>
              <a:rPr lang="en-US" sz="1400" dirty="0">
                <a:latin typeface="Arial"/>
                <a:cs typeface="Arial"/>
              </a:rPr>
              <a:t>All students will be required to complete the literacy 12 assessment as a graduation requirement</a:t>
            </a:r>
          </a:p>
          <a:p>
            <a:pPr marL="285750" indent="-285750">
              <a:buFont typeface="Arial" panose="020B0604020202020204" pitchFamily="34" charset="0"/>
              <a:buChar char="•"/>
            </a:pPr>
            <a:r>
              <a:rPr lang="en-US" sz="1400" dirty="0">
                <a:latin typeface="Arial"/>
                <a:cs typeface="Arial"/>
              </a:rPr>
              <a:t>All grade 12 students will be registered to write the assessment in January. They may re-take the assessment in June, should they choose to. </a:t>
            </a:r>
          </a:p>
          <a:p>
            <a:r>
              <a:rPr lang="en-US" sz="1600" dirty="0"/>
              <a:t> </a:t>
            </a:r>
          </a:p>
          <a:p>
            <a:r>
              <a:rPr lang="en-US" sz="1400" dirty="0"/>
              <a:t>See the Ministry website for more info:</a:t>
            </a:r>
          </a:p>
          <a:p>
            <a:r>
              <a:rPr lang="en-US" sz="1400" dirty="0">
                <a:hlinkClick r:id="rId3"/>
              </a:rPr>
              <a:t>https://curriculum.gov.bc.ca/provincial/grade-10-numeracy-assessment</a:t>
            </a:r>
            <a:endParaRPr lang="en-US" sz="1400" dirty="0"/>
          </a:p>
          <a:p>
            <a:r>
              <a:rPr lang="en-US" sz="1400" dirty="0">
                <a:hlinkClick r:id="rId4"/>
              </a:rPr>
              <a:t>https://curriculum.gov.bc.ca/provincial/grade-10-literacy-assessment</a:t>
            </a:r>
            <a:endParaRPr lang="en-US" sz="1400" dirty="0"/>
          </a:p>
          <a:p>
            <a:r>
              <a:rPr lang="en-US" sz="1400" dirty="0">
                <a:hlinkClick r:id="rId5"/>
              </a:rPr>
              <a:t>https://curriculum.gov.bc.ca/provincial/grade-12-literacy-assessment</a:t>
            </a:r>
            <a:endParaRPr lang="en-US" sz="1400"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076640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Douglas College</a:t>
            </a:r>
          </a:p>
        </p:txBody>
      </p:sp>
      <p:sp>
        <p:nvSpPr>
          <p:cNvPr id="3" name="Content Placeholder 2"/>
          <p:cNvSpPr>
            <a:spLocks noGrp="1"/>
          </p:cNvSpPr>
          <p:nvPr>
            <p:ph sz="quarter" idx="1"/>
          </p:nvPr>
        </p:nvSpPr>
        <p:spPr>
          <a:xfrm>
            <a:off x="301752" y="1527048"/>
            <a:ext cx="8613648" cy="4949952"/>
          </a:xfrm>
        </p:spPr>
        <p:txBody>
          <a:bodyPr>
            <a:normAutofit/>
          </a:bodyPr>
          <a:lstStyle/>
          <a:p>
            <a:pPr marL="0" indent="0" algn="ctr">
              <a:spcBef>
                <a:spcPts val="600"/>
              </a:spcBef>
              <a:buNone/>
            </a:pPr>
            <a:r>
              <a:rPr lang="en-US" sz="2400" b="1" dirty="0">
                <a:solidFill>
                  <a:srgbClr val="FFFF00"/>
                </a:solidFill>
                <a:latin typeface="Arial" charset="0"/>
                <a:hlinkClick r:id="rId3"/>
              </a:rPr>
              <a:t>www.douglas.bc.ca</a:t>
            </a:r>
            <a:endParaRPr lang="en-US" sz="2400" b="1" dirty="0">
              <a:solidFill>
                <a:srgbClr val="FFFF00"/>
              </a:solidFill>
              <a:latin typeface="Arial" charset="0"/>
            </a:endParaRPr>
          </a:p>
          <a:p>
            <a:pPr marL="0" indent="0" algn="ctr">
              <a:spcBef>
                <a:spcPts val="600"/>
              </a:spcBef>
              <a:buNone/>
            </a:pPr>
            <a:endParaRPr lang="en-US" sz="1400" b="1" dirty="0">
              <a:solidFill>
                <a:srgbClr val="FFFF00"/>
              </a:solidFill>
              <a:latin typeface="Arial" charset="0"/>
            </a:endParaRPr>
          </a:p>
          <a:p>
            <a:pPr>
              <a:lnSpc>
                <a:spcPct val="90000"/>
              </a:lnSpc>
              <a:spcBef>
                <a:spcPct val="50000"/>
              </a:spcBef>
              <a:buClr>
                <a:schemeClr val="folHlink"/>
              </a:buClr>
              <a:buSzPct val="75000"/>
              <a:buFont typeface="Monotype Sorts" pitchFamily="2" charset="2"/>
              <a:buNone/>
              <a:defRPr/>
            </a:pPr>
            <a:r>
              <a:rPr lang="en-US" sz="2000" b="1" dirty="0">
                <a:effectLst>
                  <a:outerShdw blurRad="38100" dist="38100" dir="2700000" algn="tl">
                    <a:srgbClr val="C0C0C0"/>
                  </a:outerShdw>
                </a:effectLst>
                <a:latin typeface="Arial" panose="020B0604020202020204" pitchFamily="34" charset="0"/>
                <a:cs typeface="Arial" panose="020B0604020202020204" pitchFamily="34" charset="0"/>
              </a:rPr>
              <a:t>Eligible for admission if you:</a:t>
            </a:r>
          </a:p>
          <a:p>
            <a:pPr>
              <a:lnSpc>
                <a:spcPct val="90000"/>
              </a:lnSpc>
              <a:spcBef>
                <a:spcPct val="50000"/>
              </a:spcBef>
              <a:buClr>
                <a:schemeClr val="tx2"/>
              </a:buClr>
              <a:buSzPct val="75000"/>
              <a:buFont typeface="Wingdings" panose="05000000000000000000" pitchFamily="2" charset="2"/>
              <a:buChar char="v"/>
              <a:defRPr/>
            </a:pPr>
            <a:r>
              <a:rPr lang="en-US" sz="2000" dirty="0">
                <a:effectLst>
                  <a:outerShdw blurRad="38100" dist="38100" dir="2700000" algn="tl">
                    <a:srgbClr val="C0C0C0"/>
                  </a:outerShdw>
                </a:effectLst>
                <a:latin typeface="Arial" panose="020B0604020202020204" pitchFamily="34" charset="0"/>
                <a:cs typeface="Arial" panose="020B0604020202020204" pitchFamily="34" charset="0"/>
              </a:rPr>
              <a:t>Completed BC secondary school and minimum mark in English 12 (C). </a:t>
            </a:r>
            <a:endParaRPr lang="en-US" sz="2000" dirty="0">
              <a:latin typeface="Arial" panose="020B0604020202020204" pitchFamily="34" charset="0"/>
              <a:cs typeface="Arial" panose="020B0604020202020204" pitchFamily="34" charset="0"/>
            </a:endParaRPr>
          </a:p>
          <a:p>
            <a:pPr>
              <a:spcBef>
                <a:spcPts val="600"/>
              </a:spcBef>
              <a:buFont typeface="Wingdings" panose="05000000000000000000" pitchFamily="2" charset="2"/>
              <a:buChar char="v"/>
            </a:pPr>
            <a:r>
              <a:rPr lang="en-US" sz="2000" u="sng" dirty="0">
                <a:latin typeface="Arial" panose="020B0604020202020204" pitchFamily="34" charset="0"/>
                <a:cs typeface="Arial" panose="020B0604020202020204" pitchFamily="34" charset="0"/>
              </a:rPr>
              <a:t>Different deadlines</a:t>
            </a:r>
            <a:r>
              <a:rPr lang="en-US" sz="2000" dirty="0">
                <a:latin typeface="Arial" panose="020B0604020202020204" pitchFamily="34" charset="0"/>
                <a:cs typeface="Arial" panose="020B0604020202020204" pitchFamily="34" charset="0"/>
              </a:rPr>
              <a:t> and </a:t>
            </a:r>
            <a:r>
              <a:rPr lang="en-US" sz="2000" u="sng" dirty="0">
                <a:latin typeface="Arial" panose="020B0604020202020204" pitchFamily="34" charset="0"/>
                <a:cs typeface="Arial" panose="020B0604020202020204" pitchFamily="34" charset="0"/>
              </a:rPr>
              <a:t>entrance requirements</a:t>
            </a:r>
            <a:r>
              <a:rPr lang="en-US" sz="2000" dirty="0">
                <a:latin typeface="Arial" panose="020B0604020202020204" pitchFamily="34" charset="0"/>
                <a:cs typeface="Arial" panose="020B0604020202020204" pitchFamily="34" charset="0"/>
              </a:rPr>
              <a:t> for each program.</a:t>
            </a:r>
            <a:endParaRPr lang="en-US" sz="2000" u="sng" dirty="0">
              <a:latin typeface="Arial" panose="020B0604020202020204" pitchFamily="34" charset="0"/>
              <a:cs typeface="Arial" panose="020B0604020202020204" pitchFamily="34" charset="0"/>
            </a:endParaRPr>
          </a:p>
          <a:p>
            <a:pPr marL="0" indent="0">
              <a:spcBef>
                <a:spcPts val="600"/>
              </a:spcBef>
              <a:buNone/>
            </a:pPr>
            <a:r>
              <a:rPr lang="en-US" sz="2000" dirty="0">
                <a:latin typeface="Arial" panose="020B0604020202020204" pitchFamily="34" charset="0"/>
                <a:cs typeface="Arial" panose="020B0604020202020204" pitchFamily="34" charset="0"/>
              </a:rPr>
              <a:t>    Check carefully!</a:t>
            </a:r>
          </a:p>
          <a:p>
            <a:pPr marL="0" indent="0">
              <a:spcBef>
                <a:spcPts val="600"/>
              </a:spcBef>
              <a:buNone/>
            </a:pPr>
            <a:endParaRPr lang="en-US" sz="2000" dirty="0">
              <a:latin typeface="Arial" panose="020B0604020202020204" pitchFamily="34" charset="0"/>
              <a:cs typeface="Arial" panose="020B0604020202020204" pitchFamily="34" charset="0"/>
            </a:endParaRPr>
          </a:p>
          <a:p>
            <a:pPr marL="0" indent="0">
              <a:spcBef>
                <a:spcPts val="600"/>
              </a:spcBef>
              <a:buNone/>
            </a:pPr>
            <a:r>
              <a:rPr lang="en-US" sz="2000" dirty="0">
                <a:latin typeface="Arial" panose="020B0604020202020204" pitchFamily="34" charset="0"/>
                <a:cs typeface="Arial" panose="020B0604020202020204" pitchFamily="34" charset="0"/>
              </a:rPr>
              <a:t>If you are applying to a </a:t>
            </a:r>
            <a:r>
              <a:rPr lang="en-US" sz="2000" i="1" dirty="0">
                <a:solidFill>
                  <a:srgbClr val="FF0000"/>
                </a:solidFill>
                <a:latin typeface="Arial" panose="020B0604020202020204" pitchFamily="34" charset="0"/>
                <a:cs typeface="Arial" panose="020B0604020202020204" pitchFamily="34" charset="0"/>
              </a:rPr>
              <a:t>university transfer program </a:t>
            </a:r>
            <a:r>
              <a:rPr lang="en-US" sz="2000" dirty="0">
                <a:latin typeface="Arial" panose="020B0604020202020204" pitchFamily="34" charset="0"/>
                <a:cs typeface="Arial" panose="020B0604020202020204" pitchFamily="34" charset="0"/>
              </a:rPr>
              <a:t>your registration date for courses depends on your GPA!  Check with an academic advisor at Douglas or Mrs. </a:t>
            </a:r>
            <a:r>
              <a:rPr lang="en-US" sz="2000" dirty="0" err="1">
                <a:latin typeface="Arial" panose="020B0604020202020204" pitchFamily="34" charset="0"/>
                <a:cs typeface="Arial" panose="020B0604020202020204" pitchFamily="34" charset="0"/>
              </a:rPr>
              <a:t>Moorhouse</a:t>
            </a:r>
            <a:r>
              <a:rPr lang="en-US" sz="2000" dirty="0">
                <a:latin typeface="Arial" panose="020B0604020202020204" pitchFamily="34" charset="0"/>
                <a:cs typeface="Arial" panose="020B0604020202020204" pitchFamily="34" charset="0"/>
              </a:rPr>
              <a:t> for more information. </a:t>
            </a:r>
            <a:endParaRPr lang="en-US" sz="2000" dirty="0"/>
          </a:p>
          <a:p>
            <a:endParaRPr lang="en-US" sz="2000" dirty="0"/>
          </a:p>
        </p:txBody>
      </p:sp>
    </p:spTree>
    <p:extLst>
      <p:ext uri="{BB962C8B-B14F-4D97-AF65-F5344CB8AC3E}">
        <p14:creationId xmlns:p14="http://schemas.microsoft.com/office/powerpoint/2010/main" val="808352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a:spcBef>
                <a:spcPct val="0"/>
              </a:spcBef>
              <a:buClrTx/>
              <a:buSzTx/>
              <a:buFontTx/>
              <a:buNone/>
            </a:pPr>
            <a:fld id="{7FA5CCB1-40F4-4D0F-9B8D-D472AD01D84C}" type="slidenum">
              <a:rPr kumimoji="0" lang="en-US" altLang="en-US" sz="1400" smtClean="0">
                <a:latin typeface="Times New Roman" pitchFamily="18" charset="0"/>
              </a:rPr>
              <a:pPr>
                <a:spcBef>
                  <a:spcPct val="0"/>
                </a:spcBef>
                <a:buClrTx/>
                <a:buSzTx/>
                <a:buFontTx/>
                <a:buNone/>
              </a:pPr>
              <a:t>31</a:t>
            </a:fld>
            <a:endParaRPr kumimoji="0" lang="en-US" altLang="en-US" sz="1400">
              <a:latin typeface="Times New Roman" pitchFamily="18" charset="0"/>
            </a:endParaRPr>
          </a:p>
        </p:txBody>
      </p:sp>
      <p:sp>
        <p:nvSpPr>
          <p:cNvPr id="6147" name="Rectangle 2"/>
          <p:cNvSpPr>
            <a:spLocks noGrp="1" noChangeArrowheads="1"/>
          </p:cNvSpPr>
          <p:nvPr>
            <p:ph type="title"/>
          </p:nvPr>
        </p:nvSpPr>
        <p:spPr>
          <a:xfrm>
            <a:off x="228600" y="228600"/>
            <a:ext cx="8420100" cy="1371600"/>
          </a:xfrm>
        </p:spPr>
        <p:txBody>
          <a:bodyPr>
            <a:normAutofit fontScale="90000"/>
          </a:bodyPr>
          <a:lstStyle/>
          <a:p>
            <a:pPr algn="ctr"/>
            <a:br>
              <a:rPr lang="en-US" altLang="en-US" dirty="0"/>
            </a:br>
            <a:br>
              <a:rPr lang="en-US" altLang="en-US" dirty="0"/>
            </a:br>
            <a:br>
              <a:rPr lang="en-US" altLang="en-US" dirty="0"/>
            </a:br>
            <a:br>
              <a:rPr lang="en-US" altLang="en-US" dirty="0"/>
            </a:br>
            <a:br>
              <a:rPr lang="en-US" altLang="en-US" dirty="0"/>
            </a:br>
            <a:r>
              <a:rPr lang="en-US" altLang="en-US" b="1" dirty="0">
                <a:latin typeface="Calibri" panose="020F0502020204030204" pitchFamily="34" charset="0"/>
                <a:cs typeface="Calibri" panose="020F0502020204030204" pitchFamily="34" charset="0"/>
              </a:rPr>
              <a:t>CHOOSING COURSES</a:t>
            </a:r>
            <a:br>
              <a:rPr lang="en-US" altLang="en-US" b="1" dirty="0">
                <a:latin typeface="Calibri" panose="020F0502020204030204" pitchFamily="34" charset="0"/>
                <a:cs typeface="Calibri" panose="020F0502020204030204" pitchFamily="34" charset="0"/>
              </a:rPr>
            </a:br>
            <a:r>
              <a:rPr lang="en-US" altLang="en-US" b="1" dirty="0">
                <a:latin typeface="Calibri" panose="020F0502020204030204" pitchFamily="34" charset="0"/>
                <a:cs typeface="Calibri" panose="020F0502020204030204" pitchFamily="34" charset="0"/>
              </a:rPr>
              <a:t>Important Decisions… </a:t>
            </a:r>
            <a:br>
              <a:rPr lang="en-US" altLang="en-US" dirty="0"/>
            </a:br>
            <a:endParaRPr lang="en-US" altLang="en-US" dirty="0"/>
          </a:p>
        </p:txBody>
      </p:sp>
      <p:sp>
        <p:nvSpPr>
          <p:cNvPr id="6148" name="Rectangle 3"/>
          <p:cNvSpPr>
            <a:spLocks noGrp="1" noChangeArrowheads="1"/>
          </p:cNvSpPr>
          <p:nvPr>
            <p:ph type="body" idx="1"/>
          </p:nvPr>
        </p:nvSpPr>
        <p:spPr>
          <a:xfrm>
            <a:off x="304800" y="1828802"/>
            <a:ext cx="6477000" cy="4495798"/>
          </a:xfrm>
        </p:spPr>
        <p:txBody>
          <a:bodyPr vert="horz" lIns="91440" tIns="45720" rIns="91440" bIns="45720" anchor="t">
            <a:normAutofit lnSpcReduction="10000"/>
          </a:bodyPr>
          <a:lstStyle/>
          <a:p>
            <a:pPr>
              <a:lnSpc>
                <a:spcPct val="90000"/>
              </a:lnSpc>
            </a:pPr>
            <a:r>
              <a:rPr lang="en-US" altLang="en-US" sz="2400" dirty="0">
                <a:latin typeface="Calibri" panose="020F0502020204030204" pitchFamily="34" charset="0"/>
                <a:cs typeface="Calibri" panose="020F0502020204030204" pitchFamily="34" charset="0"/>
              </a:rPr>
              <a:t>Ensure you meet Graduation requirements</a:t>
            </a:r>
          </a:p>
          <a:p>
            <a:pPr marL="0" indent="0">
              <a:lnSpc>
                <a:spcPct val="90000"/>
              </a:lnSpc>
              <a:buNone/>
            </a:pPr>
            <a:endParaRPr lang="en-US" altLang="en-US" sz="2400" dirty="0">
              <a:latin typeface="Calibri" panose="020F0502020204030204" pitchFamily="34" charset="0"/>
              <a:cs typeface="Calibri" panose="020F0502020204030204" pitchFamily="34" charset="0"/>
            </a:endParaRPr>
          </a:p>
          <a:p>
            <a:pPr>
              <a:lnSpc>
                <a:spcPct val="90000"/>
              </a:lnSpc>
            </a:pPr>
            <a:r>
              <a:rPr lang="en-US" altLang="en-US" sz="2400" dirty="0">
                <a:latin typeface="Calibri"/>
                <a:cs typeface="Calibri"/>
              </a:rPr>
              <a:t>Check post-secondary requirements</a:t>
            </a:r>
          </a:p>
          <a:p>
            <a:pPr marL="274320" lvl="1" indent="0">
              <a:lnSpc>
                <a:spcPct val="90000"/>
              </a:lnSpc>
              <a:buNone/>
            </a:pPr>
            <a:r>
              <a:rPr lang="en-US" altLang="en-US" sz="2400" dirty="0">
                <a:latin typeface="Calibri" panose="020F0502020204030204" pitchFamily="34" charset="0"/>
                <a:cs typeface="Calibri" panose="020F0502020204030204" pitchFamily="34" charset="0"/>
              </a:rPr>
              <a:t>(See Ms. Moorhouse or your counsellor)</a:t>
            </a:r>
          </a:p>
          <a:p>
            <a:pPr marL="274320" lvl="1" indent="0">
              <a:lnSpc>
                <a:spcPct val="90000"/>
              </a:lnSpc>
              <a:buNone/>
            </a:pPr>
            <a:endParaRPr lang="en-US" altLang="en-US" sz="2400" dirty="0">
              <a:latin typeface="Calibri" panose="020F0502020204030204" pitchFamily="34" charset="0"/>
              <a:cs typeface="Calibri" panose="020F0502020204030204" pitchFamily="34" charset="0"/>
            </a:endParaRPr>
          </a:p>
          <a:p>
            <a:pPr>
              <a:lnSpc>
                <a:spcPct val="90000"/>
              </a:lnSpc>
            </a:pPr>
            <a:r>
              <a:rPr lang="en-US" altLang="en-US" sz="2400" dirty="0">
                <a:latin typeface="Calibri" panose="020F0502020204030204" pitchFamily="34" charset="0"/>
                <a:cs typeface="Calibri" panose="020F0502020204030204" pitchFamily="34" charset="0"/>
              </a:rPr>
              <a:t>Seek out the advice of family members, mentors or your counsellor </a:t>
            </a:r>
          </a:p>
          <a:p>
            <a:pPr marL="0" indent="0">
              <a:lnSpc>
                <a:spcPct val="90000"/>
              </a:lnSpc>
              <a:buNone/>
            </a:pPr>
            <a:endParaRPr lang="en-US" altLang="en-US" sz="2400" dirty="0">
              <a:latin typeface="Calibri" panose="020F0502020204030204" pitchFamily="34" charset="0"/>
              <a:cs typeface="Calibri" panose="020F0502020204030204" pitchFamily="34" charset="0"/>
            </a:endParaRPr>
          </a:p>
          <a:p>
            <a:pPr>
              <a:lnSpc>
                <a:spcPct val="90000"/>
              </a:lnSpc>
            </a:pPr>
            <a:r>
              <a:rPr lang="en-US" altLang="en-US" sz="2400" dirty="0">
                <a:latin typeface="Calibri" panose="020F0502020204030204" pitchFamily="34" charset="0"/>
                <a:cs typeface="Calibri" panose="020F0502020204030204" pitchFamily="34" charset="0"/>
              </a:rPr>
              <a:t>Read the Course Calendar Online</a:t>
            </a:r>
          </a:p>
          <a:p>
            <a:pPr>
              <a:lnSpc>
                <a:spcPct val="90000"/>
              </a:lnSpc>
            </a:pPr>
            <a:endParaRPr lang="en-US" altLang="en-US" sz="2400" dirty="0">
              <a:latin typeface="Calibri" panose="020F0502020204030204" pitchFamily="34" charset="0"/>
              <a:cs typeface="Calibri" panose="020F0502020204030204" pitchFamily="34" charset="0"/>
            </a:endParaRPr>
          </a:p>
          <a:p>
            <a:pPr>
              <a:lnSpc>
                <a:spcPct val="90000"/>
              </a:lnSpc>
            </a:pPr>
            <a:r>
              <a:rPr lang="en-US" altLang="en-US" sz="2400" dirty="0">
                <a:latin typeface="Calibri" panose="020F0502020204030204" pitchFamily="34" charset="0"/>
                <a:cs typeface="Calibri" panose="020F0502020204030204" pitchFamily="34" charset="0"/>
              </a:rPr>
              <a:t>Be aware that we will not be able to change classes once the school year starts.</a:t>
            </a:r>
          </a:p>
          <a:p>
            <a:pPr marL="0" indent="0">
              <a:lnSpc>
                <a:spcPct val="90000"/>
              </a:lnSpc>
              <a:buNone/>
            </a:pPr>
            <a:endParaRPr lang="en-US" altLang="en-US" sz="2400" dirty="0"/>
          </a:p>
        </p:txBody>
      </p:sp>
      <p:graphicFrame>
        <p:nvGraphicFramePr>
          <p:cNvPr id="13316" name="Object 4"/>
          <p:cNvGraphicFramePr>
            <a:graphicFrameLocks noChangeAspect="1"/>
          </p:cNvGraphicFramePr>
          <p:nvPr>
            <p:extLst>
              <p:ext uri="{D42A27DB-BD31-4B8C-83A1-F6EECF244321}">
                <p14:modId xmlns:p14="http://schemas.microsoft.com/office/powerpoint/2010/main" val="134526927"/>
              </p:ext>
            </p:extLst>
          </p:nvPr>
        </p:nvGraphicFramePr>
        <p:xfrm>
          <a:off x="6096000" y="1752600"/>
          <a:ext cx="2673350" cy="3752850"/>
        </p:xfrm>
        <a:graphic>
          <a:graphicData uri="http://schemas.openxmlformats.org/presentationml/2006/ole">
            <mc:AlternateContent xmlns:mc="http://schemas.openxmlformats.org/markup-compatibility/2006">
              <mc:Choice xmlns:v="urn:schemas-microsoft-com:vml" Requires="v">
                <p:oleObj name="Microsoft ClipArt Gallery" r:id="rId3" imgW="2673229" imgH="3753016" progId="MS_ClipArt_Gallery">
                  <p:embed/>
                </p:oleObj>
              </mc:Choice>
              <mc:Fallback>
                <p:oleObj name="Microsoft ClipArt Gallery" r:id="rId3" imgW="2673229" imgH="3753016" progId="MS_ClipArt_Gallery">
                  <p:embed/>
                  <p:pic>
                    <p:nvPicPr>
                      <p:cNvPr id="1331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752600"/>
                        <a:ext cx="2673350" cy="3752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214486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500" fill="hold"/>
                                        <p:tgtEl>
                                          <p:spTgt spid="13316"/>
                                        </p:tgtEl>
                                        <p:attrNameLst>
                                          <p:attrName>ppt_x</p:attrName>
                                        </p:attrNameLst>
                                      </p:cBhvr>
                                      <p:tavLst>
                                        <p:tav tm="0">
                                          <p:val>
                                            <p:strVal val="#ppt_x-#ppt_w/2"/>
                                          </p:val>
                                        </p:tav>
                                        <p:tav tm="100000">
                                          <p:val>
                                            <p:strVal val="#ppt_x"/>
                                          </p:val>
                                        </p:tav>
                                      </p:tavLst>
                                    </p:anim>
                                    <p:anim calcmode="lin" valueType="num">
                                      <p:cBhvr>
                                        <p:cTn id="8" dur="500" fill="hold"/>
                                        <p:tgtEl>
                                          <p:spTgt spid="13316"/>
                                        </p:tgtEl>
                                        <p:attrNameLst>
                                          <p:attrName>ppt_y</p:attrName>
                                        </p:attrNameLst>
                                      </p:cBhvr>
                                      <p:tavLst>
                                        <p:tav tm="0">
                                          <p:val>
                                            <p:strVal val="#ppt_y"/>
                                          </p:val>
                                        </p:tav>
                                        <p:tav tm="100000">
                                          <p:val>
                                            <p:strVal val="#ppt_y"/>
                                          </p:val>
                                        </p:tav>
                                      </p:tavLst>
                                    </p:anim>
                                    <p:anim calcmode="lin" valueType="num">
                                      <p:cBhvr>
                                        <p:cTn id="9" dur="500" fill="hold"/>
                                        <p:tgtEl>
                                          <p:spTgt spid="13316"/>
                                        </p:tgtEl>
                                        <p:attrNameLst>
                                          <p:attrName>ppt_w</p:attrName>
                                        </p:attrNameLst>
                                      </p:cBhvr>
                                      <p:tavLst>
                                        <p:tav tm="0">
                                          <p:val>
                                            <p:fltVal val="0"/>
                                          </p:val>
                                        </p:tav>
                                        <p:tav tm="100000">
                                          <p:val>
                                            <p:strVal val="#ppt_w"/>
                                          </p:val>
                                        </p:tav>
                                      </p:tavLst>
                                    </p:anim>
                                    <p:anim calcmode="lin" valueType="num">
                                      <p:cBhvr>
                                        <p:cTn id="10" dur="500" fill="hold"/>
                                        <p:tgtEl>
                                          <p:spTgt spid="133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b="1" dirty="0">
                <a:latin typeface="Calibri" panose="020F0502020204030204" pitchFamily="34" charset="0"/>
                <a:cs typeface="Calibri" panose="020F0502020204030204" pitchFamily="34" charset="0"/>
              </a:rPr>
              <a:t>Course Calendar Online</a:t>
            </a:r>
          </a:p>
        </p:txBody>
      </p:sp>
      <p:sp>
        <p:nvSpPr>
          <p:cNvPr id="717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a:spcBef>
                <a:spcPct val="0"/>
              </a:spcBef>
              <a:buClrTx/>
              <a:buSzTx/>
              <a:buFontTx/>
              <a:buNone/>
            </a:pPr>
            <a:fld id="{5FE6CB4D-E9B0-45B2-8734-42E87A36F343}" type="slidenum">
              <a:rPr kumimoji="0" lang="en-US" altLang="en-US" sz="1400" smtClean="0">
                <a:latin typeface="Times New Roman" pitchFamily="18" charset="0"/>
              </a:rPr>
              <a:pPr>
                <a:spcBef>
                  <a:spcPct val="0"/>
                </a:spcBef>
                <a:buClrTx/>
                <a:buSzTx/>
                <a:buFontTx/>
                <a:buNone/>
              </a:pPr>
              <a:t>32</a:t>
            </a:fld>
            <a:endParaRPr kumimoji="0" lang="en-US" altLang="en-US" sz="1400">
              <a:latin typeface="Times New Roman" pitchFamily="18" charset="0"/>
            </a:endParaRPr>
          </a:p>
        </p:txBody>
      </p:sp>
      <p:pic>
        <p:nvPicPr>
          <p:cNvPr id="6" name="Content Placeholder 5">
            <a:extLst>
              <a:ext uri="{FF2B5EF4-FFF2-40B4-BE49-F238E27FC236}">
                <a16:creationId xmlns:a16="http://schemas.microsoft.com/office/drawing/2014/main" id="{A2B87AF9-EC0C-5D44-E2B2-2B9CA0773DAF}"/>
              </a:ext>
            </a:extLst>
          </p:cNvPr>
          <p:cNvPicPr>
            <a:picLocks noGrp="1" noChangeAspect="1"/>
          </p:cNvPicPr>
          <p:nvPr>
            <p:ph sz="half" idx="4294967295"/>
          </p:nvPr>
        </p:nvPicPr>
        <p:blipFill>
          <a:blip r:embed="rId3"/>
          <a:stretch>
            <a:fillRect/>
          </a:stretch>
        </p:blipFill>
        <p:spPr>
          <a:xfrm>
            <a:off x="457200" y="1394717"/>
            <a:ext cx="3149600" cy="4681538"/>
          </a:xfrm>
        </p:spPr>
      </p:pic>
      <p:cxnSp>
        <p:nvCxnSpPr>
          <p:cNvPr id="7173" name="Straight Arrow Connector 2"/>
          <p:cNvCxnSpPr>
            <a:cxnSpLocks noChangeShapeType="1"/>
          </p:cNvCxnSpPr>
          <p:nvPr/>
        </p:nvCxnSpPr>
        <p:spPr bwMode="auto">
          <a:xfrm>
            <a:off x="457200" y="4419600"/>
            <a:ext cx="497963" cy="1043683"/>
          </a:xfrm>
          <a:prstGeom prst="straightConnector1">
            <a:avLst/>
          </a:prstGeom>
          <a:noFill/>
          <a:ln w="25400" algn="ctr">
            <a:solidFill>
              <a:schemeClr val="tx1"/>
            </a:solidFill>
            <a:round/>
            <a:headEnd type="none" w="sm" len="sm"/>
            <a:tailEnd type="arrow" w="med" len="med"/>
          </a:ln>
        </p:spPr>
      </p:cxnSp>
      <p:pic>
        <p:nvPicPr>
          <p:cNvPr id="2" name="Picture 1" descr="A close-up of a website&#10;&#10;Description automatically generated">
            <a:extLst>
              <a:ext uri="{FF2B5EF4-FFF2-40B4-BE49-F238E27FC236}">
                <a16:creationId xmlns:a16="http://schemas.microsoft.com/office/drawing/2014/main" id="{480A9994-6B47-0CEB-DD5D-1EC3038D9075}"/>
              </a:ext>
            </a:extLst>
          </p:cNvPr>
          <p:cNvPicPr>
            <a:picLocks noChangeAspect="1"/>
          </p:cNvPicPr>
          <p:nvPr/>
        </p:nvPicPr>
        <p:blipFill>
          <a:blip r:embed="rId4"/>
          <a:stretch>
            <a:fillRect/>
          </a:stretch>
        </p:blipFill>
        <p:spPr>
          <a:xfrm>
            <a:off x="3705460" y="2072624"/>
            <a:ext cx="4571844" cy="1166891"/>
          </a:xfrm>
          <a:prstGeom prst="rect">
            <a:avLst/>
          </a:prstGeom>
        </p:spPr>
      </p:pic>
      <p:cxnSp>
        <p:nvCxnSpPr>
          <p:cNvPr id="3" name="Straight Arrow Connector 2">
            <a:extLst>
              <a:ext uri="{FF2B5EF4-FFF2-40B4-BE49-F238E27FC236}">
                <a16:creationId xmlns:a16="http://schemas.microsoft.com/office/drawing/2014/main" id="{B3EDE21E-AF12-520E-35B1-44CE53C7C33D}"/>
              </a:ext>
            </a:extLst>
          </p:cNvPr>
          <p:cNvCxnSpPr>
            <a:cxnSpLocks noChangeShapeType="1"/>
          </p:cNvCxnSpPr>
          <p:nvPr/>
        </p:nvCxnSpPr>
        <p:spPr bwMode="auto">
          <a:xfrm flipH="1">
            <a:off x="6501523" y="1712001"/>
            <a:ext cx="813676" cy="1043683"/>
          </a:xfrm>
          <a:prstGeom prst="straightConnector1">
            <a:avLst/>
          </a:prstGeom>
          <a:noFill/>
          <a:ln w="25400" algn="ctr">
            <a:solidFill>
              <a:schemeClr val="tx1"/>
            </a:solidFill>
            <a:round/>
            <a:headEnd type="none" w="sm" len="sm"/>
            <a:tailEnd type="arrow" w="med" len="med"/>
          </a:ln>
        </p:spPr>
      </p:cxnSp>
    </p:spTree>
    <p:extLst>
      <p:ext uri="{BB962C8B-B14F-4D97-AF65-F5344CB8AC3E}">
        <p14:creationId xmlns:p14="http://schemas.microsoft.com/office/powerpoint/2010/main" val="2261615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 y="-304800"/>
            <a:ext cx="8420100" cy="1241425"/>
          </a:xfrm>
        </p:spPr>
        <p:txBody>
          <a:bodyPr/>
          <a:lstStyle/>
          <a:p>
            <a:r>
              <a:rPr lang="en-US" altLang="en-US"/>
              <a:t>Detailed Description of all courses!</a:t>
            </a:r>
          </a:p>
        </p:txBody>
      </p:sp>
      <p:sp>
        <p:nvSpPr>
          <p:cNvPr id="81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a:spcBef>
                <a:spcPct val="0"/>
              </a:spcBef>
              <a:buClrTx/>
              <a:buSzTx/>
              <a:buFontTx/>
              <a:buNone/>
            </a:pPr>
            <a:fld id="{3DDA3AAE-DE42-41F5-8FCF-170B5CDCC621}" type="slidenum">
              <a:rPr kumimoji="0" lang="en-US" altLang="en-US" sz="1400" smtClean="0">
                <a:latin typeface="Times New Roman" pitchFamily="18" charset="0"/>
              </a:rPr>
              <a:pPr>
                <a:spcBef>
                  <a:spcPct val="0"/>
                </a:spcBef>
                <a:buClrTx/>
                <a:buSzTx/>
                <a:buFontTx/>
                <a:buNone/>
              </a:pPr>
              <a:t>33</a:t>
            </a:fld>
            <a:endParaRPr kumimoji="0" lang="en-US" altLang="en-US" sz="1400">
              <a:latin typeface="Times New Roman" pitchFamily="18" charset="0"/>
            </a:endParaRPr>
          </a:p>
        </p:txBody>
      </p:sp>
      <p:pic>
        <p:nvPicPr>
          <p:cNvPr id="6" name="Content Placeholder 5">
            <a:extLst>
              <a:ext uri="{FF2B5EF4-FFF2-40B4-BE49-F238E27FC236}">
                <a16:creationId xmlns:a16="http://schemas.microsoft.com/office/drawing/2014/main" id="{3B1ED837-B650-F8C9-0988-0B6F4C7FE941}"/>
              </a:ext>
            </a:extLst>
          </p:cNvPr>
          <p:cNvPicPr>
            <a:picLocks noGrp="1" noChangeAspect="1"/>
          </p:cNvPicPr>
          <p:nvPr>
            <p:ph sz="quarter" idx="1"/>
          </p:nvPr>
        </p:nvPicPr>
        <p:blipFill>
          <a:blip r:embed="rId3"/>
          <a:stretch>
            <a:fillRect/>
          </a:stretch>
        </p:blipFill>
        <p:spPr>
          <a:xfrm>
            <a:off x="1828800" y="881106"/>
            <a:ext cx="5274561" cy="5834814"/>
          </a:xfrm>
        </p:spPr>
      </p:pic>
    </p:spTree>
    <p:extLst>
      <p:ext uri="{BB962C8B-B14F-4D97-AF65-F5344CB8AC3E}">
        <p14:creationId xmlns:p14="http://schemas.microsoft.com/office/powerpoint/2010/main" val="1049761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Courses </a:t>
            </a:r>
          </a:p>
        </p:txBody>
      </p:sp>
      <p:sp>
        <p:nvSpPr>
          <p:cNvPr id="3" name="Content Placeholder 2"/>
          <p:cNvSpPr>
            <a:spLocks noGrp="1"/>
          </p:cNvSpPr>
          <p:nvPr>
            <p:ph sz="quarter" idx="1"/>
          </p:nvPr>
        </p:nvSpPr>
        <p:spPr>
          <a:xfrm>
            <a:off x="301752" y="1527048"/>
            <a:ext cx="8503920" cy="3654552"/>
          </a:xfrm>
        </p:spPr>
        <p:txBody>
          <a:bodyPr numCol="3">
            <a:normAutofit/>
          </a:bodyPr>
          <a:lstStyle/>
          <a:p>
            <a:pPr marL="0" indent="0">
              <a:buNone/>
            </a:pPr>
            <a:r>
              <a:rPr lang="en-US" sz="1400" b="1" dirty="0"/>
              <a:t>Grade 10       </a:t>
            </a:r>
          </a:p>
          <a:p>
            <a:pPr marL="0" indent="0">
              <a:buNone/>
            </a:pPr>
            <a:r>
              <a:rPr lang="en-US" sz="1400" b="1" dirty="0"/>
              <a:t>(8 classes) </a:t>
            </a:r>
            <a:endParaRPr lang="en-US" sz="1400" dirty="0"/>
          </a:p>
          <a:p>
            <a:pPr marL="0" indent="0">
              <a:buNone/>
            </a:pPr>
            <a:r>
              <a:rPr lang="en-US" sz="1400" dirty="0"/>
              <a:t>English Lang. Arts 10 </a:t>
            </a:r>
          </a:p>
          <a:p>
            <a:pPr marL="0" indent="0">
              <a:buNone/>
            </a:pPr>
            <a:r>
              <a:rPr lang="en-US" sz="1400" dirty="0"/>
              <a:t>Social Studies 10 </a:t>
            </a:r>
          </a:p>
          <a:p>
            <a:pPr marL="0" indent="0">
              <a:buNone/>
            </a:pPr>
            <a:r>
              <a:rPr lang="en-US" sz="1400" dirty="0"/>
              <a:t>Career Life Educ. 10 </a:t>
            </a:r>
          </a:p>
          <a:p>
            <a:pPr marL="0" indent="0">
              <a:buNone/>
            </a:pPr>
            <a:r>
              <a:rPr lang="en-US" sz="1400" dirty="0"/>
              <a:t>Science 10 </a:t>
            </a:r>
          </a:p>
          <a:p>
            <a:pPr marL="0" indent="0">
              <a:buNone/>
            </a:pPr>
            <a:r>
              <a:rPr lang="en-US" sz="1400" dirty="0"/>
              <a:t>A Mathematics 10 </a:t>
            </a:r>
          </a:p>
          <a:p>
            <a:pPr marL="0" indent="0">
              <a:buNone/>
            </a:pPr>
            <a:r>
              <a:rPr lang="en-US" sz="1400" dirty="0"/>
              <a:t>Physical Education 10 </a:t>
            </a:r>
          </a:p>
          <a:p>
            <a:pPr marL="0" indent="0">
              <a:buNone/>
            </a:pPr>
            <a:r>
              <a:rPr lang="en-US" sz="1400" dirty="0"/>
              <a:t>Two (2)Electives</a:t>
            </a:r>
          </a:p>
          <a:p>
            <a:pPr marL="0" indent="0">
              <a:buNone/>
            </a:pPr>
            <a:endParaRPr lang="en-US" sz="1400" b="1" dirty="0"/>
          </a:p>
          <a:p>
            <a:pPr marL="0" indent="0">
              <a:buNone/>
            </a:pPr>
            <a:endParaRPr lang="en-US" sz="1400" b="1" dirty="0"/>
          </a:p>
          <a:p>
            <a:pPr marL="0" indent="0">
              <a:buNone/>
            </a:pPr>
            <a:r>
              <a:rPr lang="en-US" sz="1400" b="1" dirty="0"/>
              <a:t>*NOTE: a second language course is not a graduation requirement</a:t>
            </a:r>
          </a:p>
          <a:p>
            <a:pPr marL="0" indent="0">
              <a:buNone/>
            </a:pPr>
            <a:r>
              <a:rPr lang="en-US" sz="1400" b="1" dirty="0"/>
              <a:t>Grade 11 </a:t>
            </a:r>
          </a:p>
          <a:p>
            <a:pPr marL="0" indent="0">
              <a:buNone/>
            </a:pPr>
            <a:r>
              <a:rPr lang="en-US" sz="1400" b="1" dirty="0"/>
              <a:t>(8 classes) </a:t>
            </a:r>
            <a:endParaRPr lang="en-US" sz="1400" dirty="0"/>
          </a:p>
          <a:p>
            <a:pPr marL="0" indent="0">
              <a:buNone/>
            </a:pPr>
            <a:r>
              <a:rPr lang="en-US" sz="1400" dirty="0"/>
              <a:t>One of Lang Arts 11 Options</a:t>
            </a:r>
          </a:p>
          <a:p>
            <a:pPr marL="0" indent="0">
              <a:buNone/>
            </a:pPr>
            <a:r>
              <a:rPr lang="en-US" sz="1400" dirty="0"/>
              <a:t>Any Science 11 </a:t>
            </a:r>
          </a:p>
          <a:p>
            <a:pPr marL="0" indent="0">
              <a:buNone/>
            </a:pPr>
            <a:r>
              <a:rPr lang="en-US" sz="1400" dirty="0"/>
              <a:t>Any Mathematics 11 </a:t>
            </a:r>
          </a:p>
          <a:p>
            <a:pPr marL="0" indent="0">
              <a:buNone/>
            </a:pPr>
            <a:r>
              <a:rPr lang="en-US" sz="1400" dirty="0"/>
              <a:t>Social Studies 12 (can be done </a:t>
            </a:r>
          </a:p>
          <a:p>
            <a:pPr marL="0" indent="0">
              <a:buNone/>
            </a:pPr>
            <a:r>
              <a:rPr lang="en-US" sz="1400" dirty="0"/>
              <a:t>Grade 12 year)</a:t>
            </a:r>
          </a:p>
          <a:p>
            <a:pPr marL="0" indent="0">
              <a:buNone/>
            </a:pPr>
            <a:r>
              <a:rPr lang="en-US" sz="1400" dirty="0"/>
              <a:t>Four (4) additional courses</a:t>
            </a:r>
            <a:endParaRPr lang="en-US" sz="1400" b="1" dirty="0"/>
          </a:p>
          <a:p>
            <a:pPr marL="0" indent="0">
              <a:buNone/>
            </a:pPr>
            <a:endParaRPr lang="en-US" sz="1400" b="1" dirty="0"/>
          </a:p>
          <a:p>
            <a:pPr marL="0" indent="0">
              <a:buNone/>
            </a:pPr>
            <a:endParaRPr lang="en-US" sz="1400" b="1" dirty="0"/>
          </a:p>
          <a:p>
            <a:pPr marL="0" indent="0">
              <a:buNone/>
            </a:pPr>
            <a:endParaRPr lang="en-US" sz="1400" b="1" dirty="0"/>
          </a:p>
          <a:p>
            <a:pPr marL="0" indent="0">
              <a:buNone/>
            </a:pPr>
            <a:endParaRPr lang="en-US" sz="1400" b="1" dirty="0"/>
          </a:p>
          <a:p>
            <a:pPr marL="0" indent="0">
              <a:buNone/>
            </a:pPr>
            <a:endParaRPr lang="en-US" sz="1400" b="1" dirty="0"/>
          </a:p>
          <a:p>
            <a:pPr marL="0" indent="0">
              <a:buNone/>
            </a:pPr>
            <a:endParaRPr lang="en-US" sz="1400" b="1" dirty="0"/>
          </a:p>
          <a:p>
            <a:pPr marL="0" indent="0">
              <a:buNone/>
            </a:pPr>
            <a:r>
              <a:rPr lang="en-US" sz="1400" b="1" dirty="0"/>
              <a:t>Grade 12 </a:t>
            </a:r>
          </a:p>
          <a:p>
            <a:pPr marL="0" indent="0">
              <a:buNone/>
            </a:pPr>
            <a:r>
              <a:rPr lang="en-US" sz="1400" b="1" dirty="0"/>
              <a:t>(8 classes) </a:t>
            </a:r>
            <a:endParaRPr lang="en-US" sz="1400" dirty="0"/>
          </a:p>
          <a:p>
            <a:pPr marL="0" indent="0">
              <a:buNone/>
            </a:pPr>
            <a:r>
              <a:rPr lang="en-US" sz="1400" dirty="0"/>
              <a:t>English Studies 12 1.___________12</a:t>
            </a:r>
          </a:p>
          <a:p>
            <a:pPr marL="0" indent="0">
              <a:buNone/>
            </a:pPr>
            <a:r>
              <a:rPr lang="en-US" sz="1400" dirty="0"/>
              <a:t>2.___________12</a:t>
            </a:r>
          </a:p>
          <a:p>
            <a:pPr marL="0" indent="0">
              <a:buNone/>
            </a:pPr>
            <a:r>
              <a:rPr lang="en-US" sz="1400" dirty="0"/>
              <a:t>3.___________12</a:t>
            </a:r>
          </a:p>
          <a:p>
            <a:pPr marL="0" indent="0">
              <a:buNone/>
            </a:pPr>
            <a:endParaRPr lang="en-US" sz="1400" dirty="0"/>
          </a:p>
          <a:p>
            <a:pPr marL="0" indent="0">
              <a:buNone/>
            </a:pPr>
            <a:r>
              <a:rPr lang="en-US" sz="1400" dirty="0"/>
              <a:t>Four (4) additional courses</a:t>
            </a:r>
          </a:p>
          <a:p>
            <a:pPr marL="0" indent="0">
              <a:buNone/>
            </a:pPr>
            <a:r>
              <a:rPr lang="en-US" sz="1400" b="1" dirty="0"/>
              <a:t>Career Life Connections </a:t>
            </a:r>
          </a:p>
          <a:p>
            <a:pPr marL="0" indent="0">
              <a:buNone/>
            </a:pPr>
            <a:endParaRPr lang="en-US" sz="1400" dirty="0"/>
          </a:p>
        </p:txBody>
      </p:sp>
      <p:sp>
        <p:nvSpPr>
          <p:cNvPr id="5" name="TextBox 4"/>
          <p:cNvSpPr txBox="1"/>
          <p:nvPr/>
        </p:nvSpPr>
        <p:spPr>
          <a:xfrm>
            <a:off x="301752" y="5194443"/>
            <a:ext cx="8610600" cy="707886"/>
          </a:xfrm>
          <a:prstGeom prst="rect">
            <a:avLst/>
          </a:prstGeom>
          <a:noFill/>
        </p:spPr>
        <p:txBody>
          <a:bodyPr wrap="square" rtlCol="0">
            <a:spAutoFit/>
          </a:bodyPr>
          <a:lstStyle/>
          <a:p>
            <a:r>
              <a:rPr lang="en-US" sz="2000" b="1" dirty="0">
                <a:latin typeface="+mn-lt"/>
              </a:rPr>
              <a:t>When choosing courses make sure to plan out the course you want to take over the graduation years for each grade. </a:t>
            </a:r>
          </a:p>
        </p:txBody>
      </p:sp>
    </p:spTree>
    <p:extLst>
      <p:ext uri="{BB962C8B-B14F-4D97-AF65-F5344CB8AC3E}">
        <p14:creationId xmlns:p14="http://schemas.microsoft.com/office/powerpoint/2010/main" val="3510273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Choosing Courses: </a:t>
            </a:r>
          </a:p>
        </p:txBody>
      </p:sp>
      <p:sp>
        <p:nvSpPr>
          <p:cNvPr id="3" name="Content Placeholder 2"/>
          <p:cNvSpPr>
            <a:spLocks noGrp="1"/>
          </p:cNvSpPr>
          <p:nvPr>
            <p:ph sz="quarter" idx="1"/>
          </p:nvPr>
        </p:nvSpPr>
        <p:spPr>
          <a:xfrm>
            <a:off x="301752" y="1679448"/>
            <a:ext cx="8503920" cy="4949952"/>
          </a:xfrm>
        </p:spPr>
        <p:txBody>
          <a:bodyPr/>
          <a:lstStyle/>
          <a:p>
            <a:pPr marL="0" indent="0">
              <a:buNone/>
            </a:pPr>
            <a:r>
              <a:rPr lang="en-US" dirty="0"/>
              <a:t>For all core academics you must have successfully completed the prerequisite course</a:t>
            </a:r>
          </a:p>
          <a:p>
            <a:pPr lvl="1"/>
            <a:r>
              <a:rPr lang="en-US" sz="1800" dirty="0"/>
              <a:t>i.e. for Chemistry 11 you must have successfully passed Science 10</a:t>
            </a:r>
          </a:p>
          <a:p>
            <a:pPr lvl="1"/>
            <a:r>
              <a:rPr lang="en-US" sz="1800" dirty="0"/>
              <a:t>i.e. for French 11 you must have successfully passed French 10</a:t>
            </a:r>
          </a:p>
          <a:p>
            <a:pPr marL="274320" lvl="1" indent="0">
              <a:buNone/>
            </a:pPr>
            <a:endParaRPr lang="en-US" dirty="0"/>
          </a:p>
          <a:p>
            <a:pPr marL="0" indent="0">
              <a:buNone/>
            </a:pPr>
            <a:r>
              <a:rPr lang="en-US" dirty="0"/>
              <a:t>For all gr 12 electives you must have the grade 11 prerequisite as well.</a:t>
            </a:r>
          </a:p>
          <a:p>
            <a:pPr lvl="1">
              <a:buFont typeface="Courier New" panose="02070309020205020404" pitchFamily="49" charset="0"/>
              <a:buChar char="o"/>
            </a:pPr>
            <a:r>
              <a:rPr lang="en-US" sz="1800" dirty="0"/>
              <a:t>i.e. you can not take Auto 12 without completing Auto 11</a:t>
            </a:r>
          </a:p>
          <a:p>
            <a:pPr lvl="1">
              <a:buFont typeface="Courier New" panose="02070309020205020404" pitchFamily="49" charset="0"/>
              <a:buChar char="o"/>
            </a:pPr>
            <a:r>
              <a:rPr lang="en-US" sz="1800" dirty="0"/>
              <a:t>i.e. you can not take Accounting 12 without completing Accounting 11</a:t>
            </a:r>
          </a:p>
        </p:txBody>
      </p:sp>
    </p:spTree>
    <p:extLst>
      <p:ext uri="{BB962C8B-B14F-4D97-AF65-F5344CB8AC3E}">
        <p14:creationId xmlns:p14="http://schemas.microsoft.com/office/powerpoint/2010/main" val="1152525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04800" y="228600"/>
            <a:ext cx="8534400" cy="685800"/>
          </a:xfrm>
        </p:spPr>
        <p:txBody>
          <a:bodyPr>
            <a:normAutofit fontScale="90000"/>
          </a:bodyPr>
          <a:lstStyle/>
          <a:p>
            <a:pPr algn="ctr"/>
            <a:br>
              <a:rPr lang="en-US" altLang="en-US" dirty="0"/>
            </a:br>
            <a:r>
              <a:rPr lang="en-US" altLang="en-US" dirty="0"/>
              <a:t>Extra and Online Classes</a:t>
            </a:r>
          </a:p>
        </p:txBody>
      </p:sp>
      <p:sp>
        <p:nvSpPr>
          <p:cNvPr id="13315" name="Content Placeholder 2"/>
          <p:cNvSpPr>
            <a:spLocks noGrp="1"/>
          </p:cNvSpPr>
          <p:nvPr>
            <p:ph idx="1"/>
          </p:nvPr>
        </p:nvSpPr>
        <p:spPr>
          <a:xfrm>
            <a:off x="304800" y="1447800"/>
            <a:ext cx="8610600" cy="4876801"/>
          </a:xfrm>
        </p:spPr>
        <p:txBody>
          <a:bodyPr vert="horz" lIns="91440" tIns="45720" rIns="91440" bIns="45720" anchor="t">
            <a:normAutofit/>
          </a:bodyPr>
          <a:lstStyle/>
          <a:p>
            <a:r>
              <a:rPr lang="en-US" altLang="en-US" sz="2000" b="1" u="sng" dirty="0">
                <a:highlight>
                  <a:srgbClr val="FFFF00"/>
                </a:highlight>
              </a:rPr>
              <a:t>Extra Courses</a:t>
            </a:r>
            <a:r>
              <a:rPr lang="en-US" altLang="en-US" sz="2000" dirty="0"/>
              <a:t>: Jazz Band, Choir , and Vocal Jazz, Musical Orchestra, Leadership, Athletic Leadership, Graphic Production (yearbook), any online courses (these would be in addition to your 8 courses)</a:t>
            </a:r>
          </a:p>
          <a:p>
            <a:endParaRPr lang="en-US" altLang="en-US" sz="2000" dirty="0"/>
          </a:p>
          <a:p>
            <a:r>
              <a:rPr lang="en-US" altLang="en-US" sz="2000" dirty="0"/>
              <a:t>Grade 9-11 students </a:t>
            </a:r>
            <a:r>
              <a:rPr lang="en-US" altLang="en-US" sz="2000" u="sng" dirty="0"/>
              <a:t>must have 8 classes </a:t>
            </a:r>
            <a:r>
              <a:rPr lang="en-US" altLang="en-US" sz="2000" dirty="0"/>
              <a:t>in their Pinetree timetable (extra courses/online not included) </a:t>
            </a:r>
          </a:p>
          <a:p>
            <a:endParaRPr lang="en-US" altLang="en-US" sz="2000" dirty="0"/>
          </a:p>
          <a:p>
            <a:r>
              <a:rPr lang="en-US" altLang="en-US" sz="2000" dirty="0"/>
              <a:t>Grade 12 students may apply to have 7 classes (and receive an extra off block) </a:t>
            </a:r>
          </a:p>
          <a:p>
            <a:pPr marL="0" indent="0">
              <a:buNone/>
            </a:pPr>
            <a:endParaRPr lang="en-US" altLang="en-US" sz="2000" dirty="0"/>
          </a:p>
          <a:p>
            <a:r>
              <a:rPr lang="en-US" altLang="en-US" sz="2000" dirty="0"/>
              <a:t>Most students will graduate with more than 80 credits</a:t>
            </a:r>
          </a:p>
          <a:p>
            <a:pPr marL="0" indent="0">
              <a:buNone/>
            </a:pPr>
            <a:endParaRPr lang="en-US" altLang="en-US" sz="2000" dirty="0"/>
          </a:p>
          <a:p>
            <a:r>
              <a:rPr lang="en-US" altLang="en-US" sz="2000" dirty="0"/>
              <a:t>If you wish to Grad earlier in January of your grade 12 year please see your Counsellor to discuss further</a:t>
            </a:r>
          </a:p>
        </p:txBody>
      </p:sp>
      <p:sp>
        <p:nvSpPr>
          <p:cNvPr id="1331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a:spcBef>
                <a:spcPct val="0"/>
              </a:spcBef>
              <a:buClrTx/>
              <a:buSzTx/>
              <a:buFontTx/>
              <a:buNone/>
            </a:pPr>
            <a:fld id="{13ECFB43-AAB7-4443-A493-60318BEBCD21}" type="slidenum">
              <a:rPr kumimoji="0" lang="en-US" altLang="en-US" sz="1400" smtClean="0">
                <a:solidFill>
                  <a:prstClr val="black"/>
                </a:solidFill>
                <a:latin typeface="Times New Roman" pitchFamily="18" charset="0"/>
              </a:rPr>
              <a:pPr>
                <a:spcBef>
                  <a:spcPct val="0"/>
                </a:spcBef>
                <a:buClrTx/>
                <a:buSzTx/>
                <a:buFontTx/>
                <a:buNone/>
              </a:pPr>
              <a:t>36</a:t>
            </a:fld>
            <a:endParaRPr kumimoji="0" lang="en-US" altLang="en-US" sz="1400">
              <a:solidFill>
                <a:prstClr val="black"/>
              </a:solidFill>
              <a:latin typeface="Times New Roman" pitchFamily="18" charset="0"/>
            </a:endParaRPr>
          </a:p>
        </p:txBody>
      </p:sp>
    </p:spTree>
    <p:extLst>
      <p:ext uri="{BB962C8B-B14F-4D97-AF65-F5344CB8AC3E}">
        <p14:creationId xmlns:p14="http://schemas.microsoft.com/office/powerpoint/2010/main" val="3518225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a:spcBef>
                <a:spcPct val="0"/>
              </a:spcBef>
              <a:buClrTx/>
              <a:buSzTx/>
              <a:buFontTx/>
              <a:buNone/>
            </a:pPr>
            <a:fld id="{79D4806C-77CA-4000-B020-CE2077A265CE}" type="slidenum">
              <a:rPr kumimoji="0" lang="en-US" altLang="en-US" sz="1400" smtClean="0">
                <a:solidFill>
                  <a:prstClr val="black"/>
                </a:solidFill>
                <a:latin typeface="Times New Roman" pitchFamily="18" charset="0"/>
              </a:rPr>
              <a:pPr>
                <a:spcBef>
                  <a:spcPct val="0"/>
                </a:spcBef>
                <a:buClrTx/>
                <a:buSzTx/>
                <a:buFontTx/>
                <a:buNone/>
              </a:pPr>
              <a:t>37</a:t>
            </a:fld>
            <a:endParaRPr kumimoji="0" lang="en-US" altLang="en-US" sz="1400">
              <a:solidFill>
                <a:prstClr val="black"/>
              </a:solidFill>
              <a:latin typeface="Times New Roman" pitchFamily="18" charset="0"/>
            </a:endParaRPr>
          </a:p>
        </p:txBody>
      </p:sp>
      <p:sp>
        <p:nvSpPr>
          <p:cNvPr id="5122" name="Rectangle 2"/>
          <p:cNvSpPr>
            <a:spLocks noGrp="1" noChangeArrowheads="1"/>
          </p:cNvSpPr>
          <p:nvPr>
            <p:ph type="title"/>
          </p:nvPr>
        </p:nvSpPr>
        <p:spPr>
          <a:xfrm>
            <a:off x="381000" y="-152400"/>
            <a:ext cx="8420100" cy="1241425"/>
          </a:xfrm>
          <a:noFill/>
        </p:spPr>
        <p:txBody>
          <a:bodyPr/>
          <a:lstStyle/>
          <a:p>
            <a:pPr algn="ctr"/>
            <a:r>
              <a:rPr lang="en-US" altLang="en-US" dirty="0"/>
              <a:t>STUDENT SUCCESS</a:t>
            </a:r>
          </a:p>
        </p:txBody>
      </p:sp>
      <p:sp>
        <p:nvSpPr>
          <p:cNvPr id="5123" name="Rectangle 3"/>
          <p:cNvSpPr>
            <a:spLocks noGrp="1" noChangeArrowheads="1"/>
          </p:cNvSpPr>
          <p:nvPr>
            <p:ph type="body" idx="1"/>
          </p:nvPr>
        </p:nvSpPr>
        <p:spPr>
          <a:xfrm>
            <a:off x="457200" y="1600200"/>
            <a:ext cx="8153400" cy="4724400"/>
          </a:xfrm>
          <a:noFill/>
        </p:spPr>
        <p:txBody>
          <a:bodyPr vert="horz" lIns="91440" tIns="45720" rIns="91440" bIns="45720" anchor="t">
            <a:normAutofit/>
          </a:bodyPr>
          <a:lstStyle/>
          <a:p>
            <a:pPr>
              <a:buFont typeface="Wingdings" pitchFamily="2" charset="2"/>
              <a:buNone/>
            </a:pPr>
            <a:r>
              <a:rPr lang="en-US" altLang="en-US" sz="3600" dirty="0"/>
              <a:t>Strive to do your best</a:t>
            </a:r>
          </a:p>
          <a:p>
            <a:pPr>
              <a:buFont typeface="Wingdings" pitchFamily="2" charset="2"/>
              <a:buNone/>
            </a:pPr>
            <a:r>
              <a:rPr lang="en-US" altLang="en-US" sz="2800" dirty="0"/>
              <a:t>Course failure may result in:</a:t>
            </a:r>
            <a:r>
              <a:rPr lang="en-US" altLang="en-US" dirty="0"/>
              <a:t> </a:t>
            </a:r>
          </a:p>
          <a:p>
            <a:pPr>
              <a:buFont typeface="Arial" panose="020B0604020202020204" pitchFamily="34" charset="0"/>
              <a:buChar char="•"/>
            </a:pPr>
            <a:r>
              <a:rPr lang="en-US" altLang="en-US" dirty="0"/>
              <a:t>Remedial Summer School </a:t>
            </a:r>
          </a:p>
          <a:p>
            <a:pPr lvl="1">
              <a:buFont typeface="Courier New" panose="02070309020205020404" pitchFamily="49" charset="0"/>
              <a:buChar char="o"/>
            </a:pPr>
            <a:r>
              <a:rPr lang="en-US" altLang="en-US" dirty="0"/>
              <a:t>Gr. 9 and 10 only –purpose is to get to a "passing" level</a:t>
            </a:r>
          </a:p>
          <a:p>
            <a:r>
              <a:rPr lang="en-US" altLang="en-US" dirty="0"/>
              <a:t>Summer School Full Credit (Grade 10-12)</a:t>
            </a:r>
          </a:p>
          <a:p>
            <a:pPr lvl="1"/>
            <a:r>
              <a:rPr lang="en-US" altLang="en-US" b="1" dirty="0"/>
              <a:t>Summer School information and registration will be available late April/early May</a:t>
            </a:r>
          </a:p>
          <a:p>
            <a:r>
              <a:rPr lang="en-US" altLang="en-US" dirty="0"/>
              <a:t>Repeating the course next year</a:t>
            </a:r>
          </a:p>
          <a:p>
            <a:pPr lvl="1"/>
            <a:r>
              <a:rPr lang="en-US" altLang="en-US" dirty="0"/>
              <a:t>This will need to be reflected in the course planning sheet</a:t>
            </a:r>
          </a:p>
        </p:txBody>
      </p:sp>
    </p:spTree>
    <p:extLst>
      <p:ext uri="{BB962C8B-B14F-4D97-AF65-F5344CB8AC3E}">
        <p14:creationId xmlns:p14="http://schemas.microsoft.com/office/powerpoint/2010/main" val="2713705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Effect transition="in" filter="dissolve">
                                      <p:cBhvr>
                                        <p:cTn id="13" dur="500"/>
                                        <p:tgtEl>
                                          <p:spTgt spid="512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123">
                                            <p:txEl>
                                              <p:pRg st="1" end="1"/>
                                            </p:txEl>
                                          </p:spTgt>
                                        </p:tgtEl>
                                        <p:attrNameLst>
                                          <p:attrName>style.visibility</p:attrName>
                                        </p:attrNameLst>
                                      </p:cBhvr>
                                      <p:to>
                                        <p:strVal val="visible"/>
                                      </p:to>
                                    </p:set>
                                    <p:animEffect transition="in" filter="dissolve">
                                      <p:cBhvr>
                                        <p:cTn id="18" dur="500"/>
                                        <p:tgtEl>
                                          <p:spTgt spid="512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123">
                                            <p:txEl>
                                              <p:pRg st="2" end="2"/>
                                            </p:txEl>
                                          </p:spTgt>
                                        </p:tgtEl>
                                        <p:attrNameLst>
                                          <p:attrName>style.visibility</p:attrName>
                                        </p:attrNameLst>
                                      </p:cBhvr>
                                      <p:to>
                                        <p:strVal val="visible"/>
                                      </p:to>
                                    </p:set>
                                    <p:animEffect transition="in" filter="dissolve">
                                      <p:cBhvr>
                                        <p:cTn id="23" dur="500"/>
                                        <p:tgtEl>
                                          <p:spTgt spid="5123">
                                            <p:txEl>
                                              <p:pRg st="2" end="2"/>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5123">
                                            <p:txEl>
                                              <p:pRg st="3" end="3"/>
                                            </p:txEl>
                                          </p:spTgt>
                                        </p:tgtEl>
                                        <p:attrNameLst>
                                          <p:attrName>style.visibility</p:attrName>
                                        </p:attrNameLst>
                                      </p:cBhvr>
                                      <p:to>
                                        <p:strVal val="visible"/>
                                      </p:to>
                                    </p:set>
                                    <p:animEffect transition="in" filter="dissolve">
                                      <p:cBhvr>
                                        <p:cTn id="26" dur="500"/>
                                        <p:tgtEl>
                                          <p:spTgt spid="5123">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Effect transition="in" filter="dissolve">
                                      <p:cBhvr>
                                        <p:cTn id="31" dur="500"/>
                                        <p:tgtEl>
                                          <p:spTgt spid="5123">
                                            <p:txEl>
                                              <p:pRg st="4" end="4"/>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5123">
                                            <p:txEl>
                                              <p:pRg st="5" end="5"/>
                                            </p:txEl>
                                          </p:spTgt>
                                        </p:tgtEl>
                                        <p:attrNameLst>
                                          <p:attrName>style.visibility</p:attrName>
                                        </p:attrNameLst>
                                      </p:cBhvr>
                                      <p:to>
                                        <p:strVal val="visible"/>
                                      </p:to>
                                    </p:set>
                                    <p:animEffect transition="in" filter="dissolve">
                                      <p:cBhvr>
                                        <p:cTn id="34" dur="500"/>
                                        <p:tgtEl>
                                          <p:spTgt spid="5123">
                                            <p:txEl>
                                              <p:pRg st="5" end="5"/>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5123">
                                            <p:txEl>
                                              <p:pRg st="6" end="6"/>
                                            </p:txEl>
                                          </p:spTgt>
                                        </p:tgtEl>
                                        <p:attrNameLst>
                                          <p:attrName>style.visibility</p:attrName>
                                        </p:attrNameLst>
                                      </p:cBhvr>
                                      <p:to>
                                        <p:strVal val="visible"/>
                                      </p:to>
                                    </p:set>
                                    <p:animEffect transition="in" filter="dissolve">
                                      <p:cBhvr>
                                        <p:cTn id="39" dur="500"/>
                                        <p:tgtEl>
                                          <p:spTgt spid="5123">
                                            <p:txEl>
                                              <p:pRg st="6" end="6"/>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Effect transition="in" filter="dissolve">
                                      <p:cBhvr>
                                        <p:cTn id="42" dur="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a:spcBef>
                <a:spcPct val="0"/>
              </a:spcBef>
              <a:buClrTx/>
              <a:buSzTx/>
              <a:buFontTx/>
              <a:buNone/>
            </a:pPr>
            <a:fld id="{79D4806C-77CA-4000-B020-CE2077A265CE}" type="slidenum">
              <a:rPr kumimoji="0" lang="en-US" altLang="en-US" sz="1400" smtClean="0">
                <a:solidFill>
                  <a:prstClr val="black"/>
                </a:solidFill>
                <a:latin typeface="Times New Roman" pitchFamily="18" charset="0"/>
              </a:rPr>
              <a:pPr>
                <a:spcBef>
                  <a:spcPct val="0"/>
                </a:spcBef>
                <a:buClrTx/>
                <a:buSzTx/>
                <a:buFontTx/>
                <a:buNone/>
              </a:pPr>
              <a:t>38</a:t>
            </a:fld>
            <a:endParaRPr kumimoji="0" lang="en-US" altLang="en-US" sz="1400">
              <a:solidFill>
                <a:prstClr val="black"/>
              </a:solidFill>
              <a:latin typeface="Times New Roman" pitchFamily="18" charset="0"/>
            </a:endParaRPr>
          </a:p>
        </p:txBody>
      </p:sp>
      <p:sp>
        <p:nvSpPr>
          <p:cNvPr id="5122" name="Rectangle 2"/>
          <p:cNvSpPr>
            <a:spLocks noGrp="1" noChangeArrowheads="1"/>
          </p:cNvSpPr>
          <p:nvPr>
            <p:ph type="title"/>
          </p:nvPr>
        </p:nvSpPr>
        <p:spPr>
          <a:xfrm>
            <a:off x="381000" y="-152399"/>
            <a:ext cx="8420100" cy="1066800"/>
          </a:xfrm>
          <a:noFill/>
        </p:spPr>
        <p:txBody>
          <a:bodyPr/>
          <a:lstStyle/>
          <a:p>
            <a:pPr algn="ctr"/>
            <a:r>
              <a:rPr lang="en-US" altLang="en-US" dirty="0"/>
              <a:t>Summer School</a:t>
            </a:r>
          </a:p>
        </p:txBody>
      </p:sp>
      <p:sp>
        <p:nvSpPr>
          <p:cNvPr id="5123" name="Rectangle 3"/>
          <p:cNvSpPr>
            <a:spLocks noGrp="1" noChangeArrowheads="1"/>
          </p:cNvSpPr>
          <p:nvPr>
            <p:ph type="body" idx="1"/>
          </p:nvPr>
        </p:nvSpPr>
        <p:spPr>
          <a:xfrm>
            <a:off x="381000" y="1371600"/>
            <a:ext cx="8153400" cy="4724400"/>
          </a:xfrm>
          <a:noFill/>
        </p:spPr>
        <p:txBody>
          <a:bodyPr vert="horz" lIns="91440" tIns="45720" rIns="91440" bIns="45720" anchor="t">
            <a:normAutofit/>
          </a:bodyPr>
          <a:lstStyle/>
          <a:p>
            <a:pPr marL="0" indent="0">
              <a:buNone/>
            </a:pPr>
            <a:r>
              <a:rPr lang="en-US" altLang="en-US" dirty="0"/>
              <a:t>Summer School info will be updated Spring 2024. Visit </a:t>
            </a:r>
            <a:r>
              <a:rPr lang="en-US" altLang="en-US" dirty="0">
                <a:hlinkClick r:id="rId3"/>
              </a:rPr>
              <a:t>www.summerlearningcoquitlam.ca</a:t>
            </a:r>
            <a:r>
              <a:rPr lang="en-US" altLang="en-US" dirty="0"/>
              <a:t> for more info about programs.</a:t>
            </a:r>
          </a:p>
          <a:p>
            <a:pPr marL="0" indent="0">
              <a:buNone/>
            </a:pPr>
            <a:endParaRPr lang="en-US" altLang="en-US" dirty="0"/>
          </a:p>
          <a:p>
            <a:pPr marL="0" indent="0">
              <a:buNone/>
            </a:pPr>
            <a:r>
              <a:rPr lang="en-US" altLang="en-US" dirty="0"/>
              <a:t>Secondary Remedial </a:t>
            </a:r>
            <a:endParaRPr lang="en-US" altLang="en-US" sz="1900"/>
          </a:p>
          <a:p>
            <a:pPr lvl="1">
              <a:buFont typeface="Courier New" panose="02070309020205020404" pitchFamily="49" charset="0"/>
              <a:buChar char="o"/>
            </a:pPr>
            <a:r>
              <a:rPr lang="en-US" sz="1900" dirty="0"/>
              <a:t>For Grade 9 student who have insufficient evidence of learning in one of their core classes and teacher recommendation</a:t>
            </a:r>
            <a:endParaRPr lang="en-US" dirty="0"/>
          </a:p>
          <a:p>
            <a:pPr lvl="1">
              <a:buFont typeface="Courier New" panose="02070309020205020404" pitchFamily="49" charset="0"/>
              <a:buChar char="o"/>
            </a:pPr>
            <a:r>
              <a:rPr lang="en-US" sz="1900" dirty="0"/>
              <a:t>For Grade 10, this would be a student who got between 40 and 49%</a:t>
            </a:r>
            <a:endParaRPr lang="en-US" dirty="0"/>
          </a:p>
          <a:p>
            <a:pPr marL="0" indent="0">
              <a:buNone/>
            </a:pPr>
            <a:r>
              <a:rPr lang="en-US" altLang="en-US" dirty="0"/>
              <a:t>Summer School Full Credit </a:t>
            </a:r>
            <a:r>
              <a:rPr lang="en-US" altLang="en-US" sz="1900" dirty="0"/>
              <a:t>(Grade 10-12, registration dates TBA)</a:t>
            </a:r>
          </a:p>
          <a:p>
            <a:pPr lvl="1"/>
            <a:r>
              <a:rPr lang="en-US" altLang="en-US" sz="1800" dirty="0"/>
              <a:t>5-6 weeks (3 hours/day)</a:t>
            </a:r>
          </a:p>
        </p:txBody>
      </p:sp>
    </p:spTree>
    <p:extLst>
      <p:ext uri="{BB962C8B-B14F-4D97-AF65-F5344CB8AC3E}">
        <p14:creationId xmlns:p14="http://schemas.microsoft.com/office/powerpoint/2010/main" val="1113229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Effect transition="in" filter="dissolve">
                                      <p:cBhvr>
                                        <p:cTn id="13" dur="500"/>
                                        <p:tgtEl>
                                          <p:spTgt spid="512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123">
                                            <p:txEl>
                                              <p:pRg st="2" end="2"/>
                                            </p:txEl>
                                          </p:spTgt>
                                        </p:tgtEl>
                                        <p:attrNameLst>
                                          <p:attrName>style.visibility</p:attrName>
                                        </p:attrNameLst>
                                      </p:cBhvr>
                                      <p:to>
                                        <p:strVal val="visible"/>
                                      </p:to>
                                    </p:set>
                                    <p:animEffect transition="in" filter="dissolve">
                                      <p:cBhvr>
                                        <p:cTn id="18" dur="500"/>
                                        <p:tgtEl>
                                          <p:spTgt spid="5123">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123">
                                            <p:txEl>
                                              <p:pRg st="3" end="3"/>
                                            </p:txEl>
                                          </p:spTgt>
                                        </p:tgtEl>
                                        <p:attrNameLst>
                                          <p:attrName>style.visibility</p:attrName>
                                        </p:attrNameLst>
                                      </p:cBhvr>
                                      <p:to>
                                        <p:strVal val="visible"/>
                                      </p:to>
                                    </p:set>
                                    <p:animEffect transition="in" filter="dissolve">
                                      <p:cBhvr>
                                        <p:cTn id="21" dur="500"/>
                                        <p:tgtEl>
                                          <p:spTgt spid="5123">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5123">
                                            <p:txEl>
                                              <p:pRg st="4" end="4"/>
                                            </p:txEl>
                                          </p:spTgt>
                                        </p:tgtEl>
                                        <p:attrNameLst>
                                          <p:attrName>style.visibility</p:attrName>
                                        </p:attrNameLst>
                                      </p:cBhvr>
                                      <p:to>
                                        <p:strVal val="visible"/>
                                      </p:to>
                                    </p:set>
                                    <p:animEffect transition="in" filter="dissolve">
                                      <p:cBhvr>
                                        <p:cTn id="24" dur="500"/>
                                        <p:tgtEl>
                                          <p:spTgt spid="5123">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5123">
                                            <p:txEl>
                                              <p:pRg st="5" end="5"/>
                                            </p:txEl>
                                          </p:spTgt>
                                        </p:tgtEl>
                                        <p:attrNameLst>
                                          <p:attrName>style.visibility</p:attrName>
                                        </p:attrNameLst>
                                      </p:cBhvr>
                                      <p:to>
                                        <p:strVal val="visible"/>
                                      </p:to>
                                    </p:set>
                                    <p:animEffect transition="in" filter="dissolve">
                                      <p:cBhvr>
                                        <p:cTn id="29" dur="500"/>
                                        <p:tgtEl>
                                          <p:spTgt spid="5123">
                                            <p:txEl>
                                              <p:pRg st="5" end="5"/>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5123">
                                            <p:txEl>
                                              <p:pRg st="6" end="6"/>
                                            </p:txEl>
                                          </p:spTgt>
                                        </p:tgtEl>
                                        <p:attrNameLst>
                                          <p:attrName>style.visibility</p:attrName>
                                        </p:attrNameLst>
                                      </p:cBhvr>
                                      <p:to>
                                        <p:strVal val="visible"/>
                                      </p:to>
                                    </p:set>
                                    <p:animEffect transition="in" filter="dissolve">
                                      <p:cBhvr>
                                        <p:cTn id="32" dur="5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Summer School/Online</a:t>
            </a:r>
          </a:p>
        </p:txBody>
      </p:sp>
      <p:sp>
        <p:nvSpPr>
          <p:cNvPr id="3" name="Content Placeholder 2"/>
          <p:cNvSpPr>
            <a:spLocks noGrp="1"/>
          </p:cNvSpPr>
          <p:nvPr>
            <p:ph sz="quarter" idx="1"/>
          </p:nvPr>
        </p:nvSpPr>
        <p:spPr/>
        <p:txBody>
          <a:bodyPr vert="horz" lIns="91440" tIns="45720" rIns="91440" bIns="45720" anchor="t">
            <a:normAutofit/>
          </a:bodyPr>
          <a:lstStyle/>
          <a:p>
            <a:pPr>
              <a:defRPr/>
            </a:pPr>
            <a:r>
              <a:rPr lang="en-US" altLang="en-US" sz="2800" dirty="0"/>
              <a:t>If you are planning to take a summer school course or an online course you must indicate this in “</a:t>
            </a:r>
            <a:r>
              <a:rPr lang="en-US" altLang="en-US" sz="2800" b="1" dirty="0"/>
              <a:t>Counsellor Notes</a:t>
            </a:r>
            <a:r>
              <a:rPr lang="en-US" altLang="en-US" sz="2800" dirty="0"/>
              <a:t>” when you select your courses online and on your course planning sheet</a:t>
            </a:r>
          </a:p>
          <a:p>
            <a:pPr marL="0" indent="0">
              <a:buFont typeface="Wingdings 2" pitchFamily="18" charset="2"/>
              <a:buNone/>
              <a:defRPr/>
            </a:pPr>
            <a:endParaRPr lang="en-US" sz="2800" dirty="0"/>
          </a:p>
          <a:p>
            <a:pPr>
              <a:defRPr/>
            </a:pPr>
            <a:r>
              <a:rPr lang="en-US" sz="2800" b="1" u="sng" dirty="0"/>
              <a:t>You cannot drop courses </a:t>
            </a:r>
            <a:r>
              <a:rPr lang="en-US" sz="2800" dirty="0"/>
              <a:t>you are enrolled in at Pinetree and then take that course online once the semester has started. This planning needs to occur now.</a:t>
            </a:r>
          </a:p>
          <a:p>
            <a:pPr marL="0" indent="0">
              <a:buNone/>
            </a:pPr>
            <a:endParaRPr lang="en-US" dirty="0"/>
          </a:p>
        </p:txBody>
      </p:sp>
    </p:spTree>
    <p:extLst>
      <p:ext uri="{BB962C8B-B14F-4D97-AF65-F5344CB8AC3E}">
        <p14:creationId xmlns:p14="http://schemas.microsoft.com/office/powerpoint/2010/main" val="26620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1142F-DFFB-C025-3B12-5EE35F0C7E06}"/>
              </a:ext>
            </a:extLst>
          </p:cNvPr>
          <p:cNvSpPr>
            <a:spLocks noGrp="1"/>
          </p:cNvSpPr>
          <p:nvPr>
            <p:ph type="title"/>
          </p:nvPr>
        </p:nvSpPr>
        <p:spPr/>
        <p:txBody>
          <a:bodyPr>
            <a:normAutofit fontScale="90000"/>
          </a:bodyPr>
          <a:lstStyle/>
          <a:p>
            <a:r>
              <a:rPr lang="en-US" dirty="0"/>
              <a:t>Indigenous-Focused Graduation Requirement</a:t>
            </a:r>
            <a:endParaRPr lang="en-CA" dirty="0"/>
          </a:p>
        </p:txBody>
      </p:sp>
      <p:sp>
        <p:nvSpPr>
          <p:cNvPr id="3" name="Content Placeholder 2">
            <a:extLst>
              <a:ext uri="{FF2B5EF4-FFF2-40B4-BE49-F238E27FC236}">
                <a16:creationId xmlns:a16="http://schemas.microsoft.com/office/drawing/2014/main" id="{7D0AF38B-1959-CB87-F29E-1212183105EE}"/>
              </a:ext>
            </a:extLst>
          </p:cNvPr>
          <p:cNvSpPr>
            <a:spLocks noGrp="1"/>
          </p:cNvSpPr>
          <p:nvPr>
            <p:ph sz="quarter" idx="1"/>
          </p:nvPr>
        </p:nvSpPr>
        <p:spPr/>
        <p:txBody>
          <a:bodyPr vert="horz" lIns="91440" tIns="45720" rIns="91440" bIns="45720" anchor="t">
            <a:normAutofit/>
          </a:bodyPr>
          <a:lstStyle/>
          <a:p>
            <a:pPr>
              <a:buFont typeface="Wingdings" panose="05000000000000000000" pitchFamily="2" charset="2"/>
              <a:buChar char="q"/>
            </a:pPr>
            <a:r>
              <a:rPr lang="en-US" sz="1900">
                <a:solidFill>
                  <a:srgbClr val="313132"/>
                </a:solidFill>
                <a:latin typeface="BC Sans"/>
              </a:rPr>
              <a:t>Effective last year</a:t>
            </a:r>
            <a:r>
              <a:rPr lang="en-US" sz="1900" b="0" i="0">
                <a:solidFill>
                  <a:srgbClr val="313132"/>
                </a:solidFill>
                <a:effectLst/>
                <a:latin typeface="BC Sans"/>
              </a:rPr>
              <a:t> all students must successfully complete at least </a:t>
            </a:r>
            <a:r>
              <a:rPr lang="en-US" sz="1900" b="0" i="0" dirty="0">
                <a:solidFill>
                  <a:srgbClr val="313132"/>
                </a:solidFill>
                <a:effectLst/>
                <a:latin typeface="BC Sans"/>
              </a:rPr>
              <a:t>4 credits in Indigenous-focused coursework.</a:t>
            </a:r>
            <a:r>
              <a:rPr lang="en-US" sz="1900" dirty="0">
                <a:solidFill>
                  <a:srgbClr val="313132"/>
                </a:solidFill>
                <a:latin typeface="BC Sans"/>
              </a:rPr>
              <a:t> </a:t>
            </a:r>
            <a:endParaRPr lang="en-US" sz="1900" b="0" i="0" dirty="0">
              <a:solidFill>
                <a:srgbClr val="313132"/>
              </a:solidFill>
              <a:effectLst/>
              <a:latin typeface="BC Sans" pitchFamily="2" charset="0"/>
            </a:endParaRPr>
          </a:p>
          <a:p>
            <a:pPr marL="274320" lvl="1" indent="0">
              <a:buNone/>
            </a:pPr>
            <a:endParaRPr lang="en-US" sz="1600" b="0" i="0" dirty="0">
              <a:solidFill>
                <a:srgbClr val="313132"/>
              </a:solidFill>
              <a:effectLst/>
              <a:latin typeface="BC Sans" pitchFamily="2" charset="0"/>
            </a:endParaRPr>
          </a:p>
          <a:p>
            <a:pPr algn="l">
              <a:buFont typeface="Wingdings" panose="05000000000000000000" pitchFamily="2" charset="2"/>
              <a:buChar char="q"/>
            </a:pPr>
            <a:r>
              <a:rPr lang="en-US" sz="1900" b="0" i="0" dirty="0">
                <a:solidFill>
                  <a:srgbClr val="313132"/>
                </a:solidFill>
                <a:effectLst/>
                <a:latin typeface="BC Sans" pitchFamily="2" charset="0"/>
              </a:rPr>
              <a:t>There is no change to the total number of credits required to graduate, which remains at 80.</a:t>
            </a:r>
          </a:p>
          <a:p>
            <a:pPr marL="0" indent="0" algn="l">
              <a:buNone/>
            </a:pPr>
            <a:endParaRPr lang="en-US" sz="1900" b="0" i="0" dirty="0">
              <a:solidFill>
                <a:srgbClr val="313132"/>
              </a:solidFill>
              <a:effectLst/>
              <a:latin typeface="BC Sans" pitchFamily="2" charset="0"/>
            </a:endParaRPr>
          </a:p>
          <a:p>
            <a:pPr algn="l">
              <a:buFont typeface="Wingdings" panose="05000000000000000000" pitchFamily="2" charset="2"/>
              <a:buChar char="q"/>
            </a:pPr>
            <a:r>
              <a:rPr lang="en-US" sz="1900" b="0" i="0" dirty="0">
                <a:solidFill>
                  <a:srgbClr val="313132"/>
                </a:solidFill>
                <a:effectLst/>
                <a:latin typeface="BC Sans" pitchFamily="2" charset="0"/>
              </a:rPr>
              <a:t>Students can meet this graduation requirement through a variety of course options at Pinetree Secondary:</a:t>
            </a:r>
          </a:p>
          <a:p>
            <a:pPr lvl="1" fontAlgn="base">
              <a:buFont typeface="Wingdings" panose="05000000000000000000" pitchFamily="2" charset="2"/>
              <a:buChar char="q"/>
            </a:pPr>
            <a:r>
              <a:rPr lang="en-US" sz="1400" b="0" i="1" dirty="0">
                <a:solidFill>
                  <a:srgbClr val="313132"/>
                </a:solidFill>
                <a:effectLst/>
                <a:latin typeface="Calibri" panose="020F0502020204030204" pitchFamily="34" charset="0"/>
              </a:rPr>
              <a:t>              English First Peoples and Writing 11</a:t>
            </a:r>
            <a:r>
              <a:rPr lang="en-US" sz="1400" b="0" i="0" dirty="0">
                <a:solidFill>
                  <a:srgbClr val="313132"/>
                </a:solidFill>
                <a:effectLst/>
                <a:latin typeface="Calibri" panose="020F0502020204030204" pitchFamily="34" charset="0"/>
              </a:rPr>
              <a:t> </a:t>
            </a:r>
            <a:endParaRPr lang="en-US" sz="1400" b="0" i="0" dirty="0">
              <a:solidFill>
                <a:srgbClr val="000000"/>
              </a:solidFill>
              <a:effectLst/>
              <a:latin typeface="Segoe UI" panose="020B0502040204020203" pitchFamily="34" charset="0"/>
            </a:endParaRPr>
          </a:p>
          <a:p>
            <a:pPr lvl="1" fontAlgn="base">
              <a:buFont typeface="Wingdings" panose="05000000000000000000" pitchFamily="2" charset="2"/>
              <a:buChar char="q"/>
            </a:pPr>
            <a:r>
              <a:rPr lang="en-US" sz="1400" b="0" i="1" dirty="0">
                <a:solidFill>
                  <a:srgbClr val="313132"/>
                </a:solidFill>
                <a:effectLst/>
                <a:latin typeface="Calibri" panose="020F0502020204030204" pitchFamily="34" charset="0"/>
              </a:rPr>
              <a:t>              English First Peoples and New Media 11</a:t>
            </a:r>
            <a:r>
              <a:rPr lang="en-US" sz="1400" b="0" i="0" dirty="0">
                <a:solidFill>
                  <a:srgbClr val="313132"/>
                </a:solidFill>
                <a:effectLst/>
                <a:latin typeface="Calibri" panose="020F0502020204030204" pitchFamily="34" charset="0"/>
              </a:rPr>
              <a:t> </a:t>
            </a:r>
            <a:endParaRPr lang="en-US" sz="1400" b="0" i="0" dirty="0">
              <a:solidFill>
                <a:srgbClr val="000000"/>
              </a:solidFill>
              <a:effectLst/>
              <a:latin typeface="Segoe UI" panose="020B0502040204020203" pitchFamily="34" charset="0"/>
            </a:endParaRPr>
          </a:p>
          <a:p>
            <a:pPr lvl="1" fontAlgn="base">
              <a:buFont typeface="Wingdings" panose="05000000000000000000" pitchFamily="2" charset="2"/>
              <a:buChar char="q"/>
            </a:pPr>
            <a:r>
              <a:rPr lang="en-US" sz="1400" b="0" i="1" dirty="0">
                <a:solidFill>
                  <a:srgbClr val="313132"/>
                </a:solidFill>
                <a:effectLst/>
                <a:latin typeface="Calibri" panose="020F0502020204030204" pitchFamily="34" charset="0"/>
              </a:rPr>
              <a:t>              English First Peoples and Writing 11 Honours</a:t>
            </a:r>
            <a:r>
              <a:rPr lang="en-US" sz="1400" b="0" i="0" dirty="0">
                <a:solidFill>
                  <a:srgbClr val="313132"/>
                </a:solidFill>
                <a:effectLst/>
                <a:latin typeface="Calibri" panose="020F0502020204030204" pitchFamily="34" charset="0"/>
              </a:rPr>
              <a:t> </a:t>
            </a:r>
            <a:endParaRPr lang="en-US" sz="1400" b="0" i="0" dirty="0">
              <a:solidFill>
                <a:srgbClr val="000000"/>
              </a:solidFill>
              <a:effectLst/>
              <a:latin typeface="Segoe UI" panose="020B0502040204020203" pitchFamily="34" charset="0"/>
            </a:endParaRPr>
          </a:p>
          <a:p>
            <a:pPr lvl="1" fontAlgn="base">
              <a:buFont typeface="Wingdings" panose="05000000000000000000" pitchFamily="2" charset="2"/>
              <a:buChar char="q"/>
            </a:pPr>
            <a:r>
              <a:rPr lang="en-US" sz="1400" b="0" i="1" dirty="0">
                <a:solidFill>
                  <a:srgbClr val="313132"/>
                </a:solidFill>
                <a:effectLst/>
                <a:latin typeface="Calibri" panose="020F0502020204030204" pitchFamily="34" charset="0"/>
              </a:rPr>
              <a:t>              English First Peoples 12</a:t>
            </a:r>
            <a:r>
              <a:rPr lang="en-US" sz="1400" b="0" i="0" dirty="0">
                <a:solidFill>
                  <a:srgbClr val="313132"/>
                </a:solidFill>
                <a:effectLst/>
                <a:latin typeface="Calibri" panose="020F0502020204030204" pitchFamily="34" charset="0"/>
              </a:rPr>
              <a:t> </a:t>
            </a:r>
            <a:endParaRPr lang="en-US" sz="1400" b="0" i="0" dirty="0">
              <a:solidFill>
                <a:srgbClr val="000000"/>
              </a:solidFill>
              <a:effectLst/>
              <a:latin typeface="Segoe UI" panose="020B0502040204020203" pitchFamily="34" charset="0"/>
            </a:endParaRPr>
          </a:p>
          <a:p>
            <a:pPr lvl="1" fontAlgn="base">
              <a:buFont typeface="Wingdings" panose="05000000000000000000" pitchFamily="2" charset="2"/>
              <a:buChar char="q"/>
            </a:pPr>
            <a:r>
              <a:rPr lang="en-US" sz="1400" b="0" i="1" dirty="0">
                <a:solidFill>
                  <a:srgbClr val="313132"/>
                </a:solidFill>
                <a:effectLst/>
                <a:latin typeface="Calibri" panose="020F0502020204030204" pitchFamily="34" charset="0"/>
              </a:rPr>
              <a:t>              Social Studies - BC First Peoples 12</a:t>
            </a:r>
            <a:r>
              <a:rPr lang="en-US" sz="1400" b="0" i="0" dirty="0">
                <a:solidFill>
                  <a:srgbClr val="313132"/>
                </a:solidFill>
                <a:effectLst/>
                <a:latin typeface="Calibri" panose="020F0502020204030204" pitchFamily="34" charset="0"/>
              </a:rPr>
              <a:t> </a:t>
            </a:r>
            <a:endParaRPr lang="en-US" sz="1400" b="0" i="0" dirty="0">
              <a:solidFill>
                <a:srgbClr val="000000"/>
              </a:solidFill>
              <a:effectLst/>
              <a:latin typeface="Segoe UI" panose="020B0502040204020203" pitchFamily="34" charset="0"/>
            </a:endParaRPr>
          </a:p>
          <a:p>
            <a:pPr marL="0" indent="0">
              <a:buNone/>
            </a:pPr>
            <a:endParaRPr lang="en-CA" dirty="0"/>
          </a:p>
        </p:txBody>
      </p:sp>
    </p:spTree>
    <p:extLst>
      <p:ext uri="{BB962C8B-B14F-4D97-AF65-F5344CB8AC3E}">
        <p14:creationId xmlns:p14="http://schemas.microsoft.com/office/powerpoint/2010/main" val="17898203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Selection: </a:t>
            </a:r>
          </a:p>
        </p:txBody>
      </p:sp>
      <p:sp>
        <p:nvSpPr>
          <p:cNvPr id="3" name="Content Placeholder 2"/>
          <p:cNvSpPr>
            <a:spLocks noGrp="1"/>
          </p:cNvSpPr>
          <p:nvPr>
            <p:ph sz="quarter" idx="1"/>
          </p:nvPr>
        </p:nvSpPr>
        <p:spPr>
          <a:xfrm>
            <a:off x="301752" y="1527048"/>
            <a:ext cx="8503920" cy="4949952"/>
          </a:xfrm>
        </p:spPr>
        <p:txBody>
          <a:bodyPr vert="horz" lIns="91440" tIns="45720" rIns="91440" bIns="45720" anchor="t">
            <a:normAutofit lnSpcReduction="10000"/>
          </a:bodyPr>
          <a:lstStyle/>
          <a:p>
            <a:pPr marL="0" indent="0">
              <a:buNone/>
            </a:pPr>
            <a:r>
              <a:rPr lang="en-US" dirty="0"/>
              <a:t>Grade 9 Programming Presentation- January 23</a:t>
            </a:r>
            <a:r>
              <a:rPr lang="en-US" baseline="30000" dirty="0"/>
              <a:t>th</a:t>
            </a:r>
            <a:endParaRPr lang="en-US" sz="1900" dirty="0">
              <a:solidFill>
                <a:schemeClr val="tx1"/>
              </a:solidFill>
            </a:endParaRPr>
          </a:p>
          <a:p>
            <a:pPr marL="0" indent="0">
              <a:buNone/>
            </a:pPr>
            <a:r>
              <a:rPr lang="en-US" sz="1900" dirty="0"/>
              <a:t>Course request input in Student </a:t>
            </a:r>
            <a:r>
              <a:rPr lang="en-US" sz="1900" dirty="0" err="1"/>
              <a:t>Myed</a:t>
            </a:r>
            <a:r>
              <a:rPr lang="en-US" sz="1900" dirty="0"/>
              <a:t> Portal will be open from Jan 23th – Feb 1st</a:t>
            </a:r>
            <a:endParaRPr lang="en-US" sz="1900" baseline="30000" dirty="0">
              <a:solidFill>
                <a:schemeClr val="tx1"/>
              </a:solidFill>
            </a:endParaRPr>
          </a:p>
          <a:p>
            <a:pPr marL="274320" lvl="1" indent="0">
              <a:buNone/>
            </a:pPr>
            <a:r>
              <a:rPr lang="en-US" sz="2400" b="1" baseline="30000" dirty="0">
                <a:solidFill>
                  <a:srgbClr val="FF0000"/>
                </a:solidFill>
              </a:rPr>
              <a:t>             Course Planning Sheet and Inputting Deadline – February 1st</a:t>
            </a:r>
            <a:endParaRPr lang="en-US" sz="2400" b="1" dirty="0">
              <a:solidFill>
                <a:srgbClr val="FF0000"/>
              </a:solidFill>
            </a:endParaRPr>
          </a:p>
          <a:p>
            <a:pPr marL="0" indent="0">
              <a:buNone/>
            </a:pPr>
            <a:r>
              <a:rPr lang="en-US" dirty="0"/>
              <a:t>Grade 10 Programming Presentation- February 7th</a:t>
            </a:r>
          </a:p>
          <a:p>
            <a:pPr marL="0" indent="0">
              <a:buNone/>
            </a:pPr>
            <a:r>
              <a:rPr lang="en-US" sz="2000" dirty="0"/>
              <a:t>Course request input in Student </a:t>
            </a:r>
            <a:r>
              <a:rPr lang="en-US" sz="2000" dirty="0" err="1"/>
              <a:t>Myed</a:t>
            </a:r>
            <a:r>
              <a:rPr lang="en-US" sz="2000" dirty="0"/>
              <a:t> Portal will be open from Feb 7th– Feb16th </a:t>
            </a:r>
          </a:p>
          <a:p>
            <a:pPr marL="274320" marR="0" lvl="1" indent="0" algn="l" defTabSz="914400" rtl="0" eaLnBrk="1" fontAlgn="auto" latinLnBrk="0" hangingPunct="1">
              <a:lnSpc>
                <a:spcPct val="100000"/>
              </a:lnSpc>
              <a:spcBef>
                <a:spcPct val="20000"/>
              </a:spcBef>
              <a:spcAft>
                <a:spcPts val="0"/>
              </a:spcAft>
              <a:buClr>
                <a:srgbClr val="C0504D"/>
              </a:buClr>
              <a:buSzPct val="70000"/>
              <a:buFont typeface="Wingdings"/>
              <a:buNone/>
              <a:tabLst/>
              <a:defRPr/>
            </a:pPr>
            <a:r>
              <a:rPr lang="en-US" sz="2000" b="1" dirty="0">
                <a:solidFill>
                  <a:srgbClr val="FF0000"/>
                </a:solidFill>
              </a:rPr>
              <a:t>	</a:t>
            </a:r>
            <a:r>
              <a:rPr kumimoji="0" lang="en-US" sz="2400" b="1" i="0" u="none" strike="noStrike" kern="1200" cap="none" spc="0" normalizeH="0" baseline="30000" noProof="0" dirty="0">
                <a:ln>
                  <a:noFill/>
                </a:ln>
                <a:solidFill>
                  <a:srgbClr val="FF0000"/>
                </a:solidFill>
                <a:effectLst/>
                <a:uLnTx/>
                <a:uFillTx/>
                <a:latin typeface="Georgia"/>
                <a:ea typeface="+mn-ea"/>
                <a:cs typeface="+mn-cs"/>
              </a:rPr>
              <a:t>Course Planning Sheet and Inputting Deadline – February </a:t>
            </a:r>
            <a:r>
              <a:rPr lang="en-US" sz="2400" b="1" baseline="30000" dirty="0">
                <a:solidFill>
                  <a:srgbClr val="FF0000"/>
                </a:solidFill>
                <a:latin typeface="Georgia"/>
              </a:rPr>
              <a:t>16th</a:t>
            </a:r>
            <a:endParaRPr kumimoji="0" lang="en-US" sz="2400" b="1" i="0" u="none" strike="noStrike" kern="1200" cap="none" spc="0" normalizeH="0" baseline="0" noProof="0" dirty="0">
              <a:ln>
                <a:noFill/>
              </a:ln>
              <a:solidFill>
                <a:srgbClr val="FF0000"/>
              </a:solidFill>
              <a:effectLst/>
              <a:uLnTx/>
              <a:uFillTx/>
              <a:latin typeface="Georgia"/>
              <a:ea typeface="+mn-ea"/>
              <a:cs typeface="+mn-cs"/>
            </a:endParaRPr>
          </a:p>
          <a:p>
            <a:pPr marL="0" indent="0">
              <a:buNone/>
            </a:pPr>
            <a:endParaRPr lang="en-US" sz="1600" b="1" dirty="0">
              <a:solidFill>
                <a:srgbClr val="FF0000"/>
              </a:solidFill>
            </a:endParaRPr>
          </a:p>
          <a:p>
            <a:pPr marL="0" indent="0">
              <a:buNone/>
            </a:pPr>
            <a:r>
              <a:rPr lang="en-US" dirty="0"/>
              <a:t>Grade 11 Programming Presentations –February 14</a:t>
            </a:r>
            <a:r>
              <a:rPr lang="en-US" baseline="30000" dirty="0"/>
              <a:t>th</a:t>
            </a:r>
          </a:p>
          <a:p>
            <a:pPr marL="0" marR="0" lvl="0" indent="0" algn="l" defTabSz="914400" rtl="0" eaLnBrk="1" fontAlgn="auto" latinLnBrk="0" hangingPunct="1">
              <a:lnSpc>
                <a:spcPct val="100000"/>
              </a:lnSpc>
              <a:spcBef>
                <a:spcPct val="20000"/>
              </a:spcBef>
              <a:spcAft>
                <a:spcPts val="0"/>
              </a:spcAft>
              <a:buClr>
                <a:srgbClr val="4F81BD"/>
              </a:buClr>
              <a:buSzPct val="85000"/>
              <a:buFont typeface="Wingdings 2"/>
              <a:buNone/>
              <a:tabLst/>
              <a:defRPr/>
            </a:pPr>
            <a:r>
              <a:rPr kumimoji="0" lang="en-US" sz="2000" b="0" i="0" u="none" strike="noStrike" kern="1200" cap="none" spc="0" normalizeH="0" baseline="0" noProof="0" dirty="0">
                <a:ln>
                  <a:noFill/>
                </a:ln>
                <a:solidFill>
                  <a:prstClr val="black"/>
                </a:solidFill>
                <a:effectLst/>
                <a:uLnTx/>
                <a:uFillTx/>
                <a:latin typeface="Georgia"/>
                <a:ea typeface="+mn-ea"/>
                <a:cs typeface="+mn-cs"/>
              </a:rPr>
              <a:t>Course request input in Student </a:t>
            </a:r>
            <a:r>
              <a:rPr kumimoji="0" lang="en-US" sz="2000" b="0" i="0" u="none" strike="noStrike" kern="1200" cap="none" spc="0" normalizeH="0" baseline="0" noProof="0" dirty="0" err="1">
                <a:ln>
                  <a:noFill/>
                </a:ln>
                <a:solidFill>
                  <a:prstClr val="black"/>
                </a:solidFill>
                <a:effectLst/>
                <a:uLnTx/>
                <a:uFillTx/>
                <a:latin typeface="Georgia"/>
                <a:ea typeface="+mn-ea"/>
                <a:cs typeface="+mn-cs"/>
              </a:rPr>
              <a:t>Myed</a:t>
            </a:r>
            <a:r>
              <a:rPr kumimoji="0" lang="en-US" sz="2000" b="0" i="0" u="none" strike="noStrike" kern="1200" cap="none" spc="0" normalizeH="0" baseline="0" noProof="0" dirty="0">
                <a:ln>
                  <a:noFill/>
                </a:ln>
                <a:solidFill>
                  <a:prstClr val="black"/>
                </a:solidFill>
                <a:effectLst/>
                <a:uLnTx/>
                <a:uFillTx/>
                <a:latin typeface="Georgia"/>
                <a:ea typeface="+mn-ea"/>
                <a:cs typeface="+mn-cs"/>
              </a:rPr>
              <a:t> Portal will be open from Feb </a:t>
            </a:r>
            <a:r>
              <a:rPr lang="en-US" sz="2000" dirty="0">
                <a:solidFill>
                  <a:prstClr val="black"/>
                </a:solidFill>
                <a:latin typeface="Georgia"/>
              </a:rPr>
              <a:t>14th</a:t>
            </a:r>
            <a:r>
              <a:rPr kumimoji="0" lang="en-US" sz="2000" b="0" i="0" u="none" strike="noStrike" kern="1200" cap="none" spc="0" normalizeH="0" baseline="0" noProof="0" dirty="0">
                <a:ln>
                  <a:noFill/>
                </a:ln>
                <a:solidFill>
                  <a:prstClr val="black"/>
                </a:solidFill>
                <a:effectLst/>
                <a:uLnTx/>
                <a:uFillTx/>
                <a:latin typeface="Georgia"/>
                <a:ea typeface="+mn-ea"/>
                <a:cs typeface="+mn-cs"/>
              </a:rPr>
              <a:t>– </a:t>
            </a:r>
            <a:r>
              <a:rPr lang="en-US" sz="2000" dirty="0">
                <a:solidFill>
                  <a:prstClr val="black"/>
                </a:solidFill>
                <a:latin typeface="Georgia"/>
              </a:rPr>
              <a:t>Feb23rd</a:t>
            </a:r>
            <a:endParaRPr lang="en-US" sz="2000" b="0" i="0" u="none" strike="noStrike" kern="1200" cap="none" spc="0" normalizeH="0" baseline="0" noProof="0" dirty="0">
              <a:ln>
                <a:noFill/>
              </a:ln>
              <a:solidFill>
                <a:prstClr val="black"/>
              </a:solidFill>
              <a:effectLst/>
              <a:uLnTx/>
              <a:uFillTx/>
              <a:latin typeface="Georgia"/>
            </a:endParaRPr>
          </a:p>
          <a:p>
            <a:pPr marL="0" marR="0" lvl="0" indent="0" algn="l" defTabSz="914400" rtl="0" eaLnBrk="1" fontAlgn="auto" latinLnBrk="0" hangingPunct="1">
              <a:lnSpc>
                <a:spcPct val="100000"/>
              </a:lnSpc>
              <a:spcBef>
                <a:spcPct val="20000"/>
              </a:spcBef>
              <a:spcAft>
                <a:spcPts val="0"/>
              </a:spcAft>
              <a:buClr>
                <a:srgbClr val="4F81BD"/>
              </a:buClr>
              <a:buSzPct val="85000"/>
              <a:buFont typeface="Wingdings 2"/>
              <a:buNone/>
              <a:tabLst/>
              <a:defRPr/>
            </a:pPr>
            <a:r>
              <a:rPr kumimoji="0" lang="en-US" sz="2400" b="1" i="0" u="none" strike="noStrike" kern="1200" cap="none" spc="0" normalizeH="0" baseline="30000" noProof="0" dirty="0">
                <a:ln>
                  <a:noFill/>
                </a:ln>
                <a:solidFill>
                  <a:srgbClr val="FF0000"/>
                </a:solidFill>
                <a:effectLst/>
                <a:uLnTx/>
                <a:uFillTx/>
                <a:latin typeface="Georgia"/>
                <a:ea typeface="+mn-ea"/>
                <a:cs typeface="+mn-cs"/>
              </a:rPr>
              <a:t>	Course Planning Sheet and Inputting Deadline – February </a:t>
            </a:r>
            <a:r>
              <a:rPr lang="en-US" sz="2400" b="1" baseline="30000" dirty="0">
                <a:solidFill>
                  <a:srgbClr val="FF0000"/>
                </a:solidFill>
                <a:latin typeface="Georgia"/>
              </a:rPr>
              <a:t>23rd</a:t>
            </a:r>
            <a:endParaRPr kumimoji="0" lang="en-US" sz="2400" b="1" i="0" u="none" strike="noStrike" kern="1200" cap="none" spc="0" normalizeH="0" baseline="0" noProof="0" dirty="0">
              <a:ln>
                <a:noFill/>
              </a:ln>
              <a:solidFill>
                <a:srgbClr val="FF0000"/>
              </a:solidFill>
              <a:effectLst/>
              <a:uLnTx/>
              <a:uFillTx/>
              <a:latin typeface="Georgia"/>
              <a:ea typeface="+mn-ea"/>
              <a:cs typeface="+mn-cs"/>
            </a:endParaRPr>
          </a:p>
          <a:p>
            <a:pPr marL="0" indent="0">
              <a:buNone/>
            </a:pPr>
            <a:endParaRPr lang="en-US" dirty="0"/>
          </a:p>
          <a:p>
            <a:pPr marL="0" indent="0">
              <a:buNone/>
            </a:pPr>
            <a:endParaRPr lang="en-US" sz="2000" i="1" dirty="0"/>
          </a:p>
          <a:p>
            <a:pPr marL="0" indent="0">
              <a:buNone/>
            </a:pPr>
            <a:endParaRPr lang="en-US" dirty="0"/>
          </a:p>
        </p:txBody>
      </p:sp>
    </p:spTree>
    <p:extLst>
      <p:ext uri="{BB962C8B-B14F-4D97-AF65-F5344CB8AC3E}">
        <p14:creationId xmlns:p14="http://schemas.microsoft.com/office/powerpoint/2010/main" val="24388158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21E8F-0EE7-4372-BD71-3010B3298158}"/>
              </a:ext>
            </a:extLst>
          </p:cNvPr>
          <p:cNvSpPr>
            <a:spLocks noGrp="1"/>
          </p:cNvSpPr>
          <p:nvPr>
            <p:ph type="title"/>
          </p:nvPr>
        </p:nvSpPr>
        <p:spPr/>
        <p:txBody>
          <a:bodyPr/>
          <a:lstStyle/>
          <a:p>
            <a:r>
              <a:rPr lang="en-US" dirty="0"/>
              <a:t>Questions? </a:t>
            </a:r>
            <a:endParaRPr lang="en-CA" dirty="0"/>
          </a:p>
        </p:txBody>
      </p:sp>
      <p:sp>
        <p:nvSpPr>
          <p:cNvPr id="6" name="TextBox 5">
            <a:extLst>
              <a:ext uri="{FF2B5EF4-FFF2-40B4-BE49-F238E27FC236}">
                <a16:creationId xmlns:a16="http://schemas.microsoft.com/office/drawing/2014/main" id="{636CEC66-E2B2-8D31-060E-28EC4C28C420}"/>
              </a:ext>
            </a:extLst>
          </p:cNvPr>
          <p:cNvSpPr txBox="1"/>
          <p:nvPr/>
        </p:nvSpPr>
        <p:spPr>
          <a:xfrm>
            <a:off x="305425" y="1373475"/>
            <a:ext cx="8626838"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u="sng" dirty="0">
                <a:latin typeface="Calibri"/>
                <a:ea typeface="Calibri"/>
                <a:cs typeface="Segoe UI"/>
              </a:rPr>
              <a:t>Pinetree Administration</a:t>
            </a:r>
            <a:r>
              <a:rPr lang="en-US" sz="1600" dirty="0">
                <a:latin typeface="Calibri"/>
                <a:ea typeface="Calibri"/>
                <a:cs typeface="Segoe UI"/>
              </a:rPr>
              <a:t>​</a:t>
            </a:r>
          </a:p>
          <a:p>
            <a:r>
              <a:rPr lang="en-US" sz="1600" b="1" dirty="0">
                <a:latin typeface="Calibri"/>
                <a:ea typeface="Calibri"/>
                <a:cs typeface="Segoe UI"/>
              </a:rPr>
              <a:t>PRINCIPAL</a:t>
            </a:r>
            <a:r>
              <a:rPr lang="en-US" sz="1600" dirty="0">
                <a:latin typeface="Calibri"/>
                <a:ea typeface="Calibri"/>
                <a:cs typeface="Segoe UI"/>
              </a:rPr>
              <a:t>: ​</a:t>
            </a:r>
          </a:p>
          <a:p>
            <a:r>
              <a:rPr lang="en-US" sz="1600" dirty="0">
                <a:latin typeface="Calibri"/>
                <a:ea typeface="Calibri"/>
                <a:cs typeface="Segoe UI"/>
              </a:rPr>
              <a:t>Ms. Janine Close​     jclose@sd43.bc.ca</a:t>
            </a:r>
          </a:p>
          <a:p>
            <a:endParaRPr lang="en-US" sz="1600" dirty="0">
              <a:latin typeface="Calibri"/>
              <a:ea typeface="Calibri"/>
              <a:cs typeface="Segoe UI"/>
            </a:endParaRPr>
          </a:p>
          <a:p>
            <a:endParaRPr lang="en-US" sz="1600" dirty="0">
              <a:latin typeface="Calibri"/>
              <a:ea typeface="Calibri"/>
              <a:cs typeface="Segoe UI"/>
            </a:endParaRPr>
          </a:p>
          <a:p>
            <a:r>
              <a:rPr lang="en-US" sz="1600" dirty="0">
                <a:latin typeface="Calibri"/>
                <a:ea typeface="Calibri"/>
                <a:cs typeface="Segoe UI"/>
              </a:rPr>
              <a:t>​</a:t>
            </a:r>
          </a:p>
          <a:p>
            <a:r>
              <a:rPr lang="en-US" sz="1600" b="1" dirty="0">
                <a:latin typeface="Calibri"/>
                <a:ea typeface="Calibri"/>
                <a:cs typeface="Segoe UI"/>
              </a:rPr>
              <a:t>VICE PRINCIPALS</a:t>
            </a:r>
            <a:r>
              <a:rPr lang="en-US" sz="1600" dirty="0">
                <a:latin typeface="Calibri"/>
                <a:ea typeface="Calibri"/>
                <a:cs typeface="Segoe UI"/>
              </a:rPr>
              <a:t>: ​</a:t>
            </a:r>
          </a:p>
          <a:p>
            <a:r>
              <a:rPr lang="en-US" sz="1600" dirty="0">
                <a:latin typeface="Calibri"/>
                <a:ea typeface="Calibri"/>
                <a:cs typeface="Segoe UI"/>
              </a:rPr>
              <a:t>Mr. Chris Martin - A-J  ​  </a:t>
            </a:r>
            <a:r>
              <a:rPr lang="en-US" sz="1600">
                <a:latin typeface="Calibri"/>
                <a:ea typeface="Calibri"/>
                <a:cs typeface="Segoe UI"/>
              </a:rPr>
              <a:t> </a:t>
            </a:r>
            <a:r>
              <a:rPr lang="en-US" sz="1600" dirty="0">
                <a:latin typeface="Calibri"/>
                <a:ea typeface="Calibri"/>
                <a:cs typeface="Segoe UI"/>
              </a:rPr>
              <a:t>chmartin@sd43.bc.ca</a:t>
            </a:r>
          </a:p>
          <a:p>
            <a:r>
              <a:rPr lang="en-US" sz="1600" dirty="0">
                <a:latin typeface="Calibri"/>
                <a:ea typeface="Calibri"/>
                <a:cs typeface="Segoe UI"/>
              </a:rPr>
              <a:t>Ms. Marina </a:t>
            </a:r>
            <a:r>
              <a:rPr lang="en-US" sz="1600" err="1">
                <a:latin typeface="Calibri"/>
                <a:ea typeface="Calibri"/>
                <a:cs typeface="Segoe UI"/>
              </a:rPr>
              <a:t>Mahai</a:t>
            </a:r>
            <a:r>
              <a:rPr lang="en-US" sz="1600" dirty="0">
                <a:latin typeface="Calibri"/>
                <a:ea typeface="Calibri"/>
                <a:cs typeface="Segoe UI"/>
              </a:rPr>
              <a:t> - K-P    mmahai@sd43.bc.ca</a:t>
            </a:r>
          </a:p>
          <a:p>
            <a:r>
              <a:rPr lang="en-US" sz="1600" dirty="0">
                <a:latin typeface="Calibri"/>
                <a:ea typeface="Calibri"/>
                <a:cs typeface="Segoe UI"/>
              </a:rPr>
              <a:t>Mr. Mark Rao - Q-Z     mrao@sd43.bc.ca </a:t>
            </a:r>
          </a:p>
          <a:p>
            <a:r>
              <a:rPr lang="en-US" sz="1600" dirty="0">
                <a:latin typeface="Calibri"/>
                <a:ea typeface="Calibri"/>
                <a:cs typeface="Segoe UI"/>
              </a:rPr>
              <a:t>​</a:t>
            </a:r>
          </a:p>
          <a:p>
            <a:endParaRPr lang="en-US" sz="1600" dirty="0">
              <a:latin typeface="Calibri"/>
              <a:ea typeface="Calibri"/>
              <a:cs typeface="Segoe UI"/>
            </a:endParaRPr>
          </a:p>
          <a:p>
            <a:r>
              <a:rPr lang="en-US" sz="1600" b="1" dirty="0">
                <a:latin typeface="Calibri"/>
                <a:ea typeface="Calibri"/>
                <a:cs typeface="Segoe UI"/>
              </a:rPr>
              <a:t> </a:t>
            </a:r>
            <a:r>
              <a:rPr lang="en-US" sz="1600" b="1" u="sng" dirty="0">
                <a:latin typeface="Calibri"/>
                <a:ea typeface="Calibri"/>
                <a:cs typeface="Segoe UI"/>
              </a:rPr>
              <a:t>Counsellors</a:t>
            </a:r>
            <a:endParaRPr lang="en-US" sz="1600" dirty="0">
              <a:latin typeface="Calibri"/>
              <a:ea typeface="Calibri"/>
              <a:cs typeface="Segoe UI"/>
            </a:endParaRPr>
          </a:p>
          <a:p>
            <a:r>
              <a:rPr lang="en-US" sz="1600" dirty="0">
                <a:latin typeface="Calibri"/>
                <a:ea typeface="Calibri"/>
                <a:cs typeface="Segoe UI"/>
              </a:rPr>
              <a:t>Ms. Ririe - A-I      lririe@sd43.bc.ca </a:t>
            </a:r>
          </a:p>
          <a:p>
            <a:r>
              <a:rPr lang="en-US" sz="1600" dirty="0">
                <a:latin typeface="Calibri"/>
                <a:ea typeface="Calibri"/>
                <a:cs typeface="Segoe UI"/>
              </a:rPr>
              <a:t>Mr. Kevin Nelson - J-O    kenelson@sd43.bc.ca</a:t>
            </a:r>
          </a:p>
          <a:p>
            <a:r>
              <a:rPr lang="en-US" sz="1600" dirty="0">
                <a:latin typeface="Calibri"/>
                <a:ea typeface="Calibri"/>
                <a:cs typeface="Segoe UI"/>
              </a:rPr>
              <a:t>Ms. Meena Dhillon - P-Z       mdhillon@sd43.bc.ca</a:t>
            </a:r>
          </a:p>
          <a:p>
            <a:r>
              <a:rPr lang="en-US" sz="1600" dirty="0">
                <a:latin typeface="Calibri"/>
                <a:ea typeface="Calibri"/>
                <a:cs typeface="Segoe UI"/>
              </a:rPr>
              <a:t>Ms. Nicole Carson - International Student Contact </a:t>
            </a:r>
            <a:r>
              <a:rPr lang="en-US" sz="1600">
                <a:latin typeface="Calibri"/>
                <a:ea typeface="Calibri"/>
                <a:cs typeface="Segoe UI"/>
              </a:rPr>
              <a:t> ncarson@sd43.bc.ca</a:t>
            </a:r>
          </a:p>
          <a:p>
            <a:endParaRPr lang="en-US" sz="1600" dirty="0">
              <a:latin typeface="Calibri"/>
              <a:ea typeface="Calibri"/>
              <a:cs typeface="Segoe UI"/>
            </a:endParaRPr>
          </a:p>
          <a:p>
            <a:endParaRPr lang="en-US" sz="1600" dirty="0">
              <a:latin typeface="Calibri"/>
              <a:ea typeface="Calibri"/>
              <a:cs typeface="Segoe UI"/>
            </a:endParaRPr>
          </a:p>
          <a:p>
            <a:endParaRPr lang="en-US" sz="1600" dirty="0">
              <a:latin typeface="Calibri"/>
              <a:ea typeface="Calibri"/>
              <a:cs typeface="Segoe UI"/>
            </a:endParaRPr>
          </a:p>
          <a:p>
            <a:endParaRPr lang="en-US" sz="1600" dirty="0">
              <a:latin typeface="Calibri"/>
              <a:ea typeface="Calibri"/>
              <a:cs typeface="Segoe UI"/>
            </a:endParaRPr>
          </a:p>
          <a:p>
            <a:endParaRPr lang="en-US" sz="1600" dirty="0">
              <a:latin typeface="Calibri"/>
              <a:ea typeface="Calibri"/>
              <a:cs typeface="Segoe UI"/>
            </a:endParaRPr>
          </a:p>
        </p:txBody>
      </p:sp>
    </p:spTree>
    <p:extLst>
      <p:ext uri="{BB962C8B-B14F-4D97-AF65-F5344CB8AC3E}">
        <p14:creationId xmlns:p14="http://schemas.microsoft.com/office/powerpoint/2010/main" val="2446021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a:spcBef>
                <a:spcPct val="0"/>
              </a:spcBef>
              <a:buClrTx/>
              <a:buSzTx/>
              <a:buFontTx/>
              <a:buNone/>
            </a:pPr>
            <a:fld id="{9213047D-3A01-487A-AE66-38F0ABB100E6}" type="slidenum">
              <a:rPr kumimoji="0" lang="en-US" altLang="en-US" sz="1400" smtClean="0">
                <a:latin typeface="Times New Roman" pitchFamily="18" charset="0"/>
              </a:rPr>
              <a:pPr>
                <a:spcBef>
                  <a:spcPct val="0"/>
                </a:spcBef>
                <a:buClrTx/>
                <a:buSzTx/>
                <a:buFontTx/>
                <a:buNone/>
              </a:pPr>
              <a:t>5</a:t>
            </a:fld>
            <a:endParaRPr kumimoji="0" lang="en-US" altLang="en-US" sz="1400">
              <a:latin typeface="Times New Roman" pitchFamily="18" charset="0"/>
            </a:endParaRPr>
          </a:p>
        </p:txBody>
      </p:sp>
      <p:sp>
        <p:nvSpPr>
          <p:cNvPr id="9219" name="Rectangle 2"/>
          <p:cNvSpPr>
            <a:spLocks noGrp="1" noChangeArrowheads="1"/>
          </p:cNvSpPr>
          <p:nvPr>
            <p:ph type="title"/>
          </p:nvPr>
        </p:nvSpPr>
        <p:spPr>
          <a:xfrm>
            <a:off x="685800" y="114300"/>
            <a:ext cx="7772400" cy="990600"/>
          </a:xfrm>
        </p:spPr>
        <p:txBody>
          <a:bodyPr>
            <a:normAutofit fontScale="90000"/>
          </a:bodyPr>
          <a:lstStyle/>
          <a:p>
            <a:pPr algn="ctr"/>
            <a:r>
              <a:rPr lang="en-US" altLang="en-US" dirty="0"/>
              <a:t> </a:t>
            </a:r>
            <a:r>
              <a:rPr lang="en-US" altLang="en-US" sz="3100" dirty="0"/>
              <a:t>Arts Education 10, 11, or 12 --Applied Design, Skills, and Technologies 10, 11 or 12</a:t>
            </a:r>
          </a:p>
        </p:txBody>
      </p:sp>
      <p:sp>
        <p:nvSpPr>
          <p:cNvPr id="103427" name="Rectangle 3"/>
          <p:cNvSpPr>
            <a:spLocks noGrp="1" noChangeArrowheads="1"/>
          </p:cNvSpPr>
          <p:nvPr>
            <p:ph type="body" idx="1"/>
          </p:nvPr>
        </p:nvSpPr>
        <p:spPr>
          <a:xfrm>
            <a:off x="304800" y="1600200"/>
            <a:ext cx="8610600" cy="4648200"/>
          </a:xfrm>
        </p:spPr>
        <p:txBody>
          <a:bodyPr>
            <a:normAutofit fontScale="77500" lnSpcReduction="20000"/>
          </a:bodyPr>
          <a:lstStyle/>
          <a:p>
            <a:r>
              <a:rPr lang="en-US" altLang="en-US" dirty="0"/>
              <a:t>Students are required to complete 4 credits in Arts Education or Applied Design, Skills, and Technologies: </a:t>
            </a:r>
          </a:p>
          <a:p>
            <a:pPr>
              <a:buFont typeface="Wingdings" pitchFamily="2" charset="2"/>
              <a:buNone/>
            </a:pPr>
            <a:endParaRPr lang="en-US" altLang="en-US" sz="1600" b="1" u="sng" dirty="0"/>
          </a:p>
          <a:p>
            <a:pPr>
              <a:buNone/>
              <a:defRPr/>
            </a:pPr>
            <a:r>
              <a:rPr lang="en-US" altLang="en-US" sz="2000" b="1" dirty="0"/>
              <a:t>SOME EXAMPLES INCLUDE:</a:t>
            </a:r>
            <a:endParaRPr lang="en-US" altLang="en-US" sz="2000" b="1" u="sng" dirty="0"/>
          </a:p>
          <a:p>
            <a:pPr>
              <a:buNone/>
              <a:defRPr/>
            </a:pPr>
            <a:endParaRPr lang="en-US" altLang="en-US" sz="2000" b="1" u="sng" dirty="0"/>
          </a:p>
          <a:p>
            <a:pPr>
              <a:buNone/>
              <a:defRPr/>
            </a:pPr>
            <a:r>
              <a:rPr lang="en-US" altLang="en-US" sz="2000" dirty="0"/>
              <a:t>Drafting 11 (AS)	    	                             </a:t>
            </a:r>
          </a:p>
          <a:p>
            <a:pPr>
              <a:buNone/>
              <a:defRPr/>
            </a:pPr>
            <a:r>
              <a:rPr lang="en-US" altLang="en-US" sz="2000" dirty="0"/>
              <a:t>Graphic Arts 11 (FA)</a:t>
            </a:r>
          </a:p>
          <a:p>
            <a:pPr>
              <a:buNone/>
              <a:defRPr/>
            </a:pPr>
            <a:r>
              <a:rPr lang="en-US" altLang="en-US" sz="2000" dirty="0"/>
              <a:t>Marketing &amp; Promotion 11 (AS)       	</a:t>
            </a:r>
          </a:p>
          <a:p>
            <a:pPr>
              <a:buNone/>
              <a:defRPr/>
            </a:pPr>
            <a:r>
              <a:rPr lang="en-US" altLang="en-US" sz="2000" dirty="0"/>
              <a:t>Drama 11(FA) 	</a:t>
            </a:r>
          </a:p>
          <a:p>
            <a:pPr>
              <a:buNone/>
              <a:defRPr/>
            </a:pPr>
            <a:r>
              <a:rPr lang="en-US" altLang="en-US" sz="2000" dirty="0"/>
              <a:t>Textiles 11(AS)	                                               </a:t>
            </a:r>
          </a:p>
          <a:p>
            <a:pPr>
              <a:buNone/>
              <a:defRPr/>
            </a:pPr>
            <a:r>
              <a:rPr lang="en-US" altLang="en-US" sz="2000" dirty="0"/>
              <a:t>Art Studio 11 (FA)                                </a:t>
            </a:r>
          </a:p>
          <a:p>
            <a:pPr>
              <a:buNone/>
              <a:defRPr/>
            </a:pPr>
            <a:r>
              <a:rPr lang="en-US" altLang="en-US" sz="2000" dirty="0"/>
              <a:t>Food Studies 11(AS)                                       </a:t>
            </a:r>
          </a:p>
          <a:p>
            <a:pPr>
              <a:buNone/>
              <a:defRPr/>
            </a:pPr>
            <a:r>
              <a:rPr lang="en-US" altLang="en-US" sz="2000" dirty="0"/>
              <a:t>Auto Tech 11(AS) </a:t>
            </a:r>
          </a:p>
          <a:p>
            <a:pPr>
              <a:buNone/>
              <a:defRPr/>
            </a:pPr>
            <a:r>
              <a:rPr lang="en-US" altLang="en-US" sz="2000" dirty="0"/>
              <a:t>Composition &amp; Production 11(FA)                </a:t>
            </a:r>
          </a:p>
          <a:p>
            <a:pPr>
              <a:buNone/>
              <a:defRPr/>
            </a:pPr>
            <a:r>
              <a:rPr lang="en-US" altLang="en-US" sz="2000" dirty="0"/>
              <a:t>Choral Music 11(FA) </a:t>
            </a:r>
          </a:p>
          <a:p>
            <a:pPr>
              <a:buNone/>
              <a:defRPr/>
            </a:pPr>
            <a:r>
              <a:rPr lang="en-US" altLang="en-US" sz="2000" dirty="0"/>
              <a:t>Automotive Tech 11(AS)                                  </a:t>
            </a:r>
          </a:p>
          <a:p>
            <a:pPr>
              <a:buNone/>
              <a:defRPr/>
            </a:pPr>
            <a:r>
              <a:rPr lang="en-US" altLang="en-US" sz="2000" dirty="0"/>
              <a:t>Any Info Tech 11(AS)</a:t>
            </a:r>
          </a:p>
          <a:p>
            <a:pPr>
              <a:buNone/>
              <a:defRPr/>
            </a:pPr>
            <a:r>
              <a:rPr lang="en-US" altLang="en-US" sz="2000" dirty="0"/>
              <a:t>Instrumental Music (Band) 11 (FA)	</a:t>
            </a:r>
          </a:p>
          <a:p>
            <a:pPr>
              <a:buFont typeface="Wingdings" pitchFamily="2" charset="2"/>
              <a:buNone/>
            </a:pPr>
            <a:endParaRPr lang="en-US" altLang="en-US" dirty="0"/>
          </a:p>
        </p:txBody>
      </p:sp>
    </p:spTree>
    <p:extLst>
      <p:ext uri="{BB962C8B-B14F-4D97-AF65-F5344CB8AC3E}">
        <p14:creationId xmlns:p14="http://schemas.microsoft.com/office/powerpoint/2010/main" val="2366809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60000"/>
                                  </p:stCondLst>
                                  <p:childTnLst>
                                    <p:set>
                                      <p:cBhvr>
                                        <p:cTn id="6" dur="1" fill="hold">
                                          <p:stCondLst>
                                            <p:cond delay="0"/>
                                          </p:stCondLst>
                                        </p:cTn>
                                        <p:tgtEl>
                                          <p:spTgt spid="103427">
                                            <p:txEl>
                                              <p:pRg st="0" end="0"/>
                                            </p:txEl>
                                          </p:spTgt>
                                        </p:tgtEl>
                                        <p:attrNameLst>
                                          <p:attrName>style.visibility</p:attrName>
                                        </p:attrNameLst>
                                      </p:cBhvr>
                                      <p:to>
                                        <p:strVal val="visible"/>
                                      </p:to>
                                    </p:set>
                                    <p:anim calcmode="lin" valueType="num">
                                      <p:cBhvr additive="base">
                                        <p:cTn id="7" dur="500" fill="hold"/>
                                        <p:tgtEl>
                                          <p:spTgt spid="1034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4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autoUpdateAnimBg="0" advAuto="6000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76200"/>
            <a:ext cx="8534400" cy="914400"/>
          </a:xfrm>
        </p:spPr>
        <p:txBody>
          <a:bodyPr>
            <a:normAutofit/>
          </a:bodyPr>
          <a:lstStyle/>
          <a:p>
            <a:r>
              <a:rPr lang="en-US" dirty="0"/>
              <a:t>English</a:t>
            </a:r>
          </a:p>
        </p:txBody>
      </p:sp>
      <p:sp>
        <p:nvSpPr>
          <p:cNvPr id="3" name="Content Placeholder 2"/>
          <p:cNvSpPr>
            <a:spLocks noGrp="1"/>
          </p:cNvSpPr>
          <p:nvPr>
            <p:ph sz="quarter" idx="1"/>
          </p:nvPr>
        </p:nvSpPr>
        <p:spPr>
          <a:xfrm>
            <a:off x="301752" y="1371600"/>
            <a:ext cx="8503920" cy="4797552"/>
          </a:xfrm>
        </p:spPr>
        <p:txBody>
          <a:bodyPr vert="horz" lIns="91440" tIns="45720" rIns="91440" bIns="45720" anchor="t">
            <a:normAutofit fontScale="25000" lnSpcReduction="20000"/>
          </a:bodyPr>
          <a:lstStyle/>
          <a:p>
            <a:pPr marL="0" indent="0">
              <a:buNone/>
            </a:pPr>
            <a:r>
              <a:rPr lang="en-US" sz="7200" b="1" i="1" dirty="0"/>
              <a:t>English 10 Course Offerings:</a:t>
            </a:r>
          </a:p>
          <a:p>
            <a:pPr marL="0" indent="0">
              <a:buNone/>
            </a:pPr>
            <a:endParaRPr lang="en-US" sz="6400" dirty="0"/>
          </a:p>
          <a:p>
            <a:pPr>
              <a:defRPr/>
            </a:pPr>
            <a:r>
              <a:rPr lang="en-US" sz="6000" dirty="0"/>
              <a:t>Each of the grade 10 English classes will be </a:t>
            </a:r>
            <a:r>
              <a:rPr lang="en-US" sz="6000" i="1" dirty="0"/>
              <a:t>paired with </a:t>
            </a:r>
            <a:r>
              <a:rPr lang="en-US" sz="6000" i="1" dirty="0">
                <a:highlight>
                  <a:srgbClr val="FFFF00"/>
                </a:highlight>
              </a:rPr>
              <a:t>Literary Studies 10</a:t>
            </a:r>
            <a:r>
              <a:rPr lang="en-US" sz="6000" dirty="0"/>
              <a:t>. Choices include: </a:t>
            </a:r>
          </a:p>
          <a:p>
            <a:pPr marL="0" indent="0">
              <a:buNone/>
              <a:defRPr/>
            </a:pPr>
            <a:endParaRPr lang="en-US" sz="6000" b="1" dirty="0"/>
          </a:p>
          <a:p>
            <a:pPr lvl="1">
              <a:buFont typeface="Wingdings" pitchFamily="2" charset="2"/>
              <a:buChar char="v"/>
              <a:defRPr/>
            </a:pPr>
            <a:r>
              <a:rPr lang="en-US" sz="6000" dirty="0">
                <a:solidFill>
                  <a:schemeClr val="tx1"/>
                </a:solidFill>
              </a:rPr>
              <a:t>Creative Writing 10</a:t>
            </a:r>
          </a:p>
          <a:p>
            <a:pPr lvl="1">
              <a:buFont typeface="Wingdings" pitchFamily="2" charset="2"/>
              <a:buChar char="v"/>
              <a:defRPr/>
            </a:pPr>
            <a:r>
              <a:rPr lang="en-US" sz="6000" dirty="0">
                <a:solidFill>
                  <a:schemeClr val="tx1"/>
                </a:solidFill>
              </a:rPr>
              <a:t>Composition 10</a:t>
            </a:r>
          </a:p>
          <a:p>
            <a:pPr lvl="1">
              <a:buFont typeface="Wingdings" pitchFamily="2" charset="2"/>
              <a:buChar char="v"/>
              <a:defRPr/>
            </a:pPr>
            <a:r>
              <a:rPr lang="en-US" sz="6000" dirty="0">
                <a:solidFill>
                  <a:schemeClr val="tx1"/>
                </a:solidFill>
              </a:rPr>
              <a:t>New Media 10</a:t>
            </a:r>
          </a:p>
          <a:p>
            <a:pPr lvl="1">
              <a:buFont typeface="Wingdings" pitchFamily="2" charset="2"/>
              <a:buChar char="v"/>
              <a:defRPr/>
            </a:pPr>
            <a:r>
              <a:rPr lang="en-US" sz="6000" dirty="0">
                <a:solidFill>
                  <a:schemeClr val="tx1"/>
                </a:solidFill>
              </a:rPr>
              <a:t>Composition and Literary Studies 10 HONOURS</a:t>
            </a:r>
            <a:endParaRPr lang="en-CA" sz="6000" dirty="0">
              <a:solidFill>
                <a:schemeClr val="tx1"/>
              </a:solidFill>
            </a:endParaRPr>
          </a:p>
          <a:p>
            <a:pPr lvl="1">
              <a:buClr>
                <a:srgbClr val="C0504D"/>
              </a:buClr>
              <a:buFont typeface="Wingdings" pitchFamily="2" charset="2"/>
              <a:buChar char="v"/>
              <a:defRPr/>
            </a:pPr>
            <a:endParaRPr lang="en-US" sz="6400" dirty="0">
              <a:solidFill>
                <a:schemeClr val="tx1"/>
              </a:solidFill>
            </a:endParaRPr>
          </a:p>
          <a:p>
            <a:pPr marL="274320" lvl="1" indent="0">
              <a:buClr>
                <a:srgbClr val="C0504D"/>
              </a:buClr>
              <a:buNone/>
            </a:pPr>
            <a:endParaRPr lang="en-US" sz="6400" dirty="0">
              <a:solidFill>
                <a:schemeClr val="tx1"/>
              </a:solidFill>
            </a:endParaRPr>
          </a:p>
          <a:p>
            <a:pPr marL="0" indent="0">
              <a:buNone/>
            </a:pPr>
            <a:endParaRPr lang="en-US" sz="1600" b="1" dirty="0"/>
          </a:p>
          <a:p>
            <a:pPr marL="0" indent="0">
              <a:buNone/>
            </a:pPr>
            <a:endParaRPr lang="en-US" sz="8000" b="1" dirty="0"/>
          </a:p>
          <a:p>
            <a:pPr marL="0" indent="0">
              <a:buNone/>
            </a:pPr>
            <a:r>
              <a:rPr lang="en-US" sz="7200" b="1" i="1" dirty="0"/>
              <a:t>English 11 Course Offerings:</a:t>
            </a:r>
          </a:p>
          <a:p>
            <a:pPr marL="0" indent="0">
              <a:buNone/>
            </a:pPr>
            <a:endParaRPr lang="en-US" sz="8000" b="1" i="1" dirty="0"/>
          </a:p>
          <a:p>
            <a:pPr>
              <a:buFont typeface="Arial" panose="020B0604020202020204" pitchFamily="34" charset="0"/>
              <a:buChar char="•"/>
            </a:pPr>
            <a:r>
              <a:rPr lang="en-US" sz="6000" dirty="0"/>
              <a:t>Each of the grade 11 English classes will have an English First Peoples Focus. This will meet the Indigenous Focuses Coursework requirement for Graduation.</a:t>
            </a:r>
          </a:p>
          <a:p>
            <a:pPr lvl="1">
              <a:buFont typeface="Wingdings" panose="05000000000000000000" pitchFamily="2" charset="2"/>
              <a:buChar char="v"/>
            </a:pPr>
            <a:r>
              <a:rPr lang="en-US" sz="6000" dirty="0">
                <a:solidFill>
                  <a:schemeClr val="tx1"/>
                </a:solidFill>
              </a:rPr>
              <a:t>EFP Literary Studies and Writing 11 </a:t>
            </a:r>
          </a:p>
          <a:p>
            <a:pPr lvl="1">
              <a:buFont typeface="Wingdings" panose="05000000000000000000" pitchFamily="2" charset="2"/>
              <a:buChar char="v"/>
            </a:pPr>
            <a:r>
              <a:rPr lang="en-US" sz="6000" dirty="0">
                <a:solidFill>
                  <a:schemeClr val="tx1"/>
                </a:solidFill>
              </a:rPr>
              <a:t>EFP Literary Studies and New Media 11</a:t>
            </a:r>
          </a:p>
          <a:p>
            <a:pPr lvl="1">
              <a:buFont typeface="Wingdings" panose="05000000000000000000" pitchFamily="2" charset="2"/>
              <a:buChar char="v"/>
            </a:pPr>
            <a:r>
              <a:rPr lang="en-US" sz="6000" dirty="0">
                <a:solidFill>
                  <a:schemeClr val="tx1"/>
                </a:solidFill>
              </a:rPr>
              <a:t>EFP Literary Studies and Writing 11 HONOURS</a:t>
            </a:r>
          </a:p>
          <a:p>
            <a:pPr marL="0" indent="0">
              <a:buNone/>
            </a:pPr>
            <a:endParaRPr lang="en-US" dirty="0"/>
          </a:p>
        </p:txBody>
      </p:sp>
      <p:pic>
        <p:nvPicPr>
          <p:cNvPr id="4" name="Picture 3">
            <a:extLst>
              <a:ext uri="{FF2B5EF4-FFF2-40B4-BE49-F238E27FC236}">
                <a16:creationId xmlns:a16="http://schemas.microsoft.com/office/drawing/2014/main" id="{3DC1FEE4-1CCB-DF42-2761-49ADB62F61D6}"/>
              </a:ext>
            </a:extLst>
          </p:cNvPr>
          <p:cNvPicPr>
            <a:picLocks noChangeAspect="1"/>
          </p:cNvPicPr>
          <p:nvPr/>
        </p:nvPicPr>
        <p:blipFill>
          <a:blip r:embed="rId3"/>
          <a:stretch>
            <a:fillRect/>
          </a:stretch>
        </p:blipFill>
        <p:spPr>
          <a:xfrm>
            <a:off x="228600" y="3612170"/>
            <a:ext cx="7740776" cy="316411"/>
          </a:xfrm>
          <a:prstGeom prst="rect">
            <a:avLst/>
          </a:prstGeom>
        </p:spPr>
      </p:pic>
    </p:spTree>
    <p:extLst>
      <p:ext uri="{BB962C8B-B14F-4D97-AF65-F5344CB8AC3E}">
        <p14:creationId xmlns:p14="http://schemas.microsoft.com/office/powerpoint/2010/main" val="843594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a:bodyPr>
          <a:lstStyle/>
          <a:p>
            <a:r>
              <a:rPr lang="en-US" dirty="0"/>
              <a:t>English</a:t>
            </a:r>
          </a:p>
        </p:txBody>
      </p:sp>
      <p:sp>
        <p:nvSpPr>
          <p:cNvPr id="3" name="Content Placeholder 2"/>
          <p:cNvSpPr>
            <a:spLocks noGrp="1"/>
          </p:cNvSpPr>
          <p:nvPr>
            <p:ph sz="quarter" idx="1"/>
          </p:nvPr>
        </p:nvSpPr>
        <p:spPr>
          <a:xfrm>
            <a:off x="301752" y="1527048"/>
            <a:ext cx="8689848" cy="5102352"/>
          </a:xfrm>
        </p:spPr>
        <p:txBody>
          <a:bodyPr vert="horz" lIns="91440" tIns="45720" rIns="91440" bIns="45720" anchor="t">
            <a:normAutofit lnSpcReduction="10000"/>
          </a:bodyPr>
          <a:lstStyle/>
          <a:p>
            <a:pPr marL="0" indent="0">
              <a:buNone/>
            </a:pPr>
            <a:r>
              <a:rPr lang="en-US" b="1" dirty="0"/>
              <a:t>Grade 12 English Language Arts:</a:t>
            </a:r>
          </a:p>
          <a:p>
            <a:pPr marL="0" indent="0">
              <a:buNone/>
            </a:pPr>
            <a:endParaRPr lang="en-US" b="1" i="1" dirty="0"/>
          </a:p>
          <a:p>
            <a:pPr marL="0" indent="0">
              <a:buNone/>
            </a:pPr>
            <a:r>
              <a:rPr lang="en-US" sz="2400" dirty="0"/>
              <a:t>Students must complete one of the following English courses for Graduation:</a:t>
            </a:r>
          </a:p>
          <a:p>
            <a:pPr>
              <a:buFont typeface="Wingdings" panose="05000000000000000000" pitchFamily="2" charset="2"/>
              <a:buChar char="v"/>
            </a:pPr>
            <a:r>
              <a:rPr lang="en-US" sz="2000" b="1" dirty="0"/>
              <a:t>English Studies 12 </a:t>
            </a:r>
          </a:p>
          <a:p>
            <a:pPr>
              <a:buFont typeface="Wingdings" panose="05000000000000000000" pitchFamily="2" charset="2"/>
              <a:buChar char="v"/>
            </a:pPr>
            <a:r>
              <a:rPr lang="en-US" sz="2000" b="1" dirty="0"/>
              <a:t>English Studies 12 Honours</a:t>
            </a:r>
          </a:p>
          <a:p>
            <a:pPr>
              <a:buFont typeface="Wingdings" panose="05000000000000000000" pitchFamily="2" charset="2"/>
              <a:buChar char="v"/>
            </a:pPr>
            <a:r>
              <a:rPr lang="en-US" sz="2000" b="1" dirty="0"/>
              <a:t>English First Peoples 12</a:t>
            </a:r>
            <a:endParaRPr lang="en-US" sz="2000" dirty="0"/>
          </a:p>
          <a:p>
            <a:pPr marL="0" indent="0">
              <a:buNone/>
            </a:pPr>
            <a:endParaRPr lang="en-US" sz="2000" dirty="0"/>
          </a:p>
          <a:p>
            <a:pPr marL="0" indent="0">
              <a:buNone/>
            </a:pPr>
            <a:r>
              <a:rPr lang="en-US" sz="2400" dirty="0"/>
              <a:t>The following course can be taken as an English 12 </a:t>
            </a:r>
            <a:r>
              <a:rPr lang="en-US" sz="2400" u="sng" dirty="0"/>
              <a:t>elective</a:t>
            </a:r>
            <a:r>
              <a:rPr lang="en-US" sz="2400" dirty="0"/>
              <a:t>:</a:t>
            </a:r>
          </a:p>
          <a:p>
            <a:pPr>
              <a:buFont typeface="Wingdings" panose="05000000000000000000" pitchFamily="2" charset="2"/>
              <a:buChar char="v"/>
            </a:pPr>
            <a:r>
              <a:rPr lang="en-US" sz="2000" b="1" dirty="0"/>
              <a:t>Literary Studies 12 - </a:t>
            </a:r>
            <a:r>
              <a:rPr lang="en-US" sz="2000" dirty="0"/>
              <a:t>	</a:t>
            </a:r>
            <a:r>
              <a:rPr lang="en-US" sz="1600" dirty="0">
                <a:ea typeface="+mn-lt"/>
                <a:cs typeface="+mn-lt"/>
              </a:rPr>
              <a:t>offers the opportunity to explore famous and increasingly complex texts, both ancient and modern. This course will allow students to engage in rich discussion, debate, and individual inquiry. </a:t>
            </a:r>
            <a:r>
              <a:rPr lang="en-US" sz="1400" dirty="0">
                <a:ea typeface="+mn-lt"/>
                <a:cs typeface="+mn-lt"/>
              </a:rPr>
              <a:t>THIS COURSE IS OPEN TO GRADE 11 and 12 STUDENTS</a:t>
            </a:r>
          </a:p>
          <a:p>
            <a:pPr marL="0" indent="0">
              <a:buNone/>
            </a:pPr>
            <a:r>
              <a:rPr lang="en-US" sz="2000" dirty="0"/>
              <a:t>		</a:t>
            </a:r>
          </a:p>
          <a:p>
            <a:pPr marL="0" indent="0">
              <a:buNone/>
            </a:pPr>
            <a:r>
              <a:rPr lang="en-US" sz="2000" dirty="0"/>
              <a:t>	</a:t>
            </a:r>
          </a:p>
          <a:p>
            <a:pPr marL="0" indent="0">
              <a:buNone/>
            </a:pPr>
            <a:endParaRPr lang="en-US" sz="2200" dirty="0"/>
          </a:p>
        </p:txBody>
      </p:sp>
    </p:spTree>
    <p:extLst>
      <p:ext uri="{BB962C8B-B14F-4D97-AF65-F5344CB8AC3E}">
        <p14:creationId xmlns:p14="http://schemas.microsoft.com/office/powerpoint/2010/main" val="3471360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Mathematics</a:t>
            </a:r>
          </a:p>
        </p:txBody>
      </p:sp>
      <p:sp>
        <p:nvSpPr>
          <p:cNvPr id="3" name="Content Placeholder 2"/>
          <p:cNvSpPr>
            <a:spLocks noGrp="1"/>
          </p:cNvSpPr>
          <p:nvPr>
            <p:ph sz="quarter" idx="1"/>
          </p:nvPr>
        </p:nvSpPr>
        <p:spPr/>
        <p:txBody>
          <a:bodyPr/>
          <a:lstStyle/>
          <a:p>
            <a:pPr marL="0" indent="0">
              <a:buNone/>
            </a:pPr>
            <a:r>
              <a:rPr lang="en-US" b="1" u="sng" dirty="0"/>
              <a:t>Math 10 Options (Grad Requirement)</a:t>
            </a:r>
          </a:p>
          <a:p>
            <a:pPr lvl="1"/>
            <a:r>
              <a:rPr lang="en-US" sz="2400" dirty="0">
                <a:solidFill>
                  <a:schemeClr val="tx1"/>
                </a:solidFill>
              </a:rPr>
              <a:t>Workplace Mathematics 10</a:t>
            </a:r>
          </a:p>
          <a:p>
            <a:pPr lvl="1"/>
            <a:r>
              <a:rPr lang="en-US" sz="2400" dirty="0">
                <a:solidFill>
                  <a:schemeClr val="tx1"/>
                </a:solidFill>
              </a:rPr>
              <a:t>Foundations of Math &amp; Pre-Calculus 10</a:t>
            </a:r>
          </a:p>
          <a:p>
            <a:pPr lvl="1"/>
            <a:r>
              <a:rPr lang="en-US" sz="2400" dirty="0">
                <a:solidFill>
                  <a:schemeClr val="tx1"/>
                </a:solidFill>
              </a:rPr>
              <a:t>Pre-Calculus 10/11 Honours (full year program)</a:t>
            </a:r>
          </a:p>
          <a:p>
            <a:pPr lvl="1"/>
            <a:endParaRPr lang="en-US" sz="2400" dirty="0">
              <a:solidFill>
                <a:schemeClr val="tx1"/>
              </a:solidFill>
            </a:endParaRPr>
          </a:p>
          <a:p>
            <a:pPr>
              <a:buFont typeface="Monotype Sorts" pitchFamily="2" charset="2"/>
              <a:buNone/>
            </a:pPr>
            <a:r>
              <a:rPr lang="en-US" altLang="en-US" sz="2400" b="1" u="sng" dirty="0"/>
              <a:t>Math 11 Options (Grad Requirement)</a:t>
            </a:r>
          </a:p>
          <a:p>
            <a:r>
              <a:rPr lang="en-US" altLang="en-US" sz="2400" dirty="0"/>
              <a:t>Workplace Mathematics 11</a:t>
            </a:r>
          </a:p>
          <a:p>
            <a:r>
              <a:rPr lang="en-US" altLang="en-US" sz="2400" dirty="0"/>
              <a:t>Pre-Calculus 11</a:t>
            </a:r>
          </a:p>
          <a:p>
            <a:r>
              <a:rPr lang="en-US" altLang="en-US" sz="2400" dirty="0"/>
              <a:t>Foundations of Math 11 (Bridge )</a:t>
            </a:r>
          </a:p>
          <a:p>
            <a:pPr marL="0" indent="0">
              <a:buNone/>
            </a:pPr>
            <a:endParaRPr lang="en-US" altLang="en-US" sz="2400" dirty="0"/>
          </a:p>
          <a:p>
            <a:pPr marL="274320" lvl="1" indent="0">
              <a:buNone/>
            </a:pPr>
            <a:endParaRPr lang="en-US" sz="2400" dirty="0">
              <a:solidFill>
                <a:schemeClr val="tx1"/>
              </a:solidFill>
            </a:endParaRPr>
          </a:p>
          <a:p>
            <a:pPr marL="0" indent="0">
              <a:buNone/>
            </a:pPr>
            <a:endParaRPr lang="en-US" dirty="0"/>
          </a:p>
        </p:txBody>
      </p:sp>
    </p:spTree>
    <p:extLst>
      <p:ext uri="{BB962C8B-B14F-4D97-AF65-F5344CB8AC3E}">
        <p14:creationId xmlns:p14="http://schemas.microsoft.com/office/powerpoint/2010/main" val="728283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Mathematics</a:t>
            </a:r>
          </a:p>
        </p:txBody>
      </p:sp>
      <p:sp>
        <p:nvSpPr>
          <p:cNvPr id="3" name="Content Placeholder 2"/>
          <p:cNvSpPr>
            <a:spLocks noGrp="1"/>
          </p:cNvSpPr>
          <p:nvPr>
            <p:ph sz="quarter" idx="1"/>
          </p:nvPr>
        </p:nvSpPr>
        <p:spPr/>
        <p:txBody>
          <a:bodyPr vert="horz" lIns="91440" tIns="45720" rIns="91440" bIns="45720" anchor="t">
            <a:normAutofit fontScale="92500" lnSpcReduction="20000"/>
          </a:bodyPr>
          <a:lstStyle/>
          <a:p>
            <a:pPr marL="0" indent="0">
              <a:buNone/>
            </a:pPr>
            <a:r>
              <a:rPr lang="en-US" b="1" u="sng" dirty="0"/>
              <a:t>Math 12 Options </a:t>
            </a:r>
          </a:p>
          <a:p>
            <a:pPr marL="0" indent="0">
              <a:buNone/>
            </a:pPr>
            <a:endParaRPr lang="en-US" dirty="0"/>
          </a:p>
          <a:p>
            <a:pPr lvl="1">
              <a:buFont typeface="Wingdings" panose="05000000000000000000" pitchFamily="2" charset="2"/>
              <a:buChar char="v"/>
            </a:pPr>
            <a:r>
              <a:rPr lang="en-US" sz="2800" dirty="0">
                <a:solidFill>
                  <a:schemeClr val="tx1"/>
                </a:solidFill>
              </a:rPr>
              <a:t>Pre-calculus 12</a:t>
            </a:r>
          </a:p>
          <a:p>
            <a:pPr lvl="1">
              <a:buFont typeface="Wingdings" panose="05000000000000000000" pitchFamily="2" charset="2"/>
              <a:buChar char="v"/>
            </a:pPr>
            <a:r>
              <a:rPr lang="en-US" sz="2800" dirty="0">
                <a:solidFill>
                  <a:schemeClr val="tx1"/>
                </a:solidFill>
              </a:rPr>
              <a:t>Calculus 12</a:t>
            </a:r>
          </a:p>
          <a:p>
            <a:pPr lvl="1">
              <a:buFont typeface="Wingdings" panose="05000000000000000000" pitchFamily="2" charset="2"/>
              <a:buChar char="v"/>
            </a:pPr>
            <a:r>
              <a:rPr lang="en-US" sz="2800" dirty="0">
                <a:solidFill>
                  <a:schemeClr val="tx1"/>
                </a:solidFill>
              </a:rPr>
              <a:t>Pre-calculus 12 Honours/Calculus 12 Honours </a:t>
            </a:r>
          </a:p>
          <a:p>
            <a:pPr lvl="2">
              <a:buFont typeface="Wingdings" panose="05000000000000000000" pitchFamily="2" charset="2"/>
              <a:buChar char="v"/>
            </a:pPr>
            <a:r>
              <a:rPr lang="en-US" sz="2600" dirty="0"/>
              <a:t>(is a year-long program) </a:t>
            </a:r>
          </a:p>
          <a:p>
            <a:pPr lvl="1">
              <a:buFont typeface="Wingdings" panose="05000000000000000000" pitchFamily="2" charset="2"/>
              <a:buChar char="v"/>
            </a:pPr>
            <a:r>
              <a:rPr lang="en-US" sz="2800" dirty="0">
                <a:solidFill>
                  <a:schemeClr val="tx1"/>
                </a:solidFill>
              </a:rPr>
              <a:t>Independent Directed Studies (IDS) Mathematics</a:t>
            </a:r>
          </a:p>
          <a:p>
            <a:pPr lvl="1">
              <a:buFont typeface="Wingdings" panose="05000000000000000000" pitchFamily="2" charset="2"/>
              <a:buChar char="v"/>
            </a:pPr>
            <a:endParaRPr lang="en-US" sz="2800" dirty="0">
              <a:solidFill>
                <a:schemeClr val="tx1"/>
              </a:solidFill>
            </a:endParaRPr>
          </a:p>
          <a:p>
            <a:pPr marL="274320" lvl="1" indent="0">
              <a:buNone/>
            </a:pPr>
            <a:r>
              <a:rPr lang="en-US" sz="2800" b="1" dirty="0">
                <a:solidFill>
                  <a:schemeClr val="tx1"/>
                </a:solidFill>
              </a:rPr>
              <a:t>Grade 12 Math is not required for Graduation but check post-secondary program requirements</a:t>
            </a:r>
          </a:p>
        </p:txBody>
      </p:sp>
    </p:spTree>
    <p:extLst>
      <p:ext uri="{BB962C8B-B14F-4D97-AF65-F5344CB8AC3E}">
        <p14:creationId xmlns:p14="http://schemas.microsoft.com/office/powerpoint/2010/main" val="346953782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Fra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61D1D779C7E8478163AFBC8BA41FE2" ma:contentTypeVersion="1" ma:contentTypeDescription="Create a new document." ma:contentTypeScope="" ma:versionID="f16b7aac0c8361f393fdf1c3224a2c9a">
  <xsd:schema xmlns:xsd="http://www.w3.org/2001/XMLSchema" xmlns:xs="http://www.w3.org/2001/XMLSchema" xmlns:p="http://schemas.microsoft.com/office/2006/metadata/properties" xmlns:ns1="http://schemas.microsoft.com/sharepoint/v3" targetNamespace="http://schemas.microsoft.com/office/2006/metadata/properties" ma:root="true" ma:fieldsID="ff01fac345008aa34b3a53f2166bf3c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2420778-2B82-4DA4-942E-9A844A3253FA}"/>
</file>

<file path=customXml/itemProps2.xml><?xml version="1.0" encoding="utf-8"?>
<ds:datastoreItem xmlns:ds="http://schemas.openxmlformats.org/officeDocument/2006/customXml" ds:itemID="{849EF033-E89C-40FA-BFB2-EC7634B7922A}"/>
</file>

<file path=customXml/itemProps3.xml><?xml version="1.0" encoding="utf-8"?>
<ds:datastoreItem xmlns:ds="http://schemas.openxmlformats.org/officeDocument/2006/customXml" ds:itemID="{EBB65F79-B6B9-4B17-B454-D9096DBF781E}"/>
</file>

<file path=docProps/app.xml><?xml version="1.0" encoding="utf-8"?>
<Properties xmlns="http://schemas.openxmlformats.org/officeDocument/2006/extended-properties" xmlns:vt="http://schemas.openxmlformats.org/officeDocument/2006/docPropsVTypes">
  <Template/>
  <TotalTime>53017</TotalTime>
  <Words>3576</Words>
  <Application>Microsoft Office PowerPoint</Application>
  <PresentationFormat>On-screen Show (4:3)</PresentationFormat>
  <Paragraphs>578</Paragraphs>
  <Slides>41</Slides>
  <Notes>31</Notes>
  <HiddenSlides>6</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41</vt:i4>
      </vt:variant>
    </vt:vector>
  </HeadingPairs>
  <TitlesOfParts>
    <vt:vector size="55" baseType="lpstr">
      <vt:lpstr>Arial</vt:lpstr>
      <vt:lpstr>BC Sans</vt:lpstr>
      <vt:lpstr>Calibri</vt:lpstr>
      <vt:lpstr>Corbel</vt:lpstr>
      <vt:lpstr>Courier New</vt:lpstr>
      <vt:lpstr>Georgia</vt:lpstr>
      <vt:lpstr>Monotype Sorts</vt:lpstr>
      <vt:lpstr>Segoe UI</vt:lpstr>
      <vt:lpstr>Times New Roman</vt:lpstr>
      <vt:lpstr>Wingdings</vt:lpstr>
      <vt:lpstr>Wingdings 2</vt:lpstr>
      <vt:lpstr>Civic</vt:lpstr>
      <vt:lpstr>Frame</vt:lpstr>
      <vt:lpstr>Microsoft ClipArt Gallery</vt:lpstr>
      <vt:lpstr>Pinetree Secondary  Grade 10-12 Parent Night </vt:lpstr>
      <vt:lpstr>   GRADUATION PROGRAM (Grades 10-12) 80 Credits  </vt:lpstr>
      <vt:lpstr>      Graduation Assessments  </vt:lpstr>
      <vt:lpstr>Indigenous-Focused Graduation Requirement</vt:lpstr>
      <vt:lpstr> Arts Education 10, 11, or 12 --Applied Design, Skills, and Technologies 10, 11 or 12</vt:lpstr>
      <vt:lpstr>English</vt:lpstr>
      <vt:lpstr>English</vt:lpstr>
      <vt:lpstr>Mathematics</vt:lpstr>
      <vt:lpstr>Mathematics</vt:lpstr>
      <vt:lpstr>Social Studies </vt:lpstr>
      <vt:lpstr>Course Equivalency/External Credits</vt:lpstr>
      <vt:lpstr>Honours/Advanced Placement</vt:lpstr>
      <vt:lpstr>Honours Courses</vt:lpstr>
      <vt:lpstr>Honours Courses </vt:lpstr>
      <vt:lpstr>PowerPoint Presentation</vt:lpstr>
      <vt:lpstr>PowerPoint Presentation</vt:lpstr>
      <vt:lpstr>PowerPoint Presentation</vt:lpstr>
      <vt:lpstr>PowerPoint Presentation</vt:lpstr>
      <vt:lpstr>PowerPoint Presentation</vt:lpstr>
      <vt:lpstr>Post Secondary Applications and Admission</vt:lpstr>
      <vt:lpstr>PowerPoint Presentation</vt:lpstr>
      <vt:lpstr>University &amp; College Options in BC</vt:lpstr>
      <vt:lpstr>Language Courses </vt:lpstr>
      <vt:lpstr>Post Secondary Education:  SFU Admission Requirements</vt:lpstr>
      <vt:lpstr>       SFU Quantitative and Analytical Skills Requirement </vt:lpstr>
      <vt:lpstr>UBC Holistic Admission Evaluation</vt:lpstr>
      <vt:lpstr>How UBC Holistic Admission Cont’d</vt:lpstr>
      <vt:lpstr>               SFU &amp; UBC English Language Competency</vt:lpstr>
      <vt:lpstr>University of Victoria</vt:lpstr>
      <vt:lpstr>Douglas College</vt:lpstr>
      <vt:lpstr>     CHOOSING COURSES Important Decisions…  </vt:lpstr>
      <vt:lpstr>Course Calendar Online</vt:lpstr>
      <vt:lpstr>Detailed Description of all courses!</vt:lpstr>
      <vt:lpstr>Required Courses </vt:lpstr>
      <vt:lpstr>When Choosing Courses: </vt:lpstr>
      <vt:lpstr> Extra and Online Classes</vt:lpstr>
      <vt:lpstr>STUDENT SUCCESS</vt:lpstr>
      <vt:lpstr>Summer School</vt:lpstr>
      <vt:lpstr>Summer School/Online</vt:lpstr>
      <vt:lpstr>Course Selection: </vt:lpstr>
      <vt:lpstr>Questions? </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of 2006 –  The Road To Graduation…</dc:title>
  <dc:creator>Meena Dhillon</dc:creator>
  <cp:lastModifiedBy>Gushta, Lisa</cp:lastModifiedBy>
  <cp:revision>811</cp:revision>
  <cp:lastPrinted>2023-01-19T19:14:21Z</cp:lastPrinted>
  <dcterms:created xsi:type="dcterms:W3CDTF">2005-09-21T03:57:44Z</dcterms:created>
  <dcterms:modified xsi:type="dcterms:W3CDTF">2024-01-29T23:59:48Z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0x0101004861D1D779C7E8478163AFBC8BA41FE2</vt:lpwstr>
  </property>
</Properties>
</file>