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customXml/itemProps1.xml" ContentType="application/vnd.openxmlformats-officedocument.customXmlProperties+xml"/>
  <Default Extension="wmf" ContentType="image/x-wmf"/>
  <Default Extension="rels" ContentType="application/vnd.openxmlformats-package.relationship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Default Extension="png" ContentType="image/png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Default Extension="jpeg" ContentType="image/jpeg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358" r:id="rId4"/>
    <p:sldId id="359" r:id="rId5"/>
    <p:sldId id="360" r:id="rId6"/>
    <p:sldId id="361" r:id="rId7"/>
    <p:sldId id="362" r:id="rId8"/>
    <p:sldId id="363" r:id="rId9"/>
    <p:sldId id="364" r:id="rId10"/>
    <p:sldId id="309" r:id="rId11"/>
    <p:sldId id="322" r:id="rId12"/>
    <p:sldId id="261" r:id="rId13"/>
    <p:sldId id="327" r:id="rId14"/>
    <p:sldId id="328" r:id="rId15"/>
    <p:sldId id="329" r:id="rId16"/>
    <p:sldId id="343" r:id="rId17"/>
    <p:sldId id="332" r:id="rId18"/>
    <p:sldId id="352" r:id="rId19"/>
    <p:sldId id="353" r:id="rId20"/>
    <p:sldId id="333" r:id="rId21"/>
    <p:sldId id="334" r:id="rId22"/>
    <p:sldId id="335" r:id="rId23"/>
    <p:sldId id="342" r:id="rId24"/>
    <p:sldId id="356" r:id="rId25"/>
    <p:sldId id="357" r:id="rId26"/>
    <p:sldId id="347" r:id="rId27"/>
    <p:sldId id="345" r:id="rId28"/>
    <p:sldId id="365" r:id="rId29"/>
    <p:sldId id="366" r:id="rId30"/>
    <p:sldId id="269" r:id="rId31"/>
  </p:sldIdLst>
  <p:sldSz cx="9144000" cy="6858000" type="screen4x3"/>
  <p:notesSz cx="7010400" cy="92964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13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91" autoAdjust="0"/>
  </p:normalViewPr>
  <p:slideViewPr>
    <p:cSldViewPr>
      <p:cViewPr varScale="1">
        <p:scale>
          <a:sx n="97" d="100"/>
          <a:sy n="97" d="100"/>
        </p:scale>
        <p:origin x="-13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6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40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1"/>
            <a:ext cx="3037840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421"/>
            <a:ext cx="3037840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421"/>
            <a:ext cx="3037840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946A798-0685-479E-8CD6-BA8EFE783D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642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1"/>
            <a:ext cx="3037840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6510"/>
            <a:ext cx="5140960" cy="418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421"/>
            <a:ext cx="3037840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421"/>
            <a:ext cx="3037840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188C72B-020C-4500-B099-609DA9B905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9366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8C72B-020C-4500-B099-609DA9B9053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8C72B-020C-4500-B099-609DA9B9053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8C72B-020C-4500-B099-609DA9B9053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C2B03FB-3A22-40B5-8B23-0BE0E2F7B94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AFA88B-87FB-4D94-9F1C-1694C3AC5D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595F6DC3-9B47-4E5E-92B6-693542C192E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93C066FE-EF88-4455-A04B-995BAF16C51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BCBE1A1-2C06-4F18-8524-8E4DE657C28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29EDC3-E536-4A2C-A6D9-C1D9EE0C64C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1FDF23D-7DB8-46FE-AE98-D42E9D55D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E840F99F-317F-4505-83E1-4EF99089F64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6102BD8-6B39-4849-B1A2-39B87DE2A2A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4126919-1DD0-43CA-8290-52DC3D5BA2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3220EAC6-C62F-4A3F-B405-BB5AC099BD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9FA00BD4-7573-4C85-91FA-3D3D4DBA42B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hyperlink" Target="http://public.sd43.bc.ca/secondary/Pinetree/careercentre/default.asp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.sd43.bc.ca/secondary/Pinetree/careercentre/default.asp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you.ubc.ca/ubc/vancouver/cdnhs.ezc" TargetMode="External"/><Relationship Id="rId2" Type="http://schemas.openxmlformats.org/officeDocument/2006/relationships/hyperlink" Target="https://you.ubc.ca/ubc/vancouver/elas.ezc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eb.uvic.ca/calendar2009/FACS/UnIn/UnAd/UCYe1ARBSSG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uac.on.ca/105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cgill.ca/applying/standards/canada/" TargetMode="External"/><Relationship Id="rId2" Type="http://schemas.openxmlformats.org/officeDocument/2006/relationships/hyperlink" Target="http://www.mcgill.ca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572000"/>
            <a:ext cx="6400800" cy="1828800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March 7</a:t>
            </a:r>
            <a:r>
              <a:rPr lang="en-US" baseline="30000" dirty="0" smtClean="0"/>
              <a:t>th</a:t>
            </a:r>
            <a:r>
              <a:rPr lang="en-US" dirty="0" smtClean="0"/>
              <a:t>, 2013</a:t>
            </a:r>
          </a:p>
        </p:txBody>
      </p:sp>
      <p:sp>
        <p:nvSpPr>
          <p:cNvPr id="1740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533400"/>
            <a:ext cx="8305800" cy="2057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Class of 2014– </a:t>
            </a:r>
            <a:br>
              <a:rPr lang="en-US" dirty="0" smtClean="0"/>
            </a:br>
            <a:r>
              <a:rPr lang="en-US" dirty="0" smtClean="0"/>
              <a:t>The Road To Graduation and Beyond</a:t>
            </a:r>
            <a:br>
              <a:rPr lang="en-US" dirty="0" smtClean="0"/>
            </a:br>
            <a:endParaRPr lang="en-CA" dirty="0" smtClean="0"/>
          </a:p>
        </p:txBody>
      </p:sp>
      <p:pic>
        <p:nvPicPr>
          <p:cNvPr id="17411" name="Picture 6" descr="MCj0398587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2590800"/>
            <a:ext cx="2590800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Rectangle 9"/>
          <p:cNvSpPr>
            <a:spLocks noChangeArrowheads="1"/>
          </p:cNvSpPr>
          <p:nvPr/>
        </p:nvSpPr>
        <p:spPr bwMode="auto">
          <a:xfrm>
            <a:off x="5248275" y="4381500"/>
            <a:ext cx="1841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Advice for students from Previous Grade 12’s:</a:t>
            </a:r>
          </a:p>
        </p:txBody>
      </p:sp>
      <p:sp>
        <p:nvSpPr>
          <p:cNvPr id="19458" name="Content Placeholder 3"/>
          <p:cNvSpPr>
            <a:spLocks noGrp="1"/>
          </p:cNvSpPr>
          <p:nvPr>
            <p:ph sz="quarter" idx="1"/>
          </p:nvPr>
        </p:nvSpPr>
        <p:spPr>
          <a:xfrm>
            <a:off x="228600" y="1447801"/>
            <a:ext cx="8610600" cy="5715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800" b="1" dirty="0" smtClean="0"/>
              <a:t>Next year as a GRADE 12 student it will be very important to do the following:</a:t>
            </a:r>
          </a:p>
          <a:p>
            <a:pPr eaLnBrk="1" hangingPunct="1"/>
            <a:r>
              <a:rPr lang="en-US" sz="2000" dirty="0" smtClean="0"/>
              <a:t>Read the Howl daily (on the website)</a:t>
            </a:r>
          </a:p>
          <a:p>
            <a:pPr eaLnBrk="1" hangingPunct="1"/>
            <a:r>
              <a:rPr lang="en-US" sz="2000" dirty="0" smtClean="0"/>
              <a:t>Visit the career centre often</a:t>
            </a:r>
          </a:p>
          <a:p>
            <a:pPr eaLnBrk="1" hangingPunct="1"/>
            <a:r>
              <a:rPr lang="en-US" sz="2000" dirty="0" smtClean="0"/>
              <a:t>Attend as many post secondary information sessions as possible –this information will be in the howl as dates come up</a:t>
            </a:r>
          </a:p>
          <a:p>
            <a:pPr eaLnBrk="1" hangingPunct="1"/>
            <a:r>
              <a:rPr lang="en-US" sz="2000" dirty="0" smtClean="0"/>
              <a:t>When applying to post secondary institutions apply to more than 1 school</a:t>
            </a:r>
          </a:p>
          <a:p>
            <a:pPr eaLnBrk="1" hangingPunct="1"/>
            <a:r>
              <a:rPr lang="en-US" sz="2000" dirty="0" smtClean="0"/>
              <a:t>Write the LPI in Semester II if needed</a:t>
            </a:r>
          </a:p>
          <a:p>
            <a:pPr eaLnBrk="1" hangingPunct="1"/>
            <a:r>
              <a:rPr lang="en-US" sz="2000" dirty="0" smtClean="0"/>
              <a:t>Apply for Scholarships</a:t>
            </a:r>
          </a:p>
          <a:p>
            <a:pPr eaLnBrk="1" hangingPunct="1"/>
            <a:r>
              <a:rPr lang="en-US" sz="2000" dirty="0" smtClean="0"/>
              <a:t>Finish Your Grad Transitions</a:t>
            </a:r>
          </a:p>
          <a:p>
            <a:pPr eaLnBrk="1" hangingPunct="1"/>
            <a:r>
              <a:rPr lang="en-US" sz="2000" dirty="0" smtClean="0"/>
              <a:t>Stay organized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CAREER CENTRE   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hlinkClick r:id="rId2"/>
              </a:rPr>
              <a:t>http://public.sd43.bc.ca/secondary/Pinetree/careercentre/default.aspx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Scholarship Information</a:t>
            </a:r>
          </a:p>
          <a:p>
            <a:pPr eaLnBrk="1" hangingPunct="1"/>
            <a:r>
              <a:rPr lang="en-US" dirty="0" smtClean="0"/>
              <a:t>Post Secondary Information</a:t>
            </a:r>
          </a:p>
          <a:p>
            <a:pPr eaLnBrk="1" hangingPunct="1"/>
            <a:r>
              <a:rPr lang="en-US" dirty="0" smtClean="0"/>
              <a:t>Career Information</a:t>
            </a:r>
          </a:p>
          <a:p>
            <a:pPr eaLnBrk="1" hangingPunct="1"/>
            <a:r>
              <a:rPr lang="en-US" dirty="0" smtClean="0"/>
              <a:t>Volunteer Opportunities</a:t>
            </a:r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See Mr. McBride anytime in Room A200</a:t>
            </a:r>
          </a:p>
          <a:p>
            <a:pPr eaLnBrk="1" hangingPunct="1"/>
            <a:endParaRPr lang="en-US" dirty="0" smtClean="0"/>
          </a:p>
        </p:txBody>
      </p:sp>
      <p:pic>
        <p:nvPicPr>
          <p:cNvPr id="20483" name="Picture 11" descr="MCBD06663_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304800"/>
            <a:ext cx="1371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Scholarships</a:t>
            </a:r>
            <a:endParaRPr lang="en-CA" dirty="0" smtClean="0"/>
          </a:p>
        </p:txBody>
      </p:sp>
      <p:sp>
        <p:nvSpPr>
          <p:cNvPr id="3584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en-US" sz="2800" dirty="0" smtClean="0"/>
              <a:t>Grade 12’s will receive scholarship information Mid- October. A meeting is held to provide information on:</a:t>
            </a:r>
          </a:p>
          <a:p>
            <a:pPr eaLnBrk="1" hangingPunct="1"/>
            <a:r>
              <a:rPr lang="en-US" sz="2800" dirty="0" smtClean="0"/>
              <a:t>External Scholarships</a:t>
            </a:r>
          </a:p>
          <a:p>
            <a:pPr eaLnBrk="1" hangingPunct="1"/>
            <a:r>
              <a:rPr lang="en-US" sz="2800" dirty="0" smtClean="0"/>
              <a:t>University Entrance Scholarships</a:t>
            </a:r>
          </a:p>
          <a:p>
            <a:pPr eaLnBrk="1" hangingPunct="1"/>
            <a:r>
              <a:rPr lang="en-US" sz="2800" dirty="0" smtClean="0"/>
              <a:t>Provincial Scholarships</a:t>
            </a:r>
          </a:p>
          <a:p>
            <a:pPr eaLnBrk="1" hangingPunct="1"/>
            <a:r>
              <a:rPr lang="en-US" sz="2800" dirty="0" smtClean="0"/>
              <a:t>Local Scholarships</a:t>
            </a:r>
          </a:p>
          <a:p>
            <a:pPr eaLnBrk="1" hangingPunct="1"/>
            <a:r>
              <a:rPr lang="en-US" sz="2800" dirty="0" smtClean="0"/>
              <a:t>District Scholarships</a:t>
            </a:r>
          </a:p>
          <a:p>
            <a:pPr eaLnBrk="1" hangingPunct="1"/>
            <a:r>
              <a:rPr lang="en-US" sz="2800" dirty="0" smtClean="0"/>
              <a:t>Passport to Education</a:t>
            </a:r>
          </a:p>
          <a:p>
            <a:r>
              <a:rPr lang="en-US" sz="2800" dirty="0" smtClean="0">
                <a:hlinkClick r:id="rId2"/>
              </a:rPr>
              <a:t>http://public.sd43.bc.ca/secondary/Pinetree/careercentre/default.aspx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Post Secondary Education: </a:t>
            </a:r>
            <a:r>
              <a:rPr lang="en-US" sz="2800" i="1" dirty="0" smtClean="0"/>
              <a:t>Simon Fraser University </a:t>
            </a:r>
            <a:endParaRPr lang="en-US" sz="2800" dirty="0" smtClean="0"/>
          </a:p>
        </p:txBody>
      </p:sp>
      <p:sp>
        <p:nvSpPr>
          <p:cNvPr id="5017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527048"/>
            <a:ext cx="8503920" cy="502615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/>
              <a:t>General Admission:</a:t>
            </a:r>
          </a:p>
          <a:p>
            <a:pPr eaLnBrk="1" hangingPunct="1">
              <a:lnSpc>
                <a:spcPct val="90000"/>
              </a:lnSpc>
            </a:pPr>
            <a:r>
              <a:rPr lang="en-US" sz="1400" dirty="0" smtClean="0"/>
              <a:t>Graduation</a:t>
            </a:r>
          </a:p>
          <a:p>
            <a:pPr eaLnBrk="1" hangingPunct="1">
              <a:lnSpc>
                <a:spcPct val="90000"/>
              </a:lnSpc>
            </a:pPr>
            <a:r>
              <a:rPr lang="en-US" sz="1400" dirty="0" smtClean="0"/>
              <a:t>English 11 &amp; 12</a:t>
            </a:r>
          </a:p>
          <a:p>
            <a:pPr eaLnBrk="1" hangingPunct="1">
              <a:lnSpc>
                <a:spcPct val="90000"/>
              </a:lnSpc>
            </a:pPr>
            <a:r>
              <a:rPr lang="en-US" sz="1400" dirty="0" smtClean="0"/>
              <a:t>Socials 11</a:t>
            </a:r>
          </a:p>
          <a:p>
            <a:pPr eaLnBrk="1" hangingPunct="1">
              <a:lnSpc>
                <a:spcPct val="90000"/>
              </a:lnSpc>
            </a:pPr>
            <a:r>
              <a:rPr lang="en-US" sz="1400" dirty="0" smtClean="0"/>
              <a:t>Principles of Math 11</a:t>
            </a:r>
            <a:endParaRPr lang="en-US" sz="1400" i="1" dirty="0" smtClean="0"/>
          </a:p>
          <a:p>
            <a:pPr eaLnBrk="1" hangingPunct="1">
              <a:lnSpc>
                <a:spcPct val="90000"/>
              </a:lnSpc>
            </a:pPr>
            <a:r>
              <a:rPr lang="en-US" sz="1400" dirty="0" smtClean="0"/>
              <a:t>Language 11 (beginner language 11 or higher) </a:t>
            </a:r>
          </a:p>
          <a:p>
            <a:pPr eaLnBrk="1" hangingPunct="1">
              <a:lnSpc>
                <a:spcPct val="90000"/>
              </a:lnSpc>
            </a:pPr>
            <a:r>
              <a:rPr lang="en-US" sz="1400" dirty="0" smtClean="0"/>
              <a:t>Science 11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     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  <p:sp>
        <p:nvSpPr>
          <p:cNvPr id="50179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228600" y="3276600"/>
            <a:ext cx="8305800" cy="32385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sz="2400" b="1" dirty="0" smtClean="0"/>
              <a:t>Entrance Averages:</a:t>
            </a:r>
            <a:endParaRPr lang="en-US" sz="2400" dirty="0" smtClean="0"/>
          </a:p>
          <a:p>
            <a:pPr eaLnBrk="1" hangingPunct="1"/>
            <a:r>
              <a:rPr lang="en-US" sz="2000" dirty="0" smtClean="0"/>
              <a:t>Based on 4 Grade 12 Courses</a:t>
            </a:r>
          </a:p>
          <a:p>
            <a:pPr eaLnBrk="1" hangingPunct="1"/>
            <a:r>
              <a:rPr lang="en-US" sz="2000" dirty="0" smtClean="0"/>
              <a:t>English 12 </a:t>
            </a:r>
            <a:endParaRPr lang="en-US" sz="2000" i="1" dirty="0" smtClean="0"/>
          </a:p>
          <a:p>
            <a:pPr eaLnBrk="1" hangingPunct="1"/>
            <a:r>
              <a:rPr lang="en-US" sz="2000" dirty="0" smtClean="0"/>
              <a:t>3 other academic 12’s </a:t>
            </a:r>
          </a:p>
          <a:p>
            <a:pPr eaLnBrk="1" hangingPunct="1">
              <a:buFontTx/>
              <a:buNone/>
            </a:pPr>
            <a:r>
              <a:rPr lang="en-US" sz="1400" dirty="0" smtClean="0"/>
              <a:t>	</a:t>
            </a:r>
            <a:r>
              <a:rPr lang="en-US" sz="1600" dirty="0" smtClean="0"/>
              <a:t>BC First Nations Studies 12 , English Lit 12, French 12, German 12, History 12, Japanese 12, Principles of Math 12, Spanish 12, Biology 12, Chemistry 12, Geography 12, Geology 12, Physics 12, Mandarin 12</a:t>
            </a:r>
          </a:p>
          <a:p>
            <a:pPr eaLnBrk="1" hangingPunct="1"/>
            <a:r>
              <a:rPr lang="en-US" sz="2400" dirty="0" smtClean="0"/>
              <a:t>Plus(New this year): </a:t>
            </a:r>
            <a:r>
              <a:rPr lang="en-US" sz="1800" dirty="0" smtClean="0"/>
              <a:t>Calc 12, Comp </a:t>
            </a:r>
            <a:r>
              <a:rPr lang="en-US" sz="1800" dirty="0" err="1" smtClean="0"/>
              <a:t>Civ</a:t>
            </a:r>
            <a:r>
              <a:rPr lang="en-US" sz="1800" dirty="0" smtClean="0"/>
              <a:t> 12, Economics 12, Law 12</a:t>
            </a:r>
          </a:p>
          <a:p>
            <a:pPr eaLnBrk="1" hangingPunct="1"/>
            <a:r>
              <a:rPr lang="en-US" sz="1800" dirty="0" smtClean="0"/>
              <a:t>Note: SFU Accepts Language Challenge exams for admission purposes.</a:t>
            </a:r>
            <a:endParaRPr lang="en-US" sz="2400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54"/>
          <p:cNvSpPr>
            <a:spLocks noGrp="1" noChangeArrowheads="1"/>
          </p:cNvSpPr>
          <p:nvPr>
            <p:ph type="title"/>
          </p:nvPr>
        </p:nvSpPr>
        <p:spPr>
          <a:xfrm>
            <a:off x="301752" y="0"/>
            <a:ext cx="8534400" cy="987552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dirty="0" smtClean="0"/>
              <a:t>SFU Quantitative Requirements</a:t>
            </a:r>
            <a:br>
              <a:rPr lang="en-US" sz="2800" dirty="0" smtClean="0"/>
            </a:br>
            <a:r>
              <a:rPr lang="en-US" sz="2800" dirty="0" smtClean="0"/>
              <a:t>(this has not changed)</a:t>
            </a:r>
          </a:p>
        </p:txBody>
      </p:sp>
      <p:sp>
        <p:nvSpPr>
          <p:cNvPr id="51202" name="Rectangle 255"/>
          <p:cNvSpPr>
            <a:spLocks noGrp="1" noChangeArrowheads="1"/>
          </p:cNvSpPr>
          <p:nvPr>
            <p:ph sz="quarter" idx="1"/>
          </p:nvPr>
        </p:nvSpPr>
        <p:spPr>
          <a:xfrm>
            <a:off x="263525" y="1598613"/>
            <a:ext cx="7386638" cy="5030787"/>
          </a:xfrm>
        </p:spPr>
        <p:txBody>
          <a:bodyPr>
            <a:normAutofit lnSpcReduction="10000"/>
          </a:bodyPr>
          <a:lstStyle/>
          <a:p>
            <a:pPr lvl="1" eaLnBrk="1" hangingPunct="1"/>
            <a:r>
              <a:rPr lang="en-US" sz="2400" smtClean="0"/>
              <a:t>70% in Principles Math 11 or 12 depending on the program you are applying to</a:t>
            </a:r>
          </a:p>
          <a:p>
            <a:pPr lvl="1" algn="ctr" eaLnBrk="1" hangingPunct="1">
              <a:buFontTx/>
              <a:buNone/>
            </a:pPr>
            <a:r>
              <a:rPr lang="en-US" sz="2400" b="1" smtClean="0"/>
              <a:t>OR</a:t>
            </a:r>
          </a:p>
          <a:p>
            <a:pPr lvl="1" eaLnBrk="1" hangingPunct="1"/>
            <a:r>
              <a:rPr lang="en-US" sz="2400" smtClean="0"/>
              <a:t>60-69% in Principles Math 11 or 12 plus a score at least 20/30 on a diagnostic skills test (Q Placement test) at SFU before beginning their quantitative courses</a:t>
            </a:r>
          </a:p>
          <a:p>
            <a:pPr lvl="1" algn="ctr" eaLnBrk="1" hangingPunct="1">
              <a:buFontTx/>
              <a:buNone/>
            </a:pPr>
            <a:r>
              <a:rPr lang="en-US" sz="2400" b="1" smtClean="0"/>
              <a:t>OR</a:t>
            </a:r>
          </a:p>
          <a:p>
            <a:pPr lvl="1" eaLnBrk="1" hangingPunct="1"/>
            <a:r>
              <a:rPr lang="en-US" sz="2400" smtClean="0"/>
              <a:t>60-69% in Principles Math 11 or 12 plus complete within your 1</a:t>
            </a:r>
            <a:r>
              <a:rPr lang="en-US" sz="2400" baseline="30000" smtClean="0"/>
              <a:t>st</a:t>
            </a:r>
            <a:r>
              <a:rPr lang="en-US" sz="2400" smtClean="0"/>
              <a:t> year a Foundations of Analytical and Quantitative Reasoning course with a grade of C or better before beginning quantitative courses at SFU</a:t>
            </a:r>
          </a:p>
          <a:p>
            <a:pPr lvl="1" eaLnBrk="1" hangingPunct="1"/>
            <a:endParaRPr lang="en-US" sz="24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227013"/>
            <a:ext cx="8696325" cy="9921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SFU English Language Skills Requirements </a:t>
            </a:r>
            <a:br>
              <a:rPr lang="en-US" dirty="0" smtClean="0"/>
            </a:br>
            <a:r>
              <a:rPr lang="en-US" sz="3200" dirty="0" smtClean="0"/>
              <a:t>(this has not changed)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447801"/>
            <a:ext cx="8686800" cy="54102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75% or higher in English 12</a:t>
            </a:r>
          </a:p>
          <a:p>
            <a:pPr algn="ctr" eaLnBrk="1" hangingPunct="1">
              <a:buFontTx/>
              <a:buNone/>
            </a:pPr>
            <a:r>
              <a:rPr lang="en-US" sz="2400" b="1" dirty="0" smtClean="0"/>
              <a:t>OR</a:t>
            </a:r>
          </a:p>
          <a:p>
            <a:pPr eaLnBrk="1" hangingPunct="1"/>
            <a:r>
              <a:rPr lang="en-US" sz="2400" dirty="0" smtClean="0"/>
              <a:t>A grade of 60-74% in Eng 12 plus a score of 4 on the essay section of the LPI exam and a minimum score of 50% on all other parts of the LPI exam</a:t>
            </a:r>
          </a:p>
          <a:p>
            <a:pPr algn="ctr" eaLnBrk="1" hangingPunct="1">
              <a:buFontTx/>
              <a:buNone/>
            </a:pPr>
            <a:r>
              <a:rPr lang="en-US" sz="2400" b="1" dirty="0" smtClean="0"/>
              <a:t>OR</a:t>
            </a:r>
          </a:p>
          <a:p>
            <a:pPr eaLnBrk="1" hangingPunct="1"/>
            <a:r>
              <a:rPr lang="en-US" sz="2400" dirty="0" smtClean="0"/>
              <a:t>A grade of 60-74% in Eng 12 plus with in your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year complete of a Foundations in Academic Literacy course with a C or higher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SFU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Academic Requirements</a:t>
            </a:r>
          </a:p>
          <a:p>
            <a:pPr lvl="1"/>
            <a:r>
              <a:rPr lang="en-US" dirty="0" smtClean="0"/>
              <a:t>English 12, Math 12 + two additional approved grade 12 courses</a:t>
            </a:r>
          </a:p>
          <a:p>
            <a:r>
              <a:rPr lang="en-US" dirty="0" smtClean="0"/>
              <a:t>Broad Based Application</a:t>
            </a:r>
          </a:p>
          <a:p>
            <a:pPr lvl="1"/>
            <a:r>
              <a:rPr lang="en-US" dirty="0" smtClean="0"/>
              <a:t>Demonstrates excellence, leadership and/or achievement in extra-curricular area(s) such as: entrepreneurship, social activism, athletics, arts, community leadership and/or involvement</a:t>
            </a:r>
          </a:p>
          <a:p>
            <a:pPr lvl="1"/>
            <a:r>
              <a:rPr lang="en-US" dirty="0" smtClean="0"/>
              <a:t>Broad Based Application process opens December 15</a:t>
            </a:r>
            <a:r>
              <a:rPr lang="en-US" baseline="30000" dirty="0" smtClean="0"/>
              <a:t>th</a:t>
            </a:r>
            <a:r>
              <a:rPr lang="en-US" dirty="0" smtClean="0"/>
              <a:t>, 2011</a:t>
            </a:r>
          </a:p>
          <a:p>
            <a:r>
              <a:rPr lang="en-US" dirty="0" smtClean="0"/>
              <a:t>Admission Average</a:t>
            </a:r>
          </a:p>
          <a:p>
            <a:pPr lvl="1"/>
            <a:r>
              <a:rPr lang="en-US" dirty="0" smtClean="0"/>
              <a:t>80% or higher is required for broad-based admission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400" dirty="0" smtClean="0"/>
              <a:t>Post Secondary Education: </a:t>
            </a:r>
            <a:r>
              <a:rPr lang="en-US" sz="2400" i="1" dirty="0" smtClean="0"/>
              <a:t>UBC Vancouver / Okanagan </a:t>
            </a:r>
            <a:endParaRPr lang="en-US" sz="2400" dirty="0" smtClean="0"/>
          </a:p>
        </p:txBody>
      </p:sp>
      <p:sp>
        <p:nvSpPr>
          <p:cNvPr id="55298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04800" y="1524000"/>
            <a:ext cx="8613648" cy="4949952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2600" dirty="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600" dirty="0" smtClean="0"/>
              <a:t>General Admission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dirty="0" smtClean="0">
                <a:cs typeface="Times New Roman" pitchFamily="18" charset="0"/>
              </a:rPr>
              <a:t>Grade 11 Course Requirements: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cs typeface="Times New Roman" pitchFamily="18" charset="0"/>
              </a:rPr>
              <a:t>English 11, Social Studies 11, Pr. Math 11, a Language 11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dirty="0" smtClean="0">
                <a:cs typeface="Times New Roman" pitchFamily="18" charset="0"/>
              </a:rPr>
              <a:t>Beginner’s is not accepted, External Lang 11 is accepted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dirty="0" smtClean="0">
                <a:cs typeface="Times New Roman" pitchFamily="18" charset="0"/>
              </a:rPr>
              <a:t>Language requirement not needed for UBC Okanagan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cs typeface="Times New Roman" pitchFamily="18" charset="0"/>
              </a:rPr>
              <a:t>an Academic Science 11 (Bi 11, Ch 11, E. Sc 11, Ph 11)</a:t>
            </a:r>
            <a:r>
              <a:rPr lang="en-US" sz="1800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dirty="0" smtClean="0">
                <a:cs typeface="Times New Roman" pitchFamily="18" charset="0"/>
              </a:rPr>
              <a:t>Language Challenge Courses:</a:t>
            </a:r>
            <a:endParaRPr lang="en-US" sz="2800" i="1" dirty="0" smtClean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cs typeface="Times New Roman" pitchFamily="18" charset="0"/>
              </a:rPr>
              <a:t>Not accepted for admission purposes</a:t>
            </a:r>
          </a:p>
          <a:p>
            <a:pPr>
              <a:lnSpc>
                <a:spcPct val="80000"/>
              </a:lnSpc>
            </a:pPr>
            <a:r>
              <a:rPr lang="en-US" sz="2800" dirty="0" smtClean="0">
                <a:cs typeface="Times New Roman" pitchFamily="18" charset="0"/>
              </a:rPr>
              <a:t>Can be used to satisfy general admission requirement such as a language 11 or language 12 requirement for the Faculty of Arts Degree program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>
                <a:cs typeface="Times New Roman" pitchFamily="18" charset="0"/>
              </a:rPr>
              <a:t>	</a:t>
            </a:r>
            <a:endParaRPr lang="en-US" sz="1800" b="1" u="sng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758952"/>
          </a:xfrm>
        </p:spPr>
        <p:txBody>
          <a:bodyPr>
            <a:noAutofit/>
          </a:bodyPr>
          <a:lstStyle/>
          <a:p>
            <a:r>
              <a:rPr lang="en-US" sz="2800" dirty="0" smtClean="0"/>
              <a:t>Post Secondary Education: </a:t>
            </a:r>
            <a:r>
              <a:rPr lang="en-US" sz="2800" i="1" dirty="0" smtClean="0"/>
              <a:t>UBC Vancouver/ Okanagan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ENGLISH LANGUAGE REQUIRMENTS: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The English Language Admissions Standard (ELAS)</a:t>
            </a:r>
          </a:p>
          <a:p>
            <a:pPr marL="1062990" lvl="2" indent="-514350">
              <a:buFont typeface="+mj-lt"/>
              <a:buAutoNum type="arabicPeriod"/>
            </a:pPr>
            <a:r>
              <a:rPr lang="en-US" dirty="0" smtClean="0"/>
              <a:t>Meet by being in school in Canada for 3 years consecutively, up to and including grade 12</a:t>
            </a:r>
          </a:p>
          <a:p>
            <a:pPr marL="1062990" lvl="2" indent="-514350">
              <a:buFont typeface="+mj-lt"/>
              <a:buAutoNum type="arabicPeriod"/>
            </a:pPr>
            <a:r>
              <a:rPr lang="en-US" dirty="0" smtClean="0"/>
              <a:t>If not can meet this requirement in other ways. Go to https://</a:t>
            </a:r>
            <a:r>
              <a:rPr lang="en-US" dirty="0" smtClean="0">
                <a:hlinkClick r:id="rId2"/>
              </a:rPr>
              <a:t>you.ubc.ca/ubc/vancouver/elas.ezc</a:t>
            </a:r>
            <a:endParaRPr lang="en-US" dirty="0" smtClean="0"/>
          </a:p>
          <a:p>
            <a:pPr marL="1062990" lvl="2" indent="-514350">
              <a:buFont typeface="+mj-lt"/>
              <a:buAutoNum type="arabicPeriod"/>
            </a:pPr>
            <a:r>
              <a:rPr lang="en-US" dirty="0" smtClean="0"/>
              <a:t>And see pg. 40 in the UBC </a:t>
            </a:r>
            <a:r>
              <a:rPr lang="en-US" dirty="0" err="1" smtClean="0"/>
              <a:t>viewbook</a:t>
            </a:r>
            <a:r>
              <a:rPr lang="en-US" dirty="0" smtClean="0"/>
              <a:t>. (</a:t>
            </a:r>
            <a:r>
              <a:rPr lang="en-US" dirty="0" err="1" smtClean="0"/>
              <a:t>Toefl</a:t>
            </a:r>
            <a:r>
              <a:rPr lang="en-US" dirty="0" smtClean="0"/>
              <a:t>, </a:t>
            </a:r>
            <a:r>
              <a:rPr lang="en-US" dirty="0" err="1" smtClean="0"/>
              <a:t>Ielts</a:t>
            </a:r>
            <a:r>
              <a:rPr lang="en-US" dirty="0" smtClean="0"/>
              <a:t>)</a:t>
            </a:r>
          </a:p>
          <a:p>
            <a:pPr marL="1062990" lvl="2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Final Grade of 70% Grade 11 or 12 English(including provincial exam)</a:t>
            </a:r>
          </a:p>
          <a:p>
            <a:pPr marL="1062990" lvl="2" indent="-514350">
              <a:buFont typeface="+mj-lt"/>
              <a:buAutoNum type="arabicPeriod"/>
            </a:pPr>
            <a:r>
              <a:rPr lang="en-US" sz="1700" dirty="0" smtClean="0">
                <a:hlinkClick r:id="rId3"/>
              </a:rPr>
              <a:t>https://you.ubc.ca/ubc/vancouver/cdnhs.ezc</a:t>
            </a:r>
            <a:endParaRPr lang="en-US" sz="17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75895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Post Secondary Education: </a:t>
            </a:r>
            <a:r>
              <a:rPr lang="en-US" sz="2800" i="1" dirty="0" smtClean="0"/>
              <a:t>UBC Vancouver/ Okanagan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000" dirty="0" smtClean="0"/>
              <a:t>3</a:t>
            </a:r>
            <a:r>
              <a:rPr lang="en-US" sz="2800" dirty="0" smtClean="0"/>
              <a:t>. Language Proficiency Index (LPI): </a:t>
            </a:r>
          </a:p>
          <a:p>
            <a:pPr marL="1062990" lvl="2" indent="-514350"/>
            <a:r>
              <a:rPr lang="en-US" dirty="0" smtClean="0"/>
              <a:t>This is a registration requirement before you can enroll in your first year English course</a:t>
            </a:r>
          </a:p>
          <a:p>
            <a:pPr marL="1062990" lvl="2" indent="-514350"/>
            <a:r>
              <a:rPr lang="en-US" dirty="0" smtClean="0"/>
              <a:t>Exemption from the LPI requirement is determined according to the following criteria: </a:t>
            </a:r>
          </a:p>
          <a:p>
            <a:pPr marL="1337310" lvl="3" indent="-514350"/>
            <a:r>
              <a:rPr lang="en-US" dirty="0" smtClean="0"/>
              <a:t>Interim grade of 80% in En 12 (April 2012 Report Card) or a final grade of 75%. (Class mark or Blended, whichever is higher)</a:t>
            </a:r>
          </a:p>
          <a:p>
            <a:pPr marL="1337310" lvl="3" indent="-514350"/>
            <a:r>
              <a:rPr lang="en-US" dirty="0" smtClean="0"/>
              <a:t>Completing the Faculty of Arts Degree Program (BA, BFA, BMUS). These students will enroll in a mandatory first year writing requirement course</a:t>
            </a:r>
            <a:r>
              <a:rPr lang="en-US" sz="700" dirty="0" smtClean="0"/>
              <a:t/>
            </a:r>
            <a:br>
              <a:rPr lang="en-US" sz="700" dirty="0" smtClean="0"/>
            </a:br>
            <a:r>
              <a:rPr lang="en-US" sz="700" dirty="0" smtClean="0"/>
              <a:t/>
            </a:r>
            <a:br>
              <a:rPr lang="en-US" sz="700" dirty="0" smtClean="0"/>
            </a:br>
            <a:endParaRPr lang="en-US" sz="7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Agenda For Today…</a:t>
            </a:r>
            <a:endParaRPr lang="en-CA" dirty="0" smtClean="0"/>
          </a:p>
        </p:txBody>
      </p:sp>
      <p:sp>
        <p:nvSpPr>
          <p:cNvPr id="1843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609600" indent="-609600" eaLnBrk="1" hangingPunct="1">
              <a:buFont typeface="Wingdings" pitchFamily="2" charset="2"/>
              <a:buAutoNum type="arabicPeriod"/>
            </a:pPr>
            <a:endParaRPr lang="en-US" dirty="0" smtClean="0"/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dirty="0" smtClean="0"/>
              <a:t>Graduation Requirements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dirty="0" smtClean="0"/>
              <a:t>Course Planning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dirty="0" smtClean="0"/>
              <a:t>Scholarships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dirty="0" smtClean="0"/>
              <a:t>Post Secondary Options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dirty="0" smtClean="0"/>
              <a:t>Post Secondary Entrance Requirements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dirty="0" smtClean="0"/>
              <a:t>Questions?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en-CA" dirty="0" smtClean="0"/>
          </a:p>
        </p:txBody>
      </p:sp>
      <p:pic>
        <p:nvPicPr>
          <p:cNvPr id="18435" name="Picture 5" descr="MCj043266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4572000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400" dirty="0" smtClean="0"/>
              <a:t>Post Secondary Education: </a:t>
            </a:r>
            <a:r>
              <a:rPr lang="en-US" sz="2400" i="1" dirty="0" smtClean="0"/>
              <a:t>UBC Vancouver / Okanogan </a:t>
            </a:r>
            <a:endParaRPr lang="en-US" sz="2400" dirty="0" smtClean="0"/>
          </a:p>
        </p:txBody>
      </p:sp>
      <p:sp>
        <p:nvSpPr>
          <p:cNvPr id="56322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None/>
            </a:pPr>
            <a:r>
              <a:rPr lang="en-US" u="sng" dirty="0" smtClean="0"/>
              <a:t>What is different about UBC’s application process:</a:t>
            </a:r>
          </a:p>
          <a:p>
            <a:r>
              <a:rPr lang="en-US" sz="2800" dirty="0" smtClean="0"/>
              <a:t>Admission is no longer calculated on English 12 plus 3 other approved grade 12 courses</a:t>
            </a:r>
          </a:p>
          <a:p>
            <a:r>
              <a:rPr lang="en-US" sz="2800" dirty="0" smtClean="0"/>
              <a:t>UBC is now taking a holistic view towards admissions </a:t>
            </a:r>
          </a:p>
          <a:p>
            <a:r>
              <a:rPr lang="en-US" sz="2800" dirty="0" smtClean="0"/>
              <a:t>It will now be less transparent as to what it takes to get into UBC</a:t>
            </a:r>
          </a:p>
          <a:p>
            <a:r>
              <a:rPr lang="en-US" sz="2800" dirty="0" smtClean="0"/>
              <a:t>Weighting of grades vs. personal profile is unknown. Likely it will be different depending on the faculty you are applying to</a:t>
            </a:r>
          </a:p>
          <a:p>
            <a:pPr>
              <a:buNone/>
            </a:pPr>
            <a:endParaRPr lang="en-US" sz="2800" dirty="0" smtClean="0"/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Post Secondary </a:t>
            </a:r>
            <a:r>
              <a:rPr lang="en-US" dirty="0" err="1" smtClean="0"/>
              <a:t>Education:</a:t>
            </a:r>
            <a:r>
              <a:rPr lang="en-US" i="1" dirty="0" err="1" smtClean="0"/>
              <a:t>University</a:t>
            </a:r>
            <a:r>
              <a:rPr lang="en-US" i="1" dirty="0" smtClean="0"/>
              <a:t> of Victoria</a:t>
            </a:r>
            <a:endParaRPr lang="en-US" dirty="0" smtClean="0"/>
          </a:p>
        </p:txBody>
      </p:sp>
      <p:sp>
        <p:nvSpPr>
          <p:cNvPr id="573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63524" y="1598613"/>
            <a:ext cx="8651875" cy="4954587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80000"/>
              </a:lnSpc>
              <a:spcBef>
                <a:spcPct val="50000"/>
              </a:spcBef>
              <a:buClr>
                <a:schemeClr val="bg1"/>
              </a:buClr>
              <a:buFontTx/>
              <a:buNone/>
            </a:pPr>
            <a:endParaRPr lang="en-US" sz="2000" b="1" dirty="0" smtClean="0"/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  <a:buClr>
                <a:schemeClr val="bg1"/>
              </a:buClr>
              <a:buFontTx/>
              <a:buNone/>
            </a:pPr>
            <a:r>
              <a:rPr lang="en-US" sz="2000" b="1" dirty="0" smtClean="0"/>
              <a:t>General Admission Requirements</a:t>
            </a:r>
          </a:p>
          <a:p>
            <a:pPr>
              <a:spcBef>
                <a:spcPct val="50000"/>
              </a:spcBef>
              <a:buClr>
                <a:schemeClr val="bg1"/>
              </a:buClr>
              <a:buNone/>
            </a:pPr>
            <a:r>
              <a:rPr lang="en-US" sz="2000" b="1" dirty="0" smtClean="0"/>
              <a:t>Admission Averages are based on </a:t>
            </a:r>
          </a:p>
          <a:p>
            <a:pPr lvl="1">
              <a:spcBef>
                <a:spcPct val="50000"/>
              </a:spcBef>
              <a:buClr>
                <a:schemeClr val="bg1"/>
              </a:buClr>
              <a:buNone/>
            </a:pPr>
            <a:r>
              <a:rPr lang="en-US" sz="2000" dirty="0" smtClean="0"/>
              <a:t>English 12 and three additional approved academic grade 12 courses</a:t>
            </a:r>
          </a:p>
          <a:p>
            <a:pPr>
              <a:spcBef>
                <a:spcPct val="50000"/>
              </a:spcBef>
              <a:buClr>
                <a:schemeClr val="bg1"/>
              </a:buClr>
              <a:buNone/>
            </a:pPr>
            <a:r>
              <a:rPr lang="en-US" sz="2000" b="1" dirty="0" smtClean="0"/>
              <a:t>Grade 11 requirements</a:t>
            </a:r>
          </a:p>
          <a:p>
            <a:pPr lvl="1"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en-US" sz="1800" dirty="0" smtClean="0"/>
              <a:t>English 11, Social Studies 11, Pr. Math 11, an Academic Science 11 (Bi 11, Ch 11, E. Sc 11, Ph 11), Fine Arts 11, a language 11</a:t>
            </a:r>
          </a:p>
          <a:p>
            <a:pPr lvl="1"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en-US" sz="1800" dirty="0" smtClean="0"/>
              <a:t>An approved language 11 required only for the Faculty of Humanities and Fine Arts.</a:t>
            </a:r>
          </a:p>
          <a:p>
            <a:pPr lvl="1"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en-US" sz="1800" dirty="0" smtClean="0"/>
              <a:t>(approved list on the website) </a:t>
            </a:r>
            <a:r>
              <a:rPr lang="en-US" sz="1800" dirty="0" smtClean="0">
                <a:hlinkClick r:id="rId2"/>
              </a:rPr>
              <a:t>http://web.uvic.ca/calendar2009/FACS/UnIn/UnAd/UCYe1ARBSSG.html</a:t>
            </a:r>
            <a:endParaRPr lang="en-US" sz="1800" dirty="0" smtClean="0"/>
          </a:p>
          <a:p>
            <a:pPr lvl="1"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v"/>
            </a:pPr>
            <a:endParaRPr lang="en-US" sz="18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2400" dirty="0" smtClean="0"/>
              <a:t>Post Secondary Education: </a:t>
            </a:r>
            <a:r>
              <a:rPr lang="en-US" sz="2400" i="1" dirty="0" smtClean="0"/>
              <a:t>University of Victoria</a:t>
            </a:r>
            <a:endParaRPr lang="en-US" sz="2400" dirty="0" smtClean="0"/>
          </a:p>
        </p:txBody>
      </p:sp>
      <p:sp>
        <p:nvSpPr>
          <p:cNvPr id="58370" name="Content Placeholder 2"/>
          <p:cNvSpPr>
            <a:spLocks noGrp="1"/>
          </p:cNvSpPr>
          <p:nvPr>
            <p:ph sz="quarter" idx="1"/>
          </p:nvPr>
        </p:nvSpPr>
        <p:spPr>
          <a:xfrm>
            <a:off x="263524" y="1598613"/>
            <a:ext cx="8423275" cy="4954587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b="1" dirty="0" smtClean="0"/>
              <a:t>NEW Effective May 2012 Academic Writing Requirement</a:t>
            </a:r>
          </a:p>
          <a:p>
            <a:r>
              <a:rPr lang="en-US" sz="2400" dirty="0" smtClean="0"/>
              <a:t>To ensure that you have an opportunity to develop the advanced literacy skills expected at the university level, all undergraduate students enrolled in a degree program are required to complete a 1.5 unit AWR-designated course </a:t>
            </a:r>
          </a:p>
          <a:p>
            <a:endParaRPr lang="en-US" sz="2400" dirty="0" smtClean="0"/>
          </a:p>
          <a:p>
            <a:r>
              <a:rPr lang="en-US" sz="2400" u="sng" dirty="0" smtClean="0"/>
              <a:t>To be exempted from taking this course:</a:t>
            </a:r>
          </a:p>
          <a:p>
            <a:pPr lvl="1"/>
            <a:r>
              <a:rPr lang="en-US" sz="1900" dirty="0" smtClean="0"/>
              <a:t>score of at least 86% on the BC English 12 Provincial Examination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b="1" u="sng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Applying To Post Secondary</a:t>
            </a:r>
            <a:endParaRPr lang="en-CA" smtClean="0"/>
          </a:p>
        </p:txBody>
      </p:sp>
      <p:sp>
        <p:nvSpPr>
          <p:cNvPr id="6553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Be careful – each institution has different math, language, English and other course pre-requisites.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Check with your counsellor or in the Career Centre.</a:t>
            </a:r>
            <a:endParaRPr lang="en-CA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Basic Admission Requirements</a:t>
            </a:r>
          </a:p>
          <a:p>
            <a:pPr>
              <a:buNone/>
            </a:pPr>
            <a:endParaRPr lang="en-US" dirty="0" smtClean="0"/>
          </a:p>
          <a:p>
            <a:r>
              <a:rPr lang="en-US" sz="2400" dirty="0" smtClean="0"/>
              <a:t>English 12 plus 4 academic courses (formerly provincially examinable)</a:t>
            </a:r>
          </a:p>
          <a:p>
            <a:r>
              <a:rPr lang="en-US" sz="2400" dirty="0" smtClean="0"/>
              <a:t>Average will be calculated on English 12 plus these 4 subjects or 5 subjects if Calculus 12 is required for the faculty student is apply to (e.g. Science, Business)</a:t>
            </a:r>
          </a:p>
          <a:p>
            <a:r>
              <a:rPr lang="en-US" sz="2400" dirty="0" smtClean="0"/>
              <a:t>Note: Language Challenge Course Marks are not acceptable Note: for online courses 50% of the course must be done to be considered for admission</a:t>
            </a:r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Post Secondary Education: University of Toronto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u="sng" dirty="0" smtClean="0"/>
              <a:t>University of Toronto’s Policy on Repeated Courses: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Individual programs at U of T reserve the right to give preference to students whose marks are the result of a first attempt at each course, particularly in prerequisite subjects</a:t>
            </a:r>
          </a:p>
          <a:p>
            <a:r>
              <a:rPr lang="en-US" dirty="0" smtClean="0"/>
              <a:t>Faculty of Applied Science and Engineering generally consider first attempts ONLY.</a:t>
            </a:r>
          </a:p>
          <a:p>
            <a:r>
              <a:rPr lang="en-US" dirty="0" err="1" smtClean="0"/>
              <a:t>Rotman</a:t>
            </a:r>
            <a:r>
              <a:rPr lang="en-US" dirty="0" smtClean="0"/>
              <a:t> Commerce Program in the Faculty of Arts and Science will ONLY consider first attempt in all courses.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Post Secondary Education: University of Toronto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Ontario Universities General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dirty="0" smtClean="0"/>
              <a:t>Common Application Process- please refer to the following website to apply online</a:t>
            </a:r>
          </a:p>
          <a:p>
            <a:pPr>
              <a:buNone/>
            </a:pPr>
            <a:r>
              <a:rPr lang="en-US" sz="2000" dirty="0" smtClean="0">
                <a:hlinkClick r:id="rId2"/>
              </a:rPr>
              <a:t>http://www.ouac.on.ca/105/</a:t>
            </a:r>
            <a:endParaRPr lang="en-US" sz="2000" dirty="0" smtClean="0"/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Deadline for early admission to all Ontario universities is early January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Grade 11 marks will be used for early admission offers as Semester I final marks usually are not available until February.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Recommended that when you have new grades you send new transcripts.</a:t>
            </a:r>
          </a:p>
          <a:p>
            <a:pPr>
              <a:buNone/>
            </a:pPr>
            <a:endParaRPr lang="en-US" sz="16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Post Secondary Education: Eastern Universities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University of McGill</a:t>
            </a:r>
          </a:p>
          <a:p>
            <a:pPr>
              <a:buNone/>
            </a:pPr>
            <a:r>
              <a:rPr lang="en-US" dirty="0" smtClean="0"/>
              <a:t>Entrance Requirements</a:t>
            </a:r>
          </a:p>
          <a:p>
            <a:r>
              <a:rPr lang="en-US" sz="1600" dirty="0" smtClean="0"/>
              <a:t>Based on the average of their top five grade 12 academic courses</a:t>
            </a:r>
          </a:p>
          <a:p>
            <a:pPr>
              <a:buNone/>
            </a:pPr>
            <a:r>
              <a:rPr lang="en-US" sz="1600" dirty="0" smtClean="0">
                <a:hlinkClick r:id="rId2"/>
              </a:rPr>
              <a:t>http://www.mcgill.ca</a:t>
            </a: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r>
              <a:rPr lang="en-US" sz="1600" dirty="0" smtClean="0"/>
              <a:t>Each faculty requires certain high school courses as prerequisites for applying. Please refer to their website</a:t>
            </a:r>
          </a:p>
          <a:p>
            <a:pPr>
              <a:buNone/>
            </a:pPr>
            <a:r>
              <a:rPr lang="en-US" sz="1600" dirty="0" smtClean="0">
                <a:hlinkClick r:id="rId3"/>
              </a:rPr>
              <a:t>http://www.mcgill.ca/applying/standards/canada/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Of the five courses used for admission at least 4 must have optional provincial exams. If a student chooses to write the optional provincial exam than the blended mark will be considered</a:t>
            </a:r>
          </a:p>
          <a:p>
            <a:endParaRPr lang="en-US" sz="1600" dirty="0" smtClean="0"/>
          </a:p>
          <a:p>
            <a:r>
              <a:rPr lang="en-US" sz="1600" dirty="0" smtClean="0"/>
              <a:t>If a student repeats courses McGill takes an average for admissions calculations</a:t>
            </a:r>
          </a:p>
          <a:p>
            <a:pPr>
              <a:buNone/>
            </a:pPr>
            <a:endParaRPr lang="en-US" sz="16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04800" y="2590800"/>
            <a:ext cx="8610600" cy="3733800"/>
          </a:xfrm>
        </p:spPr>
        <p:txBody>
          <a:bodyPr>
            <a:normAutofit fontScale="92500" lnSpcReduction="20000"/>
          </a:bodyPr>
          <a:lstStyle/>
          <a:p>
            <a:pPr lvl="0" algn="l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CBCBCB"/>
              </a:buClr>
              <a:buSzPct val="75000"/>
              <a:defRPr/>
            </a:pPr>
            <a:endParaRPr kumimoji="1" lang="en-US" sz="2200" b="0" cap="none" spc="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marL="342900" lvl="0" indent="-342900" algn="l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CBCBCB"/>
              </a:buClr>
              <a:buSzPct val="75000"/>
              <a:buFont typeface="Wingdings" pitchFamily="2" charset="2"/>
              <a:buChar char="q"/>
              <a:defRPr/>
            </a:pPr>
            <a:r>
              <a:rPr kumimoji="1" lang="en-US" sz="2400" b="0" cap="none" spc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Student has successfully completed </a:t>
            </a:r>
            <a:r>
              <a:rPr kumimoji="1" lang="en-US" sz="2400" b="0" cap="none" spc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BC secondary school </a:t>
            </a:r>
            <a:r>
              <a:rPr kumimoji="1" lang="en-US" sz="2400" b="0" cap="none" spc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graduation</a:t>
            </a:r>
          </a:p>
          <a:p>
            <a:pPr marL="342900" lvl="0" indent="-342900" algn="l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CBCBCB"/>
              </a:buClr>
              <a:buSzPct val="75000"/>
              <a:buFont typeface="Wingdings" pitchFamily="2" charset="2"/>
              <a:buChar char="q"/>
              <a:defRPr/>
            </a:pPr>
            <a:r>
              <a:rPr kumimoji="1" lang="en-US" sz="2400" b="0" cap="none" spc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Must meet English language proficiency by providing proof of one of the following:</a:t>
            </a:r>
          </a:p>
          <a:p>
            <a:pPr marL="800100" lvl="1" indent="-342900" algn="l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CBCBCB"/>
              </a:buClr>
              <a:buSzPct val="75000"/>
              <a:buFont typeface="Wingdings" pitchFamily="2" charset="2"/>
              <a:buChar char="v"/>
              <a:defRPr/>
            </a:pPr>
            <a:r>
              <a:rPr kumimoji="1" lang="en-US" sz="2400" b="0" cap="none" spc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Minimum C in English 12 (Blended final mark to include provincial exam) OR</a:t>
            </a:r>
          </a:p>
          <a:p>
            <a:pPr marL="800100" lvl="1" indent="-342900" algn="l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CBCBCB"/>
              </a:buClr>
              <a:buSzPct val="75000"/>
              <a:buFont typeface="Wingdings" pitchFamily="2" charset="2"/>
              <a:buChar char="v"/>
              <a:defRPr/>
            </a:pPr>
            <a:r>
              <a:rPr kumimoji="1" lang="en-US" sz="2400" b="0" cap="none" spc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 minimum B in Communications 12 ( Blended final mark to include provincial exam)</a:t>
            </a:r>
          </a:p>
          <a:p>
            <a:pPr marL="342900" indent="-342900" algn="l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CBCBCB"/>
              </a:buClr>
              <a:buSzPct val="75000"/>
              <a:buFont typeface="Wingdings" pitchFamily="2" charset="2"/>
              <a:buChar char="q"/>
              <a:defRPr/>
            </a:pPr>
            <a:r>
              <a:rPr kumimoji="1" lang="en-US" sz="2400" b="0" cap="none" spc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Douglas College has open enrolment programs, limited enrolment programs and University Transfer programs. Please check the </a:t>
            </a:r>
            <a:r>
              <a:rPr kumimoji="1" lang="en-US" sz="2400" b="0" cap="none" spc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1" lang="en-US" sz="2400" b="0" cap="none" spc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ouglas </a:t>
            </a:r>
            <a:r>
              <a:rPr kumimoji="1" lang="en-US" sz="2400" b="0" cap="none" spc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kumimoji="1" lang="en-US" sz="2400" b="0" cap="none" spc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ollege website for details.</a:t>
            </a:r>
          </a:p>
          <a:p>
            <a:pPr marL="800100" lvl="1" indent="-342900" algn="l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CBCBCB"/>
              </a:buClr>
              <a:buSzPct val="75000"/>
              <a:buFont typeface="Wingdings" pitchFamily="2" charset="2"/>
              <a:buChar char="v"/>
              <a:defRPr/>
            </a:pPr>
            <a:endParaRPr kumimoji="1" lang="en-US" sz="23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l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CBCBCB"/>
              </a:buClr>
              <a:buSzPct val="75000"/>
              <a:buFont typeface="Wingdings" pitchFamily="2" charset="2"/>
              <a:buChar char="v"/>
              <a:defRPr/>
            </a:pPr>
            <a:endParaRPr kumimoji="1" lang="en-US" sz="2300" b="0" cap="none" spc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CBCBCB"/>
              </a:buClr>
              <a:buSzPct val="75000"/>
              <a:defRPr/>
            </a:pPr>
            <a:endParaRPr kumimoji="1" lang="en-US" sz="2200" b="0" cap="none" spc="0" dirty="0" smtClean="0">
              <a:solidFill>
                <a:srgbClr val="00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Douglas College</a:t>
            </a:r>
            <a:br>
              <a:rPr lang="en-US" dirty="0" smtClean="0"/>
            </a:br>
            <a:r>
              <a:rPr lang="en-US" dirty="0" smtClean="0"/>
              <a:t>General Admission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1788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04800" y="2590800"/>
            <a:ext cx="8610600" cy="3657600"/>
          </a:xfrm>
        </p:spPr>
        <p:txBody>
          <a:bodyPr>
            <a:normAutofit lnSpcReduction="10000"/>
          </a:bodyPr>
          <a:lstStyle/>
          <a:p>
            <a:pPr marL="285750" indent="-285750" algn="l">
              <a:buFont typeface="Wingdings" pitchFamily="2" charset="2"/>
              <a:buChar char="q"/>
            </a:pPr>
            <a:r>
              <a:rPr lang="en-US" sz="1800" u="sng" cap="none" dirty="0" smtClean="0">
                <a:latin typeface="Times New Roman" pitchFamily="18" charset="0"/>
                <a:cs typeface="Times New Roman" pitchFamily="18" charset="0"/>
              </a:rPr>
              <a:t>Business</a:t>
            </a:r>
          </a:p>
          <a:p>
            <a:pPr marL="742950" lvl="1" indent="-285750" algn="l">
              <a:buFont typeface="Wingdings" pitchFamily="2" charset="2"/>
              <a:buChar char="q"/>
            </a:pPr>
            <a:r>
              <a:rPr lang="en-US" cap="none" dirty="0" smtClean="0">
                <a:latin typeface="Times New Roman" pitchFamily="18" charset="0"/>
                <a:cs typeface="Times New Roman" pitchFamily="18" charset="0"/>
              </a:rPr>
              <a:t> e.g.. Financial Management (Diploma and Degree Programs)</a:t>
            </a:r>
          </a:p>
          <a:p>
            <a:pPr marL="285750" indent="-285750" algn="l">
              <a:buFont typeface="Wingdings" pitchFamily="2" charset="2"/>
              <a:buChar char="q"/>
            </a:pPr>
            <a:r>
              <a:rPr lang="en-US" sz="1800" u="sng" cap="none" dirty="0" smtClean="0">
                <a:latin typeface="Times New Roman" pitchFamily="18" charset="0"/>
                <a:cs typeface="Times New Roman" pitchFamily="18" charset="0"/>
              </a:rPr>
              <a:t>Computing</a:t>
            </a:r>
          </a:p>
          <a:p>
            <a:pPr marL="742950" lvl="1" indent="-285750" algn="l">
              <a:buFont typeface="Wingdings" pitchFamily="2" charset="2"/>
              <a:buChar char="q"/>
            </a:pPr>
            <a:r>
              <a:rPr lang="en-US" cap="none" dirty="0" smtClean="0">
                <a:latin typeface="Times New Roman" pitchFamily="18" charset="0"/>
                <a:cs typeface="Times New Roman" pitchFamily="18" charset="0"/>
              </a:rPr>
              <a:t>e.g. Computer Systems Technology</a:t>
            </a:r>
          </a:p>
          <a:p>
            <a:pPr marL="285750" indent="-285750" algn="l">
              <a:buFont typeface="Wingdings" pitchFamily="2" charset="2"/>
              <a:buChar char="q"/>
            </a:pPr>
            <a:r>
              <a:rPr lang="en-US" sz="1800" u="sng" cap="none" dirty="0" smtClean="0">
                <a:latin typeface="Times New Roman" pitchFamily="18" charset="0"/>
                <a:cs typeface="Times New Roman" pitchFamily="18" charset="0"/>
              </a:rPr>
              <a:t>Process, Energy and Natural Resources</a:t>
            </a:r>
          </a:p>
          <a:p>
            <a:pPr marL="742950" lvl="1" indent="-285750" algn="l">
              <a:buFont typeface="Wingdings" pitchFamily="2" charset="2"/>
              <a:buChar char="q"/>
            </a:pPr>
            <a:r>
              <a:rPr lang="en-US" cap="none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cap="none" dirty="0" smtClean="0">
                <a:latin typeface="Times New Roman" pitchFamily="18" charset="0"/>
                <a:cs typeface="Times New Roman" pitchFamily="18" charset="0"/>
              </a:rPr>
              <a:t>.g.. Forestry, Mining, Petroleum and Natural Gas</a:t>
            </a:r>
          </a:p>
          <a:p>
            <a:pPr marL="285750" indent="-285750" algn="l">
              <a:buFont typeface="Wingdings" pitchFamily="2" charset="2"/>
              <a:buChar char="q"/>
            </a:pPr>
            <a:r>
              <a:rPr lang="en-US" sz="1800" u="sng" cap="none" dirty="0" smtClean="0">
                <a:latin typeface="Times New Roman" pitchFamily="18" charset="0"/>
                <a:cs typeface="Times New Roman" pitchFamily="18" charset="0"/>
              </a:rPr>
              <a:t>Health Sciences</a:t>
            </a:r>
          </a:p>
          <a:p>
            <a:pPr marL="742950" lvl="1" indent="-285750" algn="l">
              <a:buFont typeface="Wingdings" pitchFamily="2" charset="2"/>
              <a:buChar char="q"/>
            </a:pPr>
            <a:r>
              <a:rPr lang="en-US" cap="none" dirty="0" smtClean="0">
                <a:latin typeface="Times New Roman" pitchFamily="18" charset="0"/>
                <a:cs typeface="Times New Roman" pitchFamily="18" charset="0"/>
              </a:rPr>
              <a:t>e.g. Medical radiography, Public Health Inspector</a:t>
            </a:r>
          </a:p>
          <a:p>
            <a:pPr marL="285750" indent="-285750" algn="l">
              <a:buFont typeface="Wingdings" pitchFamily="2" charset="2"/>
              <a:buChar char="q"/>
            </a:pPr>
            <a:r>
              <a:rPr lang="en-US" sz="1800" u="sng" cap="none" dirty="0" smtClean="0">
                <a:latin typeface="Times New Roman" pitchFamily="18" charset="0"/>
                <a:cs typeface="Times New Roman" pitchFamily="18" charset="0"/>
              </a:rPr>
              <a:t>Trades and Apprenticeships</a:t>
            </a:r>
          </a:p>
          <a:p>
            <a:pPr marL="742950" lvl="1" indent="-285750" algn="l">
              <a:buFont typeface="Wingdings" pitchFamily="2" charset="2"/>
              <a:buChar char="q"/>
            </a:pPr>
            <a:r>
              <a:rPr lang="en-US" cap="none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cap="none" dirty="0" smtClean="0">
                <a:latin typeface="Times New Roman" pitchFamily="18" charset="0"/>
                <a:cs typeface="Times New Roman" pitchFamily="18" charset="0"/>
              </a:rPr>
              <a:t>.g. Plumbing, Sheet Metal, Auto Mechanics, Electrician</a:t>
            </a:r>
            <a:endParaRPr lang="en-US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BCIT</a:t>
            </a:r>
            <a:br>
              <a:rPr lang="en-US" dirty="0" smtClean="0"/>
            </a:br>
            <a:r>
              <a:rPr lang="en-US" dirty="0" smtClean="0"/>
              <a:t>Technology, Trades, Business, Sciences and more….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036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04800" y="2590800"/>
            <a:ext cx="8534400" cy="3733800"/>
          </a:xfrm>
        </p:spPr>
        <p:txBody>
          <a:bodyPr>
            <a:normAutofit fontScale="85000" lnSpcReduction="20000"/>
          </a:bodyPr>
          <a:lstStyle/>
          <a:p>
            <a:pPr marL="609600" indent="-609600" algn="l">
              <a:lnSpc>
                <a:spcPct val="90000"/>
              </a:lnSpc>
            </a:pPr>
            <a:r>
              <a:rPr lang="en-US" dirty="0"/>
              <a:t>1.  Required 48 credits:</a:t>
            </a:r>
          </a:p>
          <a:p>
            <a:pPr marL="1066800" lvl="1" indent="-609600" algn="l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100" b="0" dirty="0"/>
              <a:t>Language Arts 10, 11, 12 (English or Communications)</a:t>
            </a:r>
          </a:p>
          <a:p>
            <a:pPr marL="1066800" lvl="1" indent="-609600" algn="l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100" b="0" dirty="0"/>
              <a:t>Social Studies 10</a:t>
            </a:r>
          </a:p>
          <a:p>
            <a:pPr marL="1066800" lvl="1" indent="-609600" algn="l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100" b="0" dirty="0"/>
              <a:t>Social Studies 11 or 12 (SS 11 or First Nations 12)</a:t>
            </a:r>
          </a:p>
          <a:p>
            <a:pPr marL="1066800" lvl="1" indent="-609600" algn="l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100" b="0" dirty="0"/>
              <a:t>Science 10</a:t>
            </a:r>
          </a:p>
          <a:p>
            <a:pPr marL="1066800" lvl="1" indent="-609600" algn="l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100" b="0" dirty="0"/>
              <a:t>Science 11 or 12 (</a:t>
            </a:r>
            <a:r>
              <a:rPr lang="en-US" sz="2100" b="0" dirty="0"/>
              <a:t>Ch</a:t>
            </a:r>
            <a:r>
              <a:rPr lang="en-US" sz="2100" b="0" dirty="0"/>
              <a:t>, </a:t>
            </a:r>
            <a:r>
              <a:rPr lang="en-US" sz="2100" b="0" dirty="0" err="1"/>
              <a:t>Ph</a:t>
            </a:r>
            <a:r>
              <a:rPr lang="en-US" sz="2100" b="0" dirty="0"/>
              <a:t>, Bi, Earth Science, </a:t>
            </a:r>
            <a:r>
              <a:rPr lang="en-US" sz="2100" b="0" dirty="0" err="1"/>
              <a:t>Sc</a:t>
            </a:r>
            <a:r>
              <a:rPr lang="en-US" sz="2100" b="0" dirty="0"/>
              <a:t> &amp;Tech)</a:t>
            </a:r>
          </a:p>
          <a:p>
            <a:pPr marL="1066800" lvl="1" indent="-609600" algn="l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100" b="0" dirty="0"/>
              <a:t>Mathematics 10</a:t>
            </a:r>
          </a:p>
          <a:p>
            <a:pPr marL="1066800" lvl="1" indent="-609600" algn="l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100" b="0" dirty="0"/>
              <a:t>Mathematics 11 or 12</a:t>
            </a:r>
          </a:p>
          <a:p>
            <a:pPr marL="1066800" lvl="1" indent="-609600" algn="l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100" b="0" dirty="0"/>
              <a:t>Physical Education 10</a:t>
            </a:r>
          </a:p>
          <a:p>
            <a:pPr marL="1066800" lvl="1" indent="-609600" algn="l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100" b="0" dirty="0"/>
              <a:t>Fine Arts or Applied Skills 10, 11 or 12 		</a:t>
            </a:r>
          </a:p>
          <a:p>
            <a:pPr marL="1066800" lvl="1" indent="-609600" algn="l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100" b="0" dirty="0"/>
              <a:t>Planning 10</a:t>
            </a:r>
          </a:p>
          <a:p>
            <a:pPr marL="609600" indent="-609600" algn="l">
              <a:lnSpc>
                <a:spcPct val="90000"/>
              </a:lnSpc>
            </a:pPr>
            <a:r>
              <a:rPr lang="en-US" dirty="0"/>
              <a:t>2.  Graduation Transitions 4 credit		</a:t>
            </a:r>
          </a:p>
          <a:p>
            <a:pPr marL="609600" indent="-609600" algn="l">
              <a:lnSpc>
                <a:spcPct val="90000"/>
              </a:lnSpc>
            </a:pPr>
            <a:r>
              <a:rPr lang="en-US" dirty="0"/>
              <a:t>3.  Electives 28 credits</a:t>
            </a:r>
          </a:p>
          <a:p>
            <a:pPr marL="609600" indent="-609600" algn="l">
              <a:lnSpc>
                <a:spcPct val="90000"/>
              </a:lnSpc>
            </a:pPr>
            <a:r>
              <a:rPr lang="en-US" dirty="0"/>
              <a:t>                             </a:t>
            </a:r>
          </a:p>
          <a:p>
            <a:pPr marL="609600" indent="-609600" algn="l">
              <a:lnSpc>
                <a:spcPct val="90000"/>
              </a:lnSpc>
            </a:pPr>
            <a:r>
              <a:rPr lang="en-US" sz="1200" dirty="0"/>
              <a:t>A minimum of 16 credits must be at the Grade 12 level which does not include GT 12.</a:t>
            </a:r>
          </a:p>
          <a:p>
            <a:pPr marL="609600" indent="-609600">
              <a:lnSpc>
                <a:spcPct val="90000"/>
              </a:lnSpc>
            </a:pPr>
            <a:endParaRPr lang="en-US" sz="1200" dirty="0"/>
          </a:p>
          <a:p>
            <a:pPr algn="l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8229600" cy="1524000"/>
          </a:xfrm>
        </p:spPr>
        <p:txBody>
          <a:bodyPr>
            <a:noAutofit/>
          </a:bodyPr>
          <a:lstStyle/>
          <a:p>
            <a:r>
              <a:rPr lang="en-US" sz="2800" b="1" dirty="0"/>
              <a:t>GRADUATION PROGRAM </a:t>
            </a:r>
            <a:br>
              <a:rPr lang="en-US" sz="2800" b="1" dirty="0"/>
            </a:br>
            <a:r>
              <a:rPr lang="en-US" sz="2800" b="1" dirty="0"/>
              <a:t>Total needed to Graduate-80 Credits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b="1" dirty="0"/>
              <a:t>All Courses offered at Pinetree are 4 credits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437949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2400" dirty="0" smtClean="0"/>
              <a:t>Questions? Please visit the Career Centre or the Counselling Department.</a:t>
            </a:r>
            <a:endParaRPr lang="en-CA" sz="2400" dirty="0" smtClean="0"/>
          </a:p>
        </p:txBody>
      </p:sp>
      <p:pic>
        <p:nvPicPr>
          <p:cNvPr id="82946" name="Picture 6" descr="j04042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581275"/>
            <a:ext cx="3890963" cy="358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GRADUATION PROGRAM EXAMS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5F5F5F"/>
              </a:buClr>
              <a:buSzPct val="70000"/>
              <a:buNone/>
            </a:pPr>
            <a:r>
              <a:rPr kumimoji="1" lang="en-US" sz="2400" b="1" kern="0" dirty="0">
                <a:solidFill>
                  <a:srgbClr val="000000"/>
                </a:solidFill>
                <a:latin typeface="Arial"/>
              </a:rPr>
              <a:t>Required Graduation Program Exams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Char char="u"/>
            </a:pPr>
            <a:r>
              <a:rPr kumimoji="1" lang="en-US" sz="2400" kern="0" dirty="0">
                <a:solidFill>
                  <a:srgbClr val="000000"/>
                </a:solidFill>
                <a:latin typeface="Arial"/>
              </a:rPr>
              <a:t>Language Arts 10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Char char="u"/>
            </a:pPr>
            <a:r>
              <a:rPr kumimoji="1" lang="en-US" sz="2400" kern="0" dirty="0">
                <a:solidFill>
                  <a:srgbClr val="000000"/>
                </a:solidFill>
                <a:latin typeface="Arial"/>
              </a:rPr>
              <a:t>Mathematics 10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Char char="u"/>
            </a:pPr>
            <a:r>
              <a:rPr kumimoji="1" lang="en-US" sz="2400" kern="0" dirty="0">
                <a:solidFill>
                  <a:srgbClr val="000000"/>
                </a:solidFill>
                <a:latin typeface="Arial"/>
              </a:rPr>
              <a:t>Science 10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Char char="u"/>
            </a:pPr>
            <a:r>
              <a:rPr kumimoji="1" lang="en-US" sz="2400" kern="0" dirty="0">
                <a:solidFill>
                  <a:srgbClr val="000000"/>
                </a:solidFill>
                <a:latin typeface="Arial"/>
              </a:rPr>
              <a:t>Social Studies 11/12 (SS 11, First Nations 12)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Char char="u"/>
            </a:pPr>
            <a:r>
              <a:rPr kumimoji="1" lang="en-US" sz="2400" kern="0" dirty="0">
                <a:solidFill>
                  <a:srgbClr val="000000"/>
                </a:solidFill>
                <a:latin typeface="Arial"/>
              </a:rPr>
              <a:t>Language Arts 12 (English 12, Communications 12)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5F5F5F"/>
              </a:buClr>
              <a:buSzPct val="70000"/>
              <a:buNone/>
            </a:pPr>
            <a:r>
              <a:rPr kumimoji="1" lang="en-US" sz="2400" b="1" kern="0" dirty="0">
                <a:solidFill>
                  <a:srgbClr val="000000"/>
                </a:solidFill>
                <a:latin typeface="Arial"/>
              </a:rPr>
              <a:t>Exam marks blended with course marks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Char char="u"/>
            </a:pPr>
            <a:r>
              <a:rPr kumimoji="1" lang="en-US" sz="2400" kern="0" dirty="0">
                <a:solidFill>
                  <a:srgbClr val="000000"/>
                </a:solidFill>
                <a:latin typeface="Arial"/>
              </a:rPr>
              <a:t>Grade 10 / 11 exams, and First Nations 12 worth 20%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Char char="u"/>
            </a:pPr>
            <a:r>
              <a:rPr kumimoji="1" lang="en-US" sz="2400" kern="0" dirty="0">
                <a:solidFill>
                  <a:srgbClr val="000000"/>
                </a:solidFill>
                <a:latin typeface="Arial"/>
              </a:rPr>
              <a:t>English/Communications12 exams  worth 40%</a:t>
            </a:r>
          </a:p>
        </p:txBody>
      </p:sp>
    </p:spTree>
    <p:extLst>
      <p:ext uri="{BB962C8B-B14F-4D97-AF65-F5344CB8AC3E}">
        <p14:creationId xmlns:p14="http://schemas.microsoft.com/office/powerpoint/2010/main" val="644541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04800" y="2514600"/>
            <a:ext cx="8610600" cy="3733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534400" cy="1752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Course Calendar Online-</a:t>
            </a:r>
            <a:br>
              <a:rPr lang="en-US" sz="4000" dirty="0" smtClean="0"/>
            </a:br>
            <a:r>
              <a:rPr lang="en-US" sz="4000" dirty="0" smtClean="0"/>
              <a:t>Detailed description of all courses!</a:t>
            </a:r>
            <a:endParaRPr lang="en-US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232" y="2514600"/>
            <a:ext cx="6477000" cy="3893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65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2590800"/>
            <a:ext cx="8458200" cy="3810000"/>
          </a:xfrm>
        </p:spPr>
        <p:txBody>
          <a:bodyPr>
            <a:normAutofit/>
          </a:bodyPr>
          <a:lstStyle/>
          <a:p>
            <a:pPr marL="342900" lvl="0" indent="-342900" algn="l" eaLnBrk="0" fontAlgn="base" hangingPunct="0"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Char char="u"/>
            </a:pPr>
            <a:r>
              <a:rPr kumimoji="1" lang="en-US" sz="2400" b="0" kern="0" cap="none" spc="0" dirty="0">
                <a:solidFill>
                  <a:srgbClr val="000000"/>
                </a:solidFill>
                <a:latin typeface="Arial"/>
              </a:rPr>
              <a:t>Work Experience (30 hours employability skills/ 90-100 hours on a jobsite)</a:t>
            </a:r>
          </a:p>
          <a:p>
            <a:pPr marL="342900" lvl="0" indent="-342900" algn="l" eaLnBrk="0" fontAlgn="base" hangingPunct="0"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Char char="u"/>
            </a:pPr>
            <a:r>
              <a:rPr kumimoji="1" lang="en-US" sz="2400" b="0" kern="0" cap="none" spc="0" dirty="0">
                <a:solidFill>
                  <a:srgbClr val="000000"/>
                </a:solidFill>
                <a:latin typeface="Arial"/>
              </a:rPr>
              <a:t>School Apprenticeship or ACE-IT programs. </a:t>
            </a:r>
          </a:p>
          <a:p>
            <a:pPr marL="342900" lvl="0" indent="-342900" algn="l" eaLnBrk="0" fontAlgn="base" hangingPunct="0"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Char char="u"/>
            </a:pPr>
            <a:r>
              <a:rPr kumimoji="1" lang="en-US" sz="2400" b="0" kern="0" cap="none" spc="0" dirty="0">
                <a:solidFill>
                  <a:srgbClr val="000000"/>
                </a:solidFill>
                <a:latin typeface="Arial"/>
              </a:rPr>
              <a:t>SSA(Secondary School Apprentice) –work in a trade and earn High School Credit</a:t>
            </a:r>
          </a:p>
          <a:p>
            <a:pPr marL="342900" lvl="0" indent="-342900" algn="l" eaLnBrk="0" fontAlgn="base" hangingPunct="0"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Char char="u"/>
            </a:pPr>
            <a:r>
              <a:rPr kumimoji="1" lang="en-US" sz="2000" b="0" kern="0" cap="none" spc="0" dirty="0">
                <a:solidFill>
                  <a:srgbClr val="000000"/>
                </a:solidFill>
                <a:latin typeface="Arial"/>
              </a:rPr>
              <a:t>(Examples include: construction workers, cooks, mechanics, and auto </a:t>
            </a:r>
            <a:r>
              <a:rPr kumimoji="1" lang="en-US" sz="2000" b="0" kern="0" cap="none" spc="0" dirty="0" smtClean="0">
                <a:solidFill>
                  <a:srgbClr val="000000"/>
                </a:solidFill>
                <a:latin typeface="Arial"/>
              </a:rPr>
              <a:t>body, hairdressing) </a:t>
            </a:r>
            <a:endParaRPr kumimoji="1" lang="en-US" sz="2000" b="0" kern="0" cap="none" spc="0" dirty="0">
              <a:solidFill>
                <a:srgbClr val="000000"/>
              </a:solidFill>
              <a:latin typeface="Arial"/>
            </a:endParaRPr>
          </a:p>
          <a:p>
            <a:pPr marL="342900" lvl="0" indent="-342900" algn="l" eaLnBrk="0" fontAlgn="base" hangingPunct="0">
              <a:spcAft>
                <a:spcPct val="0"/>
              </a:spcAft>
              <a:buClr>
                <a:srgbClr val="5F5F5F"/>
              </a:buClr>
              <a:buSzPct val="70000"/>
            </a:pPr>
            <a:r>
              <a:rPr kumimoji="1" lang="en-US" sz="2000" b="0" kern="0" cap="none" spc="0" dirty="0">
                <a:solidFill>
                  <a:srgbClr val="000000"/>
                </a:solidFill>
                <a:latin typeface="Arial"/>
              </a:rPr>
              <a:t>This program will allow students to: Gain high school credit (every 120 hour of work earns 4 credits to a maximum of 16 credits)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sz="4000" kern="0" dirty="0">
                <a:solidFill>
                  <a:srgbClr val="000000"/>
                </a:solidFill>
                <a:latin typeface="Arial Narrow"/>
              </a:rPr>
              <a:t>Transition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346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2590800"/>
            <a:ext cx="8229600" cy="3810000"/>
          </a:xfrm>
        </p:spPr>
        <p:txBody>
          <a:bodyPr>
            <a:normAutofit/>
          </a:bodyPr>
          <a:lstStyle/>
          <a:p>
            <a:pPr marL="342900" lvl="0" indent="-342900" algn="l" eaLnBrk="0" fontAlgn="base" hangingPunct="0"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Char char="u"/>
            </a:pPr>
            <a:r>
              <a:rPr kumimoji="1" lang="en-US" sz="2400" b="0" kern="0" cap="none" spc="0" dirty="0" smtClean="0">
                <a:solidFill>
                  <a:srgbClr val="000000"/>
                </a:solidFill>
                <a:latin typeface="Arial"/>
              </a:rPr>
              <a:t>Grade </a:t>
            </a:r>
            <a:r>
              <a:rPr kumimoji="1" lang="en-US" sz="2400" b="0" kern="0" cap="none" spc="0" dirty="0">
                <a:solidFill>
                  <a:srgbClr val="000000"/>
                </a:solidFill>
                <a:latin typeface="Arial"/>
              </a:rPr>
              <a:t>12’s must enroll in 8 plus GT</a:t>
            </a:r>
          </a:p>
          <a:p>
            <a:pPr marL="342900" lvl="0" indent="-342900" algn="l" eaLnBrk="0" fontAlgn="base" hangingPunct="0"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Char char="u"/>
            </a:pPr>
            <a:r>
              <a:rPr kumimoji="1" lang="en-US" sz="2400" b="0" kern="0" cap="none" spc="0" dirty="0">
                <a:solidFill>
                  <a:srgbClr val="000000"/>
                </a:solidFill>
                <a:latin typeface="Arial"/>
              </a:rPr>
              <a:t>Exceptions (extra music course) Jazz Band, Choir , and Vocal Jazz (these would be in addition to your 8 courses</a:t>
            </a:r>
            <a:r>
              <a:rPr kumimoji="1" lang="en-US" sz="2400" b="0" kern="0" cap="none" spc="0" dirty="0" smtClean="0">
                <a:solidFill>
                  <a:srgbClr val="000000"/>
                </a:solidFill>
                <a:latin typeface="Arial"/>
              </a:rPr>
              <a:t>)</a:t>
            </a:r>
          </a:p>
          <a:p>
            <a:pPr marL="342900" lvl="0" indent="-342900" algn="l" eaLnBrk="0" fontAlgn="base" hangingPunct="0"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Char char="u"/>
            </a:pPr>
            <a:r>
              <a:rPr kumimoji="1" lang="en-US" sz="2400" b="0" kern="0" cap="none" spc="0" dirty="0" smtClean="0">
                <a:solidFill>
                  <a:srgbClr val="000000"/>
                </a:solidFill>
                <a:latin typeface="Arial"/>
              </a:rPr>
              <a:t>Online courses are not counted in the 8 needed at Pinetree</a:t>
            </a:r>
            <a:endParaRPr kumimoji="1" lang="en-US" sz="2400" b="0" kern="0" cap="none" spc="0" dirty="0">
              <a:solidFill>
                <a:srgbClr val="000000"/>
              </a:solidFill>
              <a:latin typeface="Arial"/>
            </a:endParaRPr>
          </a:p>
          <a:p>
            <a:pPr marL="342900" lvl="0" indent="-342900" algn="l" eaLnBrk="0" fontAlgn="base" hangingPunct="0"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Char char="u"/>
            </a:pPr>
            <a:r>
              <a:rPr kumimoji="1" lang="en-US" sz="2400" b="0" kern="0" cap="none" spc="0" dirty="0">
                <a:solidFill>
                  <a:srgbClr val="000000"/>
                </a:solidFill>
                <a:latin typeface="Arial"/>
              </a:rPr>
              <a:t>Most students will graduate with more than 80 credits</a:t>
            </a:r>
          </a:p>
          <a:p>
            <a:pPr algn="l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Number of Courses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113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Honours Courses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Char char="u"/>
            </a:pPr>
            <a:endParaRPr kumimoji="1" lang="en-US" sz="2000" kern="0" dirty="0" smtClean="0">
              <a:solidFill>
                <a:srgbClr val="000000"/>
              </a:solidFill>
              <a:latin typeface="Arial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Char char="u"/>
            </a:pPr>
            <a:r>
              <a:rPr kumimoji="1" lang="en-US" sz="2000" kern="0" dirty="0" smtClean="0">
                <a:solidFill>
                  <a:srgbClr val="000000"/>
                </a:solidFill>
                <a:latin typeface="Arial"/>
              </a:rPr>
              <a:t>English </a:t>
            </a:r>
            <a:r>
              <a:rPr kumimoji="1" lang="en-US" sz="2000" kern="0" dirty="0">
                <a:solidFill>
                  <a:srgbClr val="000000"/>
                </a:solidFill>
                <a:latin typeface="Arial"/>
              </a:rPr>
              <a:t>11H/ AP </a:t>
            </a:r>
            <a:r>
              <a:rPr kumimoji="1" lang="en-US" sz="2000" kern="0" dirty="0" smtClean="0">
                <a:solidFill>
                  <a:srgbClr val="000000"/>
                </a:solidFill>
                <a:latin typeface="Arial"/>
              </a:rPr>
              <a:t>English </a:t>
            </a:r>
            <a:r>
              <a:rPr kumimoji="1" lang="en-US" sz="2000" kern="0" dirty="0">
                <a:solidFill>
                  <a:srgbClr val="000000"/>
                </a:solidFill>
                <a:latin typeface="Arial"/>
              </a:rPr>
              <a:t>Language and Composition 12 (year long)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Char char="u"/>
            </a:pPr>
            <a:r>
              <a:rPr kumimoji="1" lang="en-US" sz="2000" kern="0" dirty="0">
                <a:solidFill>
                  <a:srgbClr val="000000"/>
                </a:solidFill>
                <a:latin typeface="Arial"/>
              </a:rPr>
              <a:t>English 12H/AP English Lit and Composition 12 (year long)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Char char="u"/>
            </a:pPr>
            <a:r>
              <a:rPr kumimoji="1" lang="en-US" sz="2000" kern="0" dirty="0">
                <a:solidFill>
                  <a:srgbClr val="000000"/>
                </a:solidFill>
                <a:latin typeface="Arial"/>
              </a:rPr>
              <a:t>Social 11 Honours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Char char="u"/>
            </a:pPr>
            <a:r>
              <a:rPr kumimoji="1" lang="en-US" sz="2000" kern="0" dirty="0">
                <a:solidFill>
                  <a:srgbClr val="000000"/>
                </a:solidFill>
                <a:latin typeface="Arial"/>
              </a:rPr>
              <a:t>History 12 Honours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Char char="u"/>
            </a:pPr>
            <a:r>
              <a:rPr kumimoji="1" lang="en-US" sz="2000" kern="0" dirty="0">
                <a:solidFill>
                  <a:srgbClr val="000000"/>
                </a:solidFill>
                <a:latin typeface="Arial"/>
              </a:rPr>
              <a:t>Math 12H/ Calculus 12 H(AP) (year long)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Char char="u"/>
            </a:pPr>
            <a:r>
              <a:rPr kumimoji="1" lang="en-US" sz="2000" kern="0" dirty="0">
                <a:solidFill>
                  <a:srgbClr val="000000"/>
                </a:solidFill>
                <a:latin typeface="Arial"/>
              </a:rPr>
              <a:t>Biology 11 and 12 Honours (AP)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Char char="u"/>
            </a:pPr>
            <a:r>
              <a:rPr kumimoji="1" lang="en-US" sz="2000" kern="0" dirty="0">
                <a:solidFill>
                  <a:srgbClr val="000000"/>
                </a:solidFill>
                <a:latin typeface="Arial"/>
              </a:rPr>
              <a:t>Physics 11 and 12 Honours (AP)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Char char="u"/>
            </a:pPr>
            <a:r>
              <a:rPr kumimoji="1" lang="en-US" sz="2000" kern="0" dirty="0">
                <a:solidFill>
                  <a:srgbClr val="000000"/>
                </a:solidFill>
                <a:latin typeface="Arial"/>
              </a:rPr>
              <a:t>Chemistry 11 and 12 Honours (AP)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Char char="u"/>
            </a:pPr>
            <a:r>
              <a:rPr kumimoji="1" lang="en-US" sz="2000" kern="0" dirty="0">
                <a:solidFill>
                  <a:srgbClr val="000000"/>
                </a:solidFill>
                <a:latin typeface="Arial"/>
              </a:rPr>
              <a:t>IDS 12 for Science and Math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356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New at Pinetree?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eaLnBrk="0" fontAlgn="base" hangingPunct="0">
              <a:lnSpc>
                <a:spcPct val="85000"/>
              </a:lnSpc>
              <a:spcAft>
                <a:spcPct val="0"/>
              </a:spcAft>
              <a:buClr>
                <a:srgbClr val="5F5F5F"/>
              </a:buClr>
              <a:buSzPct val="70000"/>
              <a:buNone/>
            </a:pPr>
            <a:r>
              <a:rPr kumimoji="1" lang="en-US" sz="2400" b="1" kern="0" dirty="0">
                <a:solidFill>
                  <a:srgbClr val="000000"/>
                </a:solidFill>
                <a:latin typeface="Arial"/>
              </a:rPr>
              <a:t>Writing 12</a:t>
            </a:r>
          </a:p>
          <a:p>
            <a:pPr marL="0" lvl="0" indent="0" eaLnBrk="0" fontAlgn="base" hangingPunct="0">
              <a:lnSpc>
                <a:spcPct val="85000"/>
              </a:lnSpc>
              <a:spcAft>
                <a:spcPct val="0"/>
              </a:spcAft>
              <a:buClr>
                <a:srgbClr val="5F5F5F"/>
              </a:buClr>
              <a:buSzPct val="70000"/>
              <a:buNone/>
            </a:pPr>
            <a:r>
              <a:rPr kumimoji="1" lang="en-US" sz="2400" b="1" kern="0" dirty="0">
                <a:solidFill>
                  <a:srgbClr val="000000"/>
                </a:solidFill>
                <a:latin typeface="Arial"/>
              </a:rPr>
              <a:t>For: </a:t>
            </a:r>
            <a:r>
              <a:rPr kumimoji="1" lang="en-US" sz="2400" kern="0" dirty="0">
                <a:solidFill>
                  <a:srgbClr val="000000"/>
                </a:solidFill>
                <a:latin typeface="Arial"/>
              </a:rPr>
              <a:t>Students who have completed English 10 and would like to improve their writing skills</a:t>
            </a:r>
          </a:p>
          <a:p>
            <a:pPr marL="0" lvl="0" indent="0" eaLnBrk="0" fontAlgn="base" hangingPunct="0">
              <a:lnSpc>
                <a:spcPct val="85000"/>
              </a:lnSpc>
              <a:spcAft>
                <a:spcPct val="0"/>
              </a:spcAft>
              <a:buClr>
                <a:srgbClr val="5F5F5F"/>
              </a:buClr>
              <a:buSzPct val="70000"/>
              <a:buNone/>
            </a:pPr>
            <a:endParaRPr kumimoji="1" lang="en-US" sz="2000" kern="0" dirty="0">
              <a:solidFill>
                <a:srgbClr val="000000"/>
              </a:solidFill>
              <a:latin typeface="Arial"/>
            </a:endParaRPr>
          </a:p>
          <a:p>
            <a:pPr lvl="0" eaLnBrk="0" fontAlgn="base" hangingPunct="0">
              <a:lnSpc>
                <a:spcPct val="85000"/>
              </a:lnSpc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Char char="v"/>
            </a:pPr>
            <a:r>
              <a:rPr kumimoji="1" lang="en-US" sz="2400" kern="0" dirty="0">
                <a:solidFill>
                  <a:srgbClr val="000000"/>
                </a:solidFill>
                <a:latin typeface="Arial"/>
              </a:rPr>
              <a:t>University bound? Feel that your writing skills still need some work? </a:t>
            </a:r>
          </a:p>
          <a:p>
            <a:pPr lvl="0" eaLnBrk="0" fontAlgn="base" hangingPunct="0">
              <a:lnSpc>
                <a:spcPct val="85000"/>
              </a:lnSpc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Char char="v"/>
            </a:pPr>
            <a:r>
              <a:rPr kumimoji="1" lang="en-US" sz="2400" kern="0" dirty="0">
                <a:solidFill>
                  <a:srgbClr val="000000"/>
                </a:solidFill>
                <a:latin typeface="Arial"/>
              </a:rPr>
              <a:t>Writing 12 may be the course for you. Writing12 will cover writing styles frequently used in a variety of university faculties. </a:t>
            </a:r>
            <a:endParaRPr kumimoji="1" lang="en-US" sz="2400" kern="0" dirty="0" smtClean="0">
              <a:solidFill>
                <a:srgbClr val="000000"/>
              </a:solidFill>
              <a:latin typeface="Arial"/>
            </a:endParaRPr>
          </a:p>
          <a:p>
            <a:pPr lvl="0" eaLnBrk="0" fontAlgn="base" hangingPunct="0">
              <a:lnSpc>
                <a:spcPct val="85000"/>
              </a:lnSpc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Char char="v"/>
            </a:pPr>
            <a:r>
              <a:rPr kumimoji="1" lang="en-US" sz="2400" kern="0" dirty="0" smtClean="0">
                <a:solidFill>
                  <a:srgbClr val="000000"/>
                </a:solidFill>
                <a:latin typeface="Arial"/>
              </a:rPr>
              <a:t>These </a:t>
            </a:r>
            <a:r>
              <a:rPr kumimoji="1" lang="en-US" sz="2400" kern="0" dirty="0">
                <a:solidFill>
                  <a:srgbClr val="000000"/>
                </a:solidFill>
                <a:latin typeface="Arial"/>
              </a:rPr>
              <a:t>styles include: analysis, persuasion, description, narration, argument and compare/contrast. </a:t>
            </a:r>
            <a:endParaRPr kumimoji="1" lang="en-US" sz="2400" kern="0" dirty="0" smtClean="0">
              <a:solidFill>
                <a:srgbClr val="000000"/>
              </a:solidFill>
              <a:latin typeface="Arial"/>
            </a:endParaRPr>
          </a:p>
          <a:p>
            <a:pPr lvl="0" eaLnBrk="0" fontAlgn="base" hangingPunct="0">
              <a:lnSpc>
                <a:spcPct val="85000"/>
              </a:lnSpc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Char char="v"/>
            </a:pPr>
            <a:r>
              <a:rPr kumimoji="1" lang="en-US" sz="2400" kern="0" dirty="0" smtClean="0">
                <a:solidFill>
                  <a:srgbClr val="000000"/>
                </a:solidFill>
                <a:latin typeface="Arial"/>
              </a:rPr>
              <a:t>The </a:t>
            </a:r>
            <a:r>
              <a:rPr kumimoji="1" lang="en-US" sz="2400" kern="0" dirty="0">
                <a:solidFill>
                  <a:srgbClr val="000000"/>
                </a:solidFill>
                <a:latin typeface="Arial"/>
              </a:rPr>
              <a:t>skills you will learn in this course will enhance your ability to experience success in English11/12</a:t>
            </a:r>
            <a:endParaRPr kumimoji="1" lang="en-CA" sz="2400" kern="0" dirty="0">
              <a:solidFill>
                <a:srgbClr val="000000"/>
              </a:solidFill>
              <a:latin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0752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7a63ae98c9331042c85a0ce3caf3b722">
  <xsd:schema xmlns:xsd="http://www.w3.org/2001/XMLSchema" xmlns:p="http://schemas.microsoft.com/office/2006/metadata/properties" targetNamespace="http://schemas.microsoft.com/office/2006/metadata/properties" ma:root="true" ma:fieldsID="643ad641ad674e858ec36190b61f65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E2B74853-8E83-4A1C-B600-C4F1E4FE6B47}"/>
</file>

<file path=customXml/itemProps2.xml><?xml version="1.0" encoding="utf-8"?>
<ds:datastoreItem xmlns:ds="http://schemas.openxmlformats.org/officeDocument/2006/customXml" ds:itemID="{C796799A-2B76-41B5-B30A-AB6E995E8B60}"/>
</file>

<file path=customXml/itemProps3.xml><?xml version="1.0" encoding="utf-8"?>
<ds:datastoreItem xmlns:ds="http://schemas.openxmlformats.org/officeDocument/2006/customXml" ds:itemID="{3F01A50A-09E2-4746-8B1B-1DB148F76795}"/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4126</TotalTime>
  <Words>1904</Words>
  <Application>Microsoft Office PowerPoint</Application>
  <PresentationFormat>On-screen Show (4:3)</PresentationFormat>
  <Paragraphs>244</Paragraphs>
  <Slides>30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Civic</vt:lpstr>
      <vt:lpstr>Class of 2014–  The Road To Graduation and Beyond </vt:lpstr>
      <vt:lpstr>Agenda For Today…</vt:lpstr>
      <vt:lpstr>GRADUATION PROGRAM  Total needed to Graduate-80 Credits All Courses offered at Pinetree are 4 credits</vt:lpstr>
      <vt:lpstr>GRADUATION PROGRAM EXAMS</vt:lpstr>
      <vt:lpstr>Course Calendar Online- Detailed description of all courses!</vt:lpstr>
      <vt:lpstr>Transition Programs</vt:lpstr>
      <vt:lpstr>Number of Courses</vt:lpstr>
      <vt:lpstr>Honours Courses</vt:lpstr>
      <vt:lpstr>What’s New at Pinetree?</vt:lpstr>
      <vt:lpstr>Advice for students from Previous Grade 12’s:</vt:lpstr>
      <vt:lpstr>CAREER CENTRE   </vt:lpstr>
      <vt:lpstr>Scholarships</vt:lpstr>
      <vt:lpstr>Post Secondary Education: Simon Fraser University </vt:lpstr>
      <vt:lpstr>SFU Quantitative Requirements (this has not changed)</vt:lpstr>
      <vt:lpstr> SFU English Language Skills Requirements  (this has not changed)</vt:lpstr>
      <vt:lpstr>SFU Business</vt:lpstr>
      <vt:lpstr>Post Secondary Education: UBC Vancouver / Okanagan </vt:lpstr>
      <vt:lpstr>Post Secondary Education: UBC Vancouver/ Okanagan </vt:lpstr>
      <vt:lpstr>Post Secondary Education: UBC Vancouver/ Okanagan </vt:lpstr>
      <vt:lpstr>Post Secondary Education: UBC Vancouver / Okanogan </vt:lpstr>
      <vt:lpstr>Post Secondary Education:University of Victoria</vt:lpstr>
      <vt:lpstr>Post Secondary Education: University of Victoria</vt:lpstr>
      <vt:lpstr>Applying To Post Secondary</vt:lpstr>
      <vt:lpstr>Post Secondary Education: University of Toronto</vt:lpstr>
      <vt:lpstr>Post Secondary Education: University of Toronto</vt:lpstr>
      <vt:lpstr>Ontario Universities General Info</vt:lpstr>
      <vt:lpstr>Post Secondary Education: Eastern Universities</vt:lpstr>
      <vt:lpstr>Douglas College General Admission Requirements</vt:lpstr>
      <vt:lpstr>BCIT Technology, Trades, Business, Sciences and more….</vt:lpstr>
      <vt:lpstr>Questions? Please visit the Career Centre or the Counselling Department.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of 2006 –  The Road To Graduation…</dc:title>
  <dc:creator>Kristi Blakeway</dc:creator>
  <cp:lastModifiedBy>Dhillon, Meena</cp:lastModifiedBy>
  <cp:revision>169</cp:revision>
  <cp:lastPrinted>2013-03-07T17:42:14Z</cp:lastPrinted>
  <dcterms:created xsi:type="dcterms:W3CDTF">2005-09-21T03:57:44Z</dcterms:created>
  <dcterms:modified xsi:type="dcterms:W3CDTF">2013-03-07T21:06:22Z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0x0101005FA97248AC34AA468C5E8C98890DFDFE</vt:lpwstr>
  </property>
</Properties>
</file>