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3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96" r:id="rId4"/>
    <p:sldId id="290" r:id="rId5"/>
    <p:sldId id="284" r:id="rId6"/>
    <p:sldId id="265" r:id="rId7"/>
    <p:sldId id="263" r:id="rId8"/>
    <p:sldId id="264" r:id="rId9"/>
    <p:sldId id="257" r:id="rId10"/>
    <p:sldId id="258" r:id="rId11"/>
    <p:sldId id="259" r:id="rId12"/>
    <p:sldId id="285" r:id="rId13"/>
    <p:sldId id="260" r:id="rId14"/>
    <p:sldId id="261" r:id="rId15"/>
    <p:sldId id="266" r:id="rId16"/>
    <p:sldId id="267" r:id="rId17"/>
    <p:sldId id="268" r:id="rId18"/>
    <p:sldId id="269" r:id="rId19"/>
    <p:sldId id="270" r:id="rId20"/>
    <p:sldId id="272" r:id="rId21"/>
    <p:sldId id="273" r:id="rId22"/>
    <p:sldId id="294" r:id="rId23"/>
    <p:sldId id="282" r:id="rId24"/>
    <p:sldId id="283" r:id="rId25"/>
    <p:sldId id="286" r:id="rId26"/>
    <p:sldId id="271" r:id="rId27"/>
    <p:sldId id="274" r:id="rId28"/>
    <p:sldId id="275" r:id="rId29"/>
    <p:sldId id="276" r:id="rId30"/>
    <p:sldId id="292" r:id="rId31"/>
    <p:sldId id="291" r:id="rId32"/>
    <p:sldId id="293" r:id="rId33"/>
    <p:sldId id="277" r:id="rId34"/>
    <p:sldId id="278" r:id="rId35"/>
    <p:sldId id="289" r:id="rId36"/>
    <p:sldId id="279" r:id="rId37"/>
    <p:sldId id="287" r:id="rId38"/>
    <p:sldId id="29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B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0778" autoAdjust="0"/>
  </p:normalViewPr>
  <p:slideViewPr>
    <p:cSldViewPr snapToGrid="0" snapToObjects="1">
      <p:cViewPr varScale="1">
        <p:scale>
          <a:sx n="108" d="100"/>
          <a:sy n="108" d="100"/>
        </p:scale>
        <p:origin x="-100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slide" Target="slides/slide3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slide" Target="slides/slide36.xml"/><Relationship Id="rId40" Type="http://schemas.openxmlformats.org/officeDocument/2006/relationships/printerSettings" Target="printerSettings/printerSettings1.bin"/><Relationship Id="rId45" Type="http://schemas.openxmlformats.org/officeDocument/2006/relationships/customXml" Target="../customXml/item1.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slide" Target="slides/slide35.xml"/><Relationship Id="rId15" Type="http://schemas.openxmlformats.org/officeDocument/2006/relationships/slide" Target="slides/slide14.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slide" Target="slides/slide34.xml"/><Relationship Id="rId14" Type="http://schemas.openxmlformats.org/officeDocument/2006/relationships/slide" Target="slides/slide13.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25" Type="http://schemas.openxmlformats.org/officeDocument/2006/relationships/slide" Target="slides/slide24.xml"/><Relationship Id="rId33" Type="http://schemas.openxmlformats.org/officeDocument/2006/relationships/slide" Target="slides/slide32.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CA" dirty="0" smtClean="0"/>
              <a:t>Click to edit Master title style</a:t>
            </a:r>
            <a:endParaRPr kumimoji="0" lang="en-US" dirty="0"/>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CA" smtClean="0"/>
              <a:t>Click to edit Master subtitle style</a:t>
            </a:r>
            <a:endParaRPr kumimoji="0" lang="en-US"/>
          </a:p>
        </p:txBody>
      </p:sp>
      <p:sp>
        <p:nvSpPr>
          <p:cNvPr id="30" name="Date Placeholder 29"/>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CA"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CA" dirty="0" smtClean="0"/>
              <a:t>Click to edit Master title style</a:t>
            </a:r>
            <a:endParaRPr kumimoji="0" lang="en-US" dirty="0"/>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CA" smtClean="0"/>
              <a:t>Click to edit Master text styles</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CA"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CA"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CA"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CA"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7" name="Date Placehold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CA" smtClean="0"/>
              <a:t>Click to edit Master title style</a:t>
            </a:r>
            <a:endParaRPr kumimoji="0" lang="en-US"/>
          </a:p>
        </p:txBody>
      </p:sp>
      <p:sp>
        <p:nvSpPr>
          <p:cNvPr id="7" name="Date Placehold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a:p>
        </p:txBody>
      </p:sp>
      <p:sp>
        <p:nvSpPr>
          <p:cNvPr id="8" name="Slide Number Placeholder 7"/>
          <p:cNvSpPr>
            <a:spLocks noGrp="1"/>
          </p:cNvSpPr>
          <p:nvPr>
            <p:ph type="sldNum" sz="quarter" idx="11"/>
          </p:nvPr>
        </p:nvSpPr>
        <p:spPr/>
        <p:txBody>
          <a:bodyPr/>
          <a:lstStyle/>
          <a:p>
            <a:fld id="{2AA957AF-53C0-420B-9C2D-77DB1416566C}" type="slidenum">
              <a:rPr kumimoji="0" lang="en-US" smtClean="0"/>
              <a:pPr eaLnBrk="1" latinLnBrk="0" hangingPunct="1"/>
              <a:t>‹#›</a:t>
            </a:fld>
            <a:endParaRPr kumimoji="0" lang="en-US"/>
          </a:p>
        </p:txBody>
      </p:sp>
      <p:sp>
        <p:nvSpPr>
          <p:cNvPr id="9" name="Footer Placeholder 8"/>
          <p:cNvSpPr>
            <a:spLocks noGrp="1"/>
          </p:cNvSpPr>
          <p:nvPr>
            <p:ph type="ftr" sz="quarter" idx="12"/>
          </p:nvPr>
        </p:nvSpPr>
        <p:spPr/>
        <p:txBody>
          <a:bodyPr/>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CA"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CA"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17-09-05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156448" y="6422064"/>
            <a:ext cx="762000" cy="365125"/>
          </a:xfrm>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CA"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CA" smtClean="0"/>
              <a:t>Drag picture to placeholder or click icon to add</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CA"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eaLnBrk="1" latinLnBrk="0" hangingPunct="1"/>
            <a:fld id="{E637BB6B-EE1B-48FB-8575-0D55C373DE88}" type="datetimeFigureOut">
              <a:rPr lang="en-US" smtClean="0"/>
              <a:pPr eaLnBrk="1" latinLnBrk="0" hangingPunct="1"/>
              <a:t>17-09-05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CA"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CA" dirty="0" smtClean="0"/>
              <a:t>Click to edit Master text styles</a:t>
            </a:r>
          </a:p>
          <a:p>
            <a:pPr lvl="1" eaLnBrk="1" latinLnBrk="0" hangingPunct="1"/>
            <a:r>
              <a:rPr kumimoji="0" lang="en-CA" dirty="0" smtClean="0"/>
              <a:t>Second level</a:t>
            </a:r>
          </a:p>
          <a:p>
            <a:pPr lvl="2" eaLnBrk="1" latinLnBrk="0" hangingPunct="1"/>
            <a:r>
              <a:rPr kumimoji="0" lang="en-CA" dirty="0" smtClean="0"/>
              <a:t>Third level</a:t>
            </a:r>
          </a:p>
          <a:p>
            <a:pPr lvl="3" eaLnBrk="1" latinLnBrk="0" hangingPunct="1"/>
            <a:r>
              <a:rPr kumimoji="0" lang="en-CA" dirty="0" smtClean="0"/>
              <a:t>Fourth level</a:t>
            </a:r>
          </a:p>
          <a:p>
            <a:pPr lvl="4" eaLnBrk="1" latinLnBrk="0" hangingPunct="1"/>
            <a:r>
              <a:rPr kumimoji="0" lang="en-CA" dirty="0" smtClean="0"/>
              <a:t>Fifth level</a:t>
            </a:r>
            <a:endParaRPr kumimoji="0" lang="en-US" dirty="0"/>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eaLnBrk="1" latinLnBrk="0" hangingPunct="1"/>
            <a:fld id="{E637BB6B-EE1B-48FB-8575-0D55C373DE88}" type="datetimeFigureOut">
              <a:rPr lang="en-US" smtClean="0"/>
              <a:pPr eaLnBrk="1" latinLnBrk="0" hangingPunct="1"/>
              <a:t>17-09-05</a:t>
            </a:fld>
            <a:endParaRPr lang="en-US" sz="1000">
              <a:solidFill>
                <a:schemeClr val="tx2">
                  <a:shade val="50000"/>
                </a:schemeClr>
              </a:solidFil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lgn="ctr" eaLnBrk="1" latinLnBrk="0" hangingPunct="1"/>
            <a:endParaRPr kumimoji="0" lang="en-US" sz="1000" dirty="0">
              <a:solidFill>
                <a:schemeClr val="tx2">
                  <a:shade val="50000"/>
                </a:schemeClr>
              </a:solidFil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pic>
        <p:nvPicPr>
          <p:cNvPr id="11" name="Picture 10" descr="heritagelogo.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924799" y="46470"/>
            <a:ext cx="1157245" cy="1157245"/>
          </a:xfrm>
          <a:prstGeom prst="rect">
            <a:avLst/>
          </a:prstGeom>
          <a:ln w="66675">
            <a:solidFill>
              <a:schemeClr val="accent1"/>
            </a:solidFill>
          </a:ln>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rgbClr val="FF0000"/>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tx1">
            <a:lumMod val="65000"/>
          </a:schemeClr>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hyperlink" Target="file://localhost/Users/RPrensky/Documents/Digital%20Literacy/Evaluating%20Websites.mp4" TargetMode="External"/><Relationship Id="rId6" Type="http://schemas.openxmlformats.org/officeDocument/2006/relationships/image" Target="../media/image17.png"/><Relationship Id="rId11"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file://localhost/Users/RPrensky/Documents/Digital%20Literacy/What%20is%20Critical%20Thinking.mp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www.nydailynews.com/sports/high-school/yuri-wright-expelled-don-bosco-prep-school-loses-football-scholarship-michigan-racially-sexually-graphic-twitter-posts-article-1.1009556" TargetMode="External"/><Relationship Id="rId2" Type="http://schemas.openxmlformats.org/officeDocument/2006/relationships/hyperlink" Target="file://localhost/Users/RPrensky/Documents/Digital%20Literacy/Digital%20Citizenship%20and%20You.mp4"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file://localhost/Users/RPrensky/Documents/Digital%20Literacy/Digital%20Tools%20for%20Collaboration.mp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rprensky@sd43.bc.ca" TargetMode="External"/><Relationship Id="rId3" Type="http://schemas.openxmlformats.org/officeDocument/2006/relationships/hyperlink" Target="mailto:paitken@sd43.bc.c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inyurl.com/HWDigLit1" TargetMode="Externa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o8C1a2z_cuQ"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59901"/>
            <a:ext cx="9144000" cy="658694"/>
          </a:xfrm>
          <a:solidFill>
            <a:schemeClr val="bg1">
              <a:alpha val="21000"/>
            </a:schemeClr>
          </a:solidFill>
        </p:spPr>
        <p:txBody>
          <a:bodyPr>
            <a:normAutofit fontScale="90000"/>
          </a:bodyPr>
          <a:lstStyle/>
          <a:p>
            <a:pPr algn="ctr"/>
            <a:r>
              <a:rPr lang="en-US" dirty="0" smtClean="0">
                <a:solidFill>
                  <a:srgbClr val="FF0000"/>
                </a:solidFill>
              </a:rPr>
              <a:t>Digital literacy</a:t>
            </a:r>
            <a:endParaRPr lang="en-US" dirty="0">
              <a:solidFill>
                <a:srgbClr val="FF0000"/>
              </a:solidFill>
            </a:endParaRPr>
          </a:p>
        </p:txBody>
      </p:sp>
      <p:sp>
        <p:nvSpPr>
          <p:cNvPr id="3" name="Subtitle 2"/>
          <p:cNvSpPr>
            <a:spLocks noGrp="1"/>
          </p:cNvSpPr>
          <p:nvPr>
            <p:ph type="subTitle" idx="1"/>
          </p:nvPr>
        </p:nvSpPr>
        <p:spPr>
          <a:xfrm>
            <a:off x="0" y="5018594"/>
            <a:ext cx="9144000" cy="557630"/>
          </a:xfrm>
          <a:solidFill>
            <a:schemeClr val="bg1">
              <a:alpha val="23000"/>
            </a:schemeClr>
          </a:solidFill>
        </p:spPr>
        <p:txBody>
          <a:bodyPr anchor="ctr" anchorCtr="0">
            <a:normAutofit/>
          </a:bodyPr>
          <a:lstStyle/>
          <a:p>
            <a:pPr algn="ctr"/>
            <a:r>
              <a:rPr lang="en-US" sz="2800" dirty="0" smtClean="0"/>
              <a:t>Your Passport to Success</a:t>
            </a:r>
            <a:endParaRPr lang="en-US" sz="2800" dirty="0"/>
          </a:p>
        </p:txBody>
      </p:sp>
      <p:pic>
        <p:nvPicPr>
          <p:cNvPr id="4" name="Picture 3" descr="heritage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952" y="306571"/>
            <a:ext cx="3949549" cy="3949549"/>
          </a:xfrm>
          <a:prstGeom prst="rect">
            <a:avLst/>
          </a:prstGeom>
          <a:ln w="66675">
            <a:solidFill>
              <a:schemeClr val="accent1"/>
            </a:solidFill>
          </a:ln>
        </p:spPr>
      </p:pic>
      <p:sp>
        <p:nvSpPr>
          <p:cNvPr id="5" name="TextBox 4"/>
          <p:cNvSpPr txBox="1"/>
          <p:nvPr/>
        </p:nvSpPr>
        <p:spPr>
          <a:xfrm>
            <a:off x="232328" y="5935922"/>
            <a:ext cx="8692404" cy="584776"/>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3200" dirty="0" smtClean="0"/>
              <a:t>With Your Guides – Mr. Aitken and Mr. Prensky</a:t>
            </a:r>
            <a:endParaRPr lang="en-US" sz="3200" dirty="0"/>
          </a:p>
        </p:txBody>
      </p:sp>
    </p:spTree>
    <p:extLst>
      <p:ext uri="{BB962C8B-B14F-4D97-AF65-F5344CB8AC3E}">
        <p14:creationId xmlns:p14="http://schemas.microsoft.com/office/powerpoint/2010/main" val="2430787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
                                            <p:txEl>
                                              <p:charRg st="4294967295" end="4294967295"/>
                                            </p:txEl>
                                          </p:spTgt>
                                        </p:tgtEl>
                                        <p:attrNameLst>
                                          <p:attrName>style.visibility</p:attrName>
                                        </p:attrNameLst>
                                      </p:cBhvr>
                                      <p:to>
                                        <p:strVal val="visible"/>
                                      </p:to>
                                    </p:set>
                                    <p:animEffect transition="in" filter="fade">
                                      <p:cBhvr>
                                        <p:cTn id="13" dur="1000"/>
                                        <p:tgtEl>
                                          <p:spTgt spid="2">
                                            <p:txEl>
                                              <p:charRg st="4294967295" end="4294967295"/>
                                            </p:txEl>
                                          </p:spTgt>
                                        </p:tgtEl>
                                      </p:cBhvr>
                                    </p:animEffect>
                                    <p:anim calcmode="lin" valueType="num">
                                      <p:cBhvr>
                                        <p:cTn id="14"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
                                            <p:txEl>
                                              <p:charRg st="4294967295" end="4294967295"/>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xEl>
                                              <p:charRg st="4294967295" end="4294967295"/>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4"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800" decel="100000"/>
                                        <p:tgtEl>
                                          <p:spTgt spid="5"/>
                                        </p:tgtEl>
                                      </p:cBhvr>
                                    </p:animEffect>
                                    <p:anim calcmode="lin" valueType="num">
                                      <p:cBhvr>
                                        <p:cTn id="34" dur="800" decel="100000" fill="hold"/>
                                        <p:tgtEl>
                                          <p:spTgt spid="5"/>
                                        </p:tgtEl>
                                        <p:attrNameLst>
                                          <p:attrName>style.rotation</p:attrName>
                                        </p:attrNameLst>
                                      </p:cBhvr>
                                      <p:tavLst>
                                        <p:tav tm="0">
                                          <p:val>
                                            <p:fltVal val="-90"/>
                                          </p:val>
                                        </p:tav>
                                        <p:tav tm="100000">
                                          <p:val>
                                            <p:fltVal val="0"/>
                                          </p:val>
                                        </p:tav>
                                      </p:tavLst>
                                    </p:anim>
                                    <p:anim calcmode="lin" valueType="num">
                                      <p:cBhvr>
                                        <p:cTn id="35" dur="800" decel="100000" fill="hold"/>
                                        <p:tgtEl>
                                          <p:spTgt spid="5"/>
                                        </p:tgtEl>
                                        <p:attrNameLst>
                                          <p:attrName>ppt_x</p:attrName>
                                        </p:attrNameLst>
                                      </p:cBhvr>
                                      <p:tavLst>
                                        <p:tav tm="0">
                                          <p:val>
                                            <p:strVal val="#ppt_x+0.4"/>
                                          </p:val>
                                        </p:tav>
                                        <p:tav tm="100000">
                                          <p:val>
                                            <p:strVal val="#ppt_x-0.05"/>
                                          </p:val>
                                        </p:tav>
                                      </p:tavLst>
                                    </p:anim>
                                    <p:anim calcmode="lin" valueType="num">
                                      <p:cBhvr>
                                        <p:cTn id="36" dur="800" decel="100000" fill="hold"/>
                                        <p:tgtEl>
                                          <p:spTgt spid="5"/>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39" y="274638"/>
            <a:ext cx="8324757" cy="1143000"/>
          </a:xfrm>
        </p:spPr>
        <p:txBody>
          <a:bodyPr>
            <a:normAutofit fontScale="90000"/>
          </a:bodyPr>
          <a:lstStyle/>
          <a:p>
            <a:r>
              <a:rPr lang="en-US" dirty="0" smtClean="0"/>
              <a:t>Research and Information Literacy</a:t>
            </a:r>
            <a:endParaRPr lang="en-US" dirty="0"/>
          </a:p>
        </p:txBody>
      </p:sp>
      <p:sp>
        <p:nvSpPr>
          <p:cNvPr id="3" name="Content Placeholder 2"/>
          <p:cNvSpPr>
            <a:spLocks noGrp="1"/>
          </p:cNvSpPr>
          <p:nvPr>
            <p:ph idx="1"/>
          </p:nvPr>
        </p:nvSpPr>
        <p:spPr>
          <a:xfrm>
            <a:off x="457199" y="1600200"/>
            <a:ext cx="8107919" cy="4525963"/>
          </a:xfrm>
        </p:spPr>
        <p:txBody>
          <a:bodyPr/>
          <a:lstStyle/>
          <a:p>
            <a:r>
              <a:rPr lang="en-US" dirty="0" smtClean="0"/>
              <a:t>How to gather information</a:t>
            </a:r>
          </a:p>
          <a:p>
            <a:r>
              <a:rPr lang="en-US" dirty="0" smtClean="0"/>
              <a:t>How to evaluate the information you gather</a:t>
            </a:r>
          </a:p>
          <a:p>
            <a:r>
              <a:rPr lang="en-US" dirty="0" smtClean="0"/>
              <a:t>How to use that information</a:t>
            </a:r>
          </a:p>
          <a:p>
            <a:r>
              <a:rPr lang="en-US" dirty="0" smtClean="0">
                <a:hlinkClick r:id="rId2" action="ppaction://hlinkfile"/>
              </a:rPr>
              <a:t>Evaluating Websites</a:t>
            </a:r>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229563" y="3984688"/>
            <a:ext cx="1436656" cy="1436656"/>
          </a:xfrm>
          <a:prstGeom prst="rect">
            <a:avLst/>
          </a:prstGeom>
        </p:spPr>
      </p:pic>
      <p:pic>
        <p:nvPicPr>
          <p:cNvPr id="6" name="Picture 5"/>
          <p:cNvPicPr>
            <a:picLocks noChangeAspect="1"/>
          </p:cNvPicPr>
          <p:nvPr/>
        </p:nvPicPr>
        <p:blipFill>
          <a:blip r:embed="rId4"/>
          <a:stretch>
            <a:fillRect/>
          </a:stretch>
        </p:blipFill>
        <p:spPr>
          <a:xfrm>
            <a:off x="1780815" y="3984688"/>
            <a:ext cx="1798718" cy="1792916"/>
          </a:xfrm>
          <a:prstGeom prst="rect">
            <a:avLst/>
          </a:prstGeom>
        </p:spPr>
      </p:pic>
      <p:pic>
        <p:nvPicPr>
          <p:cNvPr id="7" name="Picture 6"/>
          <p:cNvPicPr>
            <a:picLocks noChangeAspect="1"/>
          </p:cNvPicPr>
          <p:nvPr/>
        </p:nvPicPr>
        <p:blipFill>
          <a:blip r:embed="rId5"/>
          <a:stretch>
            <a:fillRect/>
          </a:stretch>
        </p:blipFill>
        <p:spPr>
          <a:xfrm>
            <a:off x="3750682" y="3984688"/>
            <a:ext cx="2353682" cy="1235801"/>
          </a:xfrm>
          <a:prstGeom prst="rect">
            <a:avLst/>
          </a:prstGeom>
        </p:spPr>
      </p:pic>
      <p:pic>
        <p:nvPicPr>
          <p:cNvPr id="8" name="Picture 7"/>
          <p:cNvPicPr>
            <a:picLocks noChangeAspect="1"/>
          </p:cNvPicPr>
          <p:nvPr/>
        </p:nvPicPr>
        <p:blipFill>
          <a:blip r:embed="rId6"/>
          <a:stretch>
            <a:fillRect/>
          </a:stretch>
        </p:blipFill>
        <p:spPr>
          <a:xfrm>
            <a:off x="6269918" y="4006642"/>
            <a:ext cx="1322277" cy="1322277"/>
          </a:xfrm>
          <a:prstGeom prst="rect">
            <a:avLst/>
          </a:prstGeom>
        </p:spPr>
      </p:pic>
      <p:pic>
        <p:nvPicPr>
          <p:cNvPr id="9" name="Picture 8"/>
          <p:cNvPicPr>
            <a:picLocks noChangeAspect="1"/>
          </p:cNvPicPr>
          <p:nvPr/>
        </p:nvPicPr>
        <p:blipFill>
          <a:blip r:embed="rId7"/>
          <a:stretch>
            <a:fillRect/>
          </a:stretch>
        </p:blipFill>
        <p:spPr>
          <a:xfrm>
            <a:off x="7703534" y="4006642"/>
            <a:ext cx="1411400" cy="1411400"/>
          </a:xfrm>
          <a:prstGeom prst="rect">
            <a:avLst/>
          </a:prstGeom>
        </p:spPr>
      </p:pic>
      <p:pic>
        <p:nvPicPr>
          <p:cNvPr id="10" name="Picture 9"/>
          <p:cNvPicPr>
            <a:picLocks noChangeAspect="1"/>
          </p:cNvPicPr>
          <p:nvPr/>
        </p:nvPicPr>
        <p:blipFill>
          <a:blip r:embed="rId8"/>
          <a:stretch>
            <a:fillRect/>
          </a:stretch>
        </p:blipFill>
        <p:spPr>
          <a:xfrm>
            <a:off x="229563" y="5510355"/>
            <a:ext cx="1231616" cy="1231616"/>
          </a:xfrm>
          <a:prstGeom prst="rect">
            <a:avLst/>
          </a:prstGeom>
        </p:spPr>
      </p:pic>
      <p:pic>
        <p:nvPicPr>
          <p:cNvPr id="11" name="Picture 10"/>
          <p:cNvPicPr>
            <a:picLocks noChangeAspect="1"/>
          </p:cNvPicPr>
          <p:nvPr/>
        </p:nvPicPr>
        <p:blipFill>
          <a:blip r:embed="rId9"/>
          <a:stretch>
            <a:fillRect/>
          </a:stretch>
        </p:blipFill>
        <p:spPr>
          <a:xfrm>
            <a:off x="3797146" y="5390364"/>
            <a:ext cx="2196887" cy="1377359"/>
          </a:xfrm>
          <a:prstGeom prst="rect">
            <a:avLst/>
          </a:prstGeom>
        </p:spPr>
      </p:pic>
      <p:pic>
        <p:nvPicPr>
          <p:cNvPr id="12" name="Picture 11"/>
          <p:cNvPicPr>
            <a:picLocks noChangeAspect="1"/>
          </p:cNvPicPr>
          <p:nvPr/>
        </p:nvPicPr>
        <p:blipFill>
          <a:blip r:embed="rId10"/>
          <a:stretch>
            <a:fillRect/>
          </a:stretch>
        </p:blipFill>
        <p:spPr>
          <a:xfrm>
            <a:off x="1538619" y="6010365"/>
            <a:ext cx="2118354" cy="530146"/>
          </a:xfrm>
          <a:prstGeom prst="rect">
            <a:avLst/>
          </a:prstGeom>
        </p:spPr>
      </p:pic>
      <p:pic>
        <p:nvPicPr>
          <p:cNvPr id="13" name="Picture 12"/>
          <p:cNvPicPr>
            <a:picLocks noChangeAspect="1"/>
          </p:cNvPicPr>
          <p:nvPr/>
        </p:nvPicPr>
        <p:blipFill>
          <a:blip r:embed="rId11"/>
          <a:stretch>
            <a:fillRect/>
          </a:stretch>
        </p:blipFill>
        <p:spPr>
          <a:xfrm>
            <a:off x="6269918" y="5565937"/>
            <a:ext cx="2129962" cy="1168334"/>
          </a:xfrm>
          <a:prstGeom prst="rect">
            <a:avLst/>
          </a:prstGeom>
        </p:spPr>
      </p:pic>
    </p:spTree>
    <p:extLst>
      <p:ext uri="{BB962C8B-B14F-4D97-AF65-F5344CB8AC3E}">
        <p14:creationId xmlns:p14="http://schemas.microsoft.com/office/powerpoint/2010/main" val="3646980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1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900" decel="100000" fill="hold"/>
                                        <p:tgtEl>
                                          <p:spTgt spid="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2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3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900" decel="100000" fill="hold"/>
                                        <p:tgtEl>
                                          <p:spTgt spid="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4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900" decel="100000" fill="hold"/>
                                        <p:tgtEl>
                                          <p:spTgt spid="1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6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900" decel="100000" fill="hold"/>
                                        <p:tgtEl>
                                          <p:spTgt spid="11"/>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8" presetID="37" presetClass="entr" presetSubtype="0" fill="hold" nodeType="withEffect">
                                  <p:stCondLst>
                                    <p:cond delay="70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900" decel="100000" fill="hold"/>
                                        <p:tgtEl>
                                          <p:spTgt spid="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4" presetID="37" presetClass="entr" presetSubtype="0" fill="hold" nodeType="withEffect">
                                  <p:stCondLst>
                                    <p:cond delay="80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900" decel="100000" fill="hold"/>
                                        <p:tgtEl>
                                          <p:spTgt spid="13"/>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90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900" decel="100000" fill="hold"/>
                                        <p:tgtEl>
                                          <p:spTgt spid="9"/>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9" presetClass="entr" presetSubtype="0" decel="100000" fill="hold" grpId="0" nodeType="clickEffect">
                                  <p:stCondLst>
                                    <p:cond delay="0"/>
                                  </p:stCondLst>
                                  <p:childTnLst>
                                    <p:set>
                                      <p:cBhvr>
                                        <p:cTn id="69" dur="1" fill="hold">
                                          <p:stCondLst>
                                            <p:cond delay="0"/>
                                          </p:stCondLst>
                                        </p:cTn>
                                        <p:tgtEl>
                                          <p:spTgt spid="3">
                                            <p:txEl>
                                              <p:pRg st="0" end="0"/>
                                            </p:txEl>
                                          </p:spTgt>
                                        </p:tgtEl>
                                        <p:attrNameLst>
                                          <p:attrName>style.visibility</p:attrName>
                                        </p:attrNameLst>
                                      </p:cBhvr>
                                      <p:to>
                                        <p:strVal val="visible"/>
                                      </p:to>
                                    </p:set>
                                    <p:anim calcmode="lin" valueType="num">
                                      <p:cBhvr>
                                        <p:cTn id="7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72"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73" dur="500"/>
                                        <p:tgtEl>
                                          <p:spTgt spid="3">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grpId="0" nodeType="clickEffect">
                                  <p:stCondLst>
                                    <p:cond delay="0"/>
                                  </p:stCondLst>
                                  <p:childTnLst>
                                    <p:set>
                                      <p:cBhvr>
                                        <p:cTn id="77" dur="1" fill="hold">
                                          <p:stCondLst>
                                            <p:cond delay="0"/>
                                          </p:stCondLst>
                                        </p:cTn>
                                        <p:tgtEl>
                                          <p:spTgt spid="3">
                                            <p:txEl>
                                              <p:pRg st="1" end="1"/>
                                            </p:txEl>
                                          </p:spTgt>
                                        </p:tgtEl>
                                        <p:attrNameLst>
                                          <p:attrName>style.visibility</p:attrName>
                                        </p:attrNameLst>
                                      </p:cBhvr>
                                      <p:to>
                                        <p:strVal val="visible"/>
                                      </p:to>
                                    </p:set>
                                    <p:anim calcmode="lin" valueType="num">
                                      <p:cBhvr>
                                        <p:cTn id="7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79"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80"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81" dur="500"/>
                                        <p:tgtEl>
                                          <p:spTgt spid="3">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grpId="0" nodeType="clickEffect">
                                  <p:stCondLst>
                                    <p:cond delay="0"/>
                                  </p:stCondLst>
                                  <p:childTnLst>
                                    <p:set>
                                      <p:cBhvr>
                                        <p:cTn id="85" dur="1" fill="hold">
                                          <p:stCondLst>
                                            <p:cond delay="0"/>
                                          </p:stCondLst>
                                        </p:cTn>
                                        <p:tgtEl>
                                          <p:spTgt spid="3">
                                            <p:txEl>
                                              <p:pRg st="2" end="2"/>
                                            </p:txEl>
                                          </p:spTgt>
                                        </p:tgtEl>
                                        <p:attrNameLst>
                                          <p:attrName>style.visibility</p:attrName>
                                        </p:attrNameLst>
                                      </p:cBhvr>
                                      <p:to>
                                        <p:strVal val="visible"/>
                                      </p:to>
                                    </p:set>
                                    <p:anim calcmode="lin" valueType="num">
                                      <p:cBhvr>
                                        <p:cTn id="8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7"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88"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89" dur="500"/>
                                        <p:tgtEl>
                                          <p:spTgt spid="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49" presetClass="entr" presetSubtype="0" decel="100000" fill="hold" grpId="0" nodeType="clickEffect">
                                  <p:stCondLst>
                                    <p:cond delay="0"/>
                                  </p:stCondLst>
                                  <p:childTnLst>
                                    <p:set>
                                      <p:cBhvr>
                                        <p:cTn id="93" dur="1" fill="hold">
                                          <p:stCondLst>
                                            <p:cond delay="0"/>
                                          </p:stCondLst>
                                        </p:cTn>
                                        <p:tgtEl>
                                          <p:spTgt spid="3">
                                            <p:txEl>
                                              <p:pRg st="3" end="3"/>
                                            </p:txEl>
                                          </p:spTgt>
                                        </p:tgtEl>
                                        <p:attrNameLst>
                                          <p:attrName>style.visibility</p:attrName>
                                        </p:attrNameLst>
                                      </p:cBhvr>
                                      <p:to>
                                        <p:strVal val="visible"/>
                                      </p:to>
                                    </p:set>
                                    <p:anim calcmode="lin" valueType="num">
                                      <p:cBhvr>
                                        <p:cTn id="9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95"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6"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9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Critical Thinking, Problem Solving, and Decision Making</a:t>
            </a:r>
            <a:endParaRPr lang="en-US" dirty="0"/>
          </a:p>
        </p:txBody>
      </p:sp>
      <p:sp>
        <p:nvSpPr>
          <p:cNvPr id="3" name="Content Placeholder 2"/>
          <p:cNvSpPr>
            <a:spLocks noGrp="1"/>
          </p:cNvSpPr>
          <p:nvPr>
            <p:ph idx="1"/>
          </p:nvPr>
        </p:nvSpPr>
        <p:spPr/>
        <p:txBody>
          <a:bodyPr/>
          <a:lstStyle/>
          <a:p>
            <a:r>
              <a:rPr lang="en-US" dirty="0" smtClean="0"/>
              <a:t>Plan and conduct research</a:t>
            </a:r>
          </a:p>
          <a:p>
            <a:r>
              <a:rPr lang="en-US" dirty="0" smtClean="0"/>
              <a:t>Manage projects</a:t>
            </a:r>
          </a:p>
          <a:p>
            <a:r>
              <a:rPr lang="en-US" dirty="0" smtClean="0"/>
              <a:t>Solve problems</a:t>
            </a:r>
          </a:p>
          <a:p>
            <a:r>
              <a:rPr lang="en-US" dirty="0" smtClean="0"/>
              <a:t>Make informed decisions</a:t>
            </a:r>
          </a:p>
          <a:p>
            <a:r>
              <a:rPr lang="en-US" dirty="0" smtClean="0"/>
              <a:t>Use appropriate tools and resources</a:t>
            </a:r>
          </a:p>
          <a:p>
            <a:r>
              <a:rPr lang="en-US" dirty="0" smtClean="0">
                <a:hlinkClick r:id="rId2" action="ppaction://hlinkfile"/>
              </a:rPr>
              <a:t>What is Critical Thinking?</a:t>
            </a:r>
            <a:endParaRPr lang="en-US" dirty="0"/>
          </a:p>
        </p:txBody>
      </p:sp>
      <p:pic>
        <p:nvPicPr>
          <p:cNvPr id="4" name="Picture 3"/>
          <p:cNvPicPr>
            <a:picLocks noChangeAspect="1"/>
          </p:cNvPicPr>
          <p:nvPr/>
        </p:nvPicPr>
        <p:blipFill>
          <a:blip r:embed="rId3"/>
          <a:stretch>
            <a:fillRect/>
          </a:stretch>
        </p:blipFill>
        <p:spPr>
          <a:xfrm>
            <a:off x="6784986" y="4469943"/>
            <a:ext cx="2279627" cy="2279627"/>
          </a:xfrm>
          <a:prstGeom prst="rect">
            <a:avLst/>
          </a:prstGeom>
        </p:spPr>
      </p:pic>
      <p:sp>
        <p:nvSpPr>
          <p:cNvPr id="5" name="TextBox 4"/>
          <p:cNvSpPr txBox="1"/>
          <p:nvPr/>
        </p:nvSpPr>
        <p:spPr>
          <a:xfrm>
            <a:off x="60068" y="6367415"/>
            <a:ext cx="6724918" cy="369332"/>
          </a:xfrm>
          <a:prstGeom prst="rect">
            <a:avLst/>
          </a:prstGeom>
          <a:noFill/>
        </p:spPr>
        <p:txBody>
          <a:bodyPr wrap="none" rtlCol="0">
            <a:spAutoFit/>
          </a:bodyPr>
          <a:lstStyle/>
          <a:p>
            <a:r>
              <a:rPr lang="en-US" dirty="0"/>
              <a:t>Image Credit: http://</a:t>
            </a:r>
            <a:r>
              <a:rPr lang="en-US" dirty="0" err="1"/>
              <a:t>ontariomedic.ca</a:t>
            </a:r>
            <a:r>
              <a:rPr lang="en-US" dirty="0"/>
              <a:t>/2016/09/27/critical-thinking/</a:t>
            </a:r>
          </a:p>
        </p:txBody>
      </p:sp>
    </p:spTree>
    <p:extLst>
      <p:ext uri="{BB962C8B-B14F-4D97-AF65-F5344CB8AC3E}">
        <p14:creationId xmlns:p14="http://schemas.microsoft.com/office/powerpoint/2010/main" val="3449573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900" decel="100000" fill="hold"/>
                                        <p:tgtEl>
                                          <p:spTgt spid="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fade">
                                      <p:cBhvr>
                                        <p:cTn id="41" dur="1000"/>
                                        <p:tgtEl>
                                          <p:spTgt spid="3">
                                            <p:txEl>
                                              <p:pRg st="1" end="1"/>
                                            </p:txEl>
                                          </p:spTgt>
                                        </p:tgtEl>
                                      </p:cBhvr>
                                    </p:animEffect>
                                    <p:anim calcmode="lin" valueType="num">
                                      <p:cBhvr>
                                        <p:cTn id="4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fade">
                                      <p:cBhvr>
                                        <p:cTn id="49" dur="1000"/>
                                        <p:tgtEl>
                                          <p:spTgt spid="3">
                                            <p:txEl>
                                              <p:pRg st="2" end="2"/>
                                            </p:txEl>
                                          </p:spTgt>
                                        </p:tgtEl>
                                      </p:cBhvr>
                                    </p:animEffect>
                                    <p:anim calcmode="lin" valueType="num">
                                      <p:cBhvr>
                                        <p:cTn id="5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fade">
                                      <p:cBhvr>
                                        <p:cTn id="57" dur="1000"/>
                                        <p:tgtEl>
                                          <p:spTgt spid="3">
                                            <p:txEl>
                                              <p:pRg st="3" end="3"/>
                                            </p:txEl>
                                          </p:spTgt>
                                        </p:tgtEl>
                                      </p:cBhvr>
                                    </p:animEffect>
                                    <p:anim calcmode="lin" valueType="num">
                                      <p:cBhvr>
                                        <p:cTn id="5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animEffect transition="in" filter="fade">
                                      <p:cBhvr>
                                        <p:cTn id="65" dur="1000"/>
                                        <p:tgtEl>
                                          <p:spTgt spid="3">
                                            <p:txEl>
                                              <p:pRg st="4" end="4"/>
                                            </p:txEl>
                                          </p:spTgt>
                                        </p:tgtEl>
                                      </p:cBhvr>
                                    </p:animEffect>
                                    <p:anim calcmode="lin" valueType="num">
                                      <p:cBhvr>
                                        <p:cTn id="6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67"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Effect transition="in" filter="fade">
                                      <p:cBhvr>
                                        <p:cTn id="73" dur="1000"/>
                                        <p:tgtEl>
                                          <p:spTgt spid="3">
                                            <p:txEl>
                                              <p:pRg st="5" end="5"/>
                                            </p:txEl>
                                          </p:spTgt>
                                        </p:tgtEl>
                                      </p:cBhvr>
                                    </p:animEffect>
                                    <p:anim calcmode="lin" valueType="num">
                                      <p:cBhvr>
                                        <p:cTn id="7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75"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Exercise</a:t>
            </a:r>
            <a:endParaRPr lang="en-US" dirty="0"/>
          </a:p>
        </p:txBody>
      </p:sp>
      <p:sp>
        <p:nvSpPr>
          <p:cNvPr id="3" name="Content Placeholder 2"/>
          <p:cNvSpPr>
            <a:spLocks noGrp="1"/>
          </p:cNvSpPr>
          <p:nvPr>
            <p:ph idx="1"/>
          </p:nvPr>
        </p:nvSpPr>
        <p:spPr>
          <a:xfrm>
            <a:off x="457199" y="1600200"/>
            <a:ext cx="8169873" cy="4889923"/>
          </a:xfrm>
        </p:spPr>
        <p:txBody>
          <a:bodyPr>
            <a:normAutofit/>
          </a:bodyPr>
          <a:lstStyle/>
          <a:p>
            <a:r>
              <a:rPr lang="en-US" dirty="0" smtClean="0"/>
              <a:t>Raise your hands again</a:t>
            </a:r>
          </a:p>
          <a:p>
            <a:r>
              <a:rPr lang="en-US" dirty="0" smtClean="0"/>
              <a:t>Your partner is on your right (or partner with someone behind / in front of you)</a:t>
            </a:r>
          </a:p>
          <a:p>
            <a:r>
              <a:rPr lang="en-US" dirty="0" smtClean="0"/>
              <a:t>Have you ever posted something and then regretted it?</a:t>
            </a:r>
          </a:p>
          <a:p>
            <a:r>
              <a:rPr lang="en-US" dirty="0" smtClean="0"/>
              <a:t>Would you be comfortable with your parents seeing everything you post?</a:t>
            </a:r>
          </a:p>
          <a:p>
            <a:r>
              <a:rPr lang="en-US" dirty="0" smtClean="0"/>
              <a:t>What are some possible negative consequences of posting something “bad”</a:t>
            </a:r>
            <a:endParaRPr lang="en-US" dirty="0"/>
          </a:p>
        </p:txBody>
      </p:sp>
    </p:spTree>
    <p:extLst>
      <p:ext uri="{BB962C8B-B14F-4D97-AF65-F5344CB8AC3E}">
        <p14:creationId xmlns:p14="http://schemas.microsoft.com/office/powerpoint/2010/main" val="3116924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anim calcmode="lin" valueType="num">
                                      <p:cBhvr>
                                        <p:cTn id="4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Creativity and </a:t>
            </a:r>
            <a:r>
              <a:rPr lang="en-US" dirty="0" smtClean="0"/>
              <a:t>Innovation</a:t>
            </a:r>
            <a:endParaRPr lang="en-US" dirty="0"/>
          </a:p>
        </p:txBody>
      </p:sp>
      <p:sp>
        <p:nvSpPr>
          <p:cNvPr id="3" name="Content Placeholder 2"/>
          <p:cNvSpPr>
            <a:spLocks noGrp="1"/>
          </p:cNvSpPr>
          <p:nvPr>
            <p:ph idx="1"/>
          </p:nvPr>
        </p:nvSpPr>
        <p:spPr>
          <a:xfrm>
            <a:off x="457199" y="1476280"/>
            <a:ext cx="8418813" cy="4525963"/>
          </a:xfrm>
        </p:spPr>
        <p:txBody>
          <a:bodyPr/>
          <a:lstStyle/>
          <a:p>
            <a:r>
              <a:rPr lang="en-US" dirty="0" smtClean="0"/>
              <a:t>Demonstrate creative thinking</a:t>
            </a:r>
          </a:p>
          <a:p>
            <a:r>
              <a:rPr lang="en-US" dirty="0" smtClean="0"/>
              <a:t>Develop innovative products and processes using technology</a:t>
            </a:r>
          </a:p>
          <a:p>
            <a:r>
              <a:rPr lang="en-US" dirty="0" smtClean="0"/>
              <a:t>Innovation is new ideas</a:t>
            </a:r>
          </a:p>
          <a:p>
            <a:r>
              <a:rPr lang="en-US" dirty="0" smtClean="0"/>
              <a:t>Some ideas that were once new – the wheel, automobiles, Facebook, iPod, photography</a:t>
            </a:r>
          </a:p>
          <a:p>
            <a:endParaRPr lang="en-US" dirty="0"/>
          </a:p>
        </p:txBody>
      </p:sp>
      <p:pic>
        <p:nvPicPr>
          <p:cNvPr id="4" name="Picture 3"/>
          <p:cNvPicPr>
            <a:picLocks noChangeAspect="1"/>
          </p:cNvPicPr>
          <p:nvPr/>
        </p:nvPicPr>
        <p:blipFill>
          <a:blip r:embed="rId2"/>
          <a:stretch>
            <a:fillRect/>
          </a:stretch>
        </p:blipFill>
        <p:spPr>
          <a:xfrm>
            <a:off x="3536750" y="4721835"/>
            <a:ext cx="3136390" cy="1766833"/>
          </a:xfrm>
          <a:prstGeom prst="rect">
            <a:avLst/>
          </a:prstGeom>
        </p:spPr>
      </p:pic>
      <p:sp>
        <p:nvSpPr>
          <p:cNvPr id="5" name="TextBox 4"/>
          <p:cNvSpPr txBox="1"/>
          <p:nvPr/>
        </p:nvSpPr>
        <p:spPr>
          <a:xfrm>
            <a:off x="309769" y="6488668"/>
            <a:ext cx="7571303" cy="369332"/>
          </a:xfrm>
          <a:prstGeom prst="rect">
            <a:avLst/>
          </a:prstGeom>
          <a:noFill/>
        </p:spPr>
        <p:txBody>
          <a:bodyPr wrap="none" rtlCol="0">
            <a:spAutoFit/>
          </a:bodyPr>
          <a:lstStyle/>
          <a:p>
            <a:r>
              <a:rPr lang="en-US" dirty="0"/>
              <a:t>Image credit - http://</a:t>
            </a:r>
            <a:r>
              <a:rPr lang="en-US" dirty="0" err="1"/>
              <a:t>shiftkeylabs.ca</a:t>
            </a:r>
            <a:r>
              <a:rPr lang="en-US" dirty="0"/>
              <a:t>/introduction-to-innovation-</a:t>
            </a:r>
            <a:r>
              <a:rPr lang="en-US" dirty="0" err="1"/>
              <a:t>bootcamp</a:t>
            </a:r>
            <a:r>
              <a:rPr lang="en-US" dirty="0"/>
              <a:t>/</a:t>
            </a:r>
          </a:p>
        </p:txBody>
      </p:sp>
    </p:spTree>
    <p:extLst>
      <p:ext uri="{BB962C8B-B14F-4D97-AF65-F5344CB8AC3E}">
        <p14:creationId xmlns:p14="http://schemas.microsoft.com/office/powerpoint/2010/main" val="2528921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800" decel="100000"/>
                                        <p:tgtEl>
                                          <p:spTgt spid="3">
                                            <p:txEl>
                                              <p:pRg st="1" end="1"/>
                                            </p:txEl>
                                          </p:spTgt>
                                        </p:tgtEl>
                                      </p:cBhvr>
                                    </p:animEffect>
                                    <p:anim calcmode="lin" valueType="num">
                                      <p:cBhvr>
                                        <p:cTn id="2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800" decel="100000"/>
                                        <p:tgtEl>
                                          <p:spTgt spid="3">
                                            <p:txEl>
                                              <p:pRg st="2" end="2"/>
                                            </p:txEl>
                                          </p:spTgt>
                                        </p:tgtEl>
                                      </p:cBhvr>
                                    </p:animEffect>
                                    <p:anim calcmode="lin" valueType="num">
                                      <p:cBhvr>
                                        <p:cTn id="3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800" decel="100000"/>
                                        <p:tgtEl>
                                          <p:spTgt spid="3">
                                            <p:txEl>
                                              <p:pRg st="3" end="3"/>
                                            </p:txEl>
                                          </p:spTgt>
                                        </p:tgtEl>
                                      </p:cBhvr>
                                    </p:animEffect>
                                    <p:anim calcmode="lin" valueType="num">
                                      <p:cBhvr>
                                        <p:cTn id="48"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5"/>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fltVal val="0"/>
                                          </p:val>
                                        </p:tav>
                                        <p:tav tm="100000">
                                          <p:val>
                                            <p:strVal val="#ppt_w"/>
                                          </p:val>
                                        </p:tav>
                                      </p:tavLst>
                                    </p:anim>
                                    <p:anim calcmode="lin" valueType="num">
                                      <p:cBhvr>
                                        <p:cTn id="64" dur="1000" fill="hold"/>
                                        <p:tgtEl>
                                          <p:spTgt spid="4"/>
                                        </p:tgtEl>
                                        <p:attrNameLst>
                                          <p:attrName>ppt_h</p:attrName>
                                        </p:attrNameLst>
                                      </p:cBhvr>
                                      <p:tavLst>
                                        <p:tav tm="0">
                                          <p:val>
                                            <p:fltVal val="0"/>
                                          </p:val>
                                        </p:tav>
                                        <p:tav tm="100000">
                                          <p:val>
                                            <p:strVal val="#ppt_h"/>
                                          </p:val>
                                        </p:tav>
                                      </p:tavLst>
                                    </p:anim>
                                    <p:anim calcmode="lin" valueType="num">
                                      <p:cBhvr>
                                        <p:cTn id="6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Citizenship</a:t>
            </a:r>
            <a:endParaRPr lang="en-US" dirty="0"/>
          </a:p>
        </p:txBody>
      </p:sp>
      <p:sp>
        <p:nvSpPr>
          <p:cNvPr id="3" name="Content Placeholder 2"/>
          <p:cNvSpPr>
            <a:spLocks noGrp="1"/>
          </p:cNvSpPr>
          <p:nvPr>
            <p:ph idx="1"/>
          </p:nvPr>
        </p:nvSpPr>
        <p:spPr>
          <a:xfrm>
            <a:off x="240360" y="1600200"/>
            <a:ext cx="5753674" cy="5257800"/>
          </a:xfrm>
        </p:spPr>
        <p:txBody>
          <a:bodyPr>
            <a:normAutofit/>
          </a:bodyPr>
          <a:lstStyle/>
          <a:p>
            <a:r>
              <a:rPr lang="en-US" dirty="0" smtClean="0"/>
              <a:t>Understand key issues related to technology, such as:</a:t>
            </a:r>
          </a:p>
          <a:p>
            <a:pPr lvl="1"/>
            <a:r>
              <a:rPr lang="en-US" dirty="0" smtClean="0"/>
              <a:t>Cyber bullying</a:t>
            </a:r>
          </a:p>
          <a:p>
            <a:pPr lvl="1"/>
            <a:r>
              <a:rPr lang="en-US" dirty="0" smtClean="0"/>
              <a:t>Internet addiction</a:t>
            </a:r>
          </a:p>
          <a:p>
            <a:pPr lvl="1"/>
            <a:r>
              <a:rPr lang="en-US" dirty="0" smtClean="0"/>
              <a:t>Social Media addiction</a:t>
            </a:r>
          </a:p>
          <a:p>
            <a:pPr lvl="1"/>
            <a:r>
              <a:rPr lang="en-US" dirty="0" smtClean="0"/>
              <a:t>Digital Footprint</a:t>
            </a:r>
          </a:p>
          <a:p>
            <a:pPr lvl="1"/>
            <a:r>
              <a:rPr lang="en-US" dirty="0" smtClean="0"/>
              <a:t>Technology inequality</a:t>
            </a:r>
          </a:p>
          <a:p>
            <a:pPr lvl="1"/>
            <a:r>
              <a:rPr lang="en-US" dirty="0" smtClean="0">
                <a:hlinkClick r:id="rId2" action="ppaction://hlinkfile"/>
              </a:rPr>
              <a:t>What is Digital Citizenship?</a:t>
            </a:r>
            <a:endParaRPr lang="en-US" dirty="0" smtClean="0"/>
          </a:p>
          <a:p>
            <a:pPr lvl="1"/>
            <a:r>
              <a:rPr lang="en-US" dirty="0" smtClean="0">
                <a:hlinkClick r:id="rId3"/>
              </a:rPr>
              <a:t>Consequences </a:t>
            </a:r>
            <a:r>
              <a:rPr lang="en-US" dirty="0" smtClean="0"/>
              <a:t>of poor </a:t>
            </a:r>
            <a:r>
              <a:rPr lang="en-US" dirty="0" err="1" smtClean="0"/>
              <a:t>behaviour</a:t>
            </a:r>
            <a:r>
              <a:rPr lang="en-US" dirty="0" smtClean="0"/>
              <a:t> online</a:t>
            </a:r>
            <a:endParaRPr lang="en-US" dirty="0"/>
          </a:p>
        </p:txBody>
      </p:sp>
      <p:pic>
        <p:nvPicPr>
          <p:cNvPr id="5" name="Picture 4"/>
          <p:cNvPicPr>
            <a:picLocks noChangeAspect="1"/>
          </p:cNvPicPr>
          <p:nvPr/>
        </p:nvPicPr>
        <p:blipFill>
          <a:blip r:embed="rId4"/>
          <a:stretch>
            <a:fillRect/>
          </a:stretch>
        </p:blipFill>
        <p:spPr>
          <a:xfrm>
            <a:off x="6117942" y="2823256"/>
            <a:ext cx="3026058" cy="4034744"/>
          </a:xfrm>
          <a:prstGeom prst="rect">
            <a:avLst/>
          </a:prstGeom>
        </p:spPr>
      </p:pic>
    </p:spTree>
    <p:extLst>
      <p:ext uri="{BB962C8B-B14F-4D97-AF65-F5344CB8AC3E}">
        <p14:creationId xmlns:p14="http://schemas.microsoft.com/office/powerpoint/2010/main" val="2253045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style.rotation</p:attrName>
                                        </p:attrNameLst>
                                      </p:cBhvr>
                                      <p:tavLst>
                                        <p:tav tm="0">
                                          <p:val>
                                            <p:fltVal val="720"/>
                                          </p:val>
                                        </p:tav>
                                        <p:tav tm="100000">
                                          <p:val>
                                            <p:fltVal val="0"/>
                                          </p:val>
                                        </p:tav>
                                      </p:tavLst>
                                    </p:anim>
                                    <p:anim calcmode="lin" valueType="num">
                                      <p:cBhvr>
                                        <p:cTn id="16" dur="2000" fill="hold"/>
                                        <p:tgtEl>
                                          <p:spTgt spid="5"/>
                                        </p:tgtEl>
                                        <p:attrNameLst>
                                          <p:attrName>ppt_h</p:attrName>
                                        </p:attrNameLst>
                                      </p:cBhvr>
                                      <p:tavLst>
                                        <p:tav tm="0">
                                          <p:val>
                                            <p:fltVal val="0"/>
                                          </p:val>
                                        </p:tav>
                                        <p:tav tm="100000">
                                          <p:val>
                                            <p:strVal val="#ppt_h"/>
                                          </p:val>
                                        </p:tav>
                                      </p:tavLst>
                                    </p:anim>
                                    <p:anim calcmode="lin" valueType="num">
                                      <p:cBhvr>
                                        <p:cTn id="17"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800" decel="100000"/>
                                        <p:tgtEl>
                                          <p:spTgt spid="3">
                                            <p:txEl>
                                              <p:pRg st="0" end="0"/>
                                            </p:txEl>
                                          </p:spTgt>
                                        </p:tgtEl>
                                      </p:cBhvr>
                                    </p:animEffect>
                                    <p:anim calcmode="lin" valueType="num">
                                      <p:cBhvr>
                                        <p:cTn id="23"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800" decel="100000"/>
                                        <p:tgtEl>
                                          <p:spTgt spid="3">
                                            <p:txEl>
                                              <p:pRg st="1" end="1"/>
                                            </p:txEl>
                                          </p:spTgt>
                                        </p:tgtEl>
                                      </p:cBhvr>
                                    </p:animEffect>
                                    <p:anim calcmode="lin" valueType="num">
                                      <p:cBhvr>
                                        <p:cTn id="33"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800" decel="100000"/>
                                        <p:tgtEl>
                                          <p:spTgt spid="3">
                                            <p:txEl>
                                              <p:pRg st="2" end="2"/>
                                            </p:txEl>
                                          </p:spTgt>
                                        </p:tgtEl>
                                      </p:cBhvr>
                                    </p:animEffect>
                                    <p:anim calcmode="lin" valueType="num">
                                      <p:cBhvr>
                                        <p:cTn id="43"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800" decel="100000"/>
                                        <p:tgtEl>
                                          <p:spTgt spid="3">
                                            <p:txEl>
                                              <p:pRg st="3" end="3"/>
                                            </p:txEl>
                                          </p:spTgt>
                                        </p:tgtEl>
                                      </p:cBhvr>
                                    </p:animEffect>
                                    <p:anim calcmode="lin" valueType="num">
                                      <p:cBhvr>
                                        <p:cTn id="53"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grpId="0" nodeType="click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Effect transition="in" filter="fade">
                                      <p:cBhvr>
                                        <p:cTn id="62" dur="800" decel="100000"/>
                                        <p:tgtEl>
                                          <p:spTgt spid="3">
                                            <p:txEl>
                                              <p:pRg st="4" end="4"/>
                                            </p:txEl>
                                          </p:spTgt>
                                        </p:tgtEl>
                                      </p:cBhvr>
                                    </p:animEffect>
                                    <p:anim calcmode="lin" valueType="num">
                                      <p:cBhvr>
                                        <p:cTn id="63"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grpId="0" nodeType="click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animEffect transition="in" filter="fade">
                                      <p:cBhvr>
                                        <p:cTn id="72" dur="800" decel="100000"/>
                                        <p:tgtEl>
                                          <p:spTgt spid="3">
                                            <p:txEl>
                                              <p:pRg st="5" end="5"/>
                                            </p:txEl>
                                          </p:spTgt>
                                        </p:tgtEl>
                                      </p:cBhvr>
                                    </p:animEffect>
                                    <p:anim calcmode="lin" valueType="num">
                                      <p:cBhvr>
                                        <p:cTn id="73"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grpId="0" nodeType="clickEffect">
                                  <p:stCondLst>
                                    <p:cond delay="0"/>
                                  </p:stCondLst>
                                  <p:childTnLst>
                                    <p:set>
                                      <p:cBhvr>
                                        <p:cTn id="81" dur="1" fill="hold">
                                          <p:stCondLst>
                                            <p:cond delay="0"/>
                                          </p:stCondLst>
                                        </p:cTn>
                                        <p:tgtEl>
                                          <p:spTgt spid="3">
                                            <p:txEl>
                                              <p:pRg st="6" end="6"/>
                                            </p:txEl>
                                          </p:spTgt>
                                        </p:tgtEl>
                                        <p:attrNameLst>
                                          <p:attrName>style.visibility</p:attrName>
                                        </p:attrNameLst>
                                      </p:cBhvr>
                                      <p:to>
                                        <p:strVal val="visible"/>
                                      </p:to>
                                    </p:set>
                                    <p:animEffect transition="in" filter="fade">
                                      <p:cBhvr>
                                        <p:cTn id="82" dur="800" decel="100000"/>
                                        <p:tgtEl>
                                          <p:spTgt spid="3">
                                            <p:txEl>
                                              <p:pRg st="6" end="6"/>
                                            </p:txEl>
                                          </p:spTgt>
                                        </p:tgtEl>
                                      </p:cBhvr>
                                    </p:animEffect>
                                    <p:anim calcmode="lin" valueType="num">
                                      <p:cBhvr>
                                        <p:cTn id="83"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84"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85"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ntr" presetSubtype="0" fill="hold" grpId="0" nodeType="clickEffect">
                                  <p:stCondLst>
                                    <p:cond delay="0"/>
                                  </p:stCondLst>
                                  <p:childTnLst>
                                    <p:set>
                                      <p:cBhvr>
                                        <p:cTn id="91" dur="1" fill="hold">
                                          <p:stCondLst>
                                            <p:cond delay="0"/>
                                          </p:stCondLst>
                                        </p:cTn>
                                        <p:tgtEl>
                                          <p:spTgt spid="3">
                                            <p:txEl>
                                              <p:pRg st="7" end="7"/>
                                            </p:txEl>
                                          </p:spTgt>
                                        </p:tgtEl>
                                        <p:attrNameLst>
                                          <p:attrName>style.visibility</p:attrName>
                                        </p:attrNameLst>
                                      </p:cBhvr>
                                      <p:to>
                                        <p:strVal val="visible"/>
                                      </p:to>
                                    </p:set>
                                    <p:animEffect transition="in" filter="fade">
                                      <p:cBhvr>
                                        <p:cTn id="92" dur="800" decel="100000"/>
                                        <p:tgtEl>
                                          <p:spTgt spid="3">
                                            <p:txEl>
                                              <p:pRg st="7" end="7"/>
                                            </p:txEl>
                                          </p:spTgt>
                                        </p:tgtEl>
                                      </p:cBhvr>
                                    </p:animEffect>
                                    <p:anim calcmode="lin" valueType="num">
                                      <p:cBhvr>
                                        <p:cTn id="93" dur="800" decel="100000" fill="hold"/>
                                        <p:tgtEl>
                                          <p:spTgt spid="3">
                                            <p:txEl>
                                              <p:pRg st="7" end="7"/>
                                            </p:txEl>
                                          </p:spTgt>
                                        </p:tgtEl>
                                        <p:attrNameLst>
                                          <p:attrName>style.rotation</p:attrName>
                                        </p:attrNameLst>
                                      </p:cBhvr>
                                      <p:tavLst>
                                        <p:tav tm="0">
                                          <p:val>
                                            <p:fltVal val="-90"/>
                                          </p:val>
                                        </p:tav>
                                        <p:tav tm="100000">
                                          <p:val>
                                            <p:fltVal val="0"/>
                                          </p:val>
                                        </p:tav>
                                      </p:tavLst>
                                    </p:anim>
                                    <p:anim calcmode="lin" valueType="num">
                                      <p:cBhvr>
                                        <p:cTn id="94" dur="800" decel="100000" fill="hold"/>
                                        <p:tgtEl>
                                          <p:spTgt spid="3">
                                            <p:txEl>
                                              <p:pRg st="7" end="7"/>
                                            </p:txEl>
                                          </p:spTgt>
                                        </p:tgtEl>
                                        <p:attrNameLst>
                                          <p:attrName>ppt_x</p:attrName>
                                        </p:attrNameLst>
                                      </p:cBhvr>
                                      <p:tavLst>
                                        <p:tav tm="0">
                                          <p:val>
                                            <p:strVal val="#ppt_x+0.4"/>
                                          </p:val>
                                        </p:tav>
                                        <p:tav tm="100000">
                                          <p:val>
                                            <p:strVal val="#ppt_x-0.05"/>
                                          </p:val>
                                        </p:tav>
                                      </p:tavLst>
                                    </p:anim>
                                    <p:anim calcmode="lin" valueType="num">
                                      <p:cBhvr>
                                        <p:cTn id="95" dur="800" decel="100000" fill="hold"/>
                                        <p:tgtEl>
                                          <p:spTgt spid="3">
                                            <p:txEl>
                                              <p:pRg st="7" end="7"/>
                                            </p:txEl>
                                          </p:spTgt>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3">
                                            <p:txEl>
                                              <p:pRg st="7" end="7"/>
                                            </p:txEl>
                                          </p:spTgt>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3">
                                            <p:txEl>
                                              <p:pRg st="7" end="7"/>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 y="42288"/>
            <a:ext cx="8403587" cy="1143000"/>
          </a:xfrm>
        </p:spPr>
        <p:txBody>
          <a:bodyPr>
            <a:normAutofit fontScale="90000"/>
          </a:bodyPr>
          <a:lstStyle/>
          <a:p>
            <a:r>
              <a:rPr lang="en-US" dirty="0" smtClean="0"/>
              <a:t>Communications and Collaboration</a:t>
            </a:r>
            <a:endParaRPr lang="en-US" dirty="0"/>
          </a:p>
        </p:txBody>
      </p:sp>
      <p:sp>
        <p:nvSpPr>
          <p:cNvPr id="3" name="Content Placeholder 2"/>
          <p:cNvSpPr>
            <a:spLocks noGrp="1"/>
          </p:cNvSpPr>
          <p:nvPr>
            <p:ph idx="1"/>
          </p:nvPr>
        </p:nvSpPr>
        <p:spPr>
          <a:xfrm>
            <a:off x="457199" y="1600200"/>
            <a:ext cx="8129393" cy="5257800"/>
          </a:xfrm>
        </p:spPr>
        <p:txBody>
          <a:bodyPr>
            <a:normAutofit fontScale="92500" lnSpcReduction="10000"/>
          </a:bodyPr>
          <a:lstStyle/>
          <a:p>
            <a:r>
              <a:rPr lang="en-US" dirty="0" smtClean="0"/>
              <a:t>Using digital media to communicate</a:t>
            </a:r>
          </a:p>
          <a:p>
            <a:pPr lvl="1"/>
            <a:r>
              <a:rPr lang="en-US" dirty="0" smtClean="0"/>
              <a:t>Presentations</a:t>
            </a:r>
          </a:p>
          <a:p>
            <a:pPr lvl="1"/>
            <a:r>
              <a:rPr lang="en-US" dirty="0" smtClean="0"/>
              <a:t>Videos</a:t>
            </a:r>
          </a:p>
          <a:p>
            <a:pPr lvl="1"/>
            <a:r>
              <a:rPr lang="en-US" dirty="0" smtClean="0"/>
              <a:t>Blogs</a:t>
            </a:r>
          </a:p>
          <a:p>
            <a:pPr lvl="1"/>
            <a:r>
              <a:rPr lang="en-US" dirty="0" smtClean="0"/>
              <a:t>Websites</a:t>
            </a:r>
          </a:p>
          <a:p>
            <a:pPr lvl="1"/>
            <a:r>
              <a:rPr lang="en-US" dirty="0" smtClean="0"/>
              <a:t>Podcasts</a:t>
            </a:r>
          </a:p>
          <a:p>
            <a:pPr lvl="1"/>
            <a:r>
              <a:rPr lang="en-US" dirty="0" smtClean="0"/>
              <a:t>Webcasts</a:t>
            </a:r>
          </a:p>
          <a:p>
            <a:pPr lvl="1"/>
            <a:r>
              <a:rPr lang="en-US" dirty="0" smtClean="0"/>
              <a:t>Photography</a:t>
            </a:r>
          </a:p>
          <a:p>
            <a:r>
              <a:rPr lang="en-US" dirty="0" smtClean="0"/>
              <a:t>Using digital media to collaborate</a:t>
            </a:r>
          </a:p>
          <a:p>
            <a:pPr lvl="1"/>
            <a:r>
              <a:rPr lang="en-US" dirty="0" smtClean="0"/>
              <a:t>In person</a:t>
            </a:r>
          </a:p>
          <a:p>
            <a:pPr lvl="1"/>
            <a:r>
              <a:rPr lang="en-US" dirty="0" smtClean="0"/>
              <a:t>At a distance</a:t>
            </a:r>
          </a:p>
          <a:p>
            <a:r>
              <a:rPr lang="en-US" dirty="0" smtClean="0"/>
              <a:t>Some collaboration </a:t>
            </a:r>
            <a:r>
              <a:rPr lang="en-US" dirty="0" smtClean="0">
                <a:hlinkClick r:id="rId2" action="ppaction://hlinkfile"/>
              </a:rPr>
              <a:t>tools</a:t>
            </a:r>
            <a:r>
              <a:rPr lang="en-US" dirty="0" smtClean="0"/>
              <a:t> you could check out</a:t>
            </a:r>
          </a:p>
          <a:p>
            <a:endParaRPr lang="en-US" dirty="0"/>
          </a:p>
        </p:txBody>
      </p:sp>
      <p:pic>
        <p:nvPicPr>
          <p:cNvPr id="4" name="Picture 3"/>
          <p:cNvPicPr>
            <a:picLocks noChangeAspect="1"/>
          </p:cNvPicPr>
          <p:nvPr/>
        </p:nvPicPr>
        <p:blipFill>
          <a:blip r:embed="rId3"/>
          <a:stretch>
            <a:fillRect/>
          </a:stretch>
        </p:blipFill>
        <p:spPr>
          <a:xfrm>
            <a:off x="3590581" y="2251124"/>
            <a:ext cx="5423539" cy="2672223"/>
          </a:xfrm>
          <a:prstGeom prst="rect">
            <a:avLst/>
          </a:prstGeom>
        </p:spPr>
      </p:pic>
    </p:spTree>
    <p:extLst>
      <p:ext uri="{BB962C8B-B14F-4D97-AF65-F5344CB8AC3E}">
        <p14:creationId xmlns:p14="http://schemas.microsoft.com/office/powerpoint/2010/main" val="4268449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1000"/>
                                        <p:tgtEl>
                                          <p:spTgt spid="3">
                                            <p:txEl>
                                              <p:pRg st="5" end="5"/>
                                            </p:txEl>
                                          </p:spTgt>
                                        </p:tgtEl>
                                      </p:cBhvr>
                                    </p:animEffect>
                                    <p:anim calcmode="lin" valueType="num">
                                      <p:cBhvr>
                                        <p:cTn id="5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fade">
                                      <p:cBhvr>
                                        <p:cTn id="64" dur="1000"/>
                                        <p:tgtEl>
                                          <p:spTgt spid="3">
                                            <p:txEl>
                                              <p:pRg st="6" end="6"/>
                                            </p:txEl>
                                          </p:spTgt>
                                        </p:tgtEl>
                                      </p:cBhvr>
                                    </p:animEffect>
                                    <p:anim calcmode="lin" valueType="num">
                                      <p:cBhvr>
                                        <p:cTn id="6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1000"/>
                                        <p:tgtEl>
                                          <p:spTgt spid="3">
                                            <p:txEl>
                                              <p:pRg st="7" end="7"/>
                                            </p:txEl>
                                          </p:spTgt>
                                        </p:tgtEl>
                                      </p:cBhvr>
                                    </p:animEffect>
                                    <p:anim calcmode="lin" valueType="num">
                                      <p:cBhvr>
                                        <p:cTn id="7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
                                            <p:txEl>
                                              <p:pRg st="8" end="8"/>
                                            </p:txEl>
                                          </p:spTgt>
                                        </p:tgtEl>
                                        <p:attrNameLst>
                                          <p:attrName>style.visibility</p:attrName>
                                        </p:attrNameLst>
                                      </p:cBhvr>
                                      <p:to>
                                        <p:strVal val="visible"/>
                                      </p:to>
                                    </p:set>
                                    <p:animEffect transition="in" filter="fade">
                                      <p:cBhvr>
                                        <p:cTn id="78" dur="1000"/>
                                        <p:tgtEl>
                                          <p:spTgt spid="3">
                                            <p:txEl>
                                              <p:pRg st="8" end="8"/>
                                            </p:txEl>
                                          </p:spTgt>
                                        </p:tgtEl>
                                      </p:cBhvr>
                                    </p:animEffect>
                                    <p:anim calcmode="lin" valueType="num">
                                      <p:cBhvr>
                                        <p:cTn id="7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
                                            <p:txEl>
                                              <p:pRg st="9" end="9"/>
                                            </p:txEl>
                                          </p:spTgt>
                                        </p:tgtEl>
                                        <p:attrNameLst>
                                          <p:attrName>style.visibility</p:attrName>
                                        </p:attrNameLst>
                                      </p:cBhvr>
                                      <p:to>
                                        <p:strVal val="visible"/>
                                      </p:to>
                                    </p:set>
                                    <p:animEffect transition="in" filter="fade">
                                      <p:cBhvr>
                                        <p:cTn id="85" dur="1000"/>
                                        <p:tgtEl>
                                          <p:spTgt spid="3">
                                            <p:txEl>
                                              <p:pRg st="9" end="9"/>
                                            </p:txEl>
                                          </p:spTgt>
                                        </p:tgtEl>
                                      </p:cBhvr>
                                    </p:animEffect>
                                    <p:anim calcmode="lin" valueType="num">
                                      <p:cBhvr>
                                        <p:cTn id="8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3">
                                            <p:txEl>
                                              <p:pRg st="10" end="10"/>
                                            </p:txEl>
                                          </p:spTgt>
                                        </p:tgtEl>
                                        <p:attrNameLst>
                                          <p:attrName>style.visibility</p:attrName>
                                        </p:attrNameLst>
                                      </p:cBhvr>
                                      <p:to>
                                        <p:strVal val="visible"/>
                                      </p:to>
                                    </p:set>
                                    <p:animEffect transition="in" filter="fade">
                                      <p:cBhvr>
                                        <p:cTn id="92" dur="1000"/>
                                        <p:tgtEl>
                                          <p:spTgt spid="3">
                                            <p:txEl>
                                              <p:pRg st="10" end="10"/>
                                            </p:txEl>
                                          </p:spTgt>
                                        </p:tgtEl>
                                      </p:cBhvr>
                                    </p:animEffect>
                                    <p:anim calcmode="lin" valueType="num">
                                      <p:cBhvr>
                                        <p:cTn id="9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
                                            <p:txEl>
                                              <p:pRg st="11" end="11"/>
                                            </p:txEl>
                                          </p:spTgt>
                                        </p:tgtEl>
                                        <p:attrNameLst>
                                          <p:attrName>style.visibility</p:attrName>
                                        </p:attrNameLst>
                                      </p:cBhvr>
                                      <p:to>
                                        <p:strVal val="visible"/>
                                      </p:to>
                                    </p:set>
                                    <p:animEffect transition="in" filter="fade">
                                      <p:cBhvr>
                                        <p:cTn id="99" dur="1000"/>
                                        <p:tgtEl>
                                          <p:spTgt spid="3">
                                            <p:txEl>
                                              <p:pRg st="11" end="11"/>
                                            </p:txEl>
                                          </p:spTgt>
                                        </p:tgtEl>
                                      </p:cBhvr>
                                    </p:animEffect>
                                    <p:anim calcmode="lin" valueType="num">
                                      <p:cBhvr>
                                        <p:cTn id="10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10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 Operations and Concepts</a:t>
            </a:r>
            <a:endParaRPr lang="en-US" dirty="0"/>
          </a:p>
        </p:txBody>
      </p:sp>
      <p:sp>
        <p:nvSpPr>
          <p:cNvPr id="3" name="Content Placeholder 2"/>
          <p:cNvSpPr>
            <a:spLocks noGrp="1"/>
          </p:cNvSpPr>
          <p:nvPr>
            <p:ph idx="1"/>
          </p:nvPr>
        </p:nvSpPr>
        <p:spPr/>
        <p:txBody>
          <a:bodyPr/>
          <a:lstStyle/>
          <a:p>
            <a:r>
              <a:rPr lang="en-US" dirty="0" smtClean="0"/>
              <a:t>Demonstrate understanding of technology concepts, systems, and operations</a:t>
            </a:r>
          </a:p>
          <a:p>
            <a:pPr lvl="1"/>
            <a:r>
              <a:rPr lang="en-US" dirty="0" smtClean="0"/>
              <a:t>How a computer works</a:t>
            </a:r>
          </a:p>
          <a:p>
            <a:pPr lvl="1"/>
            <a:r>
              <a:rPr lang="en-US" dirty="0" smtClean="0"/>
              <a:t>How to edit photos or videos</a:t>
            </a:r>
          </a:p>
          <a:p>
            <a:pPr lvl="1"/>
            <a:r>
              <a:rPr lang="en-US" dirty="0" smtClean="0"/>
              <a:t>Using digital tools in different specialty areas</a:t>
            </a:r>
          </a:p>
          <a:p>
            <a:pPr lvl="1"/>
            <a:r>
              <a:rPr lang="en-US" dirty="0" smtClean="0"/>
              <a:t>How a network works</a:t>
            </a:r>
          </a:p>
          <a:p>
            <a:pPr lvl="1"/>
            <a:r>
              <a:rPr lang="en-US" dirty="0" smtClean="0"/>
              <a:t>How the Internet works</a:t>
            </a:r>
          </a:p>
          <a:p>
            <a:pPr lvl="1"/>
            <a:r>
              <a:rPr lang="en-US" dirty="0" smtClean="0"/>
              <a:t>Understanding different file types</a:t>
            </a:r>
            <a:endParaRPr lang="en-US" dirty="0"/>
          </a:p>
        </p:txBody>
      </p:sp>
    </p:spTree>
    <p:extLst>
      <p:ext uri="{BB962C8B-B14F-4D97-AF65-F5344CB8AC3E}">
        <p14:creationId xmlns:p14="http://schemas.microsoft.com/office/powerpoint/2010/main" val="90839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1000"/>
                                        <p:tgtEl>
                                          <p:spTgt spid="3">
                                            <p:txEl>
                                              <p:pRg st="5" end="5"/>
                                            </p:txEl>
                                          </p:spTgt>
                                        </p:tgtEl>
                                      </p:cBhvr>
                                    </p:animEffect>
                                    <p:anim calcmode="lin" valueType="num">
                                      <p:cBhvr>
                                        <p:cTn id="5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1000"/>
                                        <p:tgtEl>
                                          <p:spTgt spid="3">
                                            <p:txEl>
                                              <p:pRg st="6" end="6"/>
                                            </p:txEl>
                                          </p:spTgt>
                                        </p:tgtEl>
                                      </p:cBhvr>
                                    </p:animEffect>
                                    <p:anim calcmode="lin" valueType="num">
                                      <p:cBhvr>
                                        <p:cTn id="5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908"/>
            <a:ext cx="8686800" cy="1143000"/>
          </a:xfrm>
        </p:spPr>
        <p:txBody>
          <a:bodyPr>
            <a:normAutofit/>
          </a:bodyPr>
          <a:lstStyle/>
          <a:p>
            <a:r>
              <a:rPr lang="en-US" sz="4000" dirty="0" smtClean="0"/>
              <a:t>Benefits of Bring Your Own Device</a:t>
            </a:r>
            <a:endParaRPr lang="en-US" sz="4000" dirty="0"/>
          </a:p>
        </p:txBody>
      </p:sp>
      <p:sp>
        <p:nvSpPr>
          <p:cNvPr id="3" name="Content Placeholder 2"/>
          <p:cNvSpPr>
            <a:spLocks noGrp="1"/>
          </p:cNvSpPr>
          <p:nvPr>
            <p:ph idx="1"/>
          </p:nvPr>
        </p:nvSpPr>
        <p:spPr>
          <a:xfrm>
            <a:off x="457200" y="1225020"/>
            <a:ext cx="7467600" cy="4525963"/>
          </a:xfrm>
        </p:spPr>
        <p:txBody>
          <a:bodyPr/>
          <a:lstStyle/>
          <a:p>
            <a:r>
              <a:rPr lang="en-US" dirty="0" smtClean="0"/>
              <a:t>No papers to lose</a:t>
            </a:r>
          </a:p>
          <a:p>
            <a:r>
              <a:rPr lang="en-US" dirty="0" smtClean="0"/>
              <a:t>Study and work anywhere at any time</a:t>
            </a:r>
          </a:p>
          <a:p>
            <a:r>
              <a:rPr lang="en-US" dirty="0" smtClean="0"/>
              <a:t>Lighter backpack</a:t>
            </a:r>
          </a:p>
          <a:p>
            <a:r>
              <a:rPr lang="en-US" dirty="0" smtClean="0"/>
              <a:t>Access to online resources at all times</a:t>
            </a:r>
          </a:p>
          <a:p>
            <a:r>
              <a:rPr lang="en-US" dirty="0" smtClean="0"/>
              <a:t>Everything on one device</a:t>
            </a:r>
          </a:p>
          <a:p>
            <a:r>
              <a:rPr lang="en-US" dirty="0" smtClean="0"/>
              <a:t>Ability to collaborate more easily</a:t>
            </a:r>
            <a:endParaRPr lang="en-US" dirty="0"/>
          </a:p>
        </p:txBody>
      </p:sp>
      <p:pic>
        <p:nvPicPr>
          <p:cNvPr id="4" name="Picture 3"/>
          <p:cNvPicPr>
            <a:picLocks noChangeAspect="1"/>
          </p:cNvPicPr>
          <p:nvPr/>
        </p:nvPicPr>
        <p:blipFill>
          <a:blip r:embed="rId2"/>
          <a:stretch>
            <a:fillRect/>
          </a:stretch>
        </p:blipFill>
        <p:spPr>
          <a:xfrm>
            <a:off x="0" y="4738952"/>
            <a:ext cx="3178572" cy="2119048"/>
          </a:xfrm>
          <a:prstGeom prst="rect">
            <a:avLst/>
          </a:prstGeom>
        </p:spPr>
      </p:pic>
      <p:pic>
        <p:nvPicPr>
          <p:cNvPr id="5" name="Picture 4"/>
          <p:cNvPicPr>
            <a:picLocks noChangeAspect="1"/>
          </p:cNvPicPr>
          <p:nvPr/>
        </p:nvPicPr>
        <p:blipFill>
          <a:blip r:embed="rId3"/>
          <a:stretch>
            <a:fillRect/>
          </a:stretch>
        </p:blipFill>
        <p:spPr>
          <a:xfrm>
            <a:off x="6327391" y="4738952"/>
            <a:ext cx="2816609" cy="2109523"/>
          </a:xfrm>
          <a:prstGeom prst="rect">
            <a:avLst/>
          </a:prstGeom>
        </p:spPr>
      </p:pic>
      <p:pic>
        <p:nvPicPr>
          <p:cNvPr id="7" name="Picture 6"/>
          <p:cNvPicPr>
            <a:picLocks noChangeAspect="1"/>
          </p:cNvPicPr>
          <p:nvPr/>
        </p:nvPicPr>
        <p:blipFill>
          <a:blip r:embed="rId4"/>
          <a:stretch>
            <a:fillRect/>
          </a:stretch>
        </p:blipFill>
        <p:spPr>
          <a:xfrm>
            <a:off x="3178572" y="4738951"/>
            <a:ext cx="3189200" cy="2109523"/>
          </a:xfrm>
          <a:prstGeom prst="rect">
            <a:avLst/>
          </a:prstGeom>
        </p:spPr>
      </p:pic>
    </p:spTree>
    <p:extLst>
      <p:ext uri="{BB962C8B-B14F-4D97-AF65-F5344CB8AC3E}">
        <p14:creationId xmlns:p14="http://schemas.microsoft.com/office/powerpoint/2010/main" val="60588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1000"/>
                                        <p:tgtEl>
                                          <p:spTgt spid="3">
                                            <p:txEl>
                                              <p:pRg st="0" end="0"/>
                                            </p:txEl>
                                          </p:spTgt>
                                        </p:tgtEl>
                                      </p:cBhvr>
                                    </p:animEffect>
                                    <p:anim calcmode="lin" valueType="num">
                                      <p:cBhvr>
                                        <p:cTn id="3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1000"/>
                                        <p:tgtEl>
                                          <p:spTgt spid="3">
                                            <p:txEl>
                                              <p:pRg st="1" end="1"/>
                                            </p:txEl>
                                          </p:spTgt>
                                        </p:tgtEl>
                                      </p:cBhvr>
                                    </p:animEffect>
                                    <p:anim calcmode="lin" valueType="num">
                                      <p:cBhvr>
                                        <p:cTn id="4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1000"/>
                                        <p:tgtEl>
                                          <p:spTgt spid="3">
                                            <p:txEl>
                                              <p:pRg st="2" end="2"/>
                                            </p:txEl>
                                          </p:spTgt>
                                        </p:tgtEl>
                                      </p:cBhvr>
                                    </p:animEffect>
                                    <p:anim calcmode="lin" valueType="num">
                                      <p:cBhvr>
                                        <p:cTn id="4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1000"/>
                                        <p:tgtEl>
                                          <p:spTgt spid="3">
                                            <p:txEl>
                                              <p:pRg st="3" end="3"/>
                                            </p:txEl>
                                          </p:spTgt>
                                        </p:tgtEl>
                                      </p:cBhvr>
                                    </p:animEffect>
                                    <p:anim calcmode="lin" valueType="num">
                                      <p:cBhvr>
                                        <p:cTn id="5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fade">
                                      <p:cBhvr>
                                        <p:cTn id="60" dur="1000"/>
                                        <p:tgtEl>
                                          <p:spTgt spid="3">
                                            <p:txEl>
                                              <p:pRg st="4" end="4"/>
                                            </p:txEl>
                                          </p:spTgt>
                                        </p:tgtEl>
                                      </p:cBhvr>
                                    </p:animEffect>
                                    <p:anim calcmode="lin" valueType="num">
                                      <p:cBhvr>
                                        <p:cTn id="6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Effect transition="in" filter="fade">
                                      <p:cBhvr>
                                        <p:cTn id="67" dur="1000"/>
                                        <p:tgtEl>
                                          <p:spTgt spid="3">
                                            <p:txEl>
                                              <p:pRg st="5" end="5"/>
                                            </p:txEl>
                                          </p:spTgt>
                                        </p:tgtEl>
                                      </p:cBhvr>
                                    </p:animEffect>
                                    <p:anim calcmode="lin" valueType="num">
                                      <p:cBhvr>
                                        <p:cTn id="6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600" y="224856"/>
            <a:ext cx="7467600" cy="1143000"/>
          </a:xfrm>
        </p:spPr>
        <p:txBody>
          <a:bodyPr/>
          <a:lstStyle/>
          <a:p>
            <a:r>
              <a:rPr lang="en-US" dirty="0"/>
              <a:t>Tips for Security</a:t>
            </a:r>
          </a:p>
        </p:txBody>
      </p:sp>
      <p:sp>
        <p:nvSpPr>
          <p:cNvPr id="3" name="Content Placeholder 2"/>
          <p:cNvSpPr>
            <a:spLocks noGrp="1"/>
          </p:cNvSpPr>
          <p:nvPr>
            <p:ph idx="1"/>
          </p:nvPr>
        </p:nvSpPr>
        <p:spPr>
          <a:xfrm>
            <a:off x="503666" y="1646668"/>
            <a:ext cx="8399658" cy="5098682"/>
          </a:xfrm>
        </p:spPr>
        <p:txBody>
          <a:bodyPr>
            <a:normAutofit lnSpcReduction="10000"/>
          </a:bodyPr>
          <a:lstStyle/>
          <a:p>
            <a:pPr marL="541338" indent="-504825">
              <a:tabLst>
                <a:tab pos="990600" algn="l"/>
              </a:tabLst>
            </a:pPr>
            <a:r>
              <a:rPr lang="en-US" dirty="0" smtClean="0"/>
              <a:t>Physically </a:t>
            </a:r>
            <a:r>
              <a:rPr lang="en-US" dirty="0"/>
              <a:t>lock your device in </a:t>
            </a:r>
            <a:r>
              <a:rPr lang="en-US" dirty="0" smtClean="0"/>
              <a:t>your locker </a:t>
            </a:r>
            <a:r>
              <a:rPr lang="en-US" dirty="0"/>
              <a:t>when you aren’t using it</a:t>
            </a:r>
          </a:p>
          <a:p>
            <a:pPr marL="541338" indent="-504825">
              <a:tabLst>
                <a:tab pos="990600" algn="l"/>
              </a:tabLst>
            </a:pPr>
            <a:r>
              <a:rPr lang="en-US" dirty="0" smtClean="0"/>
              <a:t>Use </a:t>
            </a:r>
            <a:r>
              <a:rPr lang="en-US" dirty="0"/>
              <a:t>a </a:t>
            </a:r>
            <a:r>
              <a:rPr lang="en-US" dirty="0" err="1"/>
              <a:t>Keylock</a:t>
            </a:r>
            <a:r>
              <a:rPr lang="en-US" dirty="0"/>
              <a:t>/Password on your device</a:t>
            </a:r>
          </a:p>
          <a:p>
            <a:pPr marL="541338" indent="-504825">
              <a:tabLst>
                <a:tab pos="990600" algn="l"/>
              </a:tabLst>
            </a:pPr>
            <a:r>
              <a:rPr lang="en-US" dirty="0" smtClean="0"/>
              <a:t>Don’t </a:t>
            </a:r>
            <a:r>
              <a:rPr lang="en-US" dirty="0"/>
              <a:t>leave your device </a:t>
            </a:r>
            <a:r>
              <a:rPr lang="en-US" dirty="0" smtClean="0"/>
              <a:t>on a table in the Grand Hall, </a:t>
            </a:r>
            <a:r>
              <a:rPr lang="en-US" dirty="0"/>
              <a:t>then walk away</a:t>
            </a:r>
          </a:p>
          <a:p>
            <a:pPr marL="541338" indent="-504825">
              <a:tabLst>
                <a:tab pos="990600" algn="l"/>
              </a:tabLst>
            </a:pPr>
            <a:r>
              <a:rPr lang="en-US" dirty="0" smtClean="0"/>
              <a:t>Protect </a:t>
            </a:r>
            <a:r>
              <a:rPr lang="en-US" dirty="0"/>
              <a:t>your device with a case</a:t>
            </a:r>
          </a:p>
          <a:p>
            <a:pPr marL="541338" indent="-504825">
              <a:tabLst>
                <a:tab pos="990600" algn="l"/>
              </a:tabLst>
            </a:pPr>
            <a:r>
              <a:rPr lang="en-US" dirty="0" smtClean="0"/>
              <a:t>Download </a:t>
            </a:r>
            <a:r>
              <a:rPr lang="en-US" dirty="0"/>
              <a:t>a tracking app such as “</a:t>
            </a:r>
            <a:r>
              <a:rPr lang="en-US" dirty="0" smtClean="0"/>
              <a:t>Find my </a:t>
            </a:r>
            <a:r>
              <a:rPr lang="en-US" dirty="0" err="1"/>
              <a:t>iPad</a:t>
            </a:r>
            <a:r>
              <a:rPr lang="en-US" dirty="0" smtClean="0"/>
              <a:t>”</a:t>
            </a:r>
          </a:p>
          <a:p>
            <a:pPr marL="541338" indent="-504825">
              <a:tabLst>
                <a:tab pos="990600" algn="l"/>
              </a:tabLst>
            </a:pPr>
            <a:r>
              <a:rPr lang="en-US" dirty="0" smtClean="0"/>
              <a:t>Be very cautious about letting others use your device</a:t>
            </a:r>
            <a:endParaRPr lang="en-US" dirty="0"/>
          </a:p>
          <a:p>
            <a:pPr marL="36576" indent="0">
              <a:buNone/>
            </a:pPr>
            <a:endParaRPr lang="en-US" dirty="0"/>
          </a:p>
        </p:txBody>
      </p:sp>
    </p:spTree>
    <p:extLst>
      <p:ext uri="{BB962C8B-B14F-4D97-AF65-F5344CB8AC3E}">
        <p14:creationId xmlns:p14="http://schemas.microsoft.com/office/powerpoint/2010/main" val="1771539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1000"/>
                                        <p:tgtEl>
                                          <p:spTgt spid="3">
                                            <p:txEl>
                                              <p:pRg st="5" end="5"/>
                                            </p:txEl>
                                          </p:spTgt>
                                        </p:tgtEl>
                                      </p:cBhvr>
                                    </p:animEffect>
                                    <p:anim calcmode="lin" valueType="num">
                                      <p:cBhvr>
                                        <p:cTn id="5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Affordability of Devices</a:t>
            </a:r>
            <a:endParaRPr lang="en-US" dirty="0"/>
          </a:p>
        </p:txBody>
      </p:sp>
      <p:sp>
        <p:nvSpPr>
          <p:cNvPr id="3" name="Content Placeholder 2"/>
          <p:cNvSpPr>
            <a:spLocks noGrp="1"/>
          </p:cNvSpPr>
          <p:nvPr>
            <p:ph idx="1"/>
          </p:nvPr>
        </p:nvSpPr>
        <p:spPr>
          <a:xfrm>
            <a:off x="224872" y="1436339"/>
            <a:ext cx="8919128" cy="5377277"/>
          </a:xfrm>
        </p:spPr>
        <p:txBody>
          <a:bodyPr>
            <a:normAutofit fontScale="92500"/>
          </a:bodyPr>
          <a:lstStyle/>
          <a:p>
            <a:r>
              <a:rPr lang="en-US" dirty="0" smtClean="0"/>
              <a:t>Devices can be purchased for $300 to $500 (and up)</a:t>
            </a:r>
          </a:p>
          <a:p>
            <a:r>
              <a:rPr lang="en-US" dirty="0" smtClean="0"/>
              <a:t>HWSS has a partnership with Staples</a:t>
            </a:r>
          </a:p>
          <a:p>
            <a:pPr lvl="1"/>
            <a:r>
              <a:rPr lang="en-US" dirty="0" smtClean="0"/>
              <a:t>Price Guarantee</a:t>
            </a:r>
          </a:p>
          <a:p>
            <a:pPr lvl="1"/>
            <a:r>
              <a:rPr lang="en-US" dirty="0" smtClean="0"/>
              <a:t>Extended Warranties</a:t>
            </a:r>
          </a:p>
          <a:p>
            <a:pPr lvl="1"/>
            <a:r>
              <a:rPr lang="en-US" dirty="0" smtClean="0"/>
              <a:t>Financing</a:t>
            </a:r>
          </a:p>
          <a:p>
            <a:pPr lvl="1"/>
            <a:r>
              <a:rPr lang="en-US" dirty="0" smtClean="0"/>
              <a:t>Just tell them you’re a student at HWSS</a:t>
            </a:r>
          </a:p>
          <a:p>
            <a:r>
              <a:rPr lang="en-US" dirty="0" smtClean="0"/>
              <a:t>Not all families can afford to purchase a device</a:t>
            </a:r>
          </a:p>
          <a:p>
            <a:r>
              <a:rPr lang="en-US" dirty="0" smtClean="0"/>
              <a:t>The school has some devices available to loan to students for the year</a:t>
            </a:r>
          </a:p>
          <a:p>
            <a:r>
              <a:rPr lang="en-US" dirty="0" smtClean="0"/>
              <a:t>Email Mr. Prensky or Mr. Aitken or see us afterwards</a:t>
            </a:r>
          </a:p>
          <a:p>
            <a:r>
              <a:rPr lang="en-US" dirty="0" smtClean="0">
                <a:hlinkClick r:id="rId2"/>
              </a:rPr>
              <a:t>rprensky@sd43.bc.ca</a:t>
            </a:r>
            <a:r>
              <a:rPr lang="en-US" dirty="0" smtClean="0"/>
              <a:t> OR </a:t>
            </a:r>
            <a:r>
              <a:rPr lang="en-US" dirty="0" smtClean="0">
                <a:hlinkClick r:id="rId3"/>
              </a:rPr>
              <a:t>paitken@sd43.bc.ca</a:t>
            </a:r>
            <a:endParaRPr lang="en-US" dirty="0" smtClean="0"/>
          </a:p>
        </p:txBody>
      </p:sp>
    </p:spTree>
    <p:extLst>
      <p:ext uri="{BB962C8B-B14F-4D97-AF65-F5344CB8AC3E}">
        <p14:creationId xmlns:p14="http://schemas.microsoft.com/office/powerpoint/2010/main" val="4118482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79642" cy="1143000"/>
          </a:xfrm>
        </p:spPr>
        <p:txBody>
          <a:bodyPr>
            <a:normAutofit/>
          </a:bodyPr>
          <a:lstStyle/>
          <a:p>
            <a:r>
              <a:rPr lang="en-US" dirty="0" smtClean="0"/>
              <a:t>Digital Literacy - Overview</a:t>
            </a:r>
            <a:endParaRPr lang="en-US" dirty="0"/>
          </a:p>
        </p:txBody>
      </p:sp>
      <p:sp>
        <p:nvSpPr>
          <p:cNvPr id="3" name="Content Placeholder 2"/>
          <p:cNvSpPr>
            <a:spLocks noGrp="1"/>
          </p:cNvSpPr>
          <p:nvPr>
            <p:ph idx="1"/>
          </p:nvPr>
        </p:nvSpPr>
        <p:spPr>
          <a:xfrm>
            <a:off x="457200" y="1197468"/>
            <a:ext cx="7467600" cy="5660532"/>
          </a:xfrm>
        </p:spPr>
        <p:txBody>
          <a:bodyPr>
            <a:normAutofit/>
          </a:bodyPr>
          <a:lstStyle/>
          <a:p>
            <a:r>
              <a:rPr lang="en-US" dirty="0" smtClean="0"/>
              <a:t>Year 1 of Digital Literacy at HWSS!</a:t>
            </a:r>
          </a:p>
          <a:p>
            <a:r>
              <a:rPr lang="en-US" dirty="0" smtClean="0"/>
              <a:t>What is Digital Literacy</a:t>
            </a:r>
          </a:p>
          <a:p>
            <a:r>
              <a:rPr lang="en-US" dirty="0" smtClean="0"/>
              <a:t>Goals of Digital Literacy Program</a:t>
            </a:r>
          </a:p>
          <a:p>
            <a:r>
              <a:rPr lang="en-US" dirty="0" smtClean="0"/>
              <a:t>Why Digital?</a:t>
            </a:r>
          </a:p>
          <a:p>
            <a:r>
              <a:rPr lang="en-US" dirty="0" smtClean="0"/>
              <a:t>Characteristics of Digital Literacy</a:t>
            </a:r>
          </a:p>
          <a:p>
            <a:r>
              <a:rPr lang="en-US" dirty="0" smtClean="0"/>
              <a:t>Benefits of Bring Your Own Device</a:t>
            </a:r>
          </a:p>
          <a:p>
            <a:r>
              <a:rPr lang="en-US" dirty="0" smtClean="0"/>
              <a:t>Your Own Blog – </a:t>
            </a:r>
            <a:r>
              <a:rPr lang="en-US" dirty="0" err="1" smtClean="0"/>
              <a:t>EduBlogs</a:t>
            </a:r>
            <a:endParaRPr lang="en-US" dirty="0" smtClean="0"/>
          </a:p>
          <a:p>
            <a:r>
              <a:rPr lang="en-US" dirty="0" smtClean="0"/>
              <a:t>Security Tips</a:t>
            </a:r>
          </a:p>
          <a:p>
            <a:r>
              <a:rPr lang="en-US" dirty="0" smtClean="0"/>
              <a:t>Device Options</a:t>
            </a:r>
          </a:p>
          <a:p>
            <a:endParaRPr lang="en-US" dirty="0" smtClean="0"/>
          </a:p>
          <a:p>
            <a:endParaRPr lang="en-US" dirty="0" smtClean="0"/>
          </a:p>
          <a:p>
            <a:endParaRPr lang="en-US" dirty="0"/>
          </a:p>
        </p:txBody>
      </p:sp>
      <p:pic>
        <p:nvPicPr>
          <p:cNvPr id="4" name="Picture 3"/>
          <p:cNvPicPr>
            <a:picLocks noChangeAspect="1"/>
          </p:cNvPicPr>
          <p:nvPr/>
        </p:nvPicPr>
        <p:blipFill>
          <a:blip r:embed="rId2"/>
          <a:stretch>
            <a:fillRect/>
          </a:stretch>
        </p:blipFill>
        <p:spPr>
          <a:xfrm>
            <a:off x="6675527" y="5101171"/>
            <a:ext cx="2468472" cy="1771643"/>
          </a:xfrm>
          <a:prstGeom prst="rect">
            <a:avLst/>
          </a:prstGeom>
        </p:spPr>
      </p:pic>
    </p:spTree>
    <p:extLst>
      <p:ext uri="{BB962C8B-B14F-4D97-AF65-F5344CB8AC3E}">
        <p14:creationId xmlns:p14="http://schemas.microsoft.com/office/powerpoint/2010/main" val="1966961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grpId="0"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fade">
                                      <p:cBhvr>
                                        <p:cTn id="64" dur="1000"/>
                                        <p:tgtEl>
                                          <p:spTgt spid="3">
                                            <p:txEl>
                                              <p:pRg st="6" end="6"/>
                                            </p:txEl>
                                          </p:spTgt>
                                        </p:tgtEl>
                                      </p:cBhvr>
                                    </p:animEffect>
                                    <p:anim calcmode="lin" valueType="num">
                                      <p:cBhvr>
                                        <p:cTn id="6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6"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3">
                                            <p:txEl>
                                              <p:pRg st="7" end="7"/>
                                            </p:txEl>
                                          </p:spTgt>
                                        </p:tgtEl>
                                        <p:attrNameLst>
                                          <p:attrName>style.visibility</p:attrName>
                                        </p:attrNameLst>
                                      </p:cBhvr>
                                      <p:to>
                                        <p:strVal val="visible"/>
                                      </p:to>
                                    </p:set>
                                    <p:animEffect transition="in" filter="fade">
                                      <p:cBhvr>
                                        <p:cTn id="72" dur="1000"/>
                                        <p:tgtEl>
                                          <p:spTgt spid="3">
                                            <p:txEl>
                                              <p:pRg st="7" end="7"/>
                                            </p:txEl>
                                          </p:spTgt>
                                        </p:tgtEl>
                                      </p:cBhvr>
                                    </p:animEffect>
                                    <p:anim calcmode="lin" valueType="num">
                                      <p:cBhvr>
                                        <p:cTn id="7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4"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grpId="0" nodeType="clickEffect">
                                  <p:stCondLst>
                                    <p:cond delay="0"/>
                                  </p:stCondLst>
                                  <p:childTnLst>
                                    <p:set>
                                      <p:cBhvr>
                                        <p:cTn id="79" dur="1" fill="hold">
                                          <p:stCondLst>
                                            <p:cond delay="0"/>
                                          </p:stCondLst>
                                        </p:cTn>
                                        <p:tgtEl>
                                          <p:spTgt spid="3">
                                            <p:txEl>
                                              <p:pRg st="8" end="8"/>
                                            </p:txEl>
                                          </p:spTgt>
                                        </p:tgtEl>
                                        <p:attrNameLst>
                                          <p:attrName>style.visibility</p:attrName>
                                        </p:attrNameLst>
                                      </p:cBhvr>
                                      <p:to>
                                        <p:strVal val="visible"/>
                                      </p:to>
                                    </p:set>
                                    <p:animEffect transition="in" filter="fade">
                                      <p:cBhvr>
                                        <p:cTn id="80" dur="1000"/>
                                        <p:tgtEl>
                                          <p:spTgt spid="3">
                                            <p:txEl>
                                              <p:pRg st="8" end="8"/>
                                            </p:txEl>
                                          </p:spTgt>
                                        </p:tgtEl>
                                      </p:cBhvr>
                                    </p:animEffect>
                                    <p:anim calcmode="lin" valueType="num">
                                      <p:cBhvr>
                                        <p:cTn id="8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2"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nodeType="clickEffect">
                                  <p:stCondLst>
                                    <p:cond delay="0"/>
                                  </p:stCondLst>
                                  <p:childTnLst>
                                    <p:set>
                                      <p:cBhvr>
                                        <p:cTn id="87" dur="1" fill="hold">
                                          <p:stCondLst>
                                            <p:cond delay="0"/>
                                          </p:stCondLst>
                                        </p:cTn>
                                        <p:tgtEl>
                                          <p:spTgt spid="4"/>
                                        </p:tgtEl>
                                        <p:attrNameLst>
                                          <p:attrName>style.visibility</p:attrName>
                                        </p:attrNameLst>
                                      </p:cBhvr>
                                      <p:to>
                                        <p:strVal val="visible"/>
                                      </p:to>
                                    </p:set>
                                    <p:anim calcmode="lin" valueType="num">
                                      <p:cBhvr>
                                        <p:cTn id="88" dur="500" fill="hold"/>
                                        <p:tgtEl>
                                          <p:spTgt spid="4"/>
                                        </p:tgtEl>
                                        <p:attrNameLst>
                                          <p:attrName>ppt_w</p:attrName>
                                        </p:attrNameLst>
                                      </p:cBhvr>
                                      <p:tavLst>
                                        <p:tav tm="0">
                                          <p:val>
                                            <p:fltVal val="0"/>
                                          </p:val>
                                        </p:tav>
                                        <p:tav tm="100000">
                                          <p:val>
                                            <p:strVal val="#ppt_w"/>
                                          </p:val>
                                        </p:tav>
                                      </p:tavLst>
                                    </p:anim>
                                    <p:anim calcmode="lin" valueType="num">
                                      <p:cBhvr>
                                        <p:cTn id="89" dur="500" fill="hold"/>
                                        <p:tgtEl>
                                          <p:spTgt spid="4"/>
                                        </p:tgtEl>
                                        <p:attrNameLst>
                                          <p:attrName>ppt_h</p:attrName>
                                        </p:attrNameLst>
                                      </p:cBhvr>
                                      <p:tavLst>
                                        <p:tav tm="0">
                                          <p:val>
                                            <p:fltVal val="0"/>
                                          </p:val>
                                        </p:tav>
                                        <p:tav tm="100000">
                                          <p:val>
                                            <p:strVal val="#ppt_h"/>
                                          </p:val>
                                        </p:tav>
                                      </p:tavLst>
                                    </p:anim>
                                    <p:anim calcmode="lin" valueType="num">
                                      <p:cBhvr>
                                        <p:cTn id="90" dur="500" fill="hold"/>
                                        <p:tgtEl>
                                          <p:spTgt spid="4"/>
                                        </p:tgtEl>
                                        <p:attrNameLst>
                                          <p:attrName>style.rotation</p:attrName>
                                        </p:attrNameLst>
                                      </p:cBhvr>
                                      <p:tavLst>
                                        <p:tav tm="0">
                                          <p:val>
                                            <p:fltVal val="360"/>
                                          </p:val>
                                        </p:tav>
                                        <p:tav tm="100000">
                                          <p:val>
                                            <p:fltVal val="0"/>
                                          </p:val>
                                        </p:tav>
                                      </p:tavLst>
                                    </p:anim>
                                    <p:animEffect transition="in" filter="fade">
                                      <p:cBhvr>
                                        <p:cTn id="9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On</a:t>
            </a:r>
            <a:endParaRPr lang="en-US" dirty="0"/>
          </a:p>
        </p:txBody>
      </p:sp>
      <p:sp>
        <p:nvSpPr>
          <p:cNvPr id="3" name="Content Placeholder 2"/>
          <p:cNvSpPr>
            <a:spLocks noGrp="1"/>
          </p:cNvSpPr>
          <p:nvPr>
            <p:ph idx="1"/>
          </p:nvPr>
        </p:nvSpPr>
        <p:spPr>
          <a:xfrm>
            <a:off x="457199" y="1600200"/>
            <a:ext cx="7922057" cy="5075798"/>
          </a:xfrm>
        </p:spPr>
        <p:txBody>
          <a:bodyPr>
            <a:normAutofit/>
          </a:bodyPr>
          <a:lstStyle/>
          <a:p>
            <a:r>
              <a:rPr lang="en-US" dirty="0" smtClean="0"/>
              <a:t>Add a new wireless network</a:t>
            </a:r>
          </a:p>
          <a:p>
            <a:pPr lvl="1"/>
            <a:r>
              <a:rPr lang="en-US" dirty="0" smtClean="0"/>
              <a:t>System Preferences / Network</a:t>
            </a:r>
          </a:p>
          <a:p>
            <a:pPr lvl="1"/>
            <a:r>
              <a:rPr lang="en-US" dirty="0" smtClean="0"/>
              <a:t>Settings / Wireless and Networks</a:t>
            </a:r>
          </a:p>
          <a:p>
            <a:pPr lvl="1"/>
            <a:r>
              <a:rPr lang="en-US" dirty="0" smtClean="0"/>
              <a:t>Network and Sharing / Manually add network</a:t>
            </a:r>
          </a:p>
          <a:p>
            <a:r>
              <a:rPr lang="en-US" dirty="0" smtClean="0"/>
              <a:t>SD43Learn</a:t>
            </a:r>
          </a:p>
          <a:p>
            <a:r>
              <a:rPr lang="en-US" dirty="0" smtClean="0"/>
              <a:t>Password is Secure4School</a:t>
            </a:r>
          </a:p>
          <a:p>
            <a:r>
              <a:rPr lang="en-US" dirty="0" smtClean="0"/>
              <a:t>Network type is WPA / WPA2 Personal</a:t>
            </a:r>
          </a:p>
          <a:p>
            <a:r>
              <a:rPr lang="en-US" dirty="0" smtClean="0"/>
              <a:t>You will be prompted for the username and password you received in Advisory</a:t>
            </a:r>
            <a:endParaRPr lang="en-US" dirty="0"/>
          </a:p>
        </p:txBody>
      </p:sp>
    </p:spTree>
    <p:extLst>
      <p:ext uri="{BB962C8B-B14F-4D97-AF65-F5344CB8AC3E}">
        <p14:creationId xmlns:p14="http://schemas.microsoft.com/office/powerpoint/2010/main" val="16551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1000"/>
                                        <p:tgtEl>
                                          <p:spTgt spid="3">
                                            <p:txEl>
                                              <p:pRg st="6" end="6"/>
                                            </p:txEl>
                                          </p:spTgt>
                                        </p:tgtEl>
                                      </p:cBhvr>
                                    </p:animEffect>
                                    <p:anim calcmode="lin" valueType="num">
                                      <p:cBhvr>
                                        <p:cTn id="5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1000"/>
                                        <p:tgtEl>
                                          <p:spTgt spid="3">
                                            <p:txEl>
                                              <p:pRg st="7" end="7"/>
                                            </p:txEl>
                                          </p:spTgt>
                                        </p:tgtEl>
                                      </p:cBhvr>
                                    </p:animEffect>
                                    <p:anim calcmode="lin" valueType="num">
                                      <p:cBhvr>
                                        <p:cTn id="5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572"/>
            <a:ext cx="7467600" cy="1143000"/>
          </a:xfrm>
        </p:spPr>
        <p:txBody>
          <a:bodyPr/>
          <a:lstStyle/>
          <a:p>
            <a:r>
              <a:rPr lang="en-US" dirty="0" smtClean="0"/>
              <a:t>Social Media</a:t>
            </a:r>
            <a:endParaRPr lang="en-US" dirty="0"/>
          </a:p>
        </p:txBody>
      </p:sp>
      <p:sp>
        <p:nvSpPr>
          <p:cNvPr id="3" name="Content Placeholder 2"/>
          <p:cNvSpPr>
            <a:spLocks noGrp="1"/>
          </p:cNvSpPr>
          <p:nvPr>
            <p:ph idx="1"/>
          </p:nvPr>
        </p:nvSpPr>
        <p:spPr>
          <a:xfrm>
            <a:off x="-22929" y="732760"/>
            <a:ext cx="9470889" cy="6314982"/>
          </a:xfrm>
        </p:spPr>
        <p:txBody>
          <a:bodyPr>
            <a:normAutofit lnSpcReduction="10000"/>
          </a:bodyPr>
          <a:lstStyle/>
          <a:p>
            <a:r>
              <a:rPr lang="en-US" dirty="0" smtClean="0"/>
              <a:t>Find a partner (follow directions)</a:t>
            </a:r>
          </a:p>
          <a:p>
            <a:r>
              <a:rPr lang="en-US" dirty="0" smtClean="0"/>
              <a:t>Show your partner all your social media</a:t>
            </a:r>
          </a:p>
          <a:p>
            <a:pPr lvl="1"/>
            <a:r>
              <a:rPr lang="en-US" sz="2400" dirty="0" err="1" smtClean="0"/>
              <a:t>Snapchat</a:t>
            </a:r>
            <a:endParaRPr lang="en-US" sz="2400" dirty="0" smtClean="0"/>
          </a:p>
          <a:p>
            <a:pPr lvl="1"/>
            <a:r>
              <a:rPr lang="en-US" sz="2400" dirty="0" err="1" smtClean="0"/>
              <a:t>Instagram</a:t>
            </a:r>
            <a:endParaRPr lang="en-US" sz="2400" dirty="0" smtClean="0"/>
          </a:p>
          <a:p>
            <a:pPr lvl="1"/>
            <a:r>
              <a:rPr lang="en-US" sz="2400" dirty="0" smtClean="0"/>
              <a:t>Facebook</a:t>
            </a:r>
          </a:p>
          <a:p>
            <a:pPr lvl="1"/>
            <a:r>
              <a:rPr lang="en-US" sz="2400" dirty="0" smtClean="0"/>
              <a:t>Twitter</a:t>
            </a:r>
          </a:p>
          <a:p>
            <a:pPr lvl="1"/>
            <a:r>
              <a:rPr lang="en-US" sz="2400" dirty="0" err="1" smtClean="0"/>
              <a:t>Tumblr</a:t>
            </a:r>
            <a:endParaRPr lang="en-US" sz="2400" dirty="0" smtClean="0"/>
          </a:p>
          <a:p>
            <a:pPr lvl="1"/>
            <a:r>
              <a:rPr lang="en-US" sz="2400" dirty="0" err="1" smtClean="0"/>
              <a:t>Reddit</a:t>
            </a:r>
            <a:endParaRPr lang="en-US" sz="2400" dirty="0" smtClean="0"/>
          </a:p>
          <a:p>
            <a:pPr lvl="1"/>
            <a:r>
              <a:rPr lang="en-US" sz="2400" dirty="0" smtClean="0"/>
              <a:t>YouTube</a:t>
            </a:r>
          </a:p>
          <a:p>
            <a:pPr lvl="1"/>
            <a:r>
              <a:rPr lang="en-US" sz="2400" dirty="0" smtClean="0"/>
              <a:t>Google+</a:t>
            </a:r>
          </a:p>
          <a:p>
            <a:pPr lvl="1"/>
            <a:r>
              <a:rPr lang="en-US" sz="2400" dirty="0" smtClean="0"/>
              <a:t>LinkedIn</a:t>
            </a:r>
            <a:endParaRPr lang="en-US" sz="2400" dirty="0"/>
          </a:p>
          <a:p>
            <a:pPr lvl="1"/>
            <a:r>
              <a:rPr lang="en-US" sz="2400" dirty="0" err="1" smtClean="0"/>
              <a:t>Pinterest</a:t>
            </a:r>
            <a:endParaRPr lang="en-US" sz="2400" dirty="0" smtClean="0"/>
          </a:p>
          <a:p>
            <a:pPr lvl="1"/>
            <a:r>
              <a:rPr lang="en-US" sz="2400" dirty="0" smtClean="0"/>
              <a:t>Twitch</a:t>
            </a:r>
          </a:p>
          <a:p>
            <a:pPr lvl="1"/>
            <a:r>
              <a:rPr lang="en-US" sz="2400" dirty="0" err="1" smtClean="0"/>
              <a:t>WhatsApp</a:t>
            </a:r>
            <a:endParaRPr lang="en-US" sz="2400" dirty="0" smtClean="0"/>
          </a:p>
          <a:p>
            <a:pPr lvl="1"/>
            <a:endParaRPr lang="en-US" dirty="0"/>
          </a:p>
        </p:txBody>
      </p:sp>
      <p:pic>
        <p:nvPicPr>
          <p:cNvPr id="4" name="Picture 3"/>
          <p:cNvPicPr>
            <a:picLocks noChangeAspect="1"/>
          </p:cNvPicPr>
          <p:nvPr/>
        </p:nvPicPr>
        <p:blipFill>
          <a:blip r:embed="rId2"/>
          <a:stretch>
            <a:fillRect/>
          </a:stretch>
        </p:blipFill>
        <p:spPr>
          <a:xfrm>
            <a:off x="3847965" y="2245985"/>
            <a:ext cx="5169033" cy="2806046"/>
          </a:xfrm>
          <a:prstGeom prst="rect">
            <a:avLst/>
          </a:prstGeom>
        </p:spPr>
      </p:pic>
      <p:sp>
        <p:nvSpPr>
          <p:cNvPr id="5" name="TextBox 4"/>
          <p:cNvSpPr txBox="1"/>
          <p:nvPr/>
        </p:nvSpPr>
        <p:spPr>
          <a:xfrm>
            <a:off x="2960542" y="5204490"/>
            <a:ext cx="1915909" cy="1569660"/>
          </a:xfrm>
          <a:prstGeom prst="rect">
            <a:avLst/>
          </a:prstGeom>
          <a:noFill/>
        </p:spPr>
        <p:txBody>
          <a:bodyPr wrap="none" rtlCol="0">
            <a:spAutoFit/>
          </a:bodyPr>
          <a:lstStyle/>
          <a:p>
            <a:pPr marL="285750" indent="-285750">
              <a:buFont typeface="Arial"/>
              <a:buChar char="•"/>
            </a:pPr>
            <a:r>
              <a:rPr lang="en-US" sz="2400" dirty="0" err="1" smtClean="0"/>
              <a:t>WeChat</a:t>
            </a:r>
            <a:endParaRPr lang="en-US" sz="2400" dirty="0" smtClean="0"/>
          </a:p>
          <a:p>
            <a:pPr marL="285750" indent="-285750">
              <a:buFont typeface="Arial"/>
              <a:buChar char="•"/>
            </a:pPr>
            <a:r>
              <a:rPr lang="en-US" sz="2400" dirty="0" err="1" smtClean="0"/>
              <a:t>Kik</a:t>
            </a:r>
            <a:endParaRPr lang="en-US" sz="2400" dirty="0" smtClean="0"/>
          </a:p>
          <a:p>
            <a:pPr marL="285750" indent="-285750">
              <a:buFont typeface="Arial"/>
              <a:buChar char="•"/>
            </a:pPr>
            <a:r>
              <a:rPr lang="en-US" sz="2400" dirty="0" smtClean="0"/>
              <a:t>Blogger</a:t>
            </a:r>
          </a:p>
          <a:p>
            <a:pPr marL="285750" indent="-285750">
              <a:buFont typeface="Arial"/>
              <a:buChar char="•"/>
            </a:pPr>
            <a:r>
              <a:rPr lang="en-US" sz="2400" dirty="0" err="1" smtClean="0"/>
              <a:t>DeviantArt</a:t>
            </a:r>
            <a:endParaRPr lang="en-US" sz="2400" dirty="0"/>
          </a:p>
        </p:txBody>
      </p:sp>
      <p:sp>
        <p:nvSpPr>
          <p:cNvPr id="6" name="TextBox 5"/>
          <p:cNvSpPr txBox="1"/>
          <p:nvPr/>
        </p:nvSpPr>
        <p:spPr>
          <a:xfrm>
            <a:off x="5746770" y="5204490"/>
            <a:ext cx="1710725" cy="1569660"/>
          </a:xfrm>
          <a:prstGeom prst="rect">
            <a:avLst/>
          </a:prstGeom>
          <a:noFill/>
        </p:spPr>
        <p:txBody>
          <a:bodyPr wrap="none" rtlCol="0">
            <a:spAutoFit/>
          </a:bodyPr>
          <a:lstStyle/>
          <a:p>
            <a:pPr marL="285750" indent="-285750">
              <a:buFont typeface="Arial"/>
              <a:buChar char="•"/>
            </a:pPr>
            <a:r>
              <a:rPr lang="en-US" sz="2400" dirty="0" smtClean="0"/>
              <a:t>Flickr</a:t>
            </a:r>
          </a:p>
          <a:p>
            <a:pPr marL="285750" indent="-285750">
              <a:buFont typeface="Arial"/>
              <a:buChar char="•"/>
            </a:pPr>
            <a:r>
              <a:rPr lang="en-US" sz="2400" dirty="0" err="1" smtClean="0"/>
              <a:t>ASKfm</a:t>
            </a:r>
            <a:endParaRPr lang="en-US" sz="2400" dirty="0" smtClean="0"/>
          </a:p>
          <a:p>
            <a:pPr marL="285750" indent="-285750">
              <a:buFont typeface="Arial"/>
              <a:buChar char="•"/>
            </a:pPr>
            <a:r>
              <a:rPr lang="en-US" sz="2400" dirty="0" smtClean="0"/>
              <a:t>Blogger</a:t>
            </a:r>
          </a:p>
          <a:p>
            <a:pPr marL="285750" indent="-285750">
              <a:buFont typeface="Arial"/>
              <a:buChar char="•"/>
            </a:pPr>
            <a:r>
              <a:rPr lang="en-US" sz="2400" dirty="0" smtClean="0"/>
              <a:t>Telegram</a:t>
            </a:r>
            <a:endParaRPr lang="en-US" sz="2400" dirty="0"/>
          </a:p>
        </p:txBody>
      </p:sp>
    </p:spTree>
    <p:extLst>
      <p:ext uri="{BB962C8B-B14F-4D97-AF65-F5344CB8AC3E}">
        <p14:creationId xmlns:p14="http://schemas.microsoft.com/office/powerpoint/2010/main" val="1199224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1000"/>
                                        <p:tgtEl>
                                          <p:spTgt spid="3">
                                            <p:txEl>
                                              <p:pRg st="4" end="4"/>
                                            </p:txEl>
                                          </p:spTgt>
                                        </p:tgtEl>
                                      </p:cBhvr>
                                    </p:animEffect>
                                    <p:anim calcmode="lin" valueType="num">
                                      <p:cBhvr>
                                        <p:cTn id="4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fade">
                                      <p:cBhvr>
                                        <p:cTn id="59" dur="1000"/>
                                        <p:tgtEl>
                                          <p:spTgt spid="3">
                                            <p:txEl>
                                              <p:pRg st="7" end="7"/>
                                            </p:txEl>
                                          </p:spTgt>
                                        </p:tgtEl>
                                      </p:cBhvr>
                                    </p:animEffect>
                                    <p:anim calcmode="lin" valueType="num">
                                      <p:cBhvr>
                                        <p:cTn id="6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Effect transition="in" filter="fade">
                                      <p:cBhvr>
                                        <p:cTn id="64" dur="1000"/>
                                        <p:tgtEl>
                                          <p:spTgt spid="3">
                                            <p:txEl>
                                              <p:pRg st="8" end="8"/>
                                            </p:txEl>
                                          </p:spTgt>
                                        </p:tgtEl>
                                      </p:cBhvr>
                                    </p:animEffect>
                                    <p:anim calcmode="lin" valueType="num">
                                      <p:cBhvr>
                                        <p:cTn id="6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Effect transition="in" filter="fade">
                                      <p:cBhvr>
                                        <p:cTn id="69" dur="1000"/>
                                        <p:tgtEl>
                                          <p:spTgt spid="3">
                                            <p:txEl>
                                              <p:pRg st="9" end="9"/>
                                            </p:txEl>
                                          </p:spTgt>
                                        </p:tgtEl>
                                      </p:cBhvr>
                                    </p:animEffect>
                                    <p:anim calcmode="lin" valueType="num">
                                      <p:cBhvr>
                                        <p:cTn id="7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
                                            <p:txEl>
                                              <p:pRg st="10" end="10"/>
                                            </p:txEl>
                                          </p:spTgt>
                                        </p:tgtEl>
                                        <p:attrNameLst>
                                          <p:attrName>style.visibility</p:attrName>
                                        </p:attrNameLst>
                                      </p:cBhvr>
                                      <p:to>
                                        <p:strVal val="visible"/>
                                      </p:to>
                                    </p:set>
                                    <p:animEffect transition="in" filter="fade">
                                      <p:cBhvr>
                                        <p:cTn id="74" dur="1000"/>
                                        <p:tgtEl>
                                          <p:spTgt spid="3">
                                            <p:txEl>
                                              <p:pRg st="10" end="10"/>
                                            </p:txEl>
                                          </p:spTgt>
                                        </p:tgtEl>
                                      </p:cBhvr>
                                    </p:animEffect>
                                    <p:anim calcmode="lin" valueType="num">
                                      <p:cBhvr>
                                        <p:cTn id="7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Effect transition="in" filter="fade">
                                      <p:cBhvr>
                                        <p:cTn id="79" dur="1000"/>
                                        <p:tgtEl>
                                          <p:spTgt spid="3">
                                            <p:txEl>
                                              <p:pRg st="11" end="11"/>
                                            </p:txEl>
                                          </p:spTgt>
                                        </p:tgtEl>
                                      </p:cBhvr>
                                    </p:animEffect>
                                    <p:anim calcmode="lin" valueType="num">
                                      <p:cBhvr>
                                        <p:cTn id="8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
                                            <p:txEl>
                                              <p:pRg st="12" end="12"/>
                                            </p:txEl>
                                          </p:spTgt>
                                        </p:tgtEl>
                                        <p:attrNameLst>
                                          <p:attrName>style.visibility</p:attrName>
                                        </p:attrNameLst>
                                      </p:cBhvr>
                                      <p:to>
                                        <p:strVal val="visible"/>
                                      </p:to>
                                    </p:set>
                                    <p:animEffect transition="in" filter="fade">
                                      <p:cBhvr>
                                        <p:cTn id="84" dur="1000"/>
                                        <p:tgtEl>
                                          <p:spTgt spid="3">
                                            <p:txEl>
                                              <p:pRg st="12" end="12"/>
                                            </p:txEl>
                                          </p:spTgt>
                                        </p:tgtEl>
                                      </p:cBhvr>
                                    </p:animEffect>
                                    <p:anim calcmode="lin" valueType="num">
                                      <p:cBhvr>
                                        <p:cTn id="8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
                                            <p:txEl>
                                              <p:pRg st="13" end="13"/>
                                            </p:txEl>
                                          </p:spTgt>
                                        </p:tgtEl>
                                        <p:attrNameLst>
                                          <p:attrName>style.visibility</p:attrName>
                                        </p:attrNameLst>
                                      </p:cBhvr>
                                      <p:to>
                                        <p:strVal val="visible"/>
                                      </p:to>
                                    </p:set>
                                    <p:animEffect transition="in" filter="fade">
                                      <p:cBhvr>
                                        <p:cTn id="89" dur="1000"/>
                                        <p:tgtEl>
                                          <p:spTgt spid="3">
                                            <p:txEl>
                                              <p:pRg st="13" end="13"/>
                                            </p:txEl>
                                          </p:spTgt>
                                        </p:tgtEl>
                                      </p:cBhvr>
                                    </p:animEffect>
                                    <p:anim calcmode="lin" valueType="num">
                                      <p:cBhvr>
                                        <p:cTn id="90"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91"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1000"/>
                                        <p:tgtEl>
                                          <p:spTgt spid="5"/>
                                        </p:tgtEl>
                                      </p:cBhvr>
                                    </p:animEffect>
                                    <p:anim calcmode="lin" valueType="num">
                                      <p:cBhvr>
                                        <p:cTn id="97" dur="1000" fill="hold"/>
                                        <p:tgtEl>
                                          <p:spTgt spid="5"/>
                                        </p:tgtEl>
                                        <p:attrNameLst>
                                          <p:attrName>ppt_x</p:attrName>
                                        </p:attrNameLst>
                                      </p:cBhvr>
                                      <p:tavLst>
                                        <p:tav tm="0">
                                          <p:val>
                                            <p:strVal val="#ppt_x"/>
                                          </p:val>
                                        </p:tav>
                                        <p:tav tm="100000">
                                          <p:val>
                                            <p:strVal val="#ppt_x"/>
                                          </p:val>
                                        </p:tav>
                                      </p:tavLst>
                                    </p:anim>
                                    <p:anim calcmode="lin" valueType="num">
                                      <p:cBhvr>
                                        <p:cTn id="9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1000"/>
                                        <p:tgtEl>
                                          <p:spTgt spid="6"/>
                                        </p:tgtEl>
                                      </p:cBhvr>
                                    </p:animEffect>
                                    <p:anim calcmode="lin" valueType="num">
                                      <p:cBhvr>
                                        <p:cTn id="104" dur="1000" fill="hold"/>
                                        <p:tgtEl>
                                          <p:spTgt spid="6"/>
                                        </p:tgtEl>
                                        <p:attrNameLst>
                                          <p:attrName>ppt_x</p:attrName>
                                        </p:attrNameLst>
                                      </p:cBhvr>
                                      <p:tavLst>
                                        <p:tav tm="0">
                                          <p:val>
                                            <p:strVal val="#ppt_x"/>
                                          </p:val>
                                        </p:tav>
                                        <p:tav tm="100000">
                                          <p:val>
                                            <p:strVal val="#ppt_x"/>
                                          </p:val>
                                        </p:tav>
                                      </p:tavLst>
                                    </p:anim>
                                    <p:anim calcmode="lin" valueType="num">
                                      <p:cBhvr>
                                        <p:cTn id="10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58"/>
            <a:ext cx="7467600" cy="1143000"/>
          </a:xfrm>
        </p:spPr>
        <p:txBody>
          <a:bodyPr/>
          <a:lstStyle/>
          <a:p>
            <a:r>
              <a:rPr lang="en-US" dirty="0" smtClean="0"/>
              <a:t>Grade 9 </a:t>
            </a:r>
            <a:r>
              <a:rPr lang="en-US" dirty="0" err="1" smtClean="0"/>
              <a:t>DigLit</a:t>
            </a:r>
            <a:r>
              <a:rPr lang="en-US" dirty="0" smtClean="0"/>
              <a:t> Survey</a:t>
            </a:r>
            <a:endParaRPr lang="en-US" dirty="0"/>
          </a:p>
        </p:txBody>
      </p:sp>
      <p:sp>
        <p:nvSpPr>
          <p:cNvPr id="3" name="Content Placeholder 2"/>
          <p:cNvSpPr>
            <a:spLocks noGrp="1"/>
          </p:cNvSpPr>
          <p:nvPr>
            <p:ph idx="1"/>
          </p:nvPr>
        </p:nvSpPr>
        <p:spPr>
          <a:xfrm>
            <a:off x="457200" y="935008"/>
            <a:ext cx="7467600" cy="4525963"/>
          </a:xfrm>
        </p:spPr>
        <p:txBody>
          <a:bodyPr/>
          <a:lstStyle/>
          <a:p>
            <a:r>
              <a:rPr lang="en-US" dirty="0" smtClean="0"/>
              <a:t>Go to </a:t>
            </a:r>
            <a:r>
              <a:rPr lang="en-US" u="sng" dirty="0">
                <a:hlinkClick r:id="rId2"/>
              </a:rPr>
              <a:t>http://tinyurl.com/</a:t>
            </a:r>
            <a:r>
              <a:rPr lang="en-US" u="sng" dirty="0" smtClean="0">
                <a:hlinkClick r:id="rId2"/>
              </a:rPr>
              <a:t>HWDigLit1</a:t>
            </a:r>
            <a:endParaRPr lang="en-US" u="sng" dirty="0" smtClean="0"/>
          </a:p>
          <a:p>
            <a:r>
              <a:rPr lang="en-US" dirty="0" smtClean="0"/>
              <a:t>Complete the survey</a:t>
            </a:r>
            <a:endParaRPr lang="en-US" dirty="0"/>
          </a:p>
        </p:txBody>
      </p:sp>
      <p:pic>
        <p:nvPicPr>
          <p:cNvPr id="4" name="Picture 3"/>
          <p:cNvPicPr>
            <a:picLocks noChangeAspect="1"/>
          </p:cNvPicPr>
          <p:nvPr/>
        </p:nvPicPr>
        <p:blipFill>
          <a:blip r:embed="rId3"/>
          <a:stretch>
            <a:fillRect/>
          </a:stretch>
        </p:blipFill>
        <p:spPr>
          <a:xfrm>
            <a:off x="1436428" y="2242012"/>
            <a:ext cx="5953670" cy="3965912"/>
          </a:xfrm>
          <a:prstGeom prst="rect">
            <a:avLst/>
          </a:prstGeom>
        </p:spPr>
      </p:pic>
      <p:sp>
        <p:nvSpPr>
          <p:cNvPr id="5" name="TextBox 4"/>
          <p:cNvSpPr txBox="1"/>
          <p:nvPr/>
        </p:nvSpPr>
        <p:spPr>
          <a:xfrm>
            <a:off x="2071480" y="6312919"/>
            <a:ext cx="4957194" cy="369332"/>
          </a:xfrm>
          <a:prstGeom prst="rect">
            <a:avLst/>
          </a:prstGeom>
          <a:noFill/>
        </p:spPr>
        <p:txBody>
          <a:bodyPr wrap="none" rtlCol="0">
            <a:spAutoFit/>
          </a:bodyPr>
          <a:lstStyle/>
          <a:p>
            <a:r>
              <a:rPr lang="en-US" dirty="0"/>
              <a:t>Image Credit - </a:t>
            </a:r>
            <a:r>
              <a:rPr lang="en-US" dirty="0" err="1"/>
              <a:t>www.timeshighereducation.com</a:t>
            </a:r>
            <a:r>
              <a:rPr lang="en-US" dirty="0"/>
              <a:t> </a:t>
            </a:r>
          </a:p>
        </p:txBody>
      </p:sp>
    </p:spTree>
    <p:extLst>
      <p:ext uri="{BB962C8B-B14F-4D97-AF65-F5344CB8AC3E}">
        <p14:creationId xmlns:p14="http://schemas.microsoft.com/office/powerpoint/2010/main" val="1345420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365</a:t>
            </a:r>
            <a:endParaRPr lang="en-US" dirty="0"/>
          </a:p>
        </p:txBody>
      </p:sp>
      <p:sp>
        <p:nvSpPr>
          <p:cNvPr id="3" name="Content Placeholder 2"/>
          <p:cNvSpPr>
            <a:spLocks noGrp="1"/>
          </p:cNvSpPr>
          <p:nvPr>
            <p:ph idx="1"/>
          </p:nvPr>
        </p:nvSpPr>
        <p:spPr/>
        <p:txBody>
          <a:bodyPr/>
          <a:lstStyle/>
          <a:p>
            <a:r>
              <a:rPr lang="en-US" dirty="0" smtClean="0"/>
              <a:t>As an SD43 student you get FREE Microsoft Office software - $150 value!</a:t>
            </a:r>
          </a:p>
          <a:p>
            <a:r>
              <a:rPr lang="en-US" dirty="0" smtClean="0"/>
              <a:t>You can download and install the entire Microsoft Office Suite (NOT NOW!!!)</a:t>
            </a:r>
          </a:p>
          <a:p>
            <a:r>
              <a:rPr lang="en-US" dirty="0" smtClean="0"/>
              <a:t>Go to sd43.bc.ca</a:t>
            </a:r>
          </a:p>
          <a:p>
            <a:r>
              <a:rPr lang="en-US" dirty="0" smtClean="0"/>
              <a:t>Click on the Office 365 link</a:t>
            </a:r>
          </a:p>
          <a:p>
            <a:r>
              <a:rPr lang="en-US" dirty="0" smtClean="0"/>
              <a:t>Login</a:t>
            </a:r>
          </a:p>
          <a:p>
            <a:r>
              <a:rPr lang="en-US" dirty="0" smtClean="0"/>
              <a:t>Click on Install Office 2016</a:t>
            </a:r>
            <a:endParaRPr lang="en-US" dirty="0"/>
          </a:p>
        </p:txBody>
      </p:sp>
    </p:spTree>
    <p:extLst>
      <p:ext uri="{BB962C8B-B14F-4D97-AF65-F5344CB8AC3E}">
        <p14:creationId xmlns:p14="http://schemas.microsoft.com/office/powerpoint/2010/main" val="2730254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1000"/>
                                        <p:tgtEl>
                                          <p:spTgt spid="3">
                                            <p:txEl>
                                              <p:pRg st="5" end="5"/>
                                            </p:txEl>
                                          </p:spTgt>
                                        </p:tgtEl>
                                      </p:cBhvr>
                                    </p:animEffect>
                                    <p:anim calcmode="lin" valueType="num">
                                      <p:cBhvr>
                                        <p:cTn id="5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OneDrive</a:t>
            </a:r>
            <a:endParaRPr lang="en-US" dirty="0"/>
          </a:p>
        </p:txBody>
      </p:sp>
      <p:sp>
        <p:nvSpPr>
          <p:cNvPr id="3" name="Content Placeholder 2"/>
          <p:cNvSpPr>
            <a:spLocks noGrp="1"/>
          </p:cNvSpPr>
          <p:nvPr>
            <p:ph idx="1"/>
          </p:nvPr>
        </p:nvSpPr>
        <p:spPr>
          <a:xfrm>
            <a:off x="457200" y="1600200"/>
            <a:ext cx="8231826" cy="4525963"/>
          </a:xfrm>
        </p:spPr>
        <p:txBody>
          <a:bodyPr/>
          <a:lstStyle/>
          <a:p>
            <a:r>
              <a:rPr lang="en-US" dirty="0" smtClean="0"/>
              <a:t>Part of your FREE MS Office subscription is online (cloud) storage</a:t>
            </a:r>
          </a:p>
          <a:p>
            <a:r>
              <a:rPr lang="en-US" dirty="0" err="1" smtClean="0"/>
              <a:t>OneDrive</a:t>
            </a:r>
            <a:r>
              <a:rPr lang="en-US" dirty="0" smtClean="0"/>
              <a:t> gives you 1 terabyte of storage</a:t>
            </a:r>
          </a:p>
          <a:p>
            <a:r>
              <a:rPr lang="en-US" dirty="0" smtClean="0"/>
              <a:t>Install the </a:t>
            </a:r>
            <a:r>
              <a:rPr lang="en-US" dirty="0" err="1" smtClean="0"/>
              <a:t>OneDrive</a:t>
            </a:r>
            <a:r>
              <a:rPr lang="en-US" dirty="0" smtClean="0"/>
              <a:t> app on all your devices</a:t>
            </a:r>
          </a:p>
          <a:p>
            <a:r>
              <a:rPr lang="en-US" dirty="0" smtClean="0"/>
              <a:t>Think of it as a folder you can access from any device at any time</a:t>
            </a:r>
          </a:p>
          <a:p>
            <a:r>
              <a:rPr lang="en-US" dirty="0" smtClean="0"/>
              <a:t>Files on </a:t>
            </a:r>
            <a:r>
              <a:rPr lang="en-US" dirty="0" err="1" smtClean="0"/>
              <a:t>OneDrive</a:t>
            </a:r>
            <a:r>
              <a:rPr lang="en-US" dirty="0" smtClean="0"/>
              <a:t> can be shared with classmates for collaboration</a:t>
            </a:r>
            <a:endParaRPr lang="en-US" dirty="0"/>
          </a:p>
        </p:txBody>
      </p:sp>
    </p:spTree>
    <p:extLst>
      <p:ext uri="{BB962C8B-B14F-4D97-AF65-F5344CB8AC3E}">
        <p14:creationId xmlns:p14="http://schemas.microsoft.com/office/powerpoint/2010/main" val="1958069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OneNote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OneNote is awesome!</a:t>
            </a:r>
          </a:p>
          <a:p>
            <a:r>
              <a:rPr lang="en-US" dirty="0" smtClean="0"/>
              <a:t>Store all your notes in one place</a:t>
            </a:r>
          </a:p>
          <a:p>
            <a:r>
              <a:rPr lang="en-US" dirty="0" smtClean="0"/>
              <a:t>Access from any device – laptop, desktop, phone, tablet</a:t>
            </a:r>
          </a:p>
          <a:p>
            <a:r>
              <a:rPr lang="en-US" dirty="0" smtClean="0"/>
              <a:t>All your classes, to-do list, vacation research, meeting notes, group projects</a:t>
            </a:r>
          </a:p>
          <a:p>
            <a:r>
              <a:rPr lang="en-US" dirty="0" smtClean="0"/>
              <a:t>Information is organized into Notebooks, Sections, and Pages</a:t>
            </a:r>
          </a:p>
          <a:p>
            <a:r>
              <a:rPr lang="en-US" dirty="0" smtClean="0"/>
              <a:t>Example – School Notebook, English Class (section), Shakespeare – Hamlet (page)</a:t>
            </a:r>
            <a:endParaRPr lang="en-US" dirty="0"/>
          </a:p>
        </p:txBody>
      </p:sp>
    </p:spTree>
    <p:extLst>
      <p:ext uri="{BB962C8B-B14F-4D97-AF65-F5344CB8AC3E}">
        <p14:creationId xmlns:p14="http://schemas.microsoft.com/office/powerpoint/2010/main" val="1868168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p:cTn id="5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Your Reminders</a:t>
            </a:r>
            <a:endParaRPr lang="en-US" dirty="0"/>
          </a:p>
        </p:txBody>
      </p:sp>
      <p:sp>
        <p:nvSpPr>
          <p:cNvPr id="3" name="Content Placeholder 2"/>
          <p:cNvSpPr>
            <a:spLocks noGrp="1"/>
          </p:cNvSpPr>
          <p:nvPr>
            <p:ph idx="1"/>
          </p:nvPr>
        </p:nvSpPr>
        <p:spPr>
          <a:xfrm>
            <a:off x="457199" y="1398830"/>
            <a:ext cx="8448665" cy="5257800"/>
          </a:xfrm>
        </p:spPr>
        <p:txBody>
          <a:bodyPr>
            <a:normAutofit fontScale="92500" lnSpcReduction="10000"/>
          </a:bodyPr>
          <a:lstStyle/>
          <a:p>
            <a:r>
              <a:rPr lang="en-US" dirty="0" smtClean="0"/>
              <a:t>This will be our only meeting with you outside of English or Science classes</a:t>
            </a:r>
          </a:p>
          <a:p>
            <a:r>
              <a:rPr lang="en-US" dirty="0" smtClean="0"/>
              <a:t>You will have homework assignments to get credit for your Digital Literacy course</a:t>
            </a:r>
          </a:p>
          <a:p>
            <a:r>
              <a:rPr lang="en-US" dirty="0" smtClean="0"/>
              <a:t>We will need to remind you about due dates, assignments, </a:t>
            </a:r>
            <a:r>
              <a:rPr lang="en-US" dirty="0" err="1" smtClean="0"/>
              <a:t>etc</a:t>
            </a:r>
            <a:endParaRPr lang="en-US" dirty="0" smtClean="0"/>
          </a:p>
          <a:p>
            <a:r>
              <a:rPr lang="en-US" dirty="0" smtClean="0"/>
              <a:t>Go to </a:t>
            </a:r>
            <a:r>
              <a:rPr lang="en-US" dirty="0" err="1" smtClean="0"/>
              <a:t>remind.com</a:t>
            </a:r>
            <a:r>
              <a:rPr lang="en-US" dirty="0" smtClean="0"/>
              <a:t> Click “Sign Up” and enter your email address and/or phone </a:t>
            </a:r>
            <a:r>
              <a:rPr lang="en-US" dirty="0"/>
              <a:t>number (we don’t see your info</a:t>
            </a:r>
            <a:r>
              <a:rPr lang="en-US" dirty="0" smtClean="0"/>
              <a:t>)</a:t>
            </a:r>
          </a:p>
          <a:p>
            <a:r>
              <a:rPr lang="en-US" dirty="0" smtClean="0"/>
              <a:t>Install the app</a:t>
            </a:r>
          </a:p>
          <a:p>
            <a:r>
              <a:rPr lang="en-US" dirty="0" smtClean="0"/>
              <a:t>Join </a:t>
            </a:r>
            <a:r>
              <a:rPr lang="en-US" sz="5200" dirty="0" smtClean="0"/>
              <a:t>@</a:t>
            </a:r>
            <a:r>
              <a:rPr lang="en-US" sz="5200" dirty="0" err="1" smtClean="0"/>
              <a:t>hwdiglit</a:t>
            </a:r>
            <a:endParaRPr lang="en-US" sz="5200" dirty="0" smtClean="0"/>
          </a:p>
        </p:txBody>
      </p:sp>
      <p:pic>
        <p:nvPicPr>
          <p:cNvPr id="5" name="Picture 4"/>
          <p:cNvPicPr>
            <a:picLocks noChangeAspect="1"/>
          </p:cNvPicPr>
          <p:nvPr/>
        </p:nvPicPr>
        <p:blipFill>
          <a:blip r:embed="rId2"/>
          <a:stretch>
            <a:fillRect/>
          </a:stretch>
        </p:blipFill>
        <p:spPr>
          <a:xfrm>
            <a:off x="7924801" y="5638801"/>
            <a:ext cx="1219200" cy="1219200"/>
          </a:xfrm>
          <a:prstGeom prst="rect">
            <a:avLst/>
          </a:prstGeom>
        </p:spPr>
      </p:pic>
    </p:spTree>
    <p:extLst>
      <p:ext uri="{BB962C8B-B14F-4D97-AF65-F5344CB8AC3E}">
        <p14:creationId xmlns:p14="http://schemas.microsoft.com/office/powerpoint/2010/main" val="2639345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4" dur="10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1" dur="10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8" dur="10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5" dur="10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2" dur="10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p:cTn id="5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9"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 – Part 2</a:t>
            </a:r>
            <a:endParaRPr lang="en-US" dirty="0"/>
          </a:p>
        </p:txBody>
      </p:sp>
      <p:sp>
        <p:nvSpPr>
          <p:cNvPr id="3" name="Content Placeholder 2"/>
          <p:cNvSpPr>
            <a:spLocks noGrp="1"/>
          </p:cNvSpPr>
          <p:nvPr>
            <p:ph idx="1"/>
          </p:nvPr>
        </p:nvSpPr>
        <p:spPr>
          <a:xfrm>
            <a:off x="457199" y="1600200"/>
            <a:ext cx="8324757" cy="4525963"/>
          </a:xfrm>
        </p:spPr>
        <p:txBody>
          <a:bodyPr/>
          <a:lstStyle/>
          <a:p>
            <a:r>
              <a:rPr lang="en-US" dirty="0" smtClean="0"/>
              <a:t>Find a new partner (follow directions)</a:t>
            </a:r>
          </a:p>
          <a:p>
            <a:r>
              <a:rPr lang="en-US" dirty="0" smtClean="0"/>
              <a:t>Introduce yourselves (super quiet voices)</a:t>
            </a:r>
          </a:p>
          <a:p>
            <a:r>
              <a:rPr lang="en-US" dirty="0" smtClean="0"/>
              <a:t>Do a Google search for your partner’s name</a:t>
            </a:r>
          </a:p>
          <a:p>
            <a:r>
              <a:rPr lang="en-US" dirty="0" smtClean="0"/>
              <a:t>What can you find out about them?</a:t>
            </a:r>
          </a:p>
          <a:p>
            <a:r>
              <a:rPr lang="en-US" dirty="0" smtClean="0"/>
              <a:t>Is their Facebook account open or closed?</a:t>
            </a:r>
          </a:p>
          <a:p>
            <a:r>
              <a:rPr lang="en-US" dirty="0" smtClean="0"/>
              <a:t>What social media accounts show up?</a:t>
            </a:r>
          </a:p>
          <a:p>
            <a:r>
              <a:rPr lang="en-US" dirty="0" smtClean="0"/>
              <a:t>Can you find any personal information that shouldn’t be posted?</a:t>
            </a:r>
            <a:endParaRPr lang="en-US" dirty="0"/>
          </a:p>
        </p:txBody>
      </p:sp>
    </p:spTree>
    <p:extLst>
      <p:ext uri="{BB962C8B-B14F-4D97-AF65-F5344CB8AC3E}">
        <p14:creationId xmlns:p14="http://schemas.microsoft.com/office/powerpoint/2010/main" val="678424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Scale>
                                      <p:cBhvr>
                                        <p:cTn id="15"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
                                            <p:txEl>
                                              <p:pRg st="0" end="0"/>
                                            </p:txEl>
                                          </p:spTgt>
                                        </p:tgtEl>
                                        <p:attrNameLst>
                                          <p:attrName>ppt_x</p:attrName>
                                          <p:attrName>ppt_y</p:attrName>
                                        </p:attrNameLst>
                                      </p:cBhvr>
                                    </p:animMotion>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Scale>
                                      <p:cBhvr>
                                        <p:cTn id="2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1" end="1"/>
                                            </p:txEl>
                                          </p:spTgt>
                                        </p:tgtEl>
                                        <p:attrNameLst>
                                          <p:attrName>ppt_x</p:attrName>
                                          <p:attrName>ppt_y</p:attrName>
                                        </p:attrNameLst>
                                      </p:cBhvr>
                                    </p:animMotion>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Scale>
                                      <p:cBhvr>
                                        <p:cTn id="29"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3">
                                            <p:txEl>
                                              <p:pRg st="2" end="2"/>
                                            </p:txEl>
                                          </p:spTgt>
                                        </p:tgtEl>
                                        <p:attrNameLst>
                                          <p:attrName>ppt_x</p:attrName>
                                          <p:attrName>ppt_y</p:attrName>
                                        </p:attrNameLst>
                                      </p:cBhvr>
                                    </p:animMotion>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Scale>
                                      <p:cBhvr>
                                        <p:cTn id="36"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3">
                                            <p:txEl>
                                              <p:pRg st="3" end="3"/>
                                            </p:txEl>
                                          </p:spTgt>
                                        </p:tgtEl>
                                        <p:attrNameLst>
                                          <p:attrName>ppt_x</p:attrName>
                                          <p:attrName>ppt_y</p:attrName>
                                        </p:attrNameLst>
                                      </p:cBhvr>
                                    </p:animMotion>
                                    <p:animEffect transition="in" filter="fade">
                                      <p:cBhvr>
                                        <p:cTn id="38" dur="10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Scale>
                                      <p:cBhvr>
                                        <p:cTn id="43"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3">
                                            <p:txEl>
                                              <p:pRg st="4" end="4"/>
                                            </p:txEl>
                                          </p:spTgt>
                                        </p:tgtEl>
                                        <p:attrNameLst>
                                          <p:attrName>ppt_x</p:attrName>
                                          <p:attrName>ppt_y</p:attrName>
                                        </p:attrNameLst>
                                      </p:cBhvr>
                                    </p:animMotion>
                                    <p:animEffect transition="in" filter="fade">
                                      <p:cBhvr>
                                        <p:cTn id="45" dur="10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Scale>
                                      <p:cBhvr>
                                        <p:cTn id="50"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3">
                                            <p:txEl>
                                              <p:pRg st="5" end="5"/>
                                            </p:txEl>
                                          </p:spTgt>
                                        </p:tgtEl>
                                        <p:attrNameLst>
                                          <p:attrName>ppt_x</p:attrName>
                                          <p:attrName>ppt_y</p:attrName>
                                        </p:attrNameLst>
                                      </p:cBhvr>
                                    </p:animMotion>
                                    <p:animEffect transition="in" filter="fade">
                                      <p:cBhvr>
                                        <p:cTn id="52" dur="10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2" presetClass="entr" presetSubtype="0"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Scale>
                                      <p:cBhvr>
                                        <p:cTn id="57"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3">
                                            <p:txEl>
                                              <p:pRg st="6" end="6"/>
                                            </p:txEl>
                                          </p:spTgt>
                                        </p:tgtEl>
                                        <p:attrNameLst>
                                          <p:attrName>ppt_x</p:attrName>
                                          <p:attrName>ppt_y</p:attrName>
                                        </p:attrNameLst>
                                      </p:cBhvr>
                                    </p:animMotion>
                                    <p:animEffect transition="in" filter="fade">
                                      <p:cBhvr>
                                        <p:cTn id="59"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718"/>
            <a:ext cx="7467600" cy="1143000"/>
          </a:xfrm>
        </p:spPr>
        <p:txBody>
          <a:bodyPr/>
          <a:lstStyle/>
          <a:p>
            <a:r>
              <a:rPr lang="en-US" dirty="0" smtClean="0"/>
              <a:t>Intro to </a:t>
            </a:r>
            <a:r>
              <a:rPr lang="en-US" dirty="0" err="1" smtClean="0"/>
              <a:t>EduBlogs</a:t>
            </a:r>
            <a:endParaRPr lang="en-US" dirty="0"/>
          </a:p>
        </p:txBody>
      </p:sp>
      <p:sp>
        <p:nvSpPr>
          <p:cNvPr id="3" name="Content Placeholder 2"/>
          <p:cNvSpPr>
            <a:spLocks noGrp="1"/>
          </p:cNvSpPr>
          <p:nvPr>
            <p:ph idx="1"/>
          </p:nvPr>
        </p:nvSpPr>
        <p:spPr>
          <a:xfrm>
            <a:off x="278792" y="1383339"/>
            <a:ext cx="8865208" cy="5370099"/>
          </a:xfrm>
        </p:spPr>
        <p:txBody>
          <a:bodyPr>
            <a:normAutofit fontScale="92500"/>
          </a:bodyPr>
          <a:lstStyle/>
          <a:p>
            <a:r>
              <a:rPr lang="en-US" dirty="0" err="1"/>
              <a:t>WordPress</a:t>
            </a:r>
            <a:r>
              <a:rPr lang="en-US" dirty="0"/>
              <a:t> is an easy to use platform for creating websites and blogs</a:t>
            </a:r>
          </a:p>
          <a:p>
            <a:r>
              <a:rPr lang="en-US" dirty="0" err="1" smtClean="0"/>
              <a:t>EduBlogs</a:t>
            </a:r>
            <a:r>
              <a:rPr lang="en-US" dirty="0" smtClean="0"/>
              <a:t> is a platform for creating educational blogs using </a:t>
            </a:r>
            <a:r>
              <a:rPr lang="en-US" dirty="0" err="1" smtClean="0"/>
              <a:t>WordPress</a:t>
            </a:r>
            <a:endParaRPr lang="en-US" dirty="0" smtClean="0"/>
          </a:p>
          <a:p>
            <a:r>
              <a:rPr lang="en-US" dirty="0" smtClean="0"/>
              <a:t>An </a:t>
            </a:r>
            <a:r>
              <a:rPr lang="en-US" dirty="0" err="1" smtClean="0"/>
              <a:t>EduBlog</a:t>
            </a:r>
            <a:r>
              <a:rPr lang="en-US" dirty="0" smtClean="0"/>
              <a:t> account has been created for you</a:t>
            </a:r>
          </a:p>
          <a:p>
            <a:r>
              <a:rPr lang="en-US" dirty="0" smtClean="0"/>
              <a:t>You must hand in your parent consent form</a:t>
            </a:r>
          </a:p>
          <a:p>
            <a:r>
              <a:rPr lang="en-US" dirty="0" smtClean="0"/>
              <a:t>Your </a:t>
            </a:r>
            <a:r>
              <a:rPr lang="en-US" dirty="0" err="1" smtClean="0"/>
              <a:t>EduBlog</a:t>
            </a:r>
            <a:r>
              <a:rPr lang="en-US" dirty="0" smtClean="0"/>
              <a:t> is where you hand in Digital Literacy and Core Competency assignments</a:t>
            </a:r>
          </a:p>
          <a:p>
            <a:r>
              <a:rPr lang="en-US" dirty="0" smtClean="0"/>
              <a:t>Your </a:t>
            </a:r>
            <a:r>
              <a:rPr lang="en-US" dirty="0" err="1" smtClean="0"/>
              <a:t>EduBlog</a:t>
            </a:r>
            <a:r>
              <a:rPr lang="en-US" dirty="0" smtClean="0"/>
              <a:t> is where you store examples of what you’ve done in high school</a:t>
            </a:r>
          </a:p>
          <a:p>
            <a:r>
              <a:rPr lang="en-US" dirty="0" smtClean="0"/>
              <a:t>It’s a portfolio that shows your progress over time</a:t>
            </a:r>
          </a:p>
        </p:txBody>
      </p:sp>
    </p:spTree>
    <p:extLst>
      <p:ext uri="{BB962C8B-B14F-4D97-AF65-F5344CB8AC3E}">
        <p14:creationId xmlns:p14="http://schemas.microsoft.com/office/powerpoint/2010/main" val="1612114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800" decel="100000"/>
                                        <p:tgtEl>
                                          <p:spTgt spid="3">
                                            <p:txEl>
                                              <p:pRg st="0" end="0"/>
                                            </p:txEl>
                                          </p:spTgt>
                                        </p:tgtEl>
                                      </p:cBhvr>
                                    </p:animEffect>
                                    <p:anim calcmode="lin" valueType="num">
                                      <p:cBhvr>
                                        <p:cTn id="16"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800" decel="100000"/>
                                        <p:tgtEl>
                                          <p:spTgt spid="3">
                                            <p:txEl>
                                              <p:pRg st="1" end="1"/>
                                            </p:txEl>
                                          </p:spTgt>
                                        </p:tgtEl>
                                      </p:cBhvr>
                                    </p:animEffect>
                                    <p:anim calcmode="lin" valueType="num">
                                      <p:cBhvr>
                                        <p:cTn id="2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800" decel="100000"/>
                                        <p:tgtEl>
                                          <p:spTgt spid="3">
                                            <p:txEl>
                                              <p:pRg st="2" end="2"/>
                                            </p:txEl>
                                          </p:spTgt>
                                        </p:tgtEl>
                                      </p:cBhvr>
                                    </p:animEffect>
                                    <p:anim calcmode="lin" valueType="num">
                                      <p:cBhvr>
                                        <p:cTn id="3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800" decel="100000"/>
                                        <p:tgtEl>
                                          <p:spTgt spid="3">
                                            <p:txEl>
                                              <p:pRg st="3" end="3"/>
                                            </p:txEl>
                                          </p:spTgt>
                                        </p:tgtEl>
                                      </p:cBhvr>
                                    </p:animEffect>
                                    <p:anim calcmode="lin" valueType="num">
                                      <p:cBhvr>
                                        <p:cTn id="46"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800" decel="100000"/>
                                        <p:tgtEl>
                                          <p:spTgt spid="3">
                                            <p:txEl>
                                              <p:pRg st="4" end="4"/>
                                            </p:txEl>
                                          </p:spTgt>
                                        </p:tgtEl>
                                      </p:cBhvr>
                                    </p:animEffect>
                                    <p:anim calcmode="lin" valueType="num">
                                      <p:cBhvr>
                                        <p:cTn id="56"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0" presetClass="entr" presetSubtype="0" fill="hold" grpId="0"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Effect transition="in" filter="fade">
                                      <p:cBhvr>
                                        <p:cTn id="65" dur="800" decel="100000"/>
                                        <p:tgtEl>
                                          <p:spTgt spid="3">
                                            <p:txEl>
                                              <p:pRg st="5" end="5"/>
                                            </p:txEl>
                                          </p:spTgt>
                                        </p:tgtEl>
                                      </p:cBhvr>
                                    </p:animEffect>
                                    <p:anim calcmode="lin" valueType="num">
                                      <p:cBhvr>
                                        <p:cTn id="66"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67"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68"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0" presetClass="entr" presetSubtype="0" fill="hold" grpId="0" nodeType="clickEffect">
                                  <p:stCondLst>
                                    <p:cond delay="0"/>
                                  </p:stCondLst>
                                  <p:childTnLst>
                                    <p:set>
                                      <p:cBhvr>
                                        <p:cTn id="74" dur="1" fill="hold">
                                          <p:stCondLst>
                                            <p:cond delay="0"/>
                                          </p:stCondLst>
                                        </p:cTn>
                                        <p:tgtEl>
                                          <p:spTgt spid="3">
                                            <p:txEl>
                                              <p:pRg st="6" end="6"/>
                                            </p:txEl>
                                          </p:spTgt>
                                        </p:tgtEl>
                                        <p:attrNameLst>
                                          <p:attrName>style.visibility</p:attrName>
                                        </p:attrNameLst>
                                      </p:cBhvr>
                                      <p:to>
                                        <p:strVal val="visible"/>
                                      </p:to>
                                    </p:set>
                                    <p:animEffect transition="in" filter="fade">
                                      <p:cBhvr>
                                        <p:cTn id="75" dur="800" decel="100000"/>
                                        <p:tgtEl>
                                          <p:spTgt spid="3">
                                            <p:txEl>
                                              <p:pRg st="6" end="6"/>
                                            </p:txEl>
                                          </p:spTgt>
                                        </p:tgtEl>
                                      </p:cBhvr>
                                    </p:animEffect>
                                    <p:anim calcmode="lin" valueType="num">
                                      <p:cBhvr>
                                        <p:cTn id="76"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77"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78"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in to </a:t>
            </a:r>
            <a:r>
              <a:rPr lang="en-US" dirty="0" err="1" smtClean="0"/>
              <a:t>EduBlogs</a:t>
            </a:r>
            <a:endParaRPr lang="en-US" dirty="0"/>
          </a:p>
        </p:txBody>
      </p:sp>
      <p:sp>
        <p:nvSpPr>
          <p:cNvPr id="3" name="Content Placeholder 2"/>
          <p:cNvSpPr>
            <a:spLocks noGrp="1"/>
          </p:cNvSpPr>
          <p:nvPr>
            <p:ph idx="1"/>
          </p:nvPr>
        </p:nvSpPr>
        <p:spPr/>
        <p:txBody>
          <a:bodyPr>
            <a:normAutofit/>
          </a:bodyPr>
          <a:lstStyle/>
          <a:p>
            <a:r>
              <a:rPr lang="en-US" dirty="0" smtClean="0"/>
              <a:t>Go to kodiaks.sd43.bc.ca</a:t>
            </a:r>
          </a:p>
          <a:p>
            <a:r>
              <a:rPr lang="en-US" dirty="0" smtClean="0"/>
              <a:t>Click on – </a:t>
            </a:r>
            <a:r>
              <a:rPr lang="en-US" u="sng" dirty="0" smtClean="0">
                <a:solidFill>
                  <a:srgbClr val="3CBEFF"/>
                </a:solidFill>
              </a:rPr>
              <a:t>Login</a:t>
            </a:r>
            <a:endParaRPr lang="en-US" dirty="0" smtClean="0"/>
          </a:p>
          <a:p>
            <a:r>
              <a:rPr lang="en-US" dirty="0" smtClean="0"/>
              <a:t>Enter your username and password</a:t>
            </a:r>
          </a:p>
          <a:p>
            <a:pPr lvl="1"/>
            <a:r>
              <a:rPr lang="en-US" dirty="0" smtClean="0"/>
              <a:t>Username = </a:t>
            </a:r>
            <a:r>
              <a:rPr lang="en-US" dirty="0" err="1" smtClean="0"/>
              <a:t>FirstName</a:t>
            </a:r>
            <a:r>
              <a:rPr lang="en-US" dirty="0" smtClean="0"/>
              <a:t> + </a:t>
            </a:r>
            <a:r>
              <a:rPr lang="en-US" dirty="0" err="1" smtClean="0"/>
              <a:t>LastInitial</a:t>
            </a:r>
            <a:r>
              <a:rPr lang="en-US" dirty="0" smtClean="0"/>
              <a:t> + 2017</a:t>
            </a:r>
          </a:p>
          <a:p>
            <a:pPr lvl="2"/>
            <a:r>
              <a:rPr lang="en-US" dirty="0" smtClean="0"/>
              <a:t>Example for Steve Jobs = stevej2017</a:t>
            </a:r>
          </a:p>
          <a:p>
            <a:pPr lvl="1"/>
            <a:r>
              <a:rPr lang="en-US" dirty="0" smtClean="0"/>
              <a:t>Password = 12345</a:t>
            </a:r>
          </a:p>
        </p:txBody>
      </p:sp>
    </p:spTree>
    <p:extLst>
      <p:ext uri="{BB962C8B-B14F-4D97-AF65-F5344CB8AC3E}">
        <p14:creationId xmlns:p14="http://schemas.microsoft.com/office/powerpoint/2010/main" val="3159308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7"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3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style.rotation</p:attrName>
                                        </p:attrNameLst>
                                      </p:cBhvr>
                                      <p:tavLst>
                                        <p:tav tm="0">
                                          <p:val>
                                            <p:fltVal val="720"/>
                                          </p:val>
                                        </p:tav>
                                        <p:tav tm="100000">
                                          <p:val>
                                            <p:fltVal val="0"/>
                                          </p:val>
                                        </p:tav>
                                      </p:tavLst>
                                    </p:anim>
                                    <p:anim calcmode="lin" valueType="num">
                                      <p:cBhvr>
                                        <p:cTn id="4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2" dur="1000" fill="hold"/>
                                        <p:tgtEl>
                                          <p:spTgt spid="3">
                                            <p:txEl>
                                              <p:pRg st="3" end="3"/>
                                            </p:txEl>
                                          </p:spTgt>
                                        </p:tgtEl>
                                        <p:attrNameLst>
                                          <p:attrName>ppt_w</p:attrName>
                                        </p:attrNameLst>
                                      </p:cBhvr>
                                      <p:tavLst>
                                        <p:tav tm="0">
                                          <p:val>
                                            <p:fltVal val="0"/>
                                          </p:val>
                                        </p:tav>
                                        <p:tav tm="100000">
                                          <p:val>
                                            <p:strVal val="#ppt_w"/>
                                          </p:val>
                                        </p:tav>
                                      </p:tavLst>
                                    </p:anim>
                                  </p:childTnLst>
                                </p:cTn>
                              </p:par>
                              <p:par>
                                <p:cTn id="43" presetID="35" presetClass="entr" presetSubtype="0" fill="hold" grpId="0"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style.rotation</p:attrName>
                                        </p:attrNameLst>
                                      </p:cBhvr>
                                      <p:tavLst>
                                        <p:tav tm="0">
                                          <p:val>
                                            <p:fltVal val="720"/>
                                          </p:val>
                                        </p:tav>
                                        <p:tav tm="100000">
                                          <p:val>
                                            <p:fltVal val="0"/>
                                          </p:val>
                                        </p:tav>
                                      </p:tavLst>
                                    </p:anim>
                                    <p:anim calcmode="lin" valueType="num">
                                      <p:cBhvr>
                                        <p:cTn id="47"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49" fill="hold">
                      <p:stCondLst>
                        <p:cond delay="indefinite"/>
                      </p:stCondLst>
                      <p:childTnLst>
                        <p:par>
                          <p:cTn id="50" fill="hold">
                            <p:stCondLst>
                              <p:cond delay="0"/>
                            </p:stCondLst>
                            <p:childTnLst>
                              <p:par>
                                <p:cTn id="51" presetID="35"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style.rotation</p:attrName>
                                        </p:attrNameLst>
                                      </p:cBhvr>
                                      <p:tavLst>
                                        <p:tav tm="0">
                                          <p:val>
                                            <p:fltVal val="720"/>
                                          </p:val>
                                        </p:tav>
                                        <p:tav tm="100000">
                                          <p:val>
                                            <p:fltVal val="0"/>
                                          </p:val>
                                        </p:tav>
                                      </p:tavLst>
                                    </p:anim>
                                    <p:anim calcmode="lin" valueType="num">
                                      <p:cBhvr>
                                        <p:cTn id="55"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6" dur="1000" fill="hold"/>
                                        <p:tgtEl>
                                          <p:spTgt spid="3">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Meet Madison – She’s Digitally Literate</a:t>
            </a:r>
            <a:endParaRPr lang="en-US" dirty="0"/>
          </a:p>
        </p:txBody>
      </p:sp>
      <p:sp>
        <p:nvSpPr>
          <p:cNvPr id="3" name="Content Placeholder 2"/>
          <p:cNvSpPr>
            <a:spLocks noGrp="1"/>
          </p:cNvSpPr>
          <p:nvPr>
            <p:ph idx="1"/>
          </p:nvPr>
        </p:nvSpPr>
        <p:spPr>
          <a:xfrm>
            <a:off x="457200" y="1600200"/>
            <a:ext cx="7467600" cy="5257800"/>
          </a:xfrm>
        </p:spPr>
        <p:txBody>
          <a:bodyPr>
            <a:normAutofit fontScale="85000" lnSpcReduction="20000"/>
          </a:bodyPr>
          <a:lstStyle/>
          <a:p>
            <a:r>
              <a:rPr lang="en-US" dirty="0" smtClean="0"/>
              <a:t>Madison is 23 years old and is a pharmacist</a:t>
            </a:r>
          </a:p>
          <a:p>
            <a:r>
              <a:rPr lang="en-US" dirty="0" smtClean="0"/>
              <a:t>She has a blog – Nails by Madison</a:t>
            </a:r>
          </a:p>
          <a:p>
            <a:r>
              <a:rPr lang="en-US" dirty="0" smtClean="0"/>
              <a:t>She stores her files on </a:t>
            </a:r>
            <a:r>
              <a:rPr lang="en-US" dirty="0" err="1" smtClean="0"/>
              <a:t>OneDrive</a:t>
            </a:r>
            <a:r>
              <a:rPr lang="en-US" dirty="0" smtClean="0"/>
              <a:t>, and shares them with friends and coworkers</a:t>
            </a:r>
          </a:p>
          <a:p>
            <a:r>
              <a:rPr lang="en-US" dirty="0" smtClean="0"/>
              <a:t>She uses her Google account to backup all her photos</a:t>
            </a:r>
          </a:p>
          <a:p>
            <a:r>
              <a:rPr lang="en-US" dirty="0" smtClean="0"/>
              <a:t>She chats with family using Skype</a:t>
            </a:r>
          </a:p>
          <a:p>
            <a:r>
              <a:rPr lang="en-US" dirty="0" smtClean="0"/>
              <a:t>She uses social media regularly to promote her blog and interact with others interested in nails – Facebook, </a:t>
            </a:r>
            <a:r>
              <a:rPr lang="en-US" dirty="0" err="1" smtClean="0"/>
              <a:t>Instagram</a:t>
            </a:r>
            <a:r>
              <a:rPr lang="en-US" dirty="0" smtClean="0"/>
              <a:t>, Twitter</a:t>
            </a:r>
          </a:p>
          <a:p>
            <a:r>
              <a:rPr lang="en-US" dirty="0" smtClean="0"/>
              <a:t>Her Facebook is set to private</a:t>
            </a:r>
          </a:p>
          <a:p>
            <a:r>
              <a:rPr lang="en-US" dirty="0" smtClean="0"/>
              <a:t>She often checks more than one website to verify that news and information is correct</a:t>
            </a:r>
          </a:p>
          <a:p>
            <a:endParaRPr lang="en-US" dirty="0" smtClean="0"/>
          </a:p>
          <a:p>
            <a:endParaRPr lang="en-US" dirty="0"/>
          </a:p>
        </p:txBody>
      </p:sp>
    </p:spTree>
    <p:extLst>
      <p:ext uri="{BB962C8B-B14F-4D97-AF65-F5344CB8AC3E}">
        <p14:creationId xmlns:p14="http://schemas.microsoft.com/office/powerpoint/2010/main" val="1526588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345"/>
            <a:ext cx="7467600" cy="1143000"/>
          </a:xfrm>
        </p:spPr>
        <p:txBody>
          <a:bodyPr/>
          <a:lstStyle/>
          <a:p>
            <a:r>
              <a:rPr lang="en-US" dirty="0" smtClean="0"/>
              <a:t>Username Exceptions</a:t>
            </a:r>
            <a:endParaRPr lang="en-US" dirty="0"/>
          </a:p>
        </p:txBody>
      </p:sp>
      <p:sp>
        <p:nvSpPr>
          <p:cNvPr id="3" name="Content Placeholder 2"/>
          <p:cNvSpPr>
            <a:spLocks noGrp="1"/>
          </p:cNvSpPr>
          <p:nvPr>
            <p:ph idx="1"/>
          </p:nvPr>
        </p:nvSpPr>
        <p:spPr>
          <a:xfrm>
            <a:off x="457200" y="860238"/>
            <a:ext cx="8686800" cy="5997762"/>
          </a:xfrm>
        </p:spPr>
        <p:txBody>
          <a:bodyPr>
            <a:normAutofit fontScale="77500" lnSpcReduction="20000"/>
          </a:bodyPr>
          <a:lstStyle/>
          <a:p>
            <a:r>
              <a:rPr lang="en-US" dirty="0" err="1"/>
              <a:t>Ariyaratne</a:t>
            </a:r>
            <a:r>
              <a:rPr lang="en-US" dirty="0"/>
              <a:t>, </a:t>
            </a:r>
            <a:r>
              <a:rPr lang="en-US" dirty="0" err="1"/>
              <a:t>Thineth</a:t>
            </a:r>
            <a:r>
              <a:rPr lang="en-US" dirty="0"/>
              <a:t>	</a:t>
            </a:r>
            <a:r>
              <a:rPr lang="en-US" dirty="0" smtClean="0"/>
              <a:t>	thinetha2017</a:t>
            </a:r>
            <a:r>
              <a:rPr lang="en-US" dirty="0"/>
              <a:t>	</a:t>
            </a:r>
          </a:p>
          <a:p>
            <a:r>
              <a:rPr lang="en-US" dirty="0"/>
              <a:t>Chen, Tony	</a:t>
            </a:r>
            <a:r>
              <a:rPr lang="en-US" dirty="0" smtClean="0"/>
              <a:t>		tonyc2017</a:t>
            </a:r>
          </a:p>
          <a:p>
            <a:r>
              <a:rPr lang="en-US" dirty="0" smtClean="0"/>
              <a:t>Chen</a:t>
            </a:r>
            <a:r>
              <a:rPr lang="en-US" dirty="0"/>
              <a:t>, Guan Xi	</a:t>
            </a:r>
            <a:r>
              <a:rPr lang="en-US" dirty="0" smtClean="0"/>
              <a:t>		guanxic2017</a:t>
            </a:r>
            <a:r>
              <a:rPr lang="en-US" dirty="0"/>
              <a:t>	</a:t>
            </a:r>
          </a:p>
          <a:p>
            <a:r>
              <a:rPr lang="en-US" dirty="0" err="1"/>
              <a:t>Garousy</a:t>
            </a:r>
            <a:r>
              <a:rPr lang="en-US" dirty="0"/>
              <a:t>, </a:t>
            </a:r>
            <a:r>
              <a:rPr lang="en-US" dirty="0" err="1"/>
              <a:t>Faraz</a:t>
            </a:r>
            <a:r>
              <a:rPr lang="en-US" dirty="0"/>
              <a:t>	</a:t>
            </a:r>
            <a:r>
              <a:rPr lang="en-US" dirty="0" smtClean="0"/>
              <a:t>		farazg2017</a:t>
            </a:r>
            <a:r>
              <a:rPr lang="en-US" dirty="0"/>
              <a:t>	</a:t>
            </a:r>
          </a:p>
          <a:p>
            <a:r>
              <a:rPr lang="en-US" b="1" dirty="0"/>
              <a:t>H</a:t>
            </a:r>
            <a:r>
              <a:rPr lang="en-US" dirty="0"/>
              <a:t>all, Rachel	</a:t>
            </a:r>
            <a:r>
              <a:rPr lang="en-US" dirty="0" smtClean="0"/>
              <a:t>		rachelh12017</a:t>
            </a:r>
          </a:p>
          <a:p>
            <a:r>
              <a:rPr lang="en-US" dirty="0" err="1" smtClean="0"/>
              <a:t>Bejarano</a:t>
            </a:r>
            <a:r>
              <a:rPr lang="en-US" dirty="0" smtClean="0"/>
              <a:t> </a:t>
            </a:r>
            <a:r>
              <a:rPr lang="en-US" dirty="0"/>
              <a:t>Castaneda, Laura	</a:t>
            </a:r>
            <a:r>
              <a:rPr lang="en-US" dirty="0" smtClean="0"/>
              <a:t>laurabc2017</a:t>
            </a:r>
          </a:p>
          <a:p>
            <a:r>
              <a:rPr lang="en-US" dirty="0" smtClean="0"/>
              <a:t>Ben </a:t>
            </a:r>
            <a:r>
              <a:rPr lang="en-US" dirty="0" err="1"/>
              <a:t>Zvi</a:t>
            </a:r>
            <a:r>
              <a:rPr lang="en-US" dirty="0"/>
              <a:t>, Lara	</a:t>
            </a:r>
            <a:r>
              <a:rPr lang="en-US" dirty="0" smtClean="0"/>
              <a:t>		larabz2017</a:t>
            </a:r>
          </a:p>
          <a:p>
            <a:r>
              <a:rPr lang="en-US" dirty="0" err="1" smtClean="0"/>
              <a:t>Callander</a:t>
            </a:r>
            <a:r>
              <a:rPr lang="en-US" dirty="0"/>
              <a:t>-McLennan, </a:t>
            </a:r>
            <a:r>
              <a:rPr lang="en-US" dirty="0" err="1"/>
              <a:t>Keely</a:t>
            </a:r>
            <a:r>
              <a:rPr lang="en-US" dirty="0"/>
              <a:t>	keelycm2017	</a:t>
            </a:r>
            <a:endParaRPr lang="en-US" dirty="0" smtClean="0"/>
          </a:p>
          <a:p>
            <a:r>
              <a:rPr lang="en-US" dirty="0" smtClean="0"/>
              <a:t>De </a:t>
            </a:r>
            <a:r>
              <a:rPr lang="en-US" dirty="0" err="1"/>
              <a:t>Carvalho</a:t>
            </a:r>
            <a:r>
              <a:rPr lang="en-US" dirty="0"/>
              <a:t>, </a:t>
            </a:r>
            <a:r>
              <a:rPr lang="en-US" dirty="0" smtClean="0"/>
              <a:t>Nikolas	</a:t>
            </a:r>
            <a:r>
              <a:rPr lang="en-US" dirty="0"/>
              <a:t>	</a:t>
            </a:r>
            <a:r>
              <a:rPr lang="en-US" dirty="0" smtClean="0"/>
              <a:t>nikolasdc2017</a:t>
            </a:r>
          </a:p>
          <a:p>
            <a:r>
              <a:rPr lang="en-US" dirty="0" smtClean="0"/>
              <a:t>Munoz </a:t>
            </a:r>
            <a:r>
              <a:rPr lang="en-US" dirty="0" err="1"/>
              <a:t>Giraldo</a:t>
            </a:r>
            <a:r>
              <a:rPr lang="en-US" dirty="0"/>
              <a:t>, </a:t>
            </a:r>
            <a:r>
              <a:rPr lang="en-US" dirty="0" smtClean="0"/>
              <a:t>Juanita	</a:t>
            </a:r>
            <a:r>
              <a:rPr lang="en-US" dirty="0"/>
              <a:t>	</a:t>
            </a:r>
            <a:r>
              <a:rPr lang="en-US" dirty="0" smtClean="0"/>
              <a:t>juanitamg2017</a:t>
            </a:r>
          </a:p>
          <a:p>
            <a:r>
              <a:rPr lang="en-US" dirty="0" err="1" smtClean="0"/>
              <a:t>Navajas</a:t>
            </a:r>
            <a:r>
              <a:rPr lang="en-US" dirty="0" smtClean="0"/>
              <a:t> </a:t>
            </a:r>
            <a:r>
              <a:rPr lang="en-US" dirty="0"/>
              <a:t>De </a:t>
            </a:r>
            <a:r>
              <a:rPr lang="en-US" dirty="0" err="1"/>
              <a:t>Aldana</a:t>
            </a:r>
            <a:r>
              <a:rPr lang="en-US" dirty="0"/>
              <a:t>, Mateo	</a:t>
            </a:r>
            <a:r>
              <a:rPr lang="en-US" dirty="0" smtClean="0"/>
              <a:t>mateona2017</a:t>
            </a:r>
          </a:p>
          <a:p>
            <a:r>
              <a:rPr lang="en-US" dirty="0" err="1" smtClean="0"/>
              <a:t>Obedzinski</a:t>
            </a:r>
            <a:r>
              <a:rPr lang="en-US" dirty="0"/>
              <a:t>, </a:t>
            </a:r>
            <a:r>
              <a:rPr lang="en-US" dirty="0" smtClean="0"/>
              <a:t>Hannah	</a:t>
            </a:r>
            <a:r>
              <a:rPr lang="en-US" dirty="0"/>
              <a:t>	</a:t>
            </a:r>
            <a:r>
              <a:rPr lang="en-US" dirty="0" smtClean="0"/>
              <a:t>hannahob2017</a:t>
            </a:r>
          </a:p>
          <a:p>
            <a:r>
              <a:rPr lang="en-US" dirty="0" err="1" smtClean="0"/>
              <a:t>Purves</a:t>
            </a:r>
            <a:r>
              <a:rPr lang="en-US" dirty="0"/>
              <a:t>-Smith, </a:t>
            </a:r>
            <a:r>
              <a:rPr lang="en-US" dirty="0" err="1"/>
              <a:t>Russel</a:t>
            </a:r>
            <a:r>
              <a:rPr lang="en-US" dirty="0"/>
              <a:t>	</a:t>
            </a:r>
            <a:r>
              <a:rPr lang="en-US" dirty="0" smtClean="0"/>
              <a:t>	russelps2017</a:t>
            </a:r>
          </a:p>
          <a:p>
            <a:r>
              <a:rPr lang="en-US" dirty="0" smtClean="0"/>
              <a:t>Simpson</a:t>
            </a:r>
            <a:r>
              <a:rPr lang="en-US" dirty="0"/>
              <a:t>-Ferguson, </a:t>
            </a:r>
            <a:r>
              <a:rPr lang="en-US" dirty="0" err="1"/>
              <a:t>Soryn</a:t>
            </a:r>
            <a:r>
              <a:rPr lang="en-US" dirty="0"/>
              <a:t>	</a:t>
            </a:r>
            <a:r>
              <a:rPr lang="en-US" dirty="0" smtClean="0"/>
              <a:t>sorynsf2017</a:t>
            </a:r>
          </a:p>
          <a:p>
            <a:r>
              <a:rPr lang="en-US" dirty="0" smtClean="0"/>
              <a:t>Tseng</a:t>
            </a:r>
            <a:r>
              <a:rPr lang="en-US" dirty="0"/>
              <a:t>-West, Tara	</a:t>
            </a:r>
            <a:r>
              <a:rPr lang="en-US" dirty="0" smtClean="0"/>
              <a:t>		taratw2017</a:t>
            </a:r>
          </a:p>
          <a:p>
            <a:r>
              <a:rPr lang="en-US" dirty="0" err="1" smtClean="0"/>
              <a:t>VanBeest</a:t>
            </a:r>
            <a:r>
              <a:rPr lang="en-US" dirty="0"/>
              <a:t>, </a:t>
            </a:r>
            <a:r>
              <a:rPr lang="en-US" dirty="0" smtClean="0"/>
              <a:t>Christina	</a:t>
            </a:r>
            <a:r>
              <a:rPr lang="en-US" dirty="0"/>
              <a:t>	christinavb2017	</a:t>
            </a:r>
            <a:endParaRPr lang="en-US" dirty="0" smtClean="0"/>
          </a:p>
          <a:p>
            <a:r>
              <a:rPr lang="en-US" dirty="0" err="1" smtClean="0"/>
              <a:t>VanBeest</a:t>
            </a:r>
            <a:r>
              <a:rPr lang="en-US" dirty="0"/>
              <a:t>, </a:t>
            </a:r>
            <a:r>
              <a:rPr lang="en-US" dirty="0" err="1"/>
              <a:t>Julianna</a:t>
            </a:r>
            <a:r>
              <a:rPr lang="en-US" dirty="0"/>
              <a:t>	</a:t>
            </a:r>
            <a:r>
              <a:rPr lang="en-US" dirty="0" smtClean="0"/>
              <a:t>	juliannavb2017</a:t>
            </a:r>
            <a:r>
              <a:rPr lang="en-US" dirty="0"/>
              <a:t>	 </a:t>
            </a:r>
          </a:p>
        </p:txBody>
      </p:sp>
    </p:spTree>
    <p:extLst>
      <p:ext uri="{BB962C8B-B14F-4D97-AF65-F5344CB8AC3E}">
        <p14:creationId xmlns:p14="http://schemas.microsoft.com/office/powerpoint/2010/main" val="3952391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You’re In!</a:t>
            </a:r>
            <a:endParaRPr lang="en-US" dirty="0"/>
          </a:p>
        </p:txBody>
      </p:sp>
      <p:sp>
        <p:nvSpPr>
          <p:cNvPr id="3" name="Content Placeholder 2"/>
          <p:cNvSpPr>
            <a:spLocks noGrp="1"/>
          </p:cNvSpPr>
          <p:nvPr>
            <p:ph idx="1"/>
          </p:nvPr>
        </p:nvSpPr>
        <p:spPr>
          <a:xfrm>
            <a:off x="457200" y="1600200"/>
            <a:ext cx="8295914" cy="4525963"/>
          </a:xfrm>
        </p:spPr>
        <p:txBody>
          <a:bodyPr>
            <a:normAutofit/>
          </a:bodyPr>
          <a:lstStyle/>
          <a:p>
            <a:r>
              <a:rPr lang="en-US" dirty="0"/>
              <a:t>You’re In!  Let’s change your password!</a:t>
            </a:r>
          </a:p>
          <a:p>
            <a:r>
              <a:rPr lang="en-US" dirty="0" smtClean="0"/>
              <a:t>Go to Users / Your Profile</a:t>
            </a:r>
          </a:p>
          <a:p>
            <a:r>
              <a:rPr lang="en-US" dirty="0" smtClean="0"/>
              <a:t>Scroll down to the bottom</a:t>
            </a:r>
          </a:p>
          <a:p>
            <a:r>
              <a:rPr lang="en-US" dirty="0" smtClean="0"/>
              <a:t>Click on the “Generate Password” button</a:t>
            </a:r>
            <a:endParaRPr lang="en-US" dirty="0"/>
          </a:p>
          <a:p>
            <a:r>
              <a:rPr lang="en-US" dirty="0" smtClean="0"/>
              <a:t>Enter a new password – same as your school password</a:t>
            </a:r>
          </a:p>
          <a:p>
            <a:r>
              <a:rPr lang="en-US" dirty="0" smtClean="0"/>
              <a:t>Click on “Confirm Use of Weak Password”</a:t>
            </a:r>
            <a:endParaRPr lang="en-US" dirty="0"/>
          </a:p>
          <a:p>
            <a:r>
              <a:rPr lang="en-US" dirty="0" smtClean="0"/>
              <a:t>Click on “Update Profile”</a:t>
            </a:r>
            <a:endParaRPr lang="en-US" dirty="0"/>
          </a:p>
        </p:txBody>
      </p:sp>
      <p:pic>
        <p:nvPicPr>
          <p:cNvPr id="4" name="Picture 3" descr="Screen Shot 2017-08-31 at 2.32.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8468" cy="6858000"/>
          </a:xfrm>
          <a:prstGeom prst="rect">
            <a:avLst/>
          </a:prstGeom>
        </p:spPr>
      </p:pic>
      <p:pic>
        <p:nvPicPr>
          <p:cNvPr id="5" name="Picture 4" descr="Screen Shot 2017-08-31 at 2.41.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5679" cy="4232912"/>
          </a:xfrm>
          <a:prstGeom prst="rect">
            <a:avLst/>
          </a:prstGeom>
        </p:spPr>
      </p:pic>
      <p:pic>
        <p:nvPicPr>
          <p:cNvPr id="6" name="Picture 5" descr="Screen Shot 2017-08-31 at 2.41.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8" y="0"/>
            <a:ext cx="9144000" cy="4591965"/>
          </a:xfrm>
          <a:prstGeom prst="rect">
            <a:avLst/>
          </a:prstGeom>
        </p:spPr>
      </p:pic>
    </p:spTree>
    <p:extLst>
      <p:ext uri="{BB962C8B-B14F-4D97-AF65-F5344CB8AC3E}">
        <p14:creationId xmlns:p14="http://schemas.microsoft.com/office/powerpoint/2010/main" val="659444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nodeType="clickEffect">
                                  <p:stCondLst>
                                    <p:cond delay="0"/>
                                  </p:stCondLst>
                                  <p:childTnLst>
                                    <p:animEffect transition="out" filter="dissolv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1000"/>
                                        <p:tgtEl>
                                          <p:spTgt spid="3">
                                            <p:txEl>
                                              <p:pRg st="2" end="2"/>
                                            </p:txEl>
                                          </p:spTgt>
                                        </p:tgtEl>
                                      </p:cBhvr>
                                    </p:animEffect>
                                    <p:anim calcmode="lin" valueType="num">
                                      <p:cBhvr>
                                        <p:cTn id="4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2"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1000"/>
                                        <p:tgtEl>
                                          <p:spTgt spid="3">
                                            <p:txEl>
                                              <p:pRg st="3" end="3"/>
                                            </p:txEl>
                                          </p:spTgt>
                                        </p:tgtEl>
                                      </p:cBhvr>
                                    </p:animEffect>
                                    <p:anim calcmode="lin" valueType="num">
                                      <p:cBhvr>
                                        <p:cTn id="4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0"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fade">
                                      <p:cBhvr>
                                        <p:cTn id="67" dur="1000"/>
                                        <p:tgtEl>
                                          <p:spTgt spid="3">
                                            <p:txEl>
                                              <p:pRg st="4" end="4"/>
                                            </p:txEl>
                                          </p:spTgt>
                                        </p:tgtEl>
                                      </p:cBhvr>
                                    </p:animEffect>
                                    <p:anim calcmode="lin" valueType="num">
                                      <p:cBhvr>
                                        <p:cTn id="6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animEffect transition="in" filter="fade">
                                      <p:cBhvr>
                                        <p:cTn id="75" dur="1000"/>
                                        <p:tgtEl>
                                          <p:spTgt spid="3">
                                            <p:txEl>
                                              <p:pRg st="5" end="5"/>
                                            </p:txEl>
                                          </p:spTgt>
                                        </p:tgtEl>
                                      </p:cBhvr>
                                    </p:animEffect>
                                    <p:anim calcmode="lin" valueType="num">
                                      <p:cBhvr>
                                        <p:cTn id="7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77"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grpId="0" nodeType="clickEffect">
                                  <p:stCondLst>
                                    <p:cond delay="0"/>
                                  </p:stCondLst>
                                  <p:childTnLst>
                                    <p:set>
                                      <p:cBhvr>
                                        <p:cTn id="82" dur="1" fill="hold">
                                          <p:stCondLst>
                                            <p:cond delay="0"/>
                                          </p:stCondLst>
                                        </p:cTn>
                                        <p:tgtEl>
                                          <p:spTgt spid="3">
                                            <p:txEl>
                                              <p:pRg st="6" end="6"/>
                                            </p:txEl>
                                          </p:spTgt>
                                        </p:tgtEl>
                                        <p:attrNameLst>
                                          <p:attrName>style.visibility</p:attrName>
                                        </p:attrNameLst>
                                      </p:cBhvr>
                                      <p:to>
                                        <p:strVal val="visible"/>
                                      </p:to>
                                    </p:set>
                                    <p:animEffect transition="in" filter="fade">
                                      <p:cBhvr>
                                        <p:cTn id="83" dur="1000"/>
                                        <p:tgtEl>
                                          <p:spTgt spid="3">
                                            <p:txEl>
                                              <p:pRg st="6" end="6"/>
                                            </p:txEl>
                                          </p:spTgt>
                                        </p:tgtEl>
                                      </p:cBhvr>
                                    </p:animEffect>
                                    <p:anim calcmode="lin" valueType="num">
                                      <p:cBhvr>
                                        <p:cTn id="8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85"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p:cTn id="91" dur="500" fill="hold"/>
                                        <p:tgtEl>
                                          <p:spTgt spid="6"/>
                                        </p:tgtEl>
                                        <p:attrNameLst>
                                          <p:attrName>ppt_w</p:attrName>
                                        </p:attrNameLst>
                                      </p:cBhvr>
                                      <p:tavLst>
                                        <p:tav tm="0">
                                          <p:val>
                                            <p:fltVal val="0"/>
                                          </p:val>
                                        </p:tav>
                                        <p:tav tm="100000">
                                          <p:val>
                                            <p:strVal val="#ppt_w"/>
                                          </p:val>
                                        </p:tav>
                                      </p:tavLst>
                                    </p:anim>
                                    <p:anim calcmode="lin" valueType="num">
                                      <p:cBhvr>
                                        <p:cTn id="9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nodeType="clickEffect">
                                  <p:stCondLst>
                                    <p:cond delay="0"/>
                                  </p:stCondLst>
                                  <p:childTnLst>
                                    <p:animEffect transition="out" filter="dissolve">
                                      <p:cBhvr>
                                        <p:cTn id="96" dur="500"/>
                                        <p:tgtEl>
                                          <p:spTgt spid="6"/>
                                        </p:tgtEl>
                                      </p:cBhvr>
                                    </p:animEffect>
                                    <p:set>
                                      <p:cBhvr>
                                        <p:cTn id="9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Blog Title and Tagline</a:t>
            </a:r>
            <a:endParaRPr lang="en-US" dirty="0"/>
          </a:p>
        </p:txBody>
      </p:sp>
      <p:sp>
        <p:nvSpPr>
          <p:cNvPr id="3" name="Content Placeholder 2"/>
          <p:cNvSpPr>
            <a:spLocks noGrp="1"/>
          </p:cNvSpPr>
          <p:nvPr>
            <p:ph idx="1"/>
          </p:nvPr>
        </p:nvSpPr>
        <p:spPr/>
        <p:txBody>
          <a:bodyPr/>
          <a:lstStyle/>
          <a:p>
            <a:r>
              <a:rPr lang="en-US" dirty="0" smtClean="0"/>
              <a:t>Click “Customize”</a:t>
            </a:r>
          </a:p>
          <a:p>
            <a:r>
              <a:rPr lang="en-US" dirty="0" smtClean="0"/>
              <a:t>Click “Site Identity”’</a:t>
            </a:r>
          </a:p>
          <a:p>
            <a:r>
              <a:rPr lang="en-US" dirty="0" smtClean="0"/>
              <a:t>Change the Site Title and Tagline</a:t>
            </a:r>
          </a:p>
          <a:p>
            <a:r>
              <a:rPr lang="en-US" dirty="0" smtClean="0"/>
              <a:t>Click “Save and Publish”</a:t>
            </a:r>
          </a:p>
          <a:p>
            <a:r>
              <a:rPr lang="en-US" dirty="0" smtClean="0"/>
              <a:t>Click the left arrow (back) to return to the “Customize” menu</a:t>
            </a:r>
            <a:endParaRPr lang="en-US" dirty="0"/>
          </a:p>
        </p:txBody>
      </p:sp>
    </p:spTree>
    <p:extLst>
      <p:ext uri="{BB962C8B-B14F-4D97-AF65-F5344CB8AC3E}">
        <p14:creationId xmlns:p14="http://schemas.microsoft.com/office/powerpoint/2010/main" val="2195705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4"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theme</a:t>
            </a:r>
            <a:endParaRPr lang="en-US" dirty="0"/>
          </a:p>
        </p:txBody>
      </p:sp>
      <p:sp>
        <p:nvSpPr>
          <p:cNvPr id="3" name="Content Placeholder 2"/>
          <p:cNvSpPr>
            <a:spLocks noGrp="1"/>
          </p:cNvSpPr>
          <p:nvPr>
            <p:ph idx="1"/>
          </p:nvPr>
        </p:nvSpPr>
        <p:spPr>
          <a:xfrm>
            <a:off x="0" y="1600200"/>
            <a:ext cx="9144000" cy="5131495"/>
          </a:xfrm>
        </p:spPr>
        <p:txBody>
          <a:bodyPr>
            <a:normAutofit/>
          </a:bodyPr>
          <a:lstStyle/>
          <a:p>
            <a:r>
              <a:rPr lang="en-US" dirty="0" smtClean="0"/>
              <a:t>Still in the “Customize” menu</a:t>
            </a:r>
          </a:p>
          <a:p>
            <a:r>
              <a:rPr lang="en-US" dirty="0" smtClean="0"/>
              <a:t>Click “Change” on the left menu to change the active theme</a:t>
            </a:r>
          </a:p>
          <a:p>
            <a:r>
              <a:rPr lang="en-US" dirty="0" smtClean="0"/>
              <a:t>Try “Live Preview” on at least 3 themes</a:t>
            </a:r>
          </a:p>
          <a:p>
            <a:r>
              <a:rPr lang="en-US" dirty="0" smtClean="0"/>
              <a:t>You can keep the theme or choose a new one</a:t>
            </a:r>
          </a:p>
          <a:p>
            <a:r>
              <a:rPr lang="en-US" dirty="0" smtClean="0"/>
              <a:t>You can modify Colors, Menus, Background Image, and Header Image</a:t>
            </a:r>
          </a:p>
          <a:p>
            <a:r>
              <a:rPr lang="en-US" dirty="0" smtClean="0"/>
              <a:t>You can also choose to use a Static Front Page, which doesn’t change as you add posts</a:t>
            </a:r>
            <a:endParaRPr lang="en-US" dirty="0"/>
          </a:p>
        </p:txBody>
      </p:sp>
    </p:spTree>
    <p:extLst>
      <p:ext uri="{BB962C8B-B14F-4D97-AF65-F5344CB8AC3E}">
        <p14:creationId xmlns:p14="http://schemas.microsoft.com/office/powerpoint/2010/main" val="708828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down)">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banner image</a:t>
            </a:r>
            <a:endParaRPr lang="en-US" dirty="0"/>
          </a:p>
        </p:txBody>
      </p:sp>
      <p:sp>
        <p:nvSpPr>
          <p:cNvPr id="3" name="Content Placeholder 2"/>
          <p:cNvSpPr>
            <a:spLocks noGrp="1"/>
          </p:cNvSpPr>
          <p:nvPr>
            <p:ph idx="1"/>
          </p:nvPr>
        </p:nvSpPr>
        <p:spPr>
          <a:xfrm>
            <a:off x="136554" y="1600200"/>
            <a:ext cx="9007446" cy="4525963"/>
          </a:xfrm>
        </p:spPr>
        <p:txBody>
          <a:bodyPr>
            <a:normAutofit/>
          </a:bodyPr>
          <a:lstStyle/>
          <a:p>
            <a:r>
              <a:rPr lang="en-US" dirty="0"/>
              <a:t>Click on the Home icon - “Joe’s Blog” (with your name</a:t>
            </a:r>
            <a:r>
              <a:rPr lang="en-US" dirty="0" smtClean="0"/>
              <a:t>)</a:t>
            </a:r>
          </a:p>
          <a:p>
            <a:r>
              <a:rPr lang="en-US" dirty="0" smtClean="0"/>
              <a:t>Click “customize” at the top</a:t>
            </a:r>
          </a:p>
          <a:p>
            <a:r>
              <a:rPr lang="en-US" dirty="0" smtClean="0"/>
              <a:t>Click on “Header Image” on the left menu</a:t>
            </a:r>
          </a:p>
          <a:p>
            <a:r>
              <a:rPr lang="en-US" dirty="0" smtClean="0"/>
              <a:t>Click “Add New Image”</a:t>
            </a:r>
          </a:p>
          <a:p>
            <a:pPr lvl="1"/>
            <a:r>
              <a:rPr lang="en-US" dirty="0" smtClean="0"/>
              <a:t>Recommended size for default template is 1000 X 150</a:t>
            </a:r>
          </a:p>
          <a:p>
            <a:pPr lvl="1"/>
            <a:r>
              <a:rPr lang="en-US" dirty="0" smtClean="0"/>
              <a:t>You can find royalty-free images at </a:t>
            </a:r>
            <a:r>
              <a:rPr lang="en-US" dirty="0" err="1" smtClean="0"/>
              <a:t>pixabay.com</a:t>
            </a:r>
            <a:endParaRPr lang="en-US" dirty="0"/>
          </a:p>
          <a:p>
            <a:r>
              <a:rPr lang="en-US" dirty="0" smtClean="0"/>
              <a:t>Click the “Save and Publish” button</a:t>
            </a:r>
          </a:p>
          <a:p>
            <a:endParaRPr lang="en-US" dirty="0"/>
          </a:p>
          <a:p>
            <a:endParaRPr lang="en-US" dirty="0"/>
          </a:p>
        </p:txBody>
      </p:sp>
    </p:spTree>
    <p:extLst>
      <p:ext uri="{BB962C8B-B14F-4D97-AF65-F5344CB8AC3E}">
        <p14:creationId xmlns:p14="http://schemas.microsoft.com/office/powerpoint/2010/main" val="1588562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10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4" dur="1000"/>
                                        <p:tgtEl>
                                          <p:spTgt spid="3">
                                            <p:txEl>
                                              <p:pRg st="3" end="3"/>
                                            </p:txEl>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10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8" dur="1000"/>
                                        <p:tgtEl>
                                          <p:spTgt spid="3">
                                            <p:txEl>
                                              <p:pRg st="4" end="4"/>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10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2" dur="1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10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702"/>
            <a:ext cx="7467600" cy="1143000"/>
          </a:xfrm>
        </p:spPr>
        <p:txBody>
          <a:bodyPr/>
          <a:lstStyle/>
          <a:p>
            <a:r>
              <a:rPr lang="en-US" dirty="0" smtClean="0"/>
              <a:t>Create “About Me” Page</a:t>
            </a:r>
            <a:endParaRPr lang="en-US" dirty="0"/>
          </a:p>
        </p:txBody>
      </p:sp>
      <p:sp>
        <p:nvSpPr>
          <p:cNvPr id="3" name="Content Placeholder 2"/>
          <p:cNvSpPr>
            <a:spLocks noGrp="1"/>
          </p:cNvSpPr>
          <p:nvPr>
            <p:ph idx="1"/>
          </p:nvPr>
        </p:nvSpPr>
        <p:spPr>
          <a:xfrm>
            <a:off x="457200" y="887546"/>
            <a:ext cx="8686800" cy="5970454"/>
          </a:xfrm>
        </p:spPr>
        <p:txBody>
          <a:bodyPr>
            <a:normAutofit fontScale="92500" lnSpcReduction="10000"/>
          </a:bodyPr>
          <a:lstStyle/>
          <a:p>
            <a:r>
              <a:rPr lang="en-US" dirty="0" smtClean="0"/>
              <a:t>Page vs. Post</a:t>
            </a:r>
          </a:p>
          <a:p>
            <a:r>
              <a:rPr lang="en-US" dirty="0" smtClean="0"/>
              <a:t>Select “Joe’s Blog” at the top</a:t>
            </a:r>
          </a:p>
          <a:p>
            <a:r>
              <a:rPr lang="en-US" dirty="0" smtClean="0"/>
              <a:t>Click “Dashboard”</a:t>
            </a:r>
          </a:p>
          <a:p>
            <a:r>
              <a:rPr lang="en-US" dirty="0" smtClean="0"/>
              <a:t>On the left, choose “Pages” / “Add New”</a:t>
            </a:r>
          </a:p>
          <a:p>
            <a:r>
              <a:rPr lang="en-US" dirty="0" smtClean="0"/>
              <a:t>Title is “About Me”</a:t>
            </a:r>
          </a:p>
          <a:p>
            <a:r>
              <a:rPr lang="en-US" b="1" dirty="0"/>
              <a:t>Assignment Rubric – 5 Completion </a:t>
            </a:r>
            <a:r>
              <a:rPr lang="en-US" b="1" dirty="0" smtClean="0"/>
              <a:t>Marks</a:t>
            </a:r>
            <a:endParaRPr lang="en-CA" dirty="0"/>
          </a:p>
          <a:p>
            <a:pPr lvl="1"/>
            <a:r>
              <a:rPr lang="en-US" dirty="0"/>
              <a:t>Changing Theme and Header – Image and Title</a:t>
            </a:r>
            <a:endParaRPr lang="en-CA" dirty="0"/>
          </a:p>
          <a:p>
            <a:pPr lvl="1"/>
            <a:r>
              <a:rPr lang="en-US" dirty="0"/>
              <a:t>Paragraph about you completed – at least 5 </a:t>
            </a:r>
            <a:r>
              <a:rPr lang="en-US" dirty="0" smtClean="0"/>
              <a:t>sentences</a:t>
            </a:r>
            <a:endParaRPr lang="en-CA" dirty="0"/>
          </a:p>
          <a:p>
            <a:pPr lvl="1"/>
            <a:r>
              <a:rPr lang="en-US" dirty="0"/>
              <a:t>Quote and paragraph about quote </a:t>
            </a:r>
            <a:r>
              <a:rPr lang="en-US" dirty="0" smtClean="0"/>
              <a:t>completed</a:t>
            </a:r>
            <a:endParaRPr lang="en-CA" dirty="0"/>
          </a:p>
          <a:p>
            <a:pPr lvl="1"/>
            <a:r>
              <a:rPr lang="en-US" dirty="0"/>
              <a:t>Embedded video and explanation of its importance to </a:t>
            </a:r>
            <a:r>
              <a:rPr lang="en-US" dirty="0" smtClean="0"/>
              <a:t>you</a:t>
            </a:r>
            <a:endParaRPr lang="en-CA" dirty="0"/>
          </a:p>
          <a:p>
            <a:pPr lvl="1"/>
            <a:r>
              <a:rPr lang="en-US" dirty="0"/>
              <a:t>Image and explanation of its importance to </a:t>
            </a:r>
            <a:r>
              <a:rPr lang="en-US" dirty="0" smtClean="0"/>
              <a:t>you</a:t>
            </a:r>
          </a:p>
          <a:p>
            <a:r>
              <a:rPr lang="en-US" dirty="0" smtClean="0"/>
              <a:t>15 minutes to work now – complete for homework</a:t>
            </a:r>
          </a:p>
          <a:p>
            <a:r>
              <a:rPr lang="en-US" dirty="0" smtClean="0"/>
              <a:t>Assignment at kodiaks.sd43.bc.ca</a:t>
            </a:r>
            <a:endParaRPr lang="en-CA" dirty="0"/>
          </a:p>
          <a:p>
            <a:endParaRPr lang="en-US" dirty="0"/>
          </a:p>
        </p:txBody>
      </p:sp>
    </p:spTree>
    <p:extLst>
      <p:ext uri="{BB962C8B-B14F-4D97-AF65-F5344CB8AC3E}">
        <p14:creationId xmlns:p14="http://schemas.microsoft.com/office/powerpoint/2010/main" val="643759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
                                        <p:tgtEl>
                                          <p:spTgt spid="3">
                                            <p:txEl>
                                              <p:pRg st="0" end="0"/>
                                            </p:txEl>
                                          </p:spTgt>
                                        </p:tgtEl>
                                      </p:cBhvr>
                                    </p:animEffect>
                                    <p:anim calcmode="lin" valueType="num">
                                      <p:cBhvr>
                                        <p:cTn id="16"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
                                        <p:tgtEl>
                                          <p:spTgt spid="3">
                                            <p:txEl>
                                              <p:pRg st="1" end="1"/>
                                            </p:txEl>
                                          </p:spTgt>
                                        </p:tgtEl>
                                      </p:cBhvr>
                                    </p:animEffect>
                                    <p:anim calcmode="lin" valueType="num">
                                      <p:cBhvr>
                                        <p:cTn id="25"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
                                        <p:tgtEl>
                                          <p:spTgt spid="3">
                                            <p:txEl>
                                              <p:pRg st="2" end="2"/>
                                            </p:txEl>
                                          </p:spTgt>
                                        </p:tgtEl>
                                      </p:cBhvr>
                                    </p:animEffect>
                                    <p:anim calcmode="lin" valueType="num">
                                      <p:cBhvr>
                                        <p:cTn id="34"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3"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
                                        <p:tgtEl>
                                          <p:spTgt spid="3">
                                            <p:txEl>
                                              <p:pRg st="3" end="3"/>
                                            </p:txEl>
                                          </p:spTgt>
                                        </p:tgtEl>
                                      </p:cBhvr>
                                    </p:animEffect>
                                    <p:anim calcmode="lin" valueType="num">
                                      <p:cBhvr>
                                        <p:cTn id="43"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3"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
                                        <p:tgtEl>
                                          <p:spTgt spid="3">
                                            <p:txEl>
                                              <p:pRg st="4" end="4"/>
                                            </p:txEl>
                                          </p:spTgt>
                                        </p:tgtEl>
                                      </p:cBhvr>
                                    </p:animEffect>
                                    <p:anim calcmode="lin" valueType="num">
                                      <p:cBhvr>
                                        <p:cTn id="52"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3" presetClass="entr" presetSubtype="0"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100"/>
                                        <p:tgtEl>
                                          <p:spTgt spid="3">
                                            <p:txEl>
                                              <p:pRg st="5" end="5"/>
                                            </p:txEl>
                                          </p:spTgt>
                                        </p:tgtEl>
                                      </p:cBhvr>
                                    </p:animEffect>
                                    <p:anim calcmode="lin" valueType="num">
                                      <p:cBhvr>
                                        <p:cTn id="61"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2"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3"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4"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5" presetID="43" presetClass="entr" presetSubtype="0" fill="hold" grpId="0" nodeType="with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fade">
                                      <p:cBhvr>
                                        <p:cTn id="67" dur="100"/>
                                        <p:tgtEl>
                                          <p:spTgt spid="3">
                                            <p:txEl>
                                              <p:pRg st="6" end="6"/>
                                            </p:txEl>
                                          </p:spTgt>
                                        </p:tgtEl>
                                      </p:cBhvr>
                                    </p:animEffect>
                                    <p:anim calcmode="lin" valueType="num">
                                      <p:cBhvr>
                                        <p:cTn id="68"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9"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70"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1"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2" presetID="43" presetClass="entr" presetSubtype="0" fill="hold" grpId="0" nodeType="with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animEffect transition="in" filter="fade">
                                      <p:cBhvr>
                                        <p:cTn id="74" dur="100"/>
                                        <p:tgtEl>
                                          <p:spTgt spid="3">
                                            <p:txEl>
                                              <p:pRg st="7" end="7"/>
                                            </p:txEl>
                                          </p:spTgt>
                                        </p:tgtEl>
                                      </p:cBhvr>
                                    </p:animEffect>
                                    <p:anim calcmode="lin" valueType="num">
                                      <p:cBhvr>
                                        <p:cTn id="75" dur="4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6" dur="400" fill="hold"/>
                                        <p:tgtEl>
                                          <p:spTgt spid="3">
                                            <p:txEl>
                                              <p:pRg st="7" end="7"/>
                                            </p:txEl>
                                          </p:spTgt>
                                        </p:tgtEl>
                                        <p:attrNameLst>
                                          <p:attrName>ppt_y</p:attrName>
                                        </p:attrNameLst>
                                      </p:cBhvr>
                                      <p:tavLst>
                                        <p:tav tm="0">
                                          <p:val>
                                            <p:strVal val="#ppt_y+0.31"/>
                                          </p:val>
                                        </p:tav>
                                        <p:tav tm="100000">
                                          <p:val>
                                            <p:strVal val="#ppt_y+0.31"/>
                                          </p:val>
                                        </p:tav>
                                      </p:tavLst>
                                    </p:anim>
                                    <p:anim calcmode="lin" valueType="num">
                                      <p:cBhvr>
                                        <p:cTn id="77" dur="600" decel="50000" fill="hold">
                                          <p:stCondLst>
                                            <p:cond delay="400"/>
                                          </p:stCondLst>
                                        </p:cTn>
                                        <p:tgtEl>
                                          <p:spTgt spid="3">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8" dur="600" decel="50000" fill="hold">
                                          <p:stCondLst>
                                            <p:cond delay="400"/>
                                          </p:stCondLst>
                                        </p:cTn>
                                        <p:tgtEl>
                                          <p:spTgt spid="3">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9" presetID="43" presetClass="entr" presetSubtype="0" fill="hold" grpId="0"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animEffect transition="in" filter="fade">
                                      <p:cBhvr>
                                        <p:cTn id="81" dur="100"/>
                                        <p:tgtEl>
                                          <p:spTgt spid="3">
                                            <p:txEl>
                                              <p:pRg st="8" end="8"/>
                                            </p:txEl>
                                          </p:spTgt>
                                        </p:tgtEl>
                                      </p:cBhvr>
                                    </p:animEffect>
                                    <p:anim calcmode="lin" valueType="num">
                                      <p:cBhvr>
                                        <p:cTn id="82" dur="4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3" dur="400" fill="hold"/>
                                        <p:tgtEl>
                                          <p:spTgt spid="3">
                                            <p:txEl>
                                              <p:pRg st="8" end="8"/>
                                            </p:txEl>
                                          </p:spTgt>
                                        </p:tgtEl>
                                        <p:attrNameLst>
                                          <p:attrName>ppt_y</p:attrName>
                                        </p:attrNameLst>
                                      </p:cBhvr>
                                      <p:tavLst>
                                        <p:tav tm="0">
                                          <p:val>
                                            <p:strVal val="#ppt_y+0.31"/>
                                          </p:val>
                                        </p:tav>
                                        <p:tav tm="100000">
                                          <p:val>
                                            <p:strVal val="#ppt_y+0.31"/>
                                          </p:val>
                                        </p:tav>
                                      </p:tavLst>
                                    </p:anim>
                                    <p:anim calcmode="lin" valueType="num">
                                      <p:cBhvr>
                                        <p:cTn id="84" dur="600" decel="50000" fill="hold">
                                          <p:stCondLst>
                                            <p:cond delay="400"/>
                                          </p:stCondLst>
                                        </p:cTn>
                                        <p:tgtEl>
                                          <p:spTgt spid="3">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5" dur="600" decel="50000" fill="hold">
                                          <p:stCondLst>
                                            <p:cond delay="400"/>
                                          </p:stCondLst>
                                        </p:cTn>
                                        <p:tgtEl>
                                          <p:spTgt spid="3">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86" presetID="43" presetClass="entr" presetSubtype="0" fill="hold" grpId="0" nodeType="withEffect">
                                  <p:stCondLst>
                                    <p:cond delay="0"/>
                                  </p:stCondLst>
                                  <p:childTnLst>
                                    <p:set>
                                      <p:cBhvr>
                                        <p:cTn id="87" dur="1" fill="hold">
                                          <p:stCondLst>
                                            <p:cond delay="0"/>
                                          </p:stCondLst>
                                        </p:cTn>
                                        <p:tgtEl>
                                          <p:spTgt spid="3">
                                            <p:txEl>
                                              <p:pRg st="9" end="9"/>
                                            </p:txEl>
                                          </p:spTgt>
                                        </p:tgtEl>
                                        <p:attrNameLst>
                                          <p:attrName>style.visibility</p:attrName>
                                        </p:attrNameLst>
                                      </p:cBhvr>
                                      <p:to>
                                        <p:strVal val="visible"/>
                                      </p:to>
                                    </p:set>
                                    <p:animEffect transition="in" filter="fade">
                                      <p:cBhvr>
                                        <p:cTn id="88" dur="100"/>
                                        <p:tgtEl>
                                          <p:spTgt spid="3">
                                            <p:txEl>
                                              <p:pRg st="9" end="9"/>
                                            </p:txEl>
                                          </p:spTgt>
                                        </p:tgtEl>
                                      </p:cBhvr>
                                    </p:animEffect>
                                    <p:anim calcmode="lin" valueType="num">
                                      <p:cBhvr>
                                        <p:cTn id="89" dur="4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90" dur="400" fill="hold"/>
                                        <p:tgtEl>
                                          <p:spTgt spid="3">
                                            <p:txEl>
                                              <p:pRg st="9" end="9"/>
                                            </p:txEl>
                                          </p:spTgt>
                                        </p:tgtEl>
                                        <p:attrNameLst>
                                          <p:attrName>ppt_y</p:attrName>
                                        </p:attrNameLst>
                                      </p:cBhvr>
                                      <p:tavLst>
                                        <p:tav tm="0">
                                          <p:val>
                                            <p:strVal val="#ppt_y+0.31"/>
                                          </p:val>
                                        </p:tav>
                                        <p:tav tm="100000">
                                          <p:val>
                                            <p:strVal val="#ppt_y+0.31"/>
                                          </p:val>
                                        </p:tav>
                                      </p:tavLst>
                                    </p:anim>
                                    <p:anim calcmode="lin" valueType="num">
                                      <p:cBhvr>
                                        <p:cTn id="91" dur="600" decel="50000" fill="hold">
                                          <p:stCondLst>
                                            <p:cond delay="400"/>
                                          </p:stCondLst>
                                        </p:cTn>
                                        <p:tgtEl>
                                          <p:spTgt spid="3">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2" dur="600" decel="50000" fill="hold">
                                          <p:stCondLst>
                                            <p:cond delay="400"/>
                                          </p:stCondLst>
                                        </p:cTn>
                                        <p:tgtEl>
                                          <p:spTgt spid="3">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93" presetID="43" presetClass="entr" presetSubtype="0" fill="hold" grpId="0" nodeType="withEffect">
                                  <p:stCondLst>
                                    <p:cond delay="0"/>
                                  </p:stCondLst>
                                  <p:childTnLst>
                                    <p:set>
                                      <p:cBhvr>
                                        <p:cTn id="94" dur="1" fill="hold">
                                          <p:stCondLst>
                                            <p:cond delay="0"/>
                                          </p:stCondLst>
                                        </p:cTn>
                                        <p:tgtEl>
                                          <p:spTgt spid="3">
                                            <p:txEl>
                                              <p:pRg st="10" end="10"/>
                                            </p:txEl>
                                          </p:spTgt>
                                        </p:tgtEl>
                                        <p:attrNameLst>
                                          <p:attrName>style.visibility</p:attrName>
                                        </p:attrNameLst>
                                      </p:cBhvr>
                                      <p:to>
                                        <p:strVal val="visible"/>
                                      </p:to>
                                    </p:set>
                                    <p:animEffect transition="in" filter="fade">
                                      <p:cBhvr>
                                        <p:cTn id="95" dur="100"/>
                                        <p:tgtEl>
                                          <p:spTgt spid="3">
                                            <p:txEl>
                                              <p:pRg st="10" end="10"/>
                                            </p:txEl>
                                          </p:spTgt>
                                        </p:tgtEl>
                                      </p:cBhvr>
                                    </p:animEffect>
                                    <p:anim calcmode="lin" valueType="num">
                                      <p:cBhvr>
                                        <p:cTn id="96" dur="4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7" dur="400" fill="hold"/>
                                        <p:tgtEl>
                                          <p:spTgt spid="3">
                                            <p:txEl>
                                              <p:pRg st="10" end="10"/>
                                            </p:txEl>
                                          </p:spTgt>
                                        </p:tgtEl>
                                        <p:attrNameLst>
                                          <p:attrName>ppt_y</p:attrName>
                                        </p:attrNameLst>
                                      </p:cBhvr>
                                      <p:tavLst>
                                        <p:tav tm="0">
                                          <p:val>
                                            <p:strVal val="#ppt_y+0.31"/>
                                          </p:val>
                                        </p:tav>
                                        <p:tav tm="100000">
                                          <p:val>
                                            <p:strVal val="#ppt_y+0.31"/>
                                          </p:val>
                                        </p:tav>
                                      </p:tavLst>
                                    </p:anim>
                                    <p:anim calcmode="lin" valueType="num">
                                      <p:cBhvr>
                                        <p:cTn id="98" dur="600" decel="50000" fill="hold">
                                          <p:stCondLst>
                                            <p:cond delay="400"/>
                                          </p:stCondLst>
                                        </p:cTn>
                                        <p:tgtEl>
                                          <p:spTgt spid="3">
                                            <p:txEl>
                                              <p:pRg st="10" end="1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9" dur="600" decel="50000" fill="hold">
                                          <p:stCondLst>
                                            <p:cond delay="400"/>
                                          </p:stCondLst>
                                        </p:cTn>
                                        <p:tgtEl>
                                          <p:spTgt spid="3">
                                            <p:txEl>
                                              <p:pRg st="10" end="1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3" presetClass="entr" presetSubtype="0" fill="hold" grpId="0" nodeType="clickEffect">
                                  <p:stCondLst>
                                    <p:cond delay="0"/>
                                  </p:stCondLst>
                                  <p:childTnLst>
                                    <p:set>
                                      <p:cBhvr>
                                        <p:cTn id="103" dur="1" fill="hold">
                                          <p:stCondLst>
                                            <p:cond delay="0"/>
                                          </p:stCondLst>
                                        </p:cTn>
                                        <p:tgtEl>
                                          <p:spTgt spid="3">
                                            <p:txEl>
                                              <p:pRg st="11" end="11"/>
                                            </p:txEl>
                                          </p:spTgt>
                                        </p:tgtEl>
                                        <p:attrNameLst>
                                          <p:attrName>style.visibility</p:attrName>
                                        </p:attrNameLst>
                                      </p:cBhvr>
                                      <p:to>
                                        <p:strVal val="visible"/>
                                      </p:to>
                                    </p:set>
                                    <p:animEffect transition="in" filter="fade">
                                      <p:cBhvr>
                                        <p:cTn id="104" dur="100"/>
                                        <p:tgtEl>
                                          <p:spTgt spid="3">
                                            <p:txEl>
                                              <p:pRg st="11" end="11"/>
                                            </p:txEl>
                                          </p:spTgt>
                                        </p:tgtEl>
                                      </p:cBhvr>
                                    </p:animEffect>
                                    <p:anim calcmode="lin" valueType="num">
                                      <p:cBhvr>
                                        <p:cTn id="105" dur="4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106" dur="400" fill="hold"/>
                                        <p:tgtEl>
                                          <p:spTgt spid="3">
                                            <p:txEl>
                                              <p:pRg st="11" end="11"/>
                                            </p:txEl>
                                          </p:spTgt>
                                        </p:tgtEl>
                                        <p:attrNameLst>
                                          <p:attrName>ppt_y</p:attrName>
                                        </p:attrNameLst>
                                      </p:cBhvr>
                                      <p:tavLst>
                                        <p:tav tm="0">
                                          <p:val>
                                            <p:strVal val="#ppt_y+0.31"/>
                                          </p:val>
                                        </p:tav>
                                        <p:tav tm="100000">
                                          <p:val>
                                            <p:strVal val="#ppt_y+0.31"/>
                                          </p:val>
                                        </p:tav>
                                      </p:tavLst>
                                    </p:anim>
                                    <p:anim calcmode="lin" valueType="num">
                                      <p:cBhvr>
                                        <p:cTn id="107" dur="600" decel="50000" fill="hold">
                                          <p:stCondLst>
                                            <p:cond delay="400"/>
                                          </p:stCondLst>
                                        </p:cTn>
                                        <p:tgtEl>
                                          <p:spTgt spid="3">
                                            <p:txEl>
                                              <p:pRg st="11" end="1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8" dur="600" decel="50000" fill="hold">
                                          <p:stCondLst>
                                            <p:cond delay="400"/>
                                          </p:stCondLst>
                                        </p:cTn>
                                        <p:tgtEl>
                                          <p:spTgt spid="3">
                                            <p:txEl>
                                              <p:pRg st="11" end="1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3" presetClass="entr" presetSubtype="0" fill="hold" grpId="0" nodeType="clickEffect">
                                  <p:stCondLst>
                                    <p:cond delay="0"/>
                                  </p:stCondLst>
                                  <p:childTnLst>
                                    <p:set>
                                      <p:cBhvr>
                                        <p:cTn id="112" dur="1" fill="hold">
                                          <p:stCondLst>
                                            <p:cond delay="0"/>
                                          </p:stCondLst>
                                        </p:cTn>
                                        <p:tgtEl>
                                          <p:spTgt spid="3">
                                            <p:txEl>
                                              <p:pRg st="12" end="12"/>
                                            </p:txEl>
                                          </p:spTgt>
                                        </p:tgtEl>
                                        <p:attrNameLst>
                                          <p:attrName>style.visibility</p:attrName>
                                        </p:attrNameLst>
                                      </p:cBhvr>
                                      <p:to>
                                        <p:strVal val="visible"/>
                                      </p:to>
                                    </p:set>
                                    <p:animEffect transition="in" filter="fade">
                                      <p:cBhvr>
                                        <p:cTn id="113" dur="100"/>
                                        <p:tgtEl>
                                          <p:spTgt spid="3">
                                            <p:txEl>
                                              <p:pRg st="12" end="12"/>
                                            </p:txEl>
                                          </p:spTgt>
                                        </p:tgtEl>
                                      </p:cBhvr>
                                    </p:animEffect>
                                    <p:anim calcmode="lin" valueType="num">
                                      <p:cBhvr>
                                        <p:cTn id="114" dur="4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15" dur="400" fill="hold"/>
                                        <p:tgtEl>
                                          <p:spTgt spid="3">
                                            <p:txEl>
                                              <p:pRg st="12" end="12"/>
                                            </p:txEl>
                                          </p:spTgt>
                                        </p:tgtEl>
                                        <p:attrNameLst>
                                          <p:attrName>ppt_y</p:attrName>
                                        </p:attrNameLst>
                                      </p:cBhvr>
                                      <p:tavLst>
                                        <p:tav tm="0">
                                          <p:val>
                                            <p:strVal val="#ppt_y+0.31"/>
                                          </p:val>
                                        </p:tav>
                                        <p:tav tm="100000">
                                          <p:val>
                                            <p:strVal val="#ppt_y+0.31"/>
                                          </p:val>
                                        </p:tav>
                                      </p:tavLst>
                                    </p:anim>
                                    <p:anim calcmode="lin" valueType="num">
                                      <p:cBhvr>
                                        <p:cTn id="116" dur="600" decel="50000" fill="hold">
                                          <p:stCondLst>
                                            <p:cond delay="400"/>
                                          </p:stCondLst>
                                        </p:cTn>
                                        <p:tgtEl>
                                          <p:spTgt spid="3">
                                            <p:txEl>
                                              <p:pRg st="12" end="1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7" dur="600" decel="50000" fill="hold">
                                          <p:stCondLst>
                                            <p:cond delay="400"/>
                                          </p:stCondLst>
                                        </p:cTn>
                                        <p:tgtEl>
                                          <p:spTgt spid="3">
                                            <p:txEl>
                                              <p:pRg st="12" end="1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your first blog post</a:t>
            </a:r>
            <a:endParaRPr lang="en-US" dirty="0"/>
          </a:p>
        </p:txBody>
      </p:sp>
      <p:sp>
        <p:nvSpPr>
          <p:cNvPr id="3" name="Content Placeholder 2"/>
          <p:cNvSpPr>
            <a:spLocks noGrp="1"/>
          </p:cNvSpPr>
          <p:nvPr>
            <p:ph idx="1"/>
          </p:nvPr>
        </p:nvSpPr>
        <p:spPr/>
        <p:txBody>
          <a:bodyPr/>
          <a:lstStyle/>
          <a:p>
            <a:r>
              <a:rPr lang="en-US" dirty="0" smtClean="0"/>
              <a:t>This is your 1</a:t>
            </a:r>
            <a:r>
              <a:rPr lang="en-US" baseline="30000" dirty="0" smtClean="0"/>
              <a:t>st</a:t>
            </a:r>
            <a:r>
              <a:rPr lang="en-US" dirty="0" smtClean="0"/>
              <a:t> assignment for </a:t>
            </a:r>
            <a:r>
              <a:rPr lang="en-US" dirty="0" err="1" smtClean="0"/>
              <a:t>DigLit</a:t>
            </a:r>
            <a:endParaRPr lang="en-US" dirty="0" smtClean="0"/>
          </a:p>
          <a:p>
            <a:r>
              <a:rPr lang="en-US" dirty="0" smtClean="0"/>
              <a:t>This assignment will be marked</a:t>
            </a:r>
          </a:p>
          <a:p>
            <a:r>
              <a:rPr lang="en-US" dirty="0" smtClean="0"/>
              <a:t>It is due by September 30</a:t>
            </a:r>
            <a:r>
              <a:rPr lang="en-US" baseline="30000" dirty="0" smtClean="0"/>
              <a:t>th</a:t>
            </a:r>
            <a:endParaRPr lang="en-US" dirty="0" smtClean="0"/>
          </a:p>
          <a:p>
            <a:r>
              <a:rPr lang="en-US" dirty="0" smtClean="0"/>
              <a:t>You will be reflecting on your Digital Footprint</a:t>
            </a:r>
          </a:p>
          <a:p>
            <a:r>
              <a:rPr lang="en-US" dirty="0" smtClean="0"/>
              <a:t>The assignment can be found on the </a:t>
            </a:r>
            <a:r>
              <a:rPr lang="en-US" dirty="0" err="1" smtClean="0"/>
              <a:t>DigLit</a:t>
            </a:r>
            <a:r>
              <a:rPr lang="en-US" dirty="0" smtClean="0"/>
              <a:t> homepage – kodiaks.sd43.bc.ca</a:t>
            </a:r>
            <a:endParaRPr lang="en-US" dirty="0"/>
          </a:p>
        </p:txBody>
      </p:sp>
    </p:spTree>
    <p:extLst>
      <p:ext uri="{BB962C8B-B14F-4D97-AF65-F5344CB8AC3E}">
        <p14:creationId xmlns:p14="http://schemas.microsoft.com/office/powerpoint/2010/main" val="2882137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Assignment #1 – Your Digital </a:t>
            </a:r>
            <a:br>
              <a:rPr lang="en-US" dirty="0" smtClean="0"/>
            </a:br>
            <a:r>
              <a:rPr lang="en-US" dirty="0" smtClean="0"/>
              <a:t>Footprint</a:t>
            </a:r>
            <a:endParaRPr lang="en-US" dirty="0"/>
          </a:p>
        </p:txBody>
      </p:sp>
      <p:sp>
        <p:nvSpPr>
          <p:cNvPr id="3" name="Content Placeholder 2"/>
          <p:cNvSpPr>
            <a:spLocks noGrp="1"/>
          </p:cNvSpPr>
          <p:nvPr>
            <p:ph idx="1"/>
          </p:nvPr>
        </p:nvSpPr>
        <p:spPr>
          <a:xfrm>
            <a:off x="457200" y="1600200"/>
            <a:ext cx="7467600" cy="5257800"/>
          </a:xfrm>
        </p:spPr>
        <p:txBody>
          <a:bodyPr>
            <a:normAutofit fontScale="92500" lnSpcReduction="20000"/>
          </a:bodyPr>
          <a:lstStyle/>
          <a:p>
            <a:pPr lvl="0"/>
            <a:r>
              <a:rPr lang="en-CA" u="sng" dirty="0"/>
              <a:t>Watch</a:t>
            </a:r>
            <a:r>
              <a:rPr lang="en-CA" dirty="0"/>
              <a:t> the </a:t>
            </a:r>
            <a:r>
              <a:rPr lang="en-CA" dirty="0" smtClean="0"/>
              <a:t>video </a:t>
            </a:r>
            <a:r>
              <a:rPr lang="en-CA" dirty="0"/>
              <a:t>about managing your digital footprint. </a:t>
            </a:r>
            <a:r>
              <a:rPr lang="en-CA" u="sng" dirty="0" smtClean="0">
                <a:hlinkClick r:id="rId2"/>
              </a:rPr>
              <a:t>http</a:t>
            </a:r>
            <a:r>
              <a:rPr lang="en-CA" u="sng" dirty="0">
                <a:hlinkClick r:id="rId2"/>
              </a:rPr>
              <a:t>://www.youtube.com/watch?v=o8C1a2z_cuQ</a:t>
            </a:r>
            <a:r>
              <a:rPr lang="en-CA" dirty="0"/>
              <a:t> </a:t>
            </a:r>
          </a:p>
          <a:p>
            <a:pPr lvl="0"/>
            <a:r>
              <a:rPr lang="en-CA" u="sng" dirty="0" smtClean="0"/>
              <a:t>Research</a:t>
            </a:r>
            <a:r>
              <a:rPr lang="en-CA" dirty="0" smtClean="0"/>
              <a:t> your digital </a:t>
            </a:r>
            <a:r>
              <a:rPr lang="en-CA" dirty="0"/>
              <a:t>footprint.  Google yourself.  Try to picture how your footprint comes across to others.</a:t>
            </a:r>
          </a:p>
          <a:p>
            <a:r>
              <a:rPr lang="en-CA" u="sng" dirty="0" smtClean="0"/>
              <a:t>Answer</a:t>
            </a:r>
            <a:r>
              <a:rPr lang="en-CA" dirty="0" smtClean="0"/>
              <a:t> </a:t>
            </a:r>
            <a:r>
              <a:rPr lang="en-CA" dirty="0"/>
              <a:t>the </a:t>
            </a:r>
            <a:r>
              <a:rPr lang="en-CA" dirty="0" smtClean="0"/>
              <a:t>questions by creating one of the following:</a:t>
            </a:r>
          </a:p>
          <a:p>
            <a:pPr lvl="1"/>
            <a:r>
              <a:rPr lang="en-CA" dirty="0" smtClean="0"/>
              <a:t>Video Response</a:t>
            </a:r>
          </a:p>
          <a:p>
            <a:pPr lvl="1"/>
            <a:r>
              <a:rPr lang="en-CA" dirty="0" smtClean="0"/>
              <a:t>Poster / </a:t>
            </a:r>
            <a:r>
              <a:rPr lang="en-CA" dirty="0" err="1" smtClean="0"/>
              <a:t>Infographic</a:t>
            </a:r>
            <a:r>
              <a:rPr lang="en-CA" dirty="0" smtClean="0"/>
              <a:t> / Website</a:t>
            </a:r>
          </a:p>
          <a:p>
            <a:pPr lvl="1"/>
            <a:r>
              <a:rPr lang="en-CA" dirty="0" smtClean="0"/>
              <a:t>Article</a:t>
            </a:r>
          </a:p>
          <a:p>
            <a:r>
              <a:rPr lang="en-US" dirty="0" smtClean="0"/>
              <a:t>You can view the assignment on the </a:t>
            </a:r>
            <a:r>
              <a:rPr lang="en-US" dirty="0" err="1" smtClean="0"/>
              <a:t>DigLit</a:t>
            </a:r>
            <a:r>
              <a:rPr lang="en-US" dirty="0" smtClean="0"/>
              <a:t> homepage</a:t>
            </a:r>
            <a:endParaRPr lang="en-US" dirty="0"/>
          </a:p>
        </p:txBody>
      </p:sp>
    </p:spTree>
    <p:extLst>
      <p:ext uri="{BB962C8B-B14F-4D97-AF65-F5344CB8AC3E}">
        <p14:creationId xmlns:p14="http://schemas.microsoft.com/office/powerpoint/2010/main" val="467675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1000"/>
                                        <p:tgtEl>
                                          <p:spTgt spid="3">
                                            <p:txEl>
                                              <p:pRg st="6" end="6"/>
                                            </p:txEl>
                                          </p:spTgt>
                                        </p:tgtEl>
                                      </p:cBhvr>
                                    </p:animEffect>
                                    <p:anim calcmode="lin" valueType="num">
                                      <p:cBhvr>
                                        <p:cTn id="5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199" y="1600200"/>
            <a:ext cx="8010167" cy="5257800"/>
          </a:xfrm>
        </p:spPr>
        <p:txBody>
          <a:bodyPr>
            <a:normAutofit/>
          </a:bodyPr>
          <a:lstStyle/>
          <a:p>
            <a:r>
              <a:rPr lang="en-US" dirty="0" err="1" smtClean="0"/>
              <a:t>DigLit</a:t>
            </a:r>
            <a:r>
              <a:rPr lang="en-US" dirty="0" smtClean="0"/>
              <a:t> will continue in your English and Science classes</a:t>
            </a:r>
          </a:p>
          <a:p>
            <a:r>
              <a:rPr lang="en-US" dirty="0" smtClean="0"/>
              <a:t>You will be marked on:</a:t>
            </a:r>
          </a:p>
          <a:p>
            <a:pPr lvl="1"/>
            <a:r>
              <a:rPr lang="en-US" dirty="0" smtClean="0"/>
              <a:t>- Blog setup (from today)</a:t>
            </a:r>
          </a:p>
          <a:p>
            <a:pPr lvl="1"/>
            <a:r>
              <a:rPr lang="en-US" dirty="0" smtClean="0"/>
              <a:t>- About Me page (from today)</a:t>
            </a:r>
          </a:p>
          <a:p>
            <a:pPr lvl="1"/>
            <a:r>
              <a:rPr lang="en-US" dirty="0" smtClean="0"/>
              <a:t>- Digital Footprint assignment</a:t>
            </a:r>
          </a:p>
          <a:p>
            <a:pPr lvl="1"/>
            <a:r>
              <a:rPr lang="en-US" dirty="0" smtClean="0"/>
              <a:t>These should all be completed by Sept. 30th</a:t>
            </a:r>
          </a:p>
          <a:p>
            <a:pPr lvl="1"/>
            <a:r>
              <a:rPr lang="en-US" dirty="0" smtClean="0"/>
              <a:t>- 3 English assignments</a:t>
            </a:r>
          </a:p>
          <a:p>
            <a:pPr lvl="1"/>
            <a:r>
              <a:rPr lang="en-US" dirty="0" smtClean="0"/>
              <a:t>- 3 Science assignments</a:t>
            </a:r>
          </a:p>
          <a:p>
            <a:r>
              <a:rPr lang="en-US" dirty="0" smtClean="0"/>
              <a:t>Thank You!</a:t>
            </a:r>
            <a:endParaRPr lang="en-US" dirty="0"/>
          </a:p>
        </p:txBody>
      </p:sp>
    </p:spTree>
    <p:extLst>
      <p:ext uri="{BB962C8B-B14F-4D97-AF65-F5344CB8AC3E}">
        <p14:creationId xmlns:p14="http://schemas.microsoft.com/office/powerpoint/2010/main" val="984405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p:cTn id="5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 calcmode="lin" valueType="num">
                                      <p:cBhvr>
                                        <p:cTn id="6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 calcmode="lin" valueType="num">
                                      <p:cBhvr>
                                        <p:cTn id="71"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 calcmode="lin" valueType="num">
                                      <p:cBhvr>
                                        <p:cTn id="7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8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DigLit</a:t>
            </a:r>
            <a:r>
              <a:rPr lang="en-US" dirty="0" smtClean="0"/>
              <a:t> Home</a:t>
            </a:r>
            <a:endParaRPr lang="en-US" dirty="0"/>
          </a:p>
        </p:txBody>
      </p:sp>
      <p:sp>
        <p:nvSpPr>
          <p:cNvPr id="3" name="Content Placeholder 2"/>
          <p:cNvSpPr>
            <a:spLocks noGrp="1"/>
          </p:cNvSpPr>
          <p:nvPr>
            <p:ph idx="1"/>
          </p:nvPr>
        </p:nvSpPr>
        <p:spPr/>
        <p:txBody>
          <a:bodyPr/>
          <a:lstStyle/>
          <a:p>
            <a:r>
              <a:rPr lang="en-US" dirty="0"/>
              <a:t>k</a:t>
            </a:r>
            <a:r>
              <a:rPr lang="en-US" dirty="0" smtClean="0"/>
              <a:t>odiaks.sd43.bc.ca</a:t>
            </a:r>
          </a:p>
          <a:p>
            <a:r>
              <a:rPr lang="en-US" dirty="0"/>
              <a:t>h</a:t>
            </a:r>
            <a:r>
              <a:rPr lang="en-US" dirty="0" smtClean="0"/>
              <a:t>eritagewoods.sd43.bc.ca</a:t>
            </a:r>
          </a:p>
          <a:p>
            <a:pPr lvl="1"/>
            <a:r>
              <a:rPr lang="en-US" dirty="0" smtClean="0"/>
              <a:t>Click on “Programs and Services”</a:t>
            </a:r>
          </a:p>
          <a:p>
            <a:pPr lvl="1"/>
            <a:r>
              <a:rPr lang="en-US" dirty="0" smtClean="0"/>
              <a:t>Select “Digital Literacy”</a:t>
            </a:r>
          </a:p>
          <a:p>
            <a:endParaRPr lang="en-US" dirty="0"/>
          </a:p>
        </p:txBody>
      </p:sp>
      <p:pic>
        <p:nvPicPr>
          <p:cNvPr id="5" name="Picture 4" descr="Screen Shot 2017-09-01 at 2.23.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460" y="4198376"/>
            <a:ext cx="4511806" cy="2474444"/>
          </a:xfrm>
          <a:prstGeom prst="rect">
            <a:avLst/>
          </a:prstGeom>
        </p:spPr>
      </p:pic>
      <p:pic>
        <p:nvPicPr>
          <p:cNvPr id="6" name="Picture 5" descr="Screen Shot 2017-09-01 at 2.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6" y="4198376"/>
            <a:ext cx="4498988" cy="2474444"/>
          </a:xfrm>
          <a:prstGeom prst="rect">
            <a:avLst/>
          </a:prstGeom>
        </p:spPr>
      </p:pic>
    </p:spTree>
    <p:extLst>
      <p:ext uri="{BB962C8B-B14F-4D97-AF65-F5344CB8AC3E}">
        <p14:creationId xmlns:p14="http://schemas.microsoft.com/office/powerpoint/2010/main" val="1046717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000" fill="hold"/>
                                        <p:tgtEl>
                                          <p:spTgt spid="5"/>
                                        </p:tgtEl>
                                        <p:attrNameLst>
                                          <p:attrName>ppt_x</p:attrName>
                                        </p:attrNameLst>
                                      </p:cBhvr>
                                      <p:tavLst>
                                        <p:tav tm="0">
                                          <p:val>
                                            <p:strVal val="0-#ppt_w/2"/>
                                          </p:val>
                                        </p:tav>
                                        <p:tav tm="100000">
                                          <p:val>
                                            <p:strVal val="#ppt_x"/>
                                          </p:val>
                                        </p:tav>
                                      </p:tavLst>
                                    </p:anim>
                                    <p:anim calcmode="lin" valueType="num">
                                      <p:cBhvr additive="base">
                                        <p:cTn id="4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1000" fill="hold"/>
                                        <p:tgtEl>
                                          <p:spTgt spid="6"/>
                                        </p:tgtEl>
                                        <p:attrNameLst>
                                          <p:attrName>ppt_x</p:attrName>
                                        </p:attrNameLst>
                                      </p:cBhvr>
                                      <p:tavLst>
                                        <p:tav tm="0">
                                          <p:val>
                                            <p:strVal val="1+#ppt_w/2"/>
                                          </p:val>
                                        </p:tav>
                                        <p:tav tm="100000">
                                          <p:val>
                                            <p:strVal val="#ppt_x"/>
                                          </p:val>
                                        </p:tav>
                                      </p:tavLst>
                                    </p:anim>
                                    <p:anim calcmode="lin" valueType="num">
                                      <p:cBhvr additive="base">
                                        <p:cTn id="4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Exercise</a:t>
            </a:r>
            <a:endParaRPr lang="en-US" dirty="0"/>
          </a:p>
        </p:txBody>
      </p:sp>
      <p:sp>
        <p:nvSpPr>
          <p:cNvPr id="3" name="Content Placeholder 2"/>
          <p:cNvSpPr>
            <a:spLocks noGrp="1"/>
          </p:cNvSpPr>
          <p:nvPr>
            <p:ph idx="1"/>
          </p:nvPr>
        </p:nvSpPr>
        <p:spPr/>
        <p:txBody>
          <a:bodyPr/>
          <a:lstStyle/>
          <a:p>
            <a:r>
              <a:rPr lang="en-US" dirty="0" smtClean="0"/>
              <a:t>Every other person raise your hand, starting at stage left</a:t>
            </a:r>
          </a:p>
          <a:p>
            <a:r>
              <a:rPr lang="en-US" dirty="0" smtClean="0"/>
              <a:t>Your partner is to your right</a:t>
            </a:r>
          </a:p>
          <a:p>
            <a:r>
              <a:rPr lang="en-US" dirty="0" smtClean="0"/>
              <a:t>Define “digital literacy” for your partner</a:t>
            </a:r>
          </a:p>
          <a:p>
            <a:r>
              <a:rPr lang="en-US" dirty="0" smtClean="0"/>
              <a:t>Based on your definition, how digitally literate are you?  Explain.</a:t>
            </a:r>
          </a:p>
        </p:txBody>
      </p:sp>
    </p:spTree>
    <p:extLst>
      <p:ext uri="{BB962C8B-B14F-4D97-AF65-F5344CB8AC3E}">
        <p14:creationId xmlns:p14="http://schemas.microsoft.com/office/powerpoint/2010/main" val="3792047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248"/>
            <a:ext cx="7467600" cy="1143000"/>
          </a:xfrm>
        </p:spPr>
        <p:txBody>
          <a:bodyPr/>
          <a:lstStyle/>
          <a:p>
            <a:r>
              <a:rPr lang="en-US" dirty="0" smtClean="0"/>
              <a:t>What is Digital Literacy?</a:t>
            </a:r>
            <a:endParaRPr lang="en-US" dirty="0"/>
          </a:p>
        </p:txBody>
      </p:sp>
      <p:sp>
        <p:nvSpPr>
          <p:cNvPr id="3" name="Content Placeholder 2"/>
          <p:cNvSpPr>
            <a:spLocks noGrp="1"/>
          </p:cNvSpPr>
          <p:nvPr>
            <p:ph idx="1"/>
          </p:nvPr>
        </p:nvSpPr>
        <p:spPr>
          <a:xfrm>
            <a:off x="457199" y="1429810"/>
            <a:ext cx="8448665" cy="4525963"/>
          </a:xfrm>
        </p:spPr>
        <p:txBody>
          <a:bodyPr>
            <a:normAutofit fontScale="92500" lnSpcReduction="10000"/>
          </a:bodyPr>
          <a:lstStyle/>
          <a:p>
            <a:r>
              <a:rPr lang="en-US" dirty="0" smtClean="0"/>
              <a:t>According to the BC Ministry of Education, Digital Literacy is…</a:t>
            </a:r>
          </a:p>
          <a:p>
            <a:r>
              <a:rPr lang="en-US" dirty="0"/>
              <a:t>“the interest, attitude and ability of individuals to appropriately use digital technology and communication tools to access, manage, integrate, analyze and evaluate information, construct new knowledge, create and communicate with others”</a:t>
            </a:r>
            <a:r>
              <a:rPr lang="en-US" dirty="0" smtClean="0"/>
              <a:t>.</a:t>
            </a:r>
          </a:p>
          <a:p>
            <a:r>
              <a:rPr lang="en-US" dirty="0" smtClean="0"/>
              <a:t>In other words, using technology appropriately, creatively, and intelligently.</a:t>
            </a:r>
            <a:endParaRPr lang="en-US" dirty="0"/>
          </a:p>
        </p:txBody>
      </p:sp>
    </p:spTree>
    <p:extLst>
      <p:ext uri="{BB962C8B-B14F-4D97-AF65-F5344CB8AC3E}">
        <p14:creationId xmlns:p14="http://schemas.microsoft.com/office/powerpoint/2010/main" val="2929571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Digital Literacy</a:t>
            </a:r>
            <a:endParaRPr lang="en-US" dirty="0"/>
          </a:p>
        </p:txBody>
      </p:sp>
      <p:sp>
        <p:nvSpPr>
          <p:cNvPr id="3" name="Content Placeholder 2"/>
          <p:cNvSpPr>
            <a:spLocks noGrp="1"/>
          </p:cNvSpPr>
          <p:nvPr>
            <p:ph idx="1"/>
          </p:nvPr>
        </p:nvSpPr>
        <p:spPr>
          <a:xfrm>
            <a:off x="457199" y="1600200"/>
            <a:ext cx="8572573" cy="4525963"/>
          </a:xfrm>
        </p:spPr>
        <p:txBody>
          <a:bodyPr/>
          <a:lstStyle/>
          <a:p>
            <a:r>
              <a:rPr lang="en-US" dirty="0" smtClean="0"/>
              <a:t>Prepare students for a digital life</a:t>
            </a:r>
          </a:p>
          <a:p>
            <a:r>
              <a:rPr lang="en-US" dirty="0" smtClean="0"/>
              <a:t>Develop Digital Citizenship</a:t>
            </a:r>
          </a:p>
          <a:p>
            <a:r>
              <a:rPr lang="en-US" dirty="0" smtClean="0"/>
              <a:t>Ensure that students are safe online</a:t>
            </a:r>
          </a:p>
          <a:p>
            <a:r>
              <a:rPr lang="en-US" dirty="0" smtClean="0"/>
              <a:t>Build community, participation, and belonging </a:t>
            </a:r>
          </a:p>
          <a:p>
            <a:endParaRPr lang="en-US" dirty="0"/>
          </a:p>
        </p:txBody>
      </p:sp>
      <p:pic>
        <p:nvPicPr>
          <p:cNvPr id="4" name="Picture 3"/>
          <p:cNvPicPr>
            <a:picLocks noChangeAspect="1"/>
          </p:cNvPicPr>
          <p:nvPr/>
        </p:nvPicPr>
        <p:blipFill>
          <a:blip r:embed="rId2"/>
          <a:stretch>
            <a:fillRect/>
          </a:stretch>
        </p:blipFill>
        <p:spPr>
          <a:xfrm>
            <a:off x="5606822" y="4118881"/>
            <a:ext cx="3537177" cy="2358118"/>
          </a:xfrm>
          <a:prstGeom prst="rect">
            <a:avLst/>
          </a:prstGeom>
        </p:spPr>
      </p:pic>
      <p:pic>
        <p:nvPicPr>
          <p:cNvPr id="5" name="Picture 4"/>
          <p:cNvPicPr>
            <a:picLocks noChangeAspect="1"/>
          </p:cNvPicPr>
          <p:nvPr/>
        </p:nvPicPr>
        <p:blipFill>
          <a:blip r:embed="rId3"/>
          <a:stretch>
            <a:fillRect/>
          </a:stretch>
        </p:blipFill>
        <p:spPr>
          <a:xfrm>
            <a:off x="0" y="4210838"/>
            <a:ext cx="3877923" cy="2266161"/>
          </a:xfrm>
          <a:prstGeom prst="rect">
            <a:avLst/>
          </a:prstGeom>
        </p:spPr>
      </p:pic>
      <p:pic>
        <p:nvPicPr>
          <p:cNvPr id="6" name="Picture 5"/>
          <p:cNvPicPr>
            <a:picLocks noChangeAspect="1"/>
          </p:cNvPicPr>
          <p:nvPr/>
        </p:nvPicPr>
        <p:blipFill>
          <a:blip r:embed="rId4"/>
          <a:stretch>
            <a:fillRect/>
          </a:stretch>
        </p:blipFill>
        <p:spPr>
          <a:xfrm>
            <a:off x="3004761" y="3936681"/>
            <a:ext cx="3289362" cy="2189482"/>
          </a:xfrm>
          <a:prstGeom prst="rect">
            <a:avLst/>
          </a:prstGeom>
        </p:spPr>
      </p:pic>
    </p:spTree>
    <p:extLst>
      <p:ext uri="{BB962C8B-B14F-4D97-AF65-F5344CB8AC3E}">
        <p14:creationId xmlns:p14="http://schemas.microsoft.com/office/powerpoint/2010/main" val="2768523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par>
                                <p:cTn id="17" presetID="53" presetClass="entr" presetSubtype="16" fill="hold" nodeType="withEffect">
                                  <p:stCondLst>
                                    <p:cond delay="4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par>
                                <p:cTn id="22" presetID="53" presetClass="entr" presetSubtype="16" fill="hold" nodeType="withEffect">
                                  <p:stCondLst>
                                    <p:cond delay="2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
                                        <p:tgtEl>
                                          <p:spTgt spid="3">
                                            <p:txEl>
                                              <p:pRg st="0" end="0"/>
                                            </p:txEl>
                                          </p:spTgt>
                                        </p:tgtEl>
                                      </p:cBhvr>
                                    </p:animEffect>
                                    <p:anim calcmode="lin" valueType="num">
                                      <p:cBhvr>
                                        <p:cTn id="32"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3" presetClass="entr" presetSubtype="0" fill="hold" grpId="0"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100"/>
                                        <p:tgtEl>
                                          <p:spTgt spid="3">
                                            <p:txEl>
                                              <p:pRg st="1" end="1"/>
                                            </p:txEl>
                                          </p:spTgt>
                                        </p:tgtEl>
                                      </p:cBhvr>
                                    </p:animEffect>
                                    <p:anim calcmode="lin" valueType="num">
                                      <p:cBhvr>
                                        <p:cTn id="41"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2"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43"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3"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fade">
                                      <p:cBhvr>
                                        <p:cTn id="49" dur="100"/>
                                        <p:tgtEl>
                                          <p:spTgt spid="3">
                                            <p:txEl>
                                              <p:pRg st="2" end="2"/>
                                            </p:txEl>
                                          </p:spTgt>
                                        </p:tgtEl>
                                      </p:cBhvr>
                                    </p:animEffect>
                                    <p:anim calcmode="lin" valueType="num">
                                      <p:cBhvr>
                                        <p:cTn id="50"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1"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3" presetClass="entr" presetSubtype="0" fill="hold" grpId="0" nodeType="click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Effect transition="in" filter="fade">
                                      <p:cBhvr>
                                        <p:cTn id="58" dur="100"/>
                                        <p:tgtEl>
                                          <p:spTgt spid="3">
                                            <p:txEl>
                                              <p:pRg st="3" end="3"/>
                                            </p:txEl>
                                          </p:spTgt>
                                        </p:tgtEl>
                                      </p:cBhvr>
                                    </p:animEffect>
                                    <p:anim calcmode="lin" valueType="num">
                                      <p:cBhvr>
                                        <p:cTn id="59"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0"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22"/>
            <a:ext cx="7467600" cy="1143000"/>
          </a:xfrm>
        </p:spPr>
        <p:txBody>
          <a:bodyPr/>
          <a:lstStyle/>
          <a:p>
            <a:r>
              <a:rPr lang="en-US" dirty="0" smtClean="0"/>
              <a:t>Why Digital?</a:t>
            </a:r>
            <a:endParaRPr lang="en-US" dirty="0"/>
          </a:p>
        </p:txBody>
      </p:sp>
      <p:sp>
        <p:nvSpPr>
          <p:cNvPr id="3" name="Content Placeholder 2"/>
          <p:cNvSpPr>
            <a:spLocks noGrp="1"/>
          </p:cNvSpPr>
          <p:nvPr>
            <p:ph idx="1"/>
          </p:nvPr>
        </p:nvSpPr>
        <p:spPr>
          <a:xfrm>
            <a:off x="457200" y="1197460"/>
            <a:ext cx="8154384" cy="4525963"/>
          </a:xfrm>
        </p:spPr>
        <p:txBody>
          <a:bodyPr/>
          <a:lstStyle/>
          <a:p>
            <a:r>
              <a:rPr lang="en-US" dirty="0" smtClean="0"/>
              <a:t>Most students will use technology in their future careers</a:t>
            </a:r>
          </a:p>
          <a:p>
            <a:r>
              <a:rPr lang="en-US" dirty="0" smtClean="0"/>
              <a:t>Employers expect tech knowledge</a:t>
            </a:r>
          </a:p>
          <a:p>
            <a:r>
              <a:rPr lang="en-US" dirty="0" smtClean="0"/>
              <a:t>Classrooms are more engaging and relevant</a:t>
            </a:r>
            <a:endParaRPr lang="en-US" dirty="0"/>
          </a:p>
        </p:txBody>
      </p:sp>
      <p:pic>
        <p:nvPicPr>
          <p:cNvPr id="4" name="Picture 3"/>
          <p:cNvPicPr>
            <a:picLocks noChangeAspect="1"/>
          </p:cNvPicPr>
          <p:nvPr/>
        </p:nvPicPr>
        <p:blipFill>
          <a:blip r:embed="rId2"/>
          <a:stretch>
            <a:fillRect/>
          </a:stretch>
        </p:blipFill>
        <p:spPr>
          <a:xfrm>
            <a:off x="1" y="3717493"/>
            <a:ext cx="4131429" cy="2749982"/>
          </a:xfrm>
          <a:prstGeom prst="rect">
            <a:avLst/>
          </a:prstGeom>
        </p:spPr>
      </p:pic>
      <p:pic>
        <p:nvPicPr>
          <p:cNvPr id="5" name="Picture 4"/>
          <p:cNvPicPr>
            <a:picLocks noChangeAspect="1"/>
          </p:cNvPicPr>
          <p:nvPr/>
        </p:nvPicPr>
        <p:blipFill>
          <a:blip r:embed="rId3"/>
          <a:stretch>
            <a:fillRect/>
          </a:stretch>
        </p:blipFill>
        <p:spPr>
          <a:xfrm>
            <a:off x="5655299" y="3717493"/>
            <a:ext cx="3488700" cy="2325800"/>
          </a:xfrm>
          <a:prstGeom prst="rect">
            <a:avLst/>
          </a:prstGeom>
        </p:spPr>
      </p:pic>
      <p:pic>
        <p:nvPicPr>
          <p:cNvPr id="6" name="Picture 5"/>
          <p:cNvPicPr>
            <a:picLocks noChangeAspect="1"/>
          </p:cNvPicPr>
          <p:nvPr/>
        </p:nvPicPr>
        <p:blipFill>
          <a:blip r:embed="rId4"/>
          <a:stretch>
            <a:fillRect/>
          </a:stretch>
        </p:blipFill>
        <p:spPr>
          <a:xfrm>
            <a:off x="2741456" y="3994974"/>
            <a:ext cx="3723039" cy="2482026"/>
          </a:xfrm>
          <a:prstGeom prst="rect">
            <a:avLst/>
          </a:prstGeom>
        </p:spPr>
      </p:pic>
    </p:spTree>
    <p:extLst>
      <p:ext uri="{BB962C8B-B14F-4D97-AF65-F5344CB8AC3E}">
        <p14:creationId xmlns:p14="http://schemas.microsoft.com/office/powerpoint/2010/main" val="1440948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2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style.rotation</p:attrName>
                                        </p:attrNameLst>
                                      </p:cBhvr>
                                      <p:tavLst>
                                        <p:tav tm="0">
                                          <p:val>
                                            <p:fltVal val="720"/>
                                          </p:val>
                                        </p:tav>
                                        <p:tav tm="100000">
                                          <p:val>
                                            <p:fltVal val="0"/>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 calcmode="lin" valueType="num">
                                      <p:cBhvr>
                                        <p:cTn id="17" dur="2000" fill="hold"/>
                                        <p:tgtEl>
                                          <p:spTgt spid="4"/>
                                        </p:tgtEl>
                                        <p:attrNameLst>
                                          <p:attrName>ppt_w</p:attrName>
                                        </p:attrNameLst>
                                      </p:cBhvr>
                                      <p:tavLst>
                                        <p:tav tm="0">
                                          <p:val>
                                            <p:fltVal val="0"/>
                                          </p:val>
                                        </p:tav>
                                        <p:tav tm="100000">
                                          <p:val>
                                            <p:strVal val="#ppt_w"/>
                                          </p:val>
                                        </p:tav>
                                      </p:tavLst>
                                    </p:anim>
                                  </p:childTnLst>
                                </p:cTn>
                              </p:par>
                              <p:par>
                                <p:cTn id="18" presetID="35" presetClass="entr" presetSubtype="0" fill="hold" nodeType="withEffect">
                                  <p:stCondLst>
                                    <p:cond delay="4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anim calcmode="lin" valueType="num">
                                      <p:cBhvr>
                                        <p:cTn id="21" dur="2000" fill="hold"/>
                                        <p:tgtEl>
                                          <p:spTgt spid="6"/>
                                        </p:tgtEl>
                                        <p:attrNameLst>
                                          <p:attrName>style.rotation</p:attrName>
                                        </p:attrNameLst>
                                      </p:cBhvr>
                                      <p:tavLst>
                                        <p:tav tm="0">
                                          <p:val>
                                            <p:fltVal val="720"/>
                                          </p:val>
                                        </p:tav>
                                        <p:tav tm="100000">
                                          <p:val>
                                            <p:fltVal val="0"/>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 calcmode="lin" valueType="num">
                                      <p:cBhvr>
                                        <p:cTn id="23" dur="2000" fill="hold"/>
                                        <p:tgtEl>
                                          <p:spTgt spid="6"/>
                                        </p:tgtEl>
                                        <p:attrNameLst>
                                          <p:attrName>ppt_w</p:attrName>
                                        </p:attrNameLst>
                                      </p:cBhvr>
                                      <p:tavLst>
                                        <p:tav tm="0">
                                          <p:val>
                                            <p:fltVal val="0"/>
                                          </p:val>
                                        </p:tav>
                                        <p:tav tm="100000">
                                          <p:val>
                                            <p:strVal val="#ppt_w"/>
                                          </p:val>
                                        </p:tav>
                                      </p:tavLst>
                                    </p:anim>
                                  </p:childTnLst>
                                </p:cTn>
                              </p:par>
                              <p:par>
                                <p:cTn id="24" presetID="35"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style.rotation</p:attrName>
                                        </p:attrNameLst>
                                      </p:cBhvr>
                                      <p:tavLst>
                                        <p:tav tm="0">
                                          <p:val>
                                            <p:fltVal val="720"/>
                                          </p:val>
                                        </p:tav>
                                        <p:tav tm="100000">
                                          <p:val>
                                            <p:fltVal val="0"/>
                                          </p:val>
                                        </p:tav>
                                      </p:tavLst>
                                    </p:anim>
                                    <p:anim calcmode="lin" valueType="num">
                                      <p:cBhvr>
                                        <p:cTn id="28" dur="2000" fill="hold"/>
                                        <p:tgtEl>
                                          <p:spTgt spid="5"/>
                                        </p:tgtEl>
                                        <p:attrNameLst>
                                          <p:attrName>ppt_h</p:attrName>
                                        </p:attrNameLst>
                                      </p:cBhvr>
                                      <p:tavLst>
                                        <p:tav tm="0">
                                          <p:val>
                                            <p:fltVal val="0"/>
                                          </p:val>
                                        </p:tav>
                                        <p:tav tm="100000">
                                          <p:val>
                                            <p:strVal val="#ppt_h"/>
                                          </p:val>
                                        </p:tav>
                                      </p:tavLst>
                                    </p:anim>
                                    <p:anim calcmode="lin" valueType="num">
                                      <p:cBhvr>
                                        <p:cTn id="29"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10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43" dur="1000"/>
                                        <p:tgtEl>
                                          <p:spTgt spid="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 calcmode="lin" valueType="num">
                                      <p:cBhvr>
                                        <p:cTn id="4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9"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5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80" y="-35162"/>
            <a:ext cx="8686800" cy="1143000"/>
          </a:xfrm>
        </p:spPr>
        <p:txBody>
          <a:bodyPr>
            <a:normAutofit/>
          </a:bodyPr>
          <a:lstStyle/>
          <a:p>
            <a:r>
              <a:rPr lang="en-US" dirty="0" smtClean="0"/>
              <a:t>Digital Literacy Characteristics</a:t>
            </a:r>
            <a:endParaRPr lang="en-US" dirty="0"/>
          </a:p>
        </p:txBody>
      </p:sp>
      <p:sp>
        <p:nvSpPr>
          <p:cNvPr id="3" name="Content Placeholder 2"/>
          <p:cNvSpPr>
            <a:spLocks noGrp="1"/>
          </p:cNvSpPr>
          <p:nvPr>
            <p:ph idx="1"/>
          </p:nvPr>
        </p:nvSpPr>
        <p:spPr>
          <a:xfrm>
            <a:off x="224880" y="1120010"/>
            <a:ext cx="8402200" cy="5137756"/>
          </a:xfrm>
        </p:spPr>
        <p:txBody>
          <a:bodyPr>
            <a:normAutofit/>
          </a:bodyPr>
          <a:lstStyle/>
          <a:p>
            <a:r>
              <a:rPr lang="en-US" dirty="0" smtClean="0"/>
              <a:t>6 characteristics of a digitally literate student</a:t>
            </a:r>
          </a:p>
          <a:p>
            <a:pPr lvl="1"/>
            <a:r>
              <a:rPr lang="en-US" dirty="0" smtClean="0"/>
              <a:t>Research and Information Literacy</a:t>
            </a:r>
          </a:p>
          <a:p>
            <a:pPr lvl="1"/>
            <a:r>
              <a:rPr lang="en-US" dirty="0"/>
              <a:t>Critical Thinking, Problem Solving, and Decision </a:t>
            </a:r>
            <a:r>
              <a:rPr lang="en-US" dirty="0" smtClean="0"/>
              <a:t>Making</a:t>
            </a:r>
          </a:p>
          <a:p>
            <a:pPr lvl="1"/>
            <a:r>
              <a:rPr lang="en-US" dirty="0" smtClean="0"/>
              <a:t>Creativity and Innovation</a:t>
            </a:r>
          </a:p>
          <a:p>
            <a:pPr lvl="1"/>
            <a:r>
              <a:rPr lang="en-US" dirty="0" smtClean="0"/>
              <a:t>Digital Citizenship</a:t>
            </a:r>
          </a:p>
          <a:p>
            <a:pPr lvl="1"/>
            <a:r>
              <a:rPr lang="en-US" dirty="0" smtClean="0"/>
              <a:t>Communications and Collaboration</a:t>
            </a:r>
          </a:p>
          <a:p>
            <a:pPr lvl="1"/>
            <a:r>
              <a:rPr lang="en-US" dirty="0" smtClean="0"/>
              <a:t>Technology Operations and Concepts</a:t>
            </a:r>
          </a:p>
          <a:p>
            <a:endParaRPr lang="en-US" dirty="0" smtClean="0"/>
          </a:p>
        </p:txBody>
      </p:sp>
      <p:pic>
        <p:nvPicPr>
          <p:cNvPr id="4" name="Picture 3"/>
          <p:cNvPicPr>
            <a:picLocks noChangeAspect="1"/>
          </p:cNvPicPr>
          <p:nvPr/>
        </p:nvPicPr>
        <p:blipFill>
          <a:blip r:embed="rId2"/>
          <a:stretch>
            <a:fillRect/>
          </a:stretch>
        </p:blipFill>
        <p:spPr>
          <a:xfrm>
            <a:off x="0" y="4867907"/>
            <a:ext cx="3794674" cy="1990096"/>
          </a:xfrm>
          <a:prstGeom prst="rect">
            <a:avLst/>
          </a:prstGeom>
        </p:spPr>
      </p:pic>
      <p:pic>
        <p:nvPicPr>
          <p:cNvPr id="5" name="Picture 4"/>
          <p:cNvPicPr>
            <a:picLocks noChangeAspect="1"/>
          </p:cNvPicPr>
          <p:nvPr/>
        </p:nvPicPr>
        <p:blipFill>
          <a:blip r:embed="rId3"/>
          <a:stretch>
            <a:fillRect/>
          </a:stretch>
        </p:blipFill>
        <p:spPr>
          <a:xfrm>
            <a:off x="6490539" y="4867907"/>
            <a:ext cx="2653461" cy="1990096"/>
          </a:xfrm>
          <a:prstGeom prst="rect">
            <a:avLst/>
          </a:prstGeom>
        </p:spPr>
      </p:pic>
      <p:pic>
        <p:nvPicPr>
          <p:cNvPr id="6" name="Picture 5"/>
          <p:cNvPicPr>
            <a:picLocks noChangeAspect="1"/>
          </p:cNvPicPr>
          <p:nvPr/>
        </p:nvPicPr>
        <p:blipFill>
          <a:blip r:embed="rId4"/>
          <a:stretch>
            <a:fillRect/>
          </a:stretch>
        </p:blipFill>
        <p:spPr>
          <a:xfrm>
            <a:off x="3816311" y="4867906"/>
            <a:ext cx="2643252" cy="1990093"/>
          </a:xfrm>
          <a:prstGeom prst="rect">
            <a:avLst/>
          </a:prstGeom>
        </p:spPr>
      </p:pic>
    </p:spTree>
    <p:extLst>
      <p:ext uri="{BB962C8B-B14F-4D97-AF65-F5344CB8AC3E}">
        <p14:creationId xmlns:p14="http://schemas.microsoft.com/office/powerpoint/2010/main" val="4089256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10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10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10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10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10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theme/theme1.xml><?xml version="1.0" encoding="utf-8"?>
<a:theme xmlns:a="http://schemas.openxmlformats.org/drawingml/2006/main" name="Technic">
  <a:themeElements>
    <a:clrScheme name="Custom 1">
      <a:dk1>
        <a:sysClr val="windowText" lastClr="000000"/>
      </a:dk1>
      <a:lt1>
        <a:sysClr val="window" lastClr="FFFFFF"/>
      </a:lt1>
      <a:dk2>
        <a:srgbClr val="3B3B3B"/>
      </a:dk2>
      <a:lt2>
        <a:srgbClr val="D4D2D0"/>
      </a:lt2>
      <a:accent1>
        <a:srgbClr val="FE0618"/>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FB0FFFD2A18042919BACAFA8B00161" ma:contentTypeVersion="1" ma:contentTypeDescription="Create a new document." ma:contentTypeScope="" ma:versionID="121853308bec6dbb8ea4bfb7f3e548a5">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B522515-28EC-4DB1-831A-6D46F604EA17}"/>
</file>

<file path=customXml/itemProps2.xml><?xml version="1.0" encoding="utf-8"?>
<ds:datastoreItem xmlns:ds="http://schemas.openxmlformats.org/officeDocument/2006/customXml" ds:itemID="{1D627DCC-BD22-468B-A20D-4BEEB44AC054}"/>
</file>

<file path=customXml/itemProps3.xml><?xml version="1.0" encoding="utf-8"?>
<ds:datastoreItem xmlns:ds="http://schemas.openxmlformats.org/officeDocument/2006/customXml" ds:itemID="{96EC20C9-93C7-448D-82EA-4057B3EE3338}"/>
</file>

<file path=docProps/app.xml><?xml version="1.0" encoding="utf-8"?>
<Properties xmlns="http://schemas.openxmlformats.org/officeDocument/2006/extended-properties" xmlns:vt="http://schemas.openxmlformats.org/officeDocument/2006/docPropsVTypes">
  <Template/>
  <TotalTime>14726</TotalTime>
  <Words>1877</Words>
  <Application>Microsoft Macintosh PowerPoint</Application>
  <PresentationFormat>On-screen Show (4:3)</PresentationFormat>
  <Paragraphs>305</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Technic</vt:lpstr>
      <vt:lpstr>Digital literacy</vt:lpstr>
      <vt:lpstr>Digital Literacy - Overview</vt:lpstr>
      <vt:lpstr>Meet Madison – She’s Digitally Literate</vt:lpstr>
      <vt:lpstr>DigLit Home</vt:lpstr>
      <vt:lpstr>Partner Exercise</vt:lpstr>
      <vt:lpstr>What is Digital Literacy?</vt:lpstr>
      <vt:lpstr>Goals of Digital Literacy</vt:lpstr>
      <vt:lpstr>Why Digital?</vt:lpstr>
      <vt:lpstr>Digital Literacy Characteristics</vt:lpstr>
      <vt:lpstr>Research and Information Literacy</vt:lpstr>
      <vt:lpstr>Critical Thinking, Problem Solving, and Decision Making</vt:lpstr>
      <vt:lpstr>Partner Exercise</vt:lpstr>
      <vt:lpstr>Creativity and Innovation</vt:lpstr>
      <vt:lpstr>Digital Citizenship</vt:lpstr>
      <vt:lpstr>Communications and Collaboration</vt:lpstr>
      <vt:lpstr>Technology Operations and Concepts</vt:lpstr>
      <vt:lpstr>Benefits of Bring Your Own Device</vt:lpstr>
      <vt:lpstr>Tips for Security</vt:lpstr>
      <vt:lpstr>Affordability of Devices</vt:lpstr>
      <vt:lpstr>Logging On</vt:lpstr>
      <vt:lpstr>Social Media</vt:lpstr>
      <vt:lpstr>Grade 9 DigLit Survey</vt:lpstr>
      <vt:lpstr>Office 365</vt:lpstr>
      <vt:lpstr>OneDrive</vt:lpstr>
      <vt:lpstr>OneNote</vt:lpstr>
      <vt:lpstr>Get Your Reminders</vt:lpstr>
      <vt:lpstr>Social Media – Part 2</vt:lpstr>
      <vt:lpstr>Intro to EduBlogs</vt:lpstr>
      <vt:lpstr>Logging in to EduBlogs</vt:lpstr>
      <vt:lpstr>Username Exceptions</vt:lpstr>
      <vt:lpstr>You’re In!</vt:lpstr>
      <vt:lpstr>Change Blog Title and Tagline</vt:lpstr>
      <vt:lpstr>Changing the theme</vt:lpstr>
      <vt:lpstr>Changing the banner image</vt:lpstr>
      <vt:lpstr>Create “About Me” Page</vt:lpstr>
      <vt:lpstr>Creating your first blog post</vt:lpstr>
      <vt:lpstr>Assignment #1 – Your Digital  Footprint</vt:lpstr>
      <vt:lpstr>Conclusion</vt:lpstr>
    </vt:vector>
  </TitlesOfParts>
  <Company>Heritage Woods Secondary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literacy</dc:title>
  <dc:creator>Reuben Prensky</dc:creator>
  <cp:lastModifiedBy>Reuben Prensky</cp:lastModifiedBy>
  <cp:revision>74</cp:revision>
  <dcterms:created xsi:type="dcterms:W3CDTF">2017-07-18T23:44:02Z</dcterms:created>
  <dcterms:modified xsi:type="dcterms:W3CDTF">2017-09-05T14:59:13Z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0x010100FCFB0FFFD2A18042919BACAFA8B00161</vt:lpwstr>
  </property>
</Properties>
</file>