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4747" r:id="rId4"/>
  </p:sldMasterIdLst>
  <p:notesMasterIdLst>
    <p:notesMasterId r:id="rId33"/>
  </p:notesMasterIdLst>
  <p:handoutMasterIdLst>
    <p:handoutMasterId r:id="rId34"/>
  </p:handoutMasterIdLst>
  <p:sldIdLst>
    <p:sldId id="470" r:id="rId5"/>
    <p:sldId id="471" r:id="rId6"/>
    <p:sldId id="501" r:id="rId7"/>
    <p:sldId id="473" r:id="rId8"/>
    <p:sldId id="493" r:id="rId9"/>
    <p:sldId id="494" r:id="rId10"/>
    <p:sldId id="495" r:id="rId11"/>
    <p:sldId id="381" r:id="rId12"/>
    <p:sldId id="449" r:id="rId13"/>
    <p:sldId id="452" r:id="rId14"/>
    <p:sldId id="463" r:id="rId15"/>
    <p:sldId id="464" r:id="rId16"/>
    <p:sldId id="466" r:id="rId17"/>
    <p:sldId id="467" r:id="rId18"/>
    <p:sldId id="469" r:id="rId19"/>
    <p:sldId id="468" r:id="rId20"/>
    <p:sldId id="454" r:id="rId21"/>
    <p:sldId id="455" r:id="rId22"/>
    <p:sldId id="456" r:id="rId23"/>
    <p:sldId id="458" r:id="rId24"/>
    <p:sldId id="459" r:id="rId25"/>
    <p:sldId id="460" r:id="rId26"/>
    <p:sldId id="462" r:id="rId27"/>
    <p:sldId id="497" r:id="rId28"/>
    <p:sldId id="498" r:id="rId29"/>
    <p:sldId id="489" r:id="rId30"/>
    <p:sldId id="490" r:id="rId31"/>
    <p:sldId id="484" r:id="rId3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9651"/>
    <a:srgbClr val="77933C"/>
    <a:srgbClr val="C0504D"/>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1" autoAdjust="0"/>
    <p:restoredTop sz="72377" autoAdjust="0"/>
  </p:normalViewPr>
  <p:slideViewPr>
    <p:cSldViewPr>
      <p:cViewPr varScale="1">
        <p:scale>
          <a:sx n="49" d="100"/>
          <a:sy n="49" d="100"/>
        </p:scale>
        <p:origin x="1728" y="4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0"/>
    </p:cViewPr>
  </p:sorterViewPr>
  <p:notesViewPr>
    <p:cSldViewPr>
      <p:cViewPr varScale="1">
        <p:scale>
          <a:sx n="47" d="100"/>
          <a:sy n="47" d="100"/>
        </p:scale>
        <p:origin x="2760" y="3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345"/>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970938" y="0"/>
            <a:ext cx="3037840" cy="464345"/>
          </a:xfrm>
          <a:prstGeom prst="rect">
            <a:avLst/>
          </a:prstGeom>
        </p:spPr>
        <p:txBody>
          <a:bodyPr vert="horz" lIns="91440" tIns="45720" rIns="91440" bIns="45720" rtlCol="0"/>
          <a:lstStyle>
            <a:lvl1pPr algn="r">
              <a:defRPr sz="1200"/>
            </a:lvl1pPr>
          </a:lstStyle>
          <a:p>
            <a:fld id="{7DDD96BA-C439-49EB-AF07-77F08F4C471E}" type="datetimeFigureOut">
              <a:rPr lang="en-CA" smtClean="0"/>
              <a:pPr/>
              <a:t>2017-11-06</a:t>
            </a:fld>
            <a:endParaRPr lang="en-CA" dirty="0"/>
          </a:p>
        </p:txBody>
      </p:sp>
      <p:sp>
        <p:nvSpPr>
          <p:cNvPr id="4" name="Footer Placeholder 3"/>
          <p:cNvSpPr>
            <a:spLocks noGrp="1"/>
          </p:cNvSpPr>
          <p:nvPr>
            <p:ph type="ftr" sz="quarter" idx="2"/>
          </p:nvPr>
        </p:nvSpPr>
        <p:spPr>
          <a:xfrm>
            <a:off x="0" y="8830471"/>
            <a:ext cx="3037840" cy="464345"/>
          </a:xfrm>
          <a:prstGeom prst="rect">
            <a:avLst/>
          </a:prstGeom>
        </p:spPr>
        <p:txBody>
          <a:bodyPr vert="horz" lIns="91440" tIns="45720" rIns="91440" bIns="45720" rtlCol="0" anchor="b"/>
          <a:lstStyle>
            <a:lvl1pPr algn="l">
              <a:defRPr sz="1200"/>
            </a:lvl1pPr>
          </a:lstStyle>
          <a:p>
            <a:r>
              <a:rPr lang="en-CA" dirty="0"/>
              <a:t>Student Data Exchange / </a:t>
            </a:r>
          </a:p>
          <a:p>
            <a:r>
              <a:rPr lang="en-CA" dirty="0"/>
              <a:t>Digital Transcript Service Project Kickoff</a:t>
            </a:r>
          </a:p>
        </p:txBody>
      </p:sp>
      <p:sp>
        <p:nvSpPr>
          <p:cNvPr id="5" name="Slide Number Placeholder 4"/>
          <p:cNvSpPr>
            <a:spLocks noGrp="1"/>
          </p:cNvSpPr>
          <p:nvPr>
            <p:ph type="sldNum" sz="quarter" idx="3"/>
          </p:nvPr>
        </p:nvSpPr>
        <p:spPr>
          <a:xfrm>
            <a:off x="3970938" y="8830471"/>
            <a:ext cx="3037840" cy="464345"/>
          </a:xfrm>
          <a:prstGeom prst="rect">
            <a:avLst/>
          </a:prstGeom>
        </p:spPr>
        <p:txBody>
          <a:bodyPr vert="horz" lIns="91440" tIns="45720" rIns="91440" bIns="45720" rtlCol="0" anchor="b"/>
          <a:lstStyle>
            <a:lvl1pPr algn="r">
              <a:defRPr sz="1200"/>
            </a:lvl1pPr>
          </a:lstStyle>
          <a:p>
            <a:fld id="{7F642206-7504-4EDF-9B5E-B766F8A64970}" type="slidenum">
              <a:rPr lang="en-CA" smtClean="0"/>
              <a:pPr/>
              <a:t>‹#›</a:t>
            </a:fld>
            <a:endParaRPr lang="en-CA" dirty="0"/>
          </a:p>
        </p:txBody>
      </p:sp>
    </p:spTree>
    <p:extLst>
      <p:ext uri="{BB962C8B-B14F-4D97-AF65-F5344CB8AC3E}">
        <p14:creationId xmlns:p14="http://schemas.microsoft.com/office/powerpoint/2010/main" val="25986704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DF78D5D4-1E79-4EC7-91AE-FB6820E349D3}" type="datetimeFigureOut">
              <a:rPr lang="en-CA" smtClean="0"/>
              <a:pPr/>
              <a:t>2017-11-06</a:t>
            </a:fld>
            <a:endParaRPr lang="en-CA"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E0B619BC-67D5-4A31-853A-EC8983787487}" type="slidenum">
              <a:rPr lang="en-CA" smtClean="0"/>
              <a:pPr/>
              <a:t>‹#›</a:t>
            </a:fld>
            <a:endParaRPr lang="en-CA" dirty="0"/>
          </a:p>
        </p:txBody>
      </p:sp>
    </p:spTree>
    <p:extLst>
      <p:ext uri="{BB962C8B-B14F-4D97-AF65-F5344CB8AC3E}">
        <p14:creationId xmlns:p14="http://schemas.microsoft.com/office/powerpoint/2010/main" val="7898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B619BC-67D5-4A31-853A-EC8983787487}" type="slidenum">
              <a:rPr lang="en-CA" smtClean="0"/>
              <a:pPr/>
              <a:t>8</a:t>
            </a:fld>
            <a:endParaRPr lang="en-CA" dirty="0"/>
          </a:p>
        </p:txBody>
      </p:sp>
    </p:spTree>
    <p:extLst>
      <p:ext uri="{BB962C8B-B14F-4D97-AF65-F5344CB8AC3E}">
        <p14:creationId xmlns:p14="http://schemas.microsoft.com/office/powerpoint/2010/main" val="128846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Privacy consent box (once checked) enables the other links for:</a:t>
            </a:r>
          </a:p>
          <a:p>
            <a:endParaRPr lang="en-US" dirty="0"/>
          </a:p>
          <a:p>
            <a:r>
              <a:rPr lang="en-US" dirty="0"/>
              <a:t>Sending transcripts to PSIs; or,</a:t>
            </a:r>
          </a:p>
          <a:p>
            <a:endParaRPr lang="en-US" dirty="0"/>
          </a:p>
          <a:p>
            <a:r>
              <a:rPr lang="en-US" dirty="0"/>
              <a:t>Sending transcripts to other third parties.</a:t>
            </a:r>
          </a:p>
          <a:p>
            <a:pPr marL="171450" indent="-171450">
              <a:buFont typeface="Arial" panose="020B0604020202020204" pitchFamily="34" charset="0"/>
              <a:buChar char="•"/>
            </a:pPr>
            <a:r>
              <a:rPr lang="en-US" dirty="0"/>
              <a:t>Electronic Transcript (by PDF download) will operate much like an electronic bank transfer transaction requiring the email address of the receiver and a shared security question and answer.</a:t>
            </a:r>
          </a:p>
          <a:p>
            <a:pPr marL="171450" indent="-171450">
              <a:buFont typeface="Arial" panose="020B0604020202020204" pitchFamily="34" charset="0"/>
              <a:buChar char="•"/>
            </a:pPr>
            <a:r>
              <a:rPr lang="en-US" dirty="0"/>
              <a:t>Printed Transcripts will now also be automated through direct PDF transcript printing at BCMail for subsequent mailing to the specified destination.</a:t>
            </a:r>
          </a:p>
        </p:txBody>
      </p:sp>
      <p:sp>
        <p:nvSpPr>
          <p:cNvPr id="4" name="Slide Number Placeholder 3"/>
          <p:cNvSpPr>
            <a:spLocks noGrp="1"/>
          </p:cNvSpPr>
          <p:nvPr>
            <p:ph type="sldNum" sz="quarter" idx="10"/>
          </p:nvPr>
        </p:nvSpPr>
        <p:spPr/>
        <p:txBody>
          <a:bodyPr/>
          <a:lstStyle/>
          <a:p>
            <a:fld id="{5C73AAC9-B5B8-B747-91FB-18523CD4D327}" type="slidenum">
              <a:rPr lang="en-US" smtClean="0"/>
              <a:t>18</a:t>
            </a:fld>
            <a:endParaRPr lang="en-US" dirty="0"/>
          </a:p>
        </p:txBody>
      </p:sp>
    </p:spTree>
    <p:extLst>
      <p:ext uri="{BB962C8B-B14F-4D97-AF65-F5344CB8AC3E}">
        <p14:creationId xmlns:p14="http://schemas.microsoft.com/office/powerpoint/2010/main" val="2677158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selecting Send Transcript to PSI</a:t>
            </a:r>
          </a:p>
          <a:p>
            <a:endParaRPr lang="en-US" dirty="0"/>
          </a:p>
          <a:p>
            <a:r>
              <a:rPr lang="en-US" dirty="0"/>
              <a:t>Step 1 is to select the institutions to receive the transcript.  Multiple institutions may be selected or removed from the selected institutions box.</a:t>
            </a:r>
          </a:p>
        </p:txBody>
      </p:sp>
      <p:sp>
        <p:nvSpPr>
          <p:cNvPr id="4" name="Slide Number Placeholder 3"/>
          <p:cNvSpPr>
            <a:spLocks noGrp="1"/>
          </p:cNvSpPr>
          <p:nvPr>
            <p:ph type="sldNum" sz="quarter" idx="10"/>
          </p:nvPr>
        </p:nvSpPr>
        <p:spPr/>
        <p:txBody>
          <a:bodyPr/>
          <a:lstStyle/>
          <a:p>
            <a:fld id="{5C73AAC9-B5B8-B747-91FB-18523CD4D327}" type="slidenum">
              <a:rPr lang="en-US" smtClean="0"/>
              <a:t>19</a:t>
            </a:fld>
            <a:endParaRPr lang="en-US" dirty="0"/>
          </a:p>
        </p:txBody>
      </p:sp>
    </p:spTree>
    <p:extLst>
      <p:ext uri="{BB962C8B-B14F-4D97-AF65-F5344CB8AC3E}">
        <p14:creationId xmlns:p14="http://schemas.microsoft.com/office/powerpoint/2010/main" val="2179338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Step 2 will display these options for PSIs that receive transcripts via printed transcript or via a batch electronic file in May (for interim marks) and July (for final marks)  If multiple institutions were selected, multiple boxes (one for each institution) will be displayed with their appropriate send options.</a:t>
            </a:r>
          </a:p>
          <a:p>
            <a:endParaRPr lang="en-US" dirty="0"/>
          </a:p>
          <a:p>
            <a:r>
              <a:rPr lang="en-US" dirty="0"/>
              <a:t>The send options available will vary depending if the institution receives paper, batch electronic, or xml transcripts.</a:t>
            </a:r>
          </a:p>
          <a:p>
            <a:r>
              <a:rPr lang="en-US" dirty="0"/>
              <a:t>The send options will also vary for Current or Former students.</a:t>
            </a:r>
          </a:p>
          <a:p>
            <a:endParaRPr lang="en-US" dirty="0"/>
          </a:p>
          <a:p>
            <a:r>
              <a:rPr lang="en-US" dirty="0"/>
              <a:t>Post-Secondary Institutions that receive printed transcripts will display these options:</a:t>
            </a:r>
          </a:p>
          <a:p>
            <a:pPr marL="171450" indent="-171450">
              <a:buFont typeface="Arial" panose="020B0604020202020204" pitchFamily="34" charset="0"/>
              <a:buChar char="•"/>
            </a:pPr>
            <a:r>
              <a:rPr lang="en-US" dirty="0"/>
              <a:t>Send my printed transcript now – Sends a one-time printed transcript by mail based on currently completed courses (no interim marks or current courses are displayed)</a:t>
            </a:r>
          </a:p>
          <a:p>
            <a:pPr marL="171450" indent="-171450">
              <a:buFont typeface="Arial" panose="020B0604020202020204" pitchFamily="34" charset="0"/>
              <a:buChar char="•"/>
            </a:pPr>
            <a:r>
              <a:rPr lang="en-US" dirty="0"/>
              <a:t>Send Final Marks when they become available – Sends a final transcript by mail after all final marks are recorded in July.</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Post-Secondary Institutions that receive batch electronic files will display these options: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Send my printed transcript now - Sends a one-time printed transcript by mail based on currently completed courses (no interim marks or current courses are displayed)</a:t>
            </a:r>
          </a:p>
          <a:p>
            <a:pPr marL="171450" indent="-171450">
              <a:buFont typeface="Arial" panose="020B0604020202020204" pitchFamily="34" charset="0"/>
              <a:buChar char="•"/>
            </a:pPr>
            <a:r>
              <a:rPr lang="en-US" dirty="0"/>
              <a:t>Send Interim and Final marks when they become available – Sends an electronic file of transcript interim marks in May and also sends an electronic file of final marks in July.</a:t>
            </a:r>
          </a:p>
          <a:p>
            <a:endParaRPr lang="en-US" dirty="0"/>
          </a:p>
        </p:txBody>
      </p:sp>
      <p:sp>
        <p:nvSpPr>
          <p:cNvPr id="4" name="Slide Number Placeholder 3"/>
          <p:cNvSpPr>
            <a:spLocks noGrp="1"/>
          </p:cNvSpPr>
          <p:nvPr>
            <p:ph type="sldNum" sz="quarter" idx="10"/>
          </p:nvPr>
        </p:nvSpPr>
        <p:spPr/>
        <p:txBody>
          <a:bodyPr/>
          <a:lstStyle/>
          <a:p>
            <a:fld id="{5C73AAC9-B5B8-B747-91FB-18523CD4D327}" type="slidenum">
              <a:rPr lang="en-US" smtClean="0"/>
              <a:t>20</a:t>
            </a:fld>
            <a:endParaRPr lang="en-US" dirty="0"/>
          </a:p>
        </p:txBody>
      </p:sp>
    </p:spTree>
    <p:extLst>
      <p:ext uri="{BB962C8B-B14F-4D97-AF65-F5344CB8AC3E}">
        <p14:creationId xmlns:p14="http://schemas.microsoft.com/office/powerpoint/2010/main" val="3666211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3 provides the student with the opportunity to view their current transcript prior to sending to ensure that it is accurate.</a:t>
            </a:r>
          </a:p>
          <a:p>
            <a:endParaRPr lang="en-US" dirty="0"/>
          </a:p>
          <a:p>
            <a:r>
              <a:rPr lang="en-US" dirty="0"/>
              <a:t>It is important that students review this carefully to ensure that all current courses and courses taken at other schools are included.  If any information is incorrect or incomplete, students should contact their home school and cancel the transcript order until they can confirm that the information is correct.</a:t>
            </a:r>
          </a:p>
          <a:p>
            <a:endParaRPr lang="en-US" dirty="0"/>
          </a:p>
          <a:p>
            <a:r>
              <a:rPr lang="en-US" dirty="0"/>
              <a:t>An informational message (controlled by TRAX administrators) may also display relevant information about the status of examination marks that may be in progress at certain periods of time so the students are aware of why certain marks may not yet be available.</a:t>
            </a:r>
          </a:p>
        </p:txBody>
      </p:sp>
      <p:sp>
        <p:nvSpPr>
          <p:cNvPr id="4" name="Slide Number Placeholder 3"/>
          <p:cNvSpPr>
            <a:spLocks noGrp="1"/>
          </p:cNvSpPr>
          <p:nvPr>
            <p:ph type="sldNum" sz="quarter" idx="10"/>
          </p:nvPr>
        </p:nvSpPr>
        <p:spPr/>
        <p:txBody>
          <a:bodyPr/>
          <a:lstStyle/>
          <a:p>
            <a:fld id="{5C73AAC9-B5B8-B747-91FB-18523CD4D327}" type="slidenum">
              <a:rPr lang="en-US" smtClean="0"/>
              <a:t>21</a:t>
            </a:fld>
            <a:endParaRPr lang="en-US" dirty="0"/>
          </a:p>
        </p:txBody>
      </p:sp>
    </p:spTree>
    <p:extLst>
      <p:ext uri="{BB962C8B-B14F-4D97-AF65-F5344CB8AC3E}">
        <p14:creationId xmlns:p14="http://schemas.microsoft.com/office/powerpoint/2010/main" val="3630141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order is complete, the student may view their order and see the status of each of the institutions selected on that order.</a:t>
            </a:r>
          </a:p>
          <a:p>
            <a:endParaRPr lang="en-US" dirty="0"/>
          </a:p>
          <a:p>
            <a:r>
              <a:rPr lang="en-US" dirty="0"/>
              <a:t>A “Filled” status that indicates that the transcript request has been placed</a:t>
            </a:r>
          </a:p>
          <a:p>
            <a:endParaRPr lang="en-US" dirty="0"/>
          </a:p>
          <a:p>
            <a:r>
              <a:rPr lang="en-US" dirty="0"/>
              <a:t>For PSIs able to receive the XML transcript, students may select the link on the Item Status to see more detailed dates and times that the transcript was sent and received by the PSI</a:t>
            </a:r>
          </a:p>
          <a:p>
            <a:r>
              <a:rPr lang="en-US" dirty="0"/>
              <a:t>For PSIs that receive printed transcripts, students can expect that it will take about 1 week for the PSI to receive the transcript via mail.  </a:t>
            </a:r>
          </a:p>
          <a:p>
            <a:r>
              <a:rPr lang="en-US" dirty="0"/>
              <a:t>For PSIs that receive the electronic batch file, the student is recorded on the PSI selection file and the file of interim marks and final marks will be sent in May and July.</a:t>
            </a:r>
          </a:p>
        </p:txBody>
      </p:sp>
      <p:sp>
        <p:nvSpPr>
          <p:cNvPr id="4" name="Slide Number Placeholder 3"/>
          <p:cNvSpPr>
            <a:spLocks noGrp="1"/>
          </p:cNvSpPr>
          <p:nvPr>
            <p:ph type="sldNum" sz="quarter" idx="10"/>
          </p:nvPr>
        </p:nvSpPr>
        <p:spPr/>
        <p:txBody>
          <a:bodyPr/>
          <a:lstStyle/>
          <a:p>
            <a:fld id="{5C73AAC9-B5B8-B747-91FB-18523CD4D327}" type="slidenum">
              <a:rPr lang="en-US" smtClean="0"/>
              <a:t>22</a:t>
            </a:fld>
            <a:endParaRPr lang="en-US" dirty="0"/>
          </a:p>
        </p:txBody>
      </p:sp>
    </p:spTree>
    <p:extLst>
      <p:ext uri="{BB962C8B-B14F-4D97-AF65-F5344CB8AC3E}">
        <p14:creationId xmlns:p14="http://schemas.microsoft.com/office/powerpoint/2010/main" val="2219189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73AAC9-B5B8-B747-91FB-18523CD4D327}" type="slidenum">
              <a:rPr lang="en-US" smtClean="0"/>
              <a:t>23</a:t>
            </a:fld>
            <a:endParaRPr lang="en-US" dirty="0"/>
          </a:p>
        </p:txBody>
      </p:sp>
    </p:spTree>
    <p:extLst>
      <p:ext uri="{BB962C8B-B14F-4D97-AF65-F5344CB8AC3E}">
        <p14:creationId xmlns:p14="http://schemas.microsoft.com/office/powerpoint/2010/main" val="4179956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B619BC-67D5-4A31-853A-EC8983787487}" type="slidenum">
              <a:rPr lang="en-CA" smtClean="0"/>
              <a:pPr/>
              <a:t>24</a:t>
            </a:fld>
            <a:endParaRPr lang="en-CA" dirty="0"/>
          </a:p>
        </p:txBody>
      </p:sp>
    </p:spTree>
    <p:extLst>
      <p:ext uri="{BB962C8B-B14F-4D97-AF65-F5344CB8AC3E}">
        <p14:creationId xmlns:p14="http://schemas.microsoft.com/office/powerpoint/2010/main" val="1313622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B619BC-67D5-4A31-853A-EC8983787487}" type="slidenum">
              <a:rPr lang="en-CA" smtClean="0"/>
              <a:pPr/>
              <a:t>28</a:t>
            </a:fld>
            <a:endParaRPr lang="en-CA" dirty="0"/>
          </a:p>
        </p:txBody>
      </p:sp>
    </p:spTree>
    <p:extLst>
      <p:ext uri="{BB962C8B-B14F-4D97-AF65-F5344CB8AC3E}">
        <p14:creationId xmlns:p14="http://schemas.microsoft.com/office/powerpoint/2010/main" val="910010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B619BC-67D5-4A31-853A-EC8983787487}" type="slidenum">
              <a:rPr lang="en-CA" smtClean="0"/>
              <a:pPr/>
              <a:t>9</a:t>
            </a:fld>
            <a:endParaRPr lang="en-CA" dirty="0"/>
          </a:p>
        </p:txBody>
      </p:sp>
    </p:spTree>
    <p:extLst>
      <p:ext uri="{BB962C8B-B14F-4D97-AF65-F5344CB8AC3E}">
        <p14:creationId xmlns:p14="http://schemas.microsoft.com/office/powerpoint/2010/main" val="2621640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B619BC-67D5-4A31-853A-EC8983787487}" type="slidenum">
              <a:rPr lang="en-CA" smtClean="0"/>
              <a:pPr/>
              <a:t>10</a:t>
            </a:fld>
            <a:endParaRPr lang="en-CA" dirty="0"/>
          </a:p>
        </p:txBody>
      </p:sp>
    </p:spTree>
    <p:extLst>
      <p:ext uri="{BB962C8B-B14F-4D97-AF65-F5344CB8AC3E}">
        <p14:creationId xmlns:p14="http://schemas.microsoft.com/office/powerpoint/2010/main" val="3285351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BCeID is an online service that makes it possible for you to use one user ID and password to sign in securely to many Government services in British Columbia.</a:t>
            </a:r>
          </a:p>
        </p:txBody>
      </p:sp>
      <p:sp>
        <p:nvSpPr>
          <p:cNvPr id="4" name="Slide Number Placeholder 3"/>
          <p:cNvSpPr>
            <a:spLocks noGrp="1"/>
          </p:cNvSpPr>
          <p:nvPr>
            <p:ph type="sldNum" sz="quarter" idx="10"/>
          </p:nvPr>
        </p:nvSpPr>
        <p:spPr/>
        <p:txBody>
          <a:bodyPr/>
          <a:lstStyle/>
          <a:p>
            <a:fld id="{E0B619BC-67D5-4A31-853A-EC8983787487}" type="slidenum">
              <a:rPr lang="en-CA" smtClean="0"/>
              <a:pPr/>
              <a:t>11</a:t>
            </a:fld>
            <a:endParaRPr lang="en-CA" dirty="0"/>
          </a:p>
        </p:txBody>
      </p:sp>
    </p:spTree>
    <p:extLst>
      <p:ext uri="{BB962C8B-B14F-4D97-AF65-F5344CB8AC3E}">
        <p14:creationId xmlns:p14="http://schemas.microsoft.com/office/powerpoint/2010/main" val="1480834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Students must provide their PEN, legal name and birthdate to obtain access to their records.</a:t>
            </a:r>
          </a:p>
          <a:p>
            <a:endParaRPr lang="en-CA" dirty="0"/>
          </a:p>
        </p:txBody>
      </p:sp>
      <p:sp>
        <p:nvSpPr>
          <p:cNvPr id="4" name="Slide Number Placeholder 3"/>
          <p:cNvSpPr>
            <a:spLocks noGrp="1"/>
          </p:cNvSpPr>
          <p:nvPr>
            <p:ph type="sldNum" sz="quarter" idx="10"/>
          </p:nvPr>
        </p:nvSpPr>
        <p:spPr/>
        <p:txBody>
          <a:bodyPr/>
          <a:lstStyle/>
          <a:p>
            <a:fld id="{E0B619BC-67D5-4A31-853A-EC8983787487}" type="slidenum">
              <a:rPr lang="en-CA" smtClean="0"/>
              <a:pPr/>
              <a:t>13</a:t>
            </a:fld>
            <a:endParaRPr lang="en-CA" dirty="0"/>
          </a:p>
        </p:txBody>
      </p:sp>
    </p:spTree>
    <p:extLst>
      <p:ext uri="{BB962C8B-B14F-4D97-AF65-F5344CB8AC3E}">
        <p14:creationId xmlns:p14="http://schemas.microsoft.com/office/powerpoint/2010/main" val="318575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B619BC-67D5-4A31-853A-EC8983787487}" type="slidenum">
              <a:rPr lang="en-CA" smtClean="0"/>
              <a:pPr/>
              <a:t>14</a:t>
            </a:fld>
            <a:endParaRPr lang="en-CA" dirty="0"/>
          </a:p>
        </p:txBody>
      </p:sp>
    </p:spTree>
    <p:extLst>
      <p:ext uri="{BB962C8B-B14F-4D97-AF65-F5344CB8AC3E}">
        <p14:creationId xmlns:p14="http://schemas.microsoft.com/office/powerpoint/2010/main" val="318575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The system will display a registration confirmation message advising an email has been sent; to activate the registration and link a BCeID to a student’s STS Account you need to click a link in the email. </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After you click the link the system will prompt you to enter your BCeID user name and password to finalize the process. </a:t>
            </a:r>
          </a:p>
          <a:p>
            <a:endParaRPr lang="en-CA" dirty="0"/>
          </a:p>
          <a:p>
            <a:endParaRPr lang="en-CA" dirty="0"/>
          </a:p>
        </p:txBody>
      </p:sp>
      <p:sp>
        <p:nvSpPr>
          <p:cNvPr id="4" name="Slide Number Placeholder 3"/>
          <p:cNvSpPr>
            <a:spLocks noGrp="1"/>
          </p:cNvSpPr>
          <p:nvPr>
            <p:ph type="sldNum" sz="quarter" idx="10"/>
          </p:nvPr>
        </p:nvSpPr>
        <p:spPr/>
        <p:txBody>
          <a:bodyPr/>
          <a:lstStyle/>
          <a:p>
            <a:fld id="{E0B619BC-67D5-4A31-853A-EC8983787487}" type="slidenum">
              <a:rPr lang="en-CA" smtClean="0"/>
              <a:pPr/>
              <a:t>15</a:t>
            </a:fld>
            <a:endParaRPr lang="en-CA" dirty="0"/>
          </a:p>
        </p:txBody>
      </p:sp>
    </p:spTree>
    <p:extLst>
      <p:ext uri="{BB962C8B-B14F-4D97-AF65-F5344CB8AC3E}">
        <p14:creationId xmlns:p14="http://schemas.microsoft.com/office/powerpoint/2010/main" val="318575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B619BC-67D5-4A31-853A-EC8983787487}" type="slidenum">
              <a:rPr lang="en-CA" smtClean="0"/>
              <a:pPr/>
              <a:t>16</a:t>
            </a:fld>
            <a:endParaRPr lang="en-CA" dirty="0"/>
          </a:p>
        </p:txBody>
      </p:sp>
    </p:spTree>
    <p:extLst>
      <p:ext uri="{BB962C8B-B14F-4D97-AF65-F5344CB8AC3E}">
        <p14:creationId xmlns:p14="http://schemas.microsoft.com/office/powerpoint/2010/main" val="318575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Student Dashboard provides access to the functions available to students once they have:</a:t>
            </a:r>
          </a:p>
          <a:p>
            <a:r>
              <a:rPr lang="en-US" dirty="0"/>
              <a:t>	1. authenticated using either a Basic BCeID or BC Services card, and</a:t>
            </a:r>
          </a:p>
          <a:p>
            <a:r>
              <a:rPr lang="en-US" dirty="0"/>
              <a:t>	2. successfully been authorized to access their transcript records.  </a:t>
            </a:r>
          </a:p>
        </p:txBody>
      </p:sp>
      <p:sp>
        <p:nvSpPr>
          <p:cNvPr id="4" name="Slide Number Placeholder 3"/>
          <p:cNvSpPr>
            <a:spLocks noGrp="1"/>
          </p:cNvSpPr>
          <p:nvPr>
            <p:ph type="sldNum" sz="quarter" idx="10"/>
          </p:nvPr>
        </p:nvSpPr>
        <p:spPr/>
        <p:txBody>
          <a:bodyPr/>
          <a:lstStyle/>
          <a:p>
            <a:fld id="{5C73AAC9-B5B8-B747-91FB-18523CD4D327}" type="slidenum">
              <a:rPr lang="en-US" smtClean="0"/>
              <a:t>17</a:t>
            </a:fld>
            <a:endParaRPr lang="en-US" dirty="0"/>
          </a:p>
        </p:txBody>
      </p:sp>
    </p:spTree>
    <p:extLst>
      <p:ext uri="{BB962C8B-B14F-4D97-AF65-F5344CB8AC3E}">
        <p14:creationId xmlns:p14="http://schemas.microsoft.com/office/powerpoint/2010/main" val="229614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55042C-3695-4A23-AA59-D9B187E71442}"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9D2C6-1430-49C8-90A2-5F9DB4C8E752}" type="slidenum">
              <a:rPr lang="en-US" smtClean="0"/>
              <a:t>‹#›</a:t>
            </a:fld>
            <a:endParaRPr lang="en-US"/>
          </a:p>
        </p:txBody>
      </p:sp>
    </p:spTree>
    <p:extLst>
      <p:ext uri="{BB962C8B-B14F-4D97-AF65-F5344CB8AC3E}">
        <p14:creationId xmlns:p14="http://schemas.microsoft.com/office/powerpoint/2010/main" val="3487354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76B96D-D234-499F-9DEE-6709415EAE57}" type="datetime1">
              <a:rPr lang="en-CA" smtClean="0"/>
              <a:pPr/>
              <a:t>2017-11-06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934E992-B57F-4424-8CFA-E6B900EF6AAC}" type="slidenum">
              <a:rPr lang="en-CA" smtClean="0"/>
              <a:pPr/>
              <a:t>‹#›</a:t>
            </a:fld>
            <a:endParaRPr lang="en-CA" dirty="0"/>
          </a:p>
        </p:txBody>
      </p:sp>
    </p:spTree>
    <p:extLst>
      <p:ext uri="{BB962C8B-B14F-4D97-AF65-F5344CB8AC3E}">
        <p14:creationId xmlns:p14="http://schemas.microsoft.com/office/powerpoint/2010/main" val="385472803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76B96D-D234-499F-9DEE-6709415EAE57}" type="datetime1">
              <a:rPr lang="en-CA" smtClean="0"/>
              <a:pPr/>
              <a:t>2017-11-06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934E992-B57F-4424-8CFA-E6B900EF6AAC}" type="slidenum">
              <a:rPr lang="en-CA" smtClean="0"/>
              <a:pPr/>
              <a:t>‹#›</a:t>
            </a:fld>
            <a:endParaRPr lang="en-CA"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7799378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76B96D-D234-499F-9DEE-6709415EAE57}" type="datetime1">
              <a:rPr lang="en-CA" smtClean="0"/>
              <a:pPr/>
              <a:t>2017-11-06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934E992-B57F-4424-8CFA-E6B900EF6AAC}" type="slidenum">
              <a:rPr lang="en-CA" smtClean="0"/>
              <a:pPr/>
              <a:t>‹#›</a:t>
            </a:fld>
            <a:endParaRPr lang="en-CA" dirty="0"/>
          </a:p>
        </p:txBody>
      </p:sp>
    </p:spTree>
    <p:extLst>
      <p:ext uri="{BB962C8B-B14F-4D97-AF65-F5344CB8AC3E}">
        <p14:creationId xmlns:p14="http://schemas.microsoft.com/office/powerpoint/2010/main" val="33303781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76B96D-D234-499F-9DEE-6709415EAE57}" type="datetime1">
              <a:rPr lang="en-CA" smtClean="0"/>
              <a:pPr/>
              <a:t>2017-11-06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934E992-B57F-4424-8CFA-E6B900EF6AAC}" type="slidenum">
              <a:rPr lang="en-CA" smtClean="0"/>
              <a:pPr/>
              <a:t>‹#›</a:t>
            </a:fld>
            <a:endParaRPr lang="en-CA"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3290043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76B96D-D234-499F-9DEE-6709415EAE57}" type="datetime1">
              <a:rPr lang="en-CA" smtClean="0"/>
              <a:pPr/>
              <a:t>2017-11-06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934E992-B57F-4424-8CFA-E6B900EF6AAC}" type="slidenum">
              <a:rPr lang="en-CA" smtClean="0"/>
              <a:pPr/>
              <a:t>‹#›</a:t>
            </a:fld>
            <a:endParaRPr lang="en-CA" dirty="0"/>
          </a:p>
        </p:txBody>
      </p:sp>
    </p:spTree>
    <p:extLst>
      <p:ext uri="{BB962C8B-B14F-4D97-AF65-F5344CB8AC3E}">
        <p14:creationId xmlns:p14="http://schemas.microsoft.com/office/powerpoint/2010/main" val="216812878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55042C-3695-4A23-AA59-D9B187E71442}"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9D2C6-1430-49C8-90A2-5F9DB4C8E752}" type="slidenum">
              <a:rPr lang="en-US" smtClean="0"/>
              <a:t>‹#›</a:t>
            </a:fld>
            <a:endParaRPr lang="en-US"/>
          </a:p>
        </p:txBody>
      </p:sp>
    </p:spTree>
    <p:extLst>
      <p:ext uri="{BB962C8B-B14F-4D97-AF65-F5344CB8AC3E}">
        <p14:creationId xmlns:p14="http://schemas.microsoft.com/office/powerpoint/2010/main" val="25474570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55042C-3695-4A23-AA59-D9B187E71442}"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9D2C6-1430-49C8-90A2-5F9DB4C8E752}" type="slidenum">
              <a:rPr lang="en-US" smtClean="0"/>
              <a:t>‹#›</a:t>
            </a:fld>
            <a:endParaRPr lang="en-US"/>
          </a:p>
        </p:txBody>
      </p:sp>
    </p:spTree>
    <p:extLst>
      <p:ext uri="{BB962C8B-B14F-4D97-AF65-F5344CB8AC3E}">
        <p14:creationId xmlns:p14="http://schemas.microsoft.com/office/powerpoint/2010/main" val="315161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F6E99F0C-FFD0-4D81-B696-B556250CED05}" type="datetime1">
              <a:rPr lang="en-CA" smtClean="0"/>
              <a:pPr/>
              <a:t>2017-11-06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3934E992-B57F-4424-8CFA-E6B900EF6AAC}" type="slidenum">
              <a:rPr lang="en-CA" smtClean="0"/>
              <a:pPr/>
              <a:t>‹#›</a:t>
            </a:fld>
            <a:endParaRPr lang="en-CA" dirty="0"/>
          </a:p>
        </p:txBody>
      </p:sp>
      <p:sp>
        <p:nvSpPr>
          <p:cNvPr id="9" name="Title 1"/>
          <p:cNvSpPr>
            <a:spLocks noGrp="1"/>
          </p:cNvSpPr>
          <p:nvPr>
            <p:ph type="title"/>
          </p:nvPr>
        </p:nvSpPr>
        <p:spPr>
          <a:xfrm>
            <a:off x="2895600" y="0"/>
            <a:ext cx="6248400" cy="914400"/>
          </a:xfrm>
        </p:spPr>
        <p:txBody>
          <a:bodyPr>
            <a:normAutofit/>
          </a:bodyPr>
          <a:lstStyle>
            <a:lvl1pPr>
              <a:defRPr sz="3600"/>
            </a:lvl1pPr>
          </a:lstStyle>
          <a:p>
            <a:r>
              <a:rPr lang="en-US"/>
              <a:t>Click to edit Master title style</a:t>
            </a:r>
            <a:endParaRPr lang="en-CA"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E0A62900-830C-485D-B2CC-BED4B7758E5A}" type="datetime1">
              <a:rPr lang="en-CA" smtClean="0"/>
              <a:pPr/>
              <a:t>2017-11-06</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3934E992-B57F-4424-8CFA-E6B900EF6AAC}" type="slidenum">
              <a:rPr lang="en-CA" smtClean="0"/>
              <a:pPr/>
              <a:t>‹#›</a:t>
            </a:fld>
            <a:endParaRPr lang="en-CA" dirty="0"/>
          </a:p>
        </p:txBody>
      </p:sp>
      <p:sp>
        <p:nvSpPr>
          <p:cNvPr id="11" name="Title 1"/>
          <p:cNvSpPr>
            <a:spLocks noGrp="1"/>
          </p:cNvSpPr>
          <p:nvPr>
            <p:ph type="title"/>
          </p:nvPr>
        </p:nvSpPr>
        <p:spPr>
          <a:xfrm>
            <a:off x="2895600" y="0"/>
            <a:ext cx="6248400" cy="914400"/>
          </a:xfrm>
        </p:spPr>
        <p:txBody>
          <a:bodyPr>
            <a:normAutofit/>
          </a:bodyPr>
          <a:lstStyle>
            <a:lvl1pPr>
              <a:defRPr sz="3600"/>
            </a:lvl1pPr>
          </a:lstStyle>
          <a:p>
            <a:r>
              <a:rPr lang="en-US"/>
              <a:t>Click to edit Master title style</a:t>
            </a:r>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55042C-3695-4A23-AA59-D9B187E71442}"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9D2C6-1430-49C8-90A2-5F9DB4C8E752}" type="slidenum">
              <a:rPr lang="en-US" smtClean="0"/>
              <a:t>‹#›</a:t>
            </a:fld>
            <a:endParaRPr lang="en-US"/>
          </a:p>
        </p:txBody>
      </p:sp>
    </p:spTree>
    <p:extLst>
      <p:ext uri="{BB962C8B-B14F-4D97-AF65-F5344CB8AC3E}">
        <p14:creationId xmlns:p14="http://schemas.microsoft.com/office/powerpoint/2010/main" val="1743855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C55042C-3695-4A23-AA59-D9B187E71442}"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9D2C6-1430-49C8-90A2-5F9DB4C8E752}" type="slidenum">
              <a:rPr lang="en-US" smtClean="0"/>
              <a:t>‹#›</a:t>
            </a:fld>
            <a:endParaRPr lang="en-US"/>
          </a:p>
        </p:txBody>
      </p:sp>
    </p:spTree>
    <p:extLst>
      <p:ext uri="{BB962C8B-B14F-4D97-AF65-F5344CB8AC3E}">
        <p14:creationId xmlns:p14="http://schemas.microsoft.com/office/powerpoint/2010/main" val="2755203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55042C-3695-4A23-AA59-D9B187E71442}"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9D2C6-1430-49C8-90A2-5F9DB4C8E752}" type="slidenum">
              <a:rPr lang="en-US" smtClean="0"/>
              <a:t>‹#›</a:t>
            </a:fld>
            <a:endParaRPr lang="en-US"/>
          </a:p>
        </p:txBody>
      </p:sp>
    </p:spTree>
    <p:extLst>
      <p:ext uri="{BB962C8B-B14F-4D97-AF65-F5344CB8AC3E}">
        <p14:creationId xmlns:p14="http://schemas.microsoft.com/office/powerpoint/2010/main" val="59959584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55042C-3695-4A23-AA59-D9B187E71442}" type="datetimeFigureOut">
              <a:rPr lang="en-US" smtClean="0"/>
              <a:t>11/6/2017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39D2C6-1430-49C8-90A2-5F9DB4C8E752}" type="slidenum">
              <a:rPr lang="en-US" smtClean="0"/>
              <a:t>‹#›</a:t>
            </a:fld>
            <a:endParaRPr lang="en-US"/>
          </a:p>
        </p:txBody>
      </p:sp>
    </p:spTree>
    <p:extLst>
      <p:ext uri="{BB962C8B-B14F-4D97-AF65-F5344CB8AC3E}">
        <p14:creationId xmlns:p14="http://schemas.microsoft.com/office/powerpoint/2010/main" val="260010275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55042C-3695-4A23-AA59-D9B187E71442}" type="datetimeFigureOut">
              <a:rPr lang="en-US" smtClean="0"/>
              <a:t>11/6/2017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39D2C6-1430-49C8-90A2-5F9DB4C8E752}" type="slidenum">
              <a:rPr lang="en-US" smtClean="0"/>
              <a:t>‹#›</a:t>
            </a:fld>
            <a:endParaRPr lang="en-US"/>
          </a:p>
        </p:txBody>
      </p:sp>
    </p:spTree>
    <p:extLst>
      <p:ext uri="{BB962C8B-B14F-4D97-AF65-F5344CB8AC3E}">
        <p14:creationId xmlns:p14="http://schemas.microsoft.com/office/powerpoint/2010/main" val="2949726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55042C-3695-4A23-AA59-D9B187E71442}" type="datetimeFigureOut">
              <a:rPr lang="en-US" smtClean="0"/>
              <a:t>11/6/2017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39D2C6-1430-49C8-90A2-5F9DB4C8E752}" type="slidenum">
              <a:rPr lang="en-US" smtClean="0"/>
              <a:t>‹#›</a:t>
            </a:fld>
            <a:endParaRPr lang="en-US"/>
          </a:p>
        </p:txBody>
      </p:sp>
    </p:spTree>
    <p:extLst>
      <p:ext uri="{BB962C8B-B14F-4D97-AF65-F5344CB8AC3E}">
        <p14:creationId xmlns:p14="http://schemas.microsoft.com/office/powerpoint/2010/main" val="3019785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C55042C-3695-4A23-AA59-D9B187E71442}"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9D2C6-1430-49C8-90A2-5F9DB4C8E752}" type="slidenum">
              <a:rPr lang="en-US" smtClean="0"/>
              <a:t>‹#›</a:t>
            </a:fld>
            <a:endParaRPr lang="en-US"/>
          </a:p>
        </p:txBody>
      </p:sp>
    </p:spTree>
    <p:extLst>
      <p:ext uri="{BB962C8B-B14F-4D97-AF65-F5344CB8AC3E}">
        <p14:creationId xmlns:p14="http://schemas.microsoft.com/office/powerpoint/2010/main" val="401694885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C55042C-3695-4A23-AA59-D9B187E71442}"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39D2C6-1430-49C8-90A2-5F9DB4C8E752}" type="slidenum">
              <a:rPr lang="en-US" smtClean="0"/>
              <a:t>‹#›</a:t>
            </a:fld>
            <a:endParaRPr lang="en-US"/>
          </a:p>
        </p:txBody>
      </p:sp>
    </p:spTree>
    <p:extLst>
      <p:ext uri="{BB962C8B-B14F-4D97-AF65-F5344CB8AC3E}">
        <p14:creationId xmlns:p14="http://schemas.microsoft.com/office/powerpoint/2010/main" val="3135877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076B96D-D234-499F-9DEE-6709415EAE57}" type="datetime1">
              <a:rPr lang="en-CA" smtClean="0"/>
              <a:pPr/>
              <a:t>2017-11-06</a:t>
            </a:fld>
            <a:endParaRPr lang="en-CA"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3934E992-B57F-4424-8CFA-E6B900EF6AAC}" type="slidenum">
              <a:rPr lang="en-CA" smtClean="0"/>
              <a:pPr/>
              <a:t>‹#›</a:t>
            </a:fld>
            <a:endParaRPr lang="en-CA" dirty="0"/>
          </a:p>
        </p:txBody>
      </p:sp>
    </p:spTree>
    <p:extLst>
      <p:ext uri="{BB962C8B-B14F-4D97-AF65-F5344CB8AC3E}">
        <p14:creationId xmlns:p14="http://schemas.microsoft.com/office/powerpoint/2010/main" val="2648015998"/>
      </p:ext>
    </p:extLst>
  </p:cSld>
  <p:clrMap bg1="lt1" tx1="dk1" bg2="lt2" tx2="dk2" accent1="accent1" accent2="accent2" accent3="accent3" accent4="accent4" accent5="accent5" accent6="accent6" hlink="hlink" folHlink="folHlink"/>
  <p:sldLayoutIdLst>
    <p:sldLayoutId id="2147484748" r:id="rId1"/>
    <p:sldLayoutId id="2147484749" r:id="rId2"/>
    <p:sldLayoutId id="2147484750" r:id="rId3"/>
    <p:sldLayoutId id="2147484751" r:id="rId4"/>
    <p:sldLayoutId id="2147484752" r:id="rId5"/>
    <p:sldLayoutId id="2147484753" r:id="rId6"/>
    <p:sldLayoutId id="2147484754" r:id="rId7"/>
    <p:sldLayoutId id="2147484755" r:id="rId8"/>
    <p:sldLayoutId id="2147484756" r:id="rId9"/>
    <p:sldLayoutId id="2147484757" r:id="rId10"/>
    <p:sldLayoutId id="2147484758" r:id="rId11"/>
    <p:sldLayoutId id="2147484759" r:id="rId12"/>
    <p:sldLayoutId id="2147484760" r:id="rId13"/>
    <p:sldLayoutId id="2147484761" r:id="rId14"/>
    <p:sldLayoutId id="2147484762" r:id="rId15"/>
    <p:sldLayoutId id="2147484763" r:id="rId16"/>
    <p:sldLayoutId id="2147483652" r:id="rId17"/>
    <p:sldLayoutId id="2147483653" r:id="rId18"/>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hyperlink" Target="mailto:student.certification@gov.bc.ca"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jpeg"/><Relationship Id="rId4" Type="http://schemas.openxmlformats.org/officeDocument/2006/relationships/image" Target="../media/image25.png"/><Relationship Id="rId9"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hyperlink" Target="http://www.applyalberta.ca/" TargetMode="External"/><Relationship Id="rId2" Type="http://schemas.openxmlformats.org/officeDocument/2006/relationships/hyperlink" Target="http://www.applybc.ca/" TargetMode="External"/><Relationship Id="rId1" Type="http://schemas.openxmlformats.org/officeDocument/2006/relationships/slideLayout" Target="../slideLayouts/slideLayout2.xml"/><Relationship Id="rId4" Type="http://schemas.openxmlformats.org/officeDocument/2006/relationships/hyperlink" Target="http://www.ouac.on.ca/"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www2.gov.bc.ca/gov/content/education-training/k-12/support/transcripts-and-certificat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94558" cy="6858000"/>
          </a:xfrm>
          <a:prstGeom prst="rect">
            <a:avLst/>
          </a:prstGeom>
        </p:spPr>
      </p:pic>
      <p:sp>
        <p:nvSpPr>
          <p:cNvPr id="2" name="Title 1"/>
          <p:cNvSpPr>
            <a:spLocks noGrp="1"/>
          </p:cNvSpPr>
          <p:nvPr>
            <p:ph type="ctrTitle"/>
          </p:nvPr>
        </p:nvSpPr>
        <p:spPr/>
        <p:txBody>
          <a:bodyPr>
            <a:normAutofit fontScale="90000"/>
          </a:bodyPr>
          <a:lstStyle/>
          <a:p>
            <a:r>
              <a:rPr lang="en-US" sz="6000" b="1" dirty="0">
                <a:solidFill>
                  <a:schemeClr val="bg1"/>
                </a:solidFill>
                <a:latin typeface="Britannic Bold" panose="020B0903060703020204" pitchFamily="34" charset="0"/>
                <a:cs typeface="Mongolian Baiti" panose="03000500000000000000" pitchFamily="66" charset="0"/>
              </a:rPr>
              <a:t>Leaving the Woods</a:t>
            </a:r>
          </a:p>
        </p:txBody>
      </p:sp>
      <p:sp>
        <p:nvSpPr>
          <p:cNvPr id="3" name="Subtitle 2"/>
          <p:cNvSpPr>
            <a:spLocks noGrp="1"/>
          </p:cNvSpPr>
          <p:nvPr>
            <p:ph type="subTitle" idx="1"/>
          </p:nvPr>
        </p:nvSpPr>
        <p:spPr/>
        <p:txBody>
          <a:bodyPr>
            <a:normAutofit/>
          </a:bodyPr>
          <a:lstStyle/>
          <a:p>
            <a:r>
              <a:rPr lang="en-US" sz="3600" b="1" dirty="0">
                <a:solidFill>
                  <a:schemeClr val="bg1"/>
                </a:solidFill>
                <a:latin typeface="Monotype Corsiva" panose="03010101010201010101" pitchFamily="66" charset="0"/>
              </a:rPr>
              <a:t>Grad 2018</a:t>
            </a:r>
          </a:p>
        </p:txBody>
      </p:sp>
      <p:sp>
        <p:nvSpPr>
          <p:cNvPr id="6" name="TextBox 5"/>
          <p:cNvSpPr txBox="1"/>
          <p:nvPr/>
        </p:nvSpPr>
        <p:spPr>
          <a:xfrm>
            <a:off x="4038600" y="6019800"/>
            <a:ext cx="42672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ndara"/>
                <a:ea typeface="+mn-ea"/>
                <a:cs typeface="+mn-cs"/>
              </a:rPr>
              <a:t>Heritage Woods Counselling Department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ndara"/>
                <a:ea typeface="+mn-ea"/>
                <a:cs typeface="+mn-cs"/>
              </a:rPr>
              <a:t>October 2017</a:t>
            </a:r>
          </a:p>
        </p:txBody>
      </p:sp>
    </p:spTree>
    <p:extLst>
      <p:ext uri="{BB962C8B-B14F-4D97-AF65-F5344CB8AC3E}">
        <p14:creationId xmlns:p14="http://schemas.microsoft.com/office/powerpoint/2010/main" val="3162667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16CE38-E00D-48FE-9E6F-FF868C149EFD}"/>
              </a:ext>
            </a:extLst>
          </p:cNvPr>
          <p:cNvSpPr>
            <a:spLocks noGrp="1"/>
          </p:cNvSpPr>
          <p:nvPr>
            <p:ph idx="1"/>
          </p:nvPr>
        </p:nvSpPr>
        <p:spPr>
          <a:xfrm>
            <a:off x="410489" y="260648"/>
            <a:ext cx="8229600" cy="6048672"/>
          </a:xfrm>
        </p:spPr>
        <p:txBody>
          <a:bodyPr>
            <a:normAutofit/>
          </a:bodyPr>
          <a:lstStyle/>
          <a:p>
            <a:pPr marL="0" indent="0">
              <a:buNone/>
            </a:pPr>
            <a:endParaRPr lang="en-US" sz="2800" b="1" dirty="0"/>
          </a:p>
          <a:p>
            <a:endParaRPr lang="en-US" sz="2400" dirty="0"/>
          </a:p>
          <a:p>
            <a:pPr marL="0" indent="0">
              <a:buNone/>
            </a:pPr>
            <a:endParaRPr lang="en-US" sz="2400" dirty="0"/>
          </a:p>
        </p:txBody>
      </p:sp>
      <p:sp>
        <p:nvSpPr>
          <p:cNvPr id="3" name="Slide Number Placeholder 2">
            <a:extLst>
              <a:ext uri="{FF2B5EF4-FFF2-40B4-BE49-F238E27FC236}">
                <a16:creationId xmlns:a16="http://schemas.microsoft.com/office/drawing/2014/main" id="{1ECA0B8D-3739-4649-911E-904415875598}"/>
              </a:ext>
            </a:extLst>
          </p:cNvPr>
          <p:cNvSpPr>
            <a:spLocks noGrp="1"/>
          </p:cNvSpPr>
          <p:nvPr>
            <p:ph type="sldNum" sz="quarter" idx="12"/>
          </p:nvPr>
        </p:nvSpPr>
        <p:spPr/>
        <p:txBody>
          <a:bodyPr/>
          <a:lstStyle/>
          <a:p>
            <a:pPr>
              <a:defRPr/>
            </a:pPr>
            <a:fld id="{893E29E3-B410-4C99-A22E-23A2D39CC434}" type="slidenum">
              <a:rPr lang="en-CA" smtClean="0"/>
              <a:pPr>
                <a:defRPr/>
              </a:pPr>
              <a:t>10</a:t>
            </a:fld>
            <a:endParaRPr lang="en-CA"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3" y="583614"/>
            <a:ext cx="4587098" cy="582287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a:extLst>
              <a:ext uri="{FF2B5EF4-FFF2-40B4-BE49-F238E27FC236}">
                <a16:creationId xmlns:a16="http://schemas.microsoft.com/office/drawing/2014/main" id="{E36F9692-AC5A-4F75-ADF4-F2445B5AD580}"/>
              </a:ext>
            </a:extLst>
          </p:cNvPr>
          <p:cNvSpPr txBox="1"/>
          <p:nvPr/>
        </p:nvSpPr>
        <p:spPr>
          <a:xfrm>
            <a:off x="257062" y="2996952"/>
            <a:ext cx="2664296" cy="1477328"/>
          </a:xfrm>
          <a:prstGeom prst="rect">
            <a:avLst/>
          </a:prstGeom>
          <a:solidFill>
            <a:schemeClr val="tx2">
              <a:lumMod val="20000"/>
              <a:lumOff val="80000"/>
            </a:schemeClr>
          </a:solidFill>
        </p:spPr>
        <p:txBody>
          <a:bodyPr wrap="square" rtlCol="0">
            <a:spAutoFit/>
          </a:bodyPr>
          <a:lstStyle/>
          <a:p>
            <a:r>
              <a:rPr lang="en-US" b="1" dirty="0"/>
              <a:t>This can be found posted outside the counsellors office &amp; under QUICKLINKS on our schools homepage!</a:t>
            </a:r>
          </a:p>
        </p:txBody>
      </p:sp>
    </p:spTree>
    <p:extLst>
      <p:ext uri="{BB962C8B-B14F-4D97-AF65-F5344CB8AC3E}">
        <p14:creationId xmlns:p14="http://schemas.microsoft.com/office/powerpoint/2010/main" val="173306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732764"/>
            <a:ext cx="7274769" cy="1320800"/>
          </a:xfrm>
        </p:spPr>
        <p:txBody>
          <a:bodyPr/>
          <a:lstStyle/>
          <a:p>
            <a:r>
              <a:rPr lang="en-CA" dirty="0"/>
              <a:t>Getting Started: BCeID Sign Up</a:t>
            </a:r>
          </a:p>
        </p:txBody>
      </p:sp>
      <p:pic>
        <p:nvPicPr>
          <p:cNvPr id="5" name="Content Placeholder 4"/>
          <p:cNvPicPr>
            <a:picLocks noGrp="1"/>
          </p:cNvPicPr>
          <p:nvPr>
            <p:ph idx="1"/>
          </p:nvPr>
        </p:nvPicPr>
        <p:blipFill>
          <a:blip r:embed="rId3"/>
          <a:stretch>
            <a:fillRect/>
          </a:stretch>
        </p:blipFill>
        <p:spPr>
          <a:xfrm>
            <a:off x="609600" y="2053564"/>
            <a:ext cx="7418784" cy="3679692"/>
          </a:xfrm>
          <a:prstGeom prst="rect">
            <a:avLst/>
          </a:prstGeom>
        </p:spPr>
      </p:pic>
      <p:sp>
        <p:nvSpPr>
          <p:cNvPr id="3" name="Slide Number Placeholder 2"/>
          <p:cNvSpPr>
            <a:spLocks noGrp="1"/>
          </p:cNvSpPr>
          <p:nvPr>
            <p:ph type="sldNum" sz="quarter" idx="12"/>
          </p:nvPr>
        </p:nvSpPr>
        <p:spPr/>
        <p:txBody>
          <a:bodyPr/>
          <a:lstStyle/>
          <a:p>
            <a:pPr>
              <a:defRPr/>
            </a:pPr>
            <a:fld id="{893E29E3-B410-4C99-A22E-23A2D39CC434}" type="slidenum">
              <a:rPr lang="en-CA" smtClean="0"/>
              <a:pPr>
                <a:defRPr/>
              </a:pPr>
              <a:t>11</a:t>
            </a:fld>
            <a:endParaRPr lang="en-CA" dirty="0"/>
          </a:p>
        </p:txBody>
      </p:sp>
    </p:spTree>
    <p:extLst>
      <p:ext uri="{BB962C8B-B14F-4D97-AF65-F5344CB8AC3E}">
        <p14:creationId xmlns:p14="http://schemas.microsoft.com/office/powerpoint/2010/main" val="1315314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599" y="609600"/>
            <a:ext cx="7490793" cy="1320800"/>
          </a:xfrm>
        </p:spPr>
        <p:txBody>
          <a:bodyPr/>
          <a:lstStyle/>
          <a:p>
            <a:r>
              <a:rPr lang="en-CA" dirty="0"/>
              <a:t>Getting Started: BCeID Sign Up</a:t>
            </a:r>
          </a:p>
        </p:txBody>
      </p:sp>
      <p:pic>
        <p:nvPicPr>
          <p:cNvPr id="5" name="Content Placeholder 4"/>
          <p:cNvPicPr>
            <a:picLocks noGrp="1"/>
          </p:cNvPicPr>
          <p:nvPr>
            <p:ph idx="1"/>
          </p:nvPr>
        </p:nvPicPr>
        <p:blipFill>
          <a:blip r:embed="rId2"/>
          <a:stretch>
            <a:fillRect/>
          </a:stretch>
        </p:blipFill>
        <p:spPr>
          <a:xfrm>
            <a:off x="1043608" y="2145056"/>
            <a:ext cx="4655584" cy="4525963"/>
          </a:xfrm>
          <a:prstGeom prst="rect">
            <a:avLst/>
          </a:prstGeom>
        </p:spPr>
      </p:pic>
      <p:sp>
        <p:nvSpPr>
          <p:cNvPr id="3" name="Slide Number Placeholder 2"/>
          <p:cNvSpPr>
            <a:spLocks noGrp="1"/>
          </p:cNvSpPr>
          <p:nvPr>
            <p:ph type="sldNum" sz="quarter" idx="12"/>
          </p:nvPr>
        </p:nvSpPr>
        <p:spPr/>
        <p:txBody>
          <a:bodyPr/>
          <a:lstStyle/>
          <a:p>
            <a:pPr>
              <a:defRPr/>
            </a:pPr>
            <a:fld id="{893E29E3-B410-4C99-A22E-23A2D39CC434}" type="slidenum">
              <a:rPr lang="en-CA" smtClean="0"/>
              <a:pPr>
                <a:defRPr/>
              </a:pPr>
              <a:t>12</a:t>
            </a:fld>
            <a:endParaRPr lang="en-CA" dirty="0"/>
          </a:p>
        </p:txBody>
      </p:sp>
      <p:sp>
        <p:nvSpPr>
          <p:cNvPr id="6" name="TextBox 5"/>
          <p:cNvSpPr txBox="1"/>
          <p:nvPr/>
        </p:nvSpPr>
        <p:spPr>
          <a:xfrm>
            <a:off x="899592" y="1700807"/>
            <a:ext cx="4219745" cy="923330"/>
          </a:xfrm>
          <a:prstGeom prst="rect">
            <a:avLst/>
          </a:prstGeom>
          <a:noFill/>
        </p:spPr>
        <p:txBody>
          <a:bodyPr wrap="none" rtlCol="0">
            <a:spAutoFit/>
          </a:bodyPr>
          <a:lstStyle/>
          <a:p>
            <a:r>
              <a:rPr lang="en-CA" dirty="0"/>
              <a:t>Complete the Fields to register for a BCeID </a:t>
            </a:r>
          </a:p>
          <a:p>
            <a:r>
              <a:rPr lang="en-CA" dirty="0"/>
              <a:t> </a:t>
            </a:r>
          </a:p>
          <a:p>
            <a:endParaRPr lang="en-CA" dirty="0"/>
          </a:p>
        </p:txBody>
      </p:sp>
    </p:spTree>
    <p:extLst>
      <p:ext uri="{BB962C8B-B14F-4D97-AF65-F5344CB8AC3E}">
        <p14:creationId xmlns:p14="http://schemas.microsoft.com/office/powerpoint/2010/main" val="121481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599" y="609600"/>
            <a:ext cx="6986737" cy="1320800"/>
          </a:xfrm>
        </p:spPr>
        <p:txBody>
          <a:bodyPr/>
          <a:lstStyle/>
          <a:p>
            <a:r>
              <a:rPr lang="en-CA" dirty="0"/>
              <a:t>Register for </a:t>
            </a:r>
            <a:r>
              <a:rPr lang="en-CA" i="1" dirty="0"/>
              <a:t>StudentTranscripts</a:t>
            </a:r>
          </a:p>
        </p:txBody>
      </p:sp>
      <p:sp>
        <p:nvSpPr>
          <p:cNvPr id="3" name="Slide Number Placeholder 2"/>
          <p:cNvSpPr>
            <a:spLocks noGrp="1"/>
          </p:cNvSpPr>
          <p:nvPr>
            <p:ph type="sldNum" sz="quarter" idx="12"/>
          </p:nvPr>
        </p:nvSpPr>
        <p:spPr/>
        <p:txBody>
          <a:bodyPr/>
          <a:lstStyle/>
          <a:p>
            <a:pPr>
              <a:defRPr/>
            </a:pPr>
            <a:fld id="{893E29E3-B410-4C99-A22E-23A2D39CC434}" type="slidenum">
              <a:rPr lang="en-CA" smtClean="0"/>
              <a:pPr>
                <a:defRPr/>
              </a:pPr>
              <a:t>13</a:t>
            </a:fld>
            <a:endParaRPr lang="en-CA" dirty="0"/>
          </a:p>
        </p:txBody>
      </p:sp>
      <p:pic>
        <p:nvPicPr>
          <p:cNvPr id="7" name="Picture 6"/>
          <p:cNvPicPr/>
          <p:nvPr/>
        </p:nvPicPr>
        <p:blipFill>
          <a:blip r:embed="rId3"/>
          <a:stretch>
            <a:fillRect/>
          </a:stretch>
        </p:blipFill>
        <p:spPr>
          <a:xfrm>
            <a:off x="899592" y="2004306"/>
            <a:ext cx="5939155" cy="4032885"/>
          </a:xfrm>
          <a:prstGeom prst="rect">
            <a:avLst/>
          </a:prstGeom>
        </p:spPr>
      </p:pic>
      <p:sp>
        <p:nvSpPr>
          <p:cNvPr id="8" name="TextBox 7"/>
          <p:cNvSpPr txBox="1"/>
          <p:nvPr/>
        </p:nvSpPr>
        <p:spPr>
          <a:xfrm>
            <a:off x="3343383" y="3645024"/>
            <a:ext cx="3377044" cy="1200329"/>
          </a:xfrm>
          <a:prstGeom prst="rect">
            <a:avLst/>
          </a:prstGeom>
          <a:noFill/>
        </p:spPr>
        <p:txBody>
          <a:bodyPr wrap="square" rtlCol="0">
            <a:spAutoFit/>
          </a:bodyPr>
          <a:lstStyle/>
          <a:p>
            <a:r>
              <a:rPr lang="en-CA" sz="2400" dirty="0">
                <a:solidFill>
                  <a:srgbClr val="FF0000"/>
                </a:solidFill>
              </a:rPr>
              <a:t>PEN, First Name, Last Name and email are mandatory fields</a:t>
            </a:r>
          </a:p>
        </p:txBody>
      </p:sp>
    </p:spTree>
    <p:extLst>
      <p:ext uri="{BB962C8B-B14F-4D97-AF65-F5344CB8AC3E}">
        <p14:creationId xmlns:p14="http://schemas.microsoft.com/office/powerpoint/2010/main" val="1436488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i="1" dirty="0"/>
              <a:t>Authorize Data Collection</a:t>
            </a:r>
          </a:p>
        </p:txBody>
      </p:sp>
      <p:sp>
        <p:nvSpPr>
          <p:cNvPr id="3" name="Slide Number Placeholder 2"/>
          <p:cNvSpPr>
            <a:spLocks noGrp="1"/>
          </p:cNvSpPr>
          <p:nvPr>
            <p:ph type="sldNum" sz="quarter" idx="12"/>
          </p:nvPr>
        </p:nvSpPr>
        <p:spPr/>
        <p:txBody>
          <a:bodyPr/>
          <a:lstStyle/>
          <a:p>
            <a:pPr>
              <a:defRPr/>
            </a:pPr>
            <a:fld id="{893E29E3-B410-4C99-A22E-23A2D39CC434}" type="slidenum">
              <a:rPr lang="en-CA" smtClean="0"/>
              <a:pPr>
                <a:defRPr/>
              </a:pPr>
              <a:t>14</a:t>
            </a:fld>
            <a:endParaRPr lang="en-CA" dirty="0"/>
          </a:p>
        </p:txBody>
      </p:sp>
      <p:sp>
        <p:nvSpPr>
          <p:cNvPr id="6" name="TextBox 5"/>
          <p:cNvSpPr txBox="1"/>
          <p:nvPr/>
        </p:nvSpPr>
        <p:spPr>
          <a:xfrm>
            <a:off x="925492" y="1464816"/>
            <a:ext cx="4873706" cy="369332"/>
          </a:xfrm>
          <a:prstGeom prst="rect">
            <a:avLst/>
          </a:prstGeom>
          <a:noFill/>
        </p:spPr>
        <p:txBody>
          <a:bodyPr wrap="none" rtlCol="0">
            <a:spAutoFit/>
          </a:bodyPr>
          <a:lstStyle/>
          <a:p>
            <a:r>
              <a:rPr lang="en-CA" dirty="0"/>
              <a:t>Read the Data Collection to complete the process.</a:t>
            </a:r>
            <a:endParaRPr lang="en-CA" i="1" dirty="0"/>
          </a:p>
        </p:txBody>
      </p:sp>
      <p:pic>
        <p:nvPicPr>
          <p:cNvPr id="9" name="Picture 8"/>
          <p:cNvPicPr/>
          <p:nvPr/>
        </p:nvPicPr>
        <p:blipFill>
          <a:blip r:embed="rId3"/>
          <a:stretch>
            <a:fillRect/>
          </a:stretch>
        </p:blipFill>
        <p:spPr>
          <a:xfrm>
            <a:off x="914700" y="2107227"/>
            <a:ext cx="6609627" cy="2329885"/>
          </a:xfrm>
          <a:prstGeom prst="rect">
            <a:avLst/>
          </a:prstGeom>
        </p:spPr>
      </p:pic>
      <p:sp>
        <p:nvSpPr>
          <p:cNvPr id="2" name="Arrow: Left 1">
            <a:extLst>
              <a:ext uri="{FF2B5EF4-FFF2-40B4-BE49-F238E27FC236}">
                <a16:creationId xmlns:a16="http://schemas.microsoft.com/office/drawing/2014/main" id="{DFBE0990-29E5-48E4-AD09-F3BDE745AFA1}"/>
              </a:ext>
            </a:extLst>
          </p:cNvPr>
          <p:cNvSpPr/>
          <p:nvPr/>
        </p:nvSpPr>
        <p:spPr>
          <a:xfrm rot="1500355">
            <a:off x="1548572" y="4466089"/>
            <a:ext cx="2016224" cy="7920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5785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i="1" dirty="0"/>
              <a:t>Email Verification</a:t>
            </a:r>
          </a:p>
        </p:txBody>
      </p:sp>
      <p:sp>
        <p:nvSpPr>
          <p:cNvPr id="3" name="Slide Number Placeholder 2"/>
          <p:cNvSpPr>
            <a:spLocks noGrp="1"/>
          </p:cNvSpPr>
          <p:nvPr>
            <p:ph type="sldNum" sz="quarter" idx="12"/>
          </p:nvPr>
        </p:nvSpPr>
        <p:spPr/>
        <p:txBody>
          <a:bodyPr/>
          <a:lstStyle/>
          <a:p>
            <a:pPr>
              <a:defRPr/>
            </a:pPr>
            <a:fld id="{893E29E3-B410-4C99-A22E-23A2D39CC434}" type="slidenum">
              <a:rPr lang="en-CA" smtClean="0"/>
              <a:pPr>
                <a:defRPr/>
              </a:pPr>
              <a:t>15</a:t>
            </a:fld>
            <a:endParaRPr lang="en-CA" dirty="0"/>
          </a:p>
        </p:txBody>
      </p:sp>
      <p:sp>
        <p:nvSpPr>
          <p:cNvPr id="6" name="TextBox 5"/>
          <p:cNvSpPr txBox="1"/>
          <p:nvPr/>
        </p:nvSpPr>
        <p:spPr>
          <a:xfrm>
            <a:off x="899592" y="1700807"/>
            <a:ext cx="5781006" cy="369332"/>
          </a:xfrm>
          <a:prstGeom prst="rect">
            <a:avLst/>
          </a:prstGeom>
          <a:noFill/>
        </p:spPr>
        <p:txBody>
          <a:bodyPr wrap="none" rtlCol="0">
            <a:spAutoFit/>
          </a:bodyPr>
          <a:lstStyle/>
          <a:p>
            <a:r>
              <a:rPr lang="en-CA" dirty="0"/>
              <a:t>An email confirmation will be sent to activate registration.</a:t>
            </a:r>
            <a:endParaRPr lang="en-CA" i="1" dirty="0"/>
          </a:p>
        </p:txBody>
      </p:sp>
      <p:pic>
        <p:nvPicPr>
          <p:cNvPr id="7" name="Picture 6"/>
          <p:cNvPicPr/>
          <p:nvPr/>
        </p:nvPicPr>
        <p:blipFill>
          <a:blip r:embed="rId3"/>
          <a:stretch>
            <a:fillRect/>
          </a:stretch>
        </p:blipFill>
        <p:spPr>
          <a:xfrm>
            <a:off x="467544" y="2070138"/>
            <a:ext cx="7272808" cy="2943037"/>
          </a:xfrm>
          <a:prstGeom prst="rect">
            <a:avLst/>
          </a:prstGeom>
        </p:spPr>
      </p:pic>
      <p:sp>
        <p:nvSpPr>
          <p:cNvPr id="10" name="Right Arrow 9"/>
          <p:cNvSpPr/>
          <p:nvPr/>
        </p:nvSpPr>
        <p:spPr>
          <a:xfrm rot="10800000">
            <a:off x="3347863" y="3933055"/>
            <a:ext cx="1872207" cy="386331"/>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TextBox 10"/>
          <p:cNvSpPr txBox="1"/>
          <p:nvPr/>
        </p:nvSpPr>
        <p:spPr>
          <a:xfrm>
            <a:off x="2843808" y="5258972"/>
            <a:ext cx="3672608" cy="1015663"/>
          </a:xfrm>
          <a:prstGeom prst="rect">
            <a:avLst/>
          </a:prstGeom>
          <a:noFill/>
        </p:spPr>
        <p:txBody>
          <a:bodyPr wrap="square" rtlCol="0">
            <a:spAutoFit/>
          </a:bodyPr>
          <a:lstStyle/>
          <a:p>
            <a:r>
              <a:rPr lang="en-CA" sz="2000" b="1" dirty="0">
                <a:solidFill>
                  <a:srgbClr val="FF0000"/>
                </a:solidFill>
              </a:rPr>
              <a:t>Click on the LINK to connect the newly created BCeID to the students STS account.</a:t>
            </a:r>
            <a:endParaRPr lang="en-CA" sz="2000" b="1" i="1" dirty="0">
              <a:solidFill>
                <a:srgbClr val="FF0000"/>
              </a:solidFill>
            </a:endParaRPr>
          </a:p>
        </p:txBody>
      </p:sp>
    </p:spTree>
    <p:extLst>
      <p:ext uri="{BB962C8B-B14F-4D97-AF65-F5344CB8AC3E}">
        <p14:creationId xmlns:p14="http://schemas.microsoft.com/office/powerpoint/2010/main" val="3689761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a:t>Logon with the BCeID </a:t>
            </a:r>
            <a:endParaRPr lang="en-CA" i="1" dirty="0"/>
          </a:p>
        </p:txBody>
      </p:sp>
      <p:sp>
        <p:nvSpPr>
          <p:cNvPr id="3" name="Slide Number Placeholder 2"/>
          <p:cNvSpPr>
            <a:spLocks noGrp="1"/>
          </p:cNvSpPr>
          <p:nvPr>
            <p:ph type="sldNum" sz="quarter" idx="12"/>
          </p:nvPr>
        </p:nvSpPr>
        <p:spPr/>
        <p:txBody>
          <a:bodyPr/>
          <a:lstStyle/>
          <a:p>
            <a:pPr>
              <a:defRPr/>
            </a:pPr>
            <a:fld id="{893E29E3-B410-4C99-A22E-23A2D39CC434}" type="slidenum">
              <a:rPr lang="en-CA" smtClean="0"/>
              <a:pPr>
                <a:defRPr/>
              </a:pPr>
              <a:t>16</a:t>
            </a:fld>
            <a:endParaRPr lang="en-CA" dirty="0"/>
          </a:p>
        </p:txBody>
      </p:sp>
      <p:pic>
        <p:nvPicPr>
          <p:cNvPr id="8" name="Picture 7"/>
          <p:cNvPicPr/>
          <p:nvPr/>
        </p:nvPicPr>
        <p:blipFill>
          <a:blip r:embed="rId3"/>
          <a:stretch>
            <a:fillRect/>
          </a:stretch>
        </p:blipFill>
        <p:spPr>
          <a:xfrm>
            <a:off x="934060" y="1628799"/>
            <a:ext cx="6878300" cy="4412563"/>
          </a:xfrm>
          <a:prstGeom prst="rect">
            <a:avLst/>
          </a:prstGeom>
        </p:spPr>
      </p:pic>
    </p:spTree>
    <p:extLst>
      <p:ext uri="{BB962C8B-B14F-4D97-AF65-F5344CB8AC3E}">
        <p14:creationId xmlns:p14="http://schemas.microsoft.com/office/powerpoint/2010/main" val="2378423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stretch>
            <a:fillRect/>
          </a:stretch>
        </p:blipFill>
        <p:spPr>
          <a:xfrm>
            <a:off x="473742" y="1417638"/>
            <a:ext cx="8213058" cy="4603650"/>
          </a:xfrm>
          <a:prstGeom prst="rect">
            <a:avLst/>
          </a:prstGeom>
        </p:spPr>
      </p:pic>
      <p:sp>
        <p:nvSpPr>
          <p:cNvPr id="5" name="Callout: Line 4"/>
          <p:cNvSpPr/>
          <p:nvPr/>
        </p:nvSpPr>
        <p:spPr>
          <a:xfrm>
            <a:off x="4876800" y="4923692"/>
            <a:ext cx="3809999" cy="820616"/>
          </a:xfrm>
          <a:prstGeom prst="borderCallout1">
            <a:avLst>
              <a:gd name="adj1" fmla="val 18750"/>
              <a:gd name="adj2" fmla="val -8333"/>
              <a:gd name="adj3" fmla="val -37024"/>
              <a:gd name="adj4" fmla="val -2034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Main Student Dashboard following authentication and authorization</a:t>
            </a:r>
          </a:p>
        </p:txBody>
      </p:sp>
      <p:sp>
        <p:nvSpPr>
          <p:cNvPr id="6" name="Title 5">
            <a:extLst>
              <a:ext uri="{FF2B5EF4-FFF2-40B4-BE49-F238E27FC236}">
                <a16:creationId xmlns:a16="http://schemas.microsoft.com/office/drawing/2014/main" id="{A3356D21-F0A2-46DE-A2A0-354E20E9F7A2}"/>
              </a:ext>
            </a:extLst>
          </p:cNvPr>
          <p:cNvSpPr>
            <a:spLocks noGrp="1"/>
          </p:cNvSpPr>
          <p:nvPr>
            <p:ph type="title"/>
          </p:nvPr>
        </p:nvSpPr>
        <p:spPr/>
        <p:txBody>
          <a:bodyPr/>
          <a:lstStyle/>
          <a:p>
            <a:r>
              <a:rPr lang="en-US" dirty="0"/>
              <a:t>Student Dashboard</a:t>
            </a:r>
          </a:p>
        </p:txBody>
      </p:sp>
    </p:spTree>
    <p:extLst>
      <p:ext uri="{BB962C8B-B14F-4D97-AF65-F5344CB8AC3E}">
        <p14:creationId xmlns:p14="http://schemas.microsoft.com/office/powerpoint/2010/main" val="1826478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a:srcRect b="8482"/>
          <a:stretch/>
        </p:blipFill>
        <p:spPr>
          <a:xfrm>
            <a:off x="457200" y="1417638"/>
            <a:ext cx="8230386" cy="4597400"/>
          </a:xfrm>
          <a:prstGeom prst="rect">
            <a:avLst/>
          </a:prstGeom>
        </p:spPr>
      </p:pic>
      <p:sp>
        <p:nvSpPr>
          <p:cNvPr id="5" name="Callout: Line 4"/>
          <p:cNvSpPr/>
          <p:nvPr/>
        </p:nvSpPr>
        <p:spPr>
          <a:xfrm>
            <a:off x="6572696" y="3717032"/>
            <a:ext cx="2360247" cy="897277"/>
          </a:xfrm>
          <a:prstGeom prst="borderCallout1">
            <a:avLst>
              <a:gd name="adj1" fmla="val 18750"/>
              <a:gd name="adj2" fmla="val -8333"/>
              <a:gd name="adj3" fmla="val 75223"/>
              <a:gd name="adj4" fmla="val -19867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Privacy consent activates links below</a:t>
            </a:r>
          </a:p>
        </p:txBody>
      </p:sp>
      <p:sp>
        <p:nvSpPr>
          <p:cNvPr id="6" name="Callout: Line 5"/>
          <p:cNvSpPr/>
          <p:nvPr/>
        </p:nvSpPr>
        <p:spPr>
          <a:xfrm>
            <a:off x="6572697" y="4653137"/>
            <a:ext cx="2360247" cy="612802"/>
          </a:xfrm>
          <a:prstGeom prst="borderCallout1">
            <a:avLst>
              <a:gd name="adj1" fmla="val 18750"/>
              <a:gd name="adj2" fmla="val -8333"/>
              <a:gd name="adj3" fmla="val 40309"/>
              <a:gd name="adj4" fmla="val -19521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Send Transcript to selected PSI</a:t>
            </a:r>
          </a:p>
        </p:txBody>
      </p:sp>
      <p:sp>
        <p:nvSpPr>
          <p:cNvPr id="7" name="Callout: Line 6"/>
          <p:cNvSpPr/>
          <p:nvPr/>
        </p:nvSpPr>
        <p:spPr>
          <a:xfrm>
            <a:off x="6572695" y="5323954"/>
            <a:ext cx="2360247" cy="1100178"/>
          </a:xfrm>
          <a:prstGeom prst="borderCallout1">
            <a:avLst>
              <a:gd name="adj1" fmla="val 18750"/>
              <a:gd name="adj2" fmla="val -8333"/>
              <a:gd name="adj3" fmla="val 40944"/>
              <a:gd name="adj4" fmla="val -17150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Send PDF Transcript or Send Printed Transcript</a:t>
            </a:r>
          </a:p>
        </p:txBody>
      </p:sp>
      <p:sp>
        <p:nvSpPr>
          <p:cNvPr id="8" name="Title 7">
            <a:extLst>
              <a:ext uri="{FF2B5EF4-FFF2-40B4-BE49-F238E27FC236}">
                <a16:creationId xmlns:a16="http://schemas.microsoft.com/office/drawing/2014/main" id="{B0DA9CA6-A7FE-4308-A8E9-EE7516D10B52}"/>
              </a:ext>
            </a:extLst>
          </p:cNvPr>
          <p:cNvSpPr>
            <a:spLocks noGrp="1"/>
          </p:cNvSpPr>
          <p:nvPr>
            <p:ph type="title"/>
          </p:nvPr>
        </p:nvSpPr>
        <p:spPr/>
        <p:txBody>
          <a:bodyPr/>
          <a:lstStyle/>
          <a:p>
            <a:r>
              <a:rPr lang="en-US" dirty="0"/>
              <a:t>Send/Order your Transcript</a:t>
            </a:r>
          </a:p>
        </p:txBody>
      </p:sp>
    </p:spTree>
    <p:extLst>
      <p:ext uri="{BB962C8B-B14F-4D97-AF65-F5344CB8AC3E}">
        <p14:creationId xmlns:p14="http://schemas.microsoft.com/office/powerpoint/2010/main" val="1152455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a:srcRect b="14045"/>
          <a:stretch/>
        </p:blipFill>
        <p:spPr>
          <a:xfrm>
            <a:off x="462236" y="1350963"/>
            <a:ext cx="8224564" cy="4706937"/>
          </a:xfrm>
          <a:prstGeom prst="rect">
            <a:avLst/>
          </a:prstGeom>
        </p:spPr>
      </p:pic>
      <p:sp>
        <p:nvSpPr>
          <p:cNvPr id="6" name="Callout: Line 5"/>
          <p:cNvSpPr/>
          <p:nvPr/>
        </p:nvSpPr>
        <p:spPr>
          <a:xfrm>
            <a:off x="6562986" y="4367002"/>
            <a:ext cx="2360247" cy="523631"/>
          </a:xfrm>
          <a:prstGeom prst="borderCallout1">
            <a:avLst>
              <a:gd name="adj1" fmla="val 18750"/>
              <a:gd name="adj2" fmla="val -8333"/>
              <a:gd name="adj3" fmla="val 95585"/>
              <a:gd name="adj4" fmla="val -8734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Select one or more institutions</a:t>
            </a:r>
          </a:p>
        </p:txBody>
      </p:sp>
      <p:sp>
        <p:nvSpPr>
          <p:cNvPr id="8" name="Title 7">
            <a:extLst>
              <a:ext uri="{FF2B5EF4-FFF2-40B4-BE49-F238E27FC236}">
                <a16:creationId xmlns:a16="http://schemas.microsoft.com/office/drawing/2014/main" id="{8E5506D5-A6C9-4CCB-A688-032BE5527CEE}"/>
              </a:ext>
            </a:extLst>
          </p:cNvPr>
          <p:cNvSpPr>
            <a:spLocks noGrp="1"/>
          </p:cNvSpPr>
          <p:nvPr>
            <p:ph type="title"/>
          </p:nvPr>
        </p:nvSpPr>
        <p:spPr/>
        <p:txBody>
          <a:bodyPr/>
          <a:lstStyle/>
          <a:p>
            <a:r>
              <a:rPr lang="en-US" dirty="0"/>
              <a:t>Step 1 – Search for PSI</a:t>
            </a:r>
          </a:p>
        </p:txBody>
      </p:sp>
    </p:spTree>
    <p:extLst>
      <p:ext uri="{BB962C8B-B14F-4D97-AF65-F5344CB8AC3E}">
        <p14:creationId xmlns:p14="http://schemas.microsoft.com/office/powerpoint/2010/main" val="1016678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4942" y="1052736"/>
            <a:ext cx="8229600" cy="1252728"/>
          </a:xfrm>
        </p:spPr>
        <p:txBody>
          <a:bodyPr>
            <a:normAutofit/>
          </a:bodyPr>
          <a:lstStyle/>
          <a:p>
            <a:r>
              <a:rPr lang="en-US" dirty="0"/>
              <a:t>Heritage Woods Counsellors</a:t>
            </a:r>
            <a:br>
              <a:rPr lang="en-US" dirty="0"/>
            </a:br>
            <a:endParaRPr lang="en-US" dirty="0"/>
          </a:p>
        </p:txBody>
      </p:sp>
      <p:sp>
        <p:nvSpPr>
          <p:cNvPr id="2" name="Content Placeholder 1"/>
          <p:cNvSpPr>
            <a:spLocks noGrp="1"/>
          </p:cNvSpPr>
          <p:nvPr>
            <p:ph idx="1"/>
          </p:nvPr>
        </p:nvSpPr>
        <p:spPr>
          <a:xfrm>
            <a:off x="683568" y="5445224"/>
            <a:ext cx="7408333" cy="1744133"/>
          </a:xfrm>
        </p:spPr>
        <p:txBody>
          <a:bodyPr>
            <a:normAutofit/>
          </a:bodyPr>
          <a:lstStyle/>
          <a:p>
            <a:r>
              <a:rPr lang="en-US" dirty="0"/>
              <a:t>Ms. Darilynn Butler</a:t>
            </a:r>
          </a:p>
        </p:txBody>
      </p:sp>
      <p:sp>
        <p:nvSpPr>
          <p:cNvPr id="5" name="Content Placeholder 1">
            <a:extLst>
              <a:ext uri="{FF2B5EF4-FFF2-40B4-BE49-F238E27FC236}">
                <a16:creationId xmlns:a16="http://schemas.microsoft.com/office/drawing/2014/main" id="{57337D66-6FCF-43D1-8A4D-3E78540307E9}"/>
              </a:ext>
            </a:extLst>
          </p:cNvPr>
          <p:cNvSpPr txBox="1">
            <a:spLocks/>
          </p:cNvSpPr>
          <p:nvPr/>
        </p:nvSpPr>
        <p:spPr>
          <a:xfrm>
            <a:off x="611560" y="1936895"/>
            <a:ext cx="7408333" cy="174413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Ms. Shaunna Martin	A-G</a:t>
            </a:r>
          </a:p>
          <a:p>
            <a:r>
              <a:rPr lang="en-US" dirty="0"/>
              <a:t>Mr. Paul Gangnes		H-N</a:t>
            </a:r>
          </a:p>
          <a:p>
            <a:r>
              <a:rPr lang="en-US" dirty="0"/>
              <a:t>Ms. Karen Leeden/</a:t>
            </a:r>
          </a:p>
          <a:p>
            <a:pPr marL="0" indent="0">
              <a:buNone/>
            </a:pPr>
            <a:r>
              <a:rPr lang="en-US" dirty="0"/>
              <a:t>	Mr. Curt Dewolff		O-Z</a:t>
            </a:r>
          </a:p>
        </p:txBody>
      </p:sp>
      <p:sp>
        <p:nvSpPr>
          <p:cNvPr id="6" name="Title 2">
            <a:extLst>
              <a:ext uri="{FF2B5EF4-FFF2-40B4-BE49-F238E27FC236}">
                <a16:creationId xmlns:a16="http://schemas.microsoft.com/office/drawing/2014/main" id="{A2B8AF7A-E2FB-40E2-95BA-568E459CA3B6}"/>
              </a:ext>
            </a:extLst>
          </p:cNvPr>
          <p:cNvSpPr txBox="1">
            <a:spLocks/>
          </p:cNvSpPr>
          <p:nvPr/>
        </p:nvSpPr>
        <p:spPr>
          <a:xfrm>
            <a:off x="344942" y="4725144"/>
            <a:ext cx="8229600" cy="125272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Heritage Woods Career Facilitator</a:t>
            </a:r>
            <a:br>
              <a:rPr lang="en-US" dirty="0"/>
            </a:br>
            <a:endParaRPr lang="en-US" dirty="0"/>
          </a:p>
        </p:txBody>
      </p:sp>
      <p:pic>
        <p:nvPicPr>
          <p:cNvPr id="7" name="Picture 6">
            <a:extLst>
              <a:ext uri="{FF2B5EF4-FFF2-40B4-BE49-F238E27FC236}">
                <a16:creationId xmlns:a16="http://schemas.microsoft.com/office/drawing/2014/main" id="{4C09B9CB-4A05-41C8-ABC4-4AFC38EF8D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8711" y="1936895"/>
            <a:ext cx="3048000" cy="2404872"/>
          </a:xfrm>
          <a:prstGeom prst="rect">
            <a:avLst/>
          </a:prstGeom>
        </p:spPr>
      </p:pic>
    </p:spTree>
    <p:extLst>
      <p:ext uri="{BB962C8B-B14F-4D97-AF65-F5344CB8AC3E}">
        <p14:creationId xmlns:p14="http://schemas.microsoft.com/office/powerpoint/2010/main" val="4126897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90E096F-8B0A-4B76-8718-10AF5CBF1070}"/>
              </a:ext>
            </a:extLst>
          </p:cNvPr>
          <p:cNvGrpSpPr/>
          <p:nvPr/>
        </p:nvGrpSpPr>
        <p:grpSpPr>
          <a:xfrm>
            <a:off x="456400" y="1417637"/>
            <a:ext cx="8230400" cy="4078288"/>
            <a:chOff x="456400" y="1417637"/>
            <a:chExt cx="8230400" cy="4078288"/>
          </a:xfrm>
        </p:grpSpPr>
        <p:pic>
          <p:nvPicPr>
            <p:cNvPr id="8" name="Picture 7"/>
            <p:cNvPicPr>
              <a:picLocks noChangeAspect="1"/>
            </p:cNvPicPr>
            <p:nvPr/>
          </p:nvPicPr>
          <p:blipFill rotWithShape="1">
            <a:blip r:embed="rId3"/>
            <a:srcRect b="11626"/>
            <a:stretch/>
          </p:blipFill>
          <p:spPr>
            <a:xfrm>
              <a:off x="456400" y="1417637"/>
              <a:ext cx="8230400" cy="4078287"/>
            </a:xfrm>
            <a:prstGeom prst="rect">
              <a:avLst/>
            </a:prstGeom>
          </p:spPr>
        </p:pic>
        <p:pic>
          <p:nvPicPr>
            <p:cNvPr id="3" name="Picture 2">
              <a:extLst>
                <a:ext uri="{FF2B5EF4-FFF2-40B4-BE49-F238E27FC236}">
                  <a16:creationId xmlns:a16="http://schemas.microsoft.com/office/drawing/2014/main" id="{BA692179-C2EB-4A01-87CE-5F6454E3C674}"/>
                </a:ext>
              </a:extLst>
            </p:cNvPr>
            <p:cNvPicPr>
              <a:picLocks noChangeAspect="1"/>
            </p:cNvPicPr>
            <p:nvPr/>
          </p:nvPicPr>
          <p:blipFill rotWithShape="1">
            <a:blip r:embed="rId4"/>
            <a:srcRect l="9822" t="58585" r="7766" b="9183"/>
            <a:stretch/>
          </p:blipFill>
          <p:spPr>
            <a:xfrm>
              <a:off x="514518" y="3698051"/>
              <a:ext cx="8172282" cy="1797874"/>
            </a:xfrm>
            <a:prstGeom prst="rect">
              <a:avLst/>
            </a:prstGeom>
          </p:spPr>
        </p:pic>
      </p:grpSp>
      <p:pic>
        <p:nvPicPr>
          <p:cNvPr id="9" name="Picture 8" descr="A screenshot of a social media post&#10;&#10;Description generated with very high confidence">
            <a:extLst>
              <a:ext uri="{FF2B5EF4-FFF2-40B4-BE49-F238E27FC236}">
                <a16:creationId xmlns:a16="http://schemas.microsoft.com/office/drawing/2014/main" id="{4D40C6A3-3D86-40D4-B00C-68D3E651B9FB}"/>
              </a:ext>
            </a:extLst>
          </p:cNvPr>
          <p:cNvPicPr>
            <a:picLocks noChangeAspect="1"/>
          </p:cNvPicPr>
          <p:nvPr/>
        </p:nvPicPr>
        <p:blipFill rotWithShape="1">
          <a:blip r:embed="rId5"/>
          <a:srcRect l="8922" t="9018" r="7725" b="46826"/>
          <a:stretch/>
        </p:blipFill>
        <p:spPr>
          <a:xfrm>
            <a:off x="456400" y="3925126"/>
            <a:ext cx="8269290" cy="2413115"/>
          </a:xfrm>
          <a:prstGeom prst="rect">
            <a:avLst/>
          </a:prstGeom>
        </p:spPr>
      </p:pic>
      <p:sp>
        <p:nvSpPr>
          <p:cNvPr id="7" name="Callout: Line 6"/>
          <p:cNvSpPr/>
          <p:nvPr/>
        </p:nvSpPr>
        <p:spPr>
          <a:xfrm>
            <a:off x="5681663" y="3324004"/>
            <a:ext cx="3338512" cy="1043354"/>
          </a:xfrm>
          <a:prstGeom prst="borderCallout1">
            <a:avLst>
              <a:gd name="adj1" fmla="val 18750"/>
              <a:gd name="adj2" fmla="val -8333"/>
              <a:gd name="adj3" fmla="val 87261"/>
              <a:gd name="adj4" fmla="val -67006"/>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dirty="0"/>
              <a:t>Options available for an institutions that receive printed transcripts</a:t>
            </a:r>
          </a:p>
        </p:txBody>
      </p:sp>
      <p:sp>
        <p:nvSpPr>
          <p:cNvPr id="10" name="Callout: Line 9">
            <a:extLst>
              <a:ext uri="{FF2B5EF4-FFF2-40B4-BE49-F238E27FC236}">
                <a16:creationId xmlns:a16="http://schemas.microsoft.com/office/drawing/2014/main" id="{2A87CE87-D45B-46F3-A7A6-2462F935FDE3}"/>
              </a:ext>
            </a:extLst>
          </p:cNvPr>
          <p:cNvSpPr/>
          <p:nvPr/>
        </p:nvSpPr>
        <p:spPr>
          <a:xfrm>
            <a:off x="5681663" y="4452570"/>
            <a:ext cx="3338512" cy="1441243"/>
          </a:xfrm>
          <a:prstGeom prst="borderCallout1">
            <a:avLst>
              <a:gd name="adj1" fmla="val 18750"/>
              <a:gd name="adj2" fmla="val -8333"/>
              <a:gd name="adj3" fmla="val 71741"/>
              <a:gd name="adj4" fmla="val -66292"/>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dirty="0"/>
              <a:t>Options available for an institutions that receive the TRAX electronic batch file</a:t>
            </a:r>
          </a:p>
        </p:txBody>
      </p:sp>
      <p:sp>
        <p:nvSpPr>
          <p:cNvPr id="6" name="Title 5">
            <a:extLst>
              <a:ext uri="{FF2B5EF4-FFF2-40B4-BE49-F238E27FC236}">
                <a16:creationId xmlns:a16="http://schemas.microsoft.com/office/drawing/2014/main" id="{EA3E91D5-C307-48E8-A853-3ADFFB19C962}"/>
              </a:ext>
            </a:extLst>
          </p:cNvPr>
          <p:cNvSpPr>
            <a:spLocks noGrp="1"/>
          </p:cNvSpPr>
          <p:nvPr>
            <p:ph type="title"/>
          </p:nvPr>
        </p:nvSpPr>
        <p:spPr/>
        <p:txBody>
          <a:bodyPr/>
          <a:lstStyle/>
          <a:p>
            <a:r>
              <a:rPr lang="en-US" dirty="0"/>
              <a:t>Step 2 – Choose send option</a:t>
            </a:r>
          </a:p>
        </p:txBody>
      </p:sp>
      <p:sp>
        <p:nvSpPr>
          <p:cNvPr id="2" name="TextBox 1">
            <a:extLst>
              <a:ext uri="{FF2B5EF4-FFF2-40B4-BE49-F238E27FC236}">
                <a16:creationId xmlns:a16="http://schemas.microsoft.com/office/drawing/2014/main" id="{AFC3D51E-1B42-4764-8FCD-444D839FA397}"/>
              </a:ext>
            </a:extLst>
          </p:cNvPr>
          <p:cNvSpPr txBox="1"/>
          <p:nvPr/>
        </p:nvSpPr>
        <p:spPr>
          <a:xfrm>
            <a:off x="170713" y="6236720"/>
            <a:ext cx="8840663" cy="461665"/>
          </a:xfrm>
          <a:prstGeom prst="rect">
            <a:avLst/>
          </a:prstGeom>
          <a:noFill/>
        </p:spPr>
        <p:txBody>
          <a:bodyPr wrap="square" rtlCol="0">
            <a:spAutoFit/>
          </a:bodyPr>
          <a:lstStyle/>
          <a:p>
            <a:r>
              <a:rPr lang="en-US" sz="2400" b="1" dirty="0">
                <a:highlight>
                  <a:srgbClr val="FFFF00"/>
                </a:highlight>
              </a:rPr>
              <a:t>Send Interim and Final Marks when they become available.</a:t>
            </a:r>
          </a:p>
        </p:txBody>
      </p:sp>
      <p:sp>
        <p:nvSpPr>
          <p:cNvPr id="5" name="Arrow: Curved Up 4">
            <a:extLst>
              <a:ext uri="{FF2B5EF4-FFF2-40B4-BE49-F238E27FC236}">
                <a16:creationId xmlns:a16="http://schemas.microsoft.com/office/drawing/2014/main" id="{2BA01471-265D-41AC-AAA2-99D53BEF879A}"/>
              </a:ext>
            </a:extLst>
          </p:cNvPr>
          <p:cNvSpPr/>
          <p:nvPr/>
        </p:nvSpPr>
        <p:spPr>
          <a:xfrm rot="11594661">
            <a:off x="3175379" y="5153341"/>
            <a:ext cx="1216152" cy="73030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20274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stretch>
            <a:fillRect/>
          </a:stretch>
        </p:blipFill>
        <p:spPr>
          <a:xfrm>
            <a:off x="457200" y="1417638"/>
            <a:ext cx="8229600" cy="4627112"/>
          </a:xfrm>
          <a:prstGeom prst="rect">
            <a:avLst/>
          </a:prstGeom>
        </p:spPr>
      </p:pic>
      <p:sp>
        <p:nvSpPr>
          <p:cNvPr id="6" name="Callout: Line 5"/>
          <p:cNvSpPr/>
          <p:nvPr/>
        </p:nvSpPr>
        <p:spPr>
          <a:xfrm>
            <a:off x="6502400" y="4797152"/>
            <a:ext cx="2547814" cy="1169895"/>
          </a:xfrm>
          <a:prstGeom prst="borderCallout1">
            <a:avLst>
              <a:gd name="adj1" fmla="val 18750"/>
              <a:gd name="adj2" fmla="val -8333"/>
              <a:gd name="adj3" fmla="val 76923"/>
              <a:gd name="adj4" fmla="val -7404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Preview of Transcript prior to sending</a:t>
            </a:r>
          </a:p>
        </p:txBody>
      </p:sp>
      <p:sp>
        <p:nvSpPr>
          <p:cNvPr id="7" name="Callout: Line 6"/>
          <p:cNvSpPr/>
          <p:nvPr/>
        </p:nvSpPr>
        <p:spPr>
          <a:xfrm>
            <a:off x="6392984" y="1700808"/>
            <a:ext cx="2657229" cy="1597283"/>
          </a:xfrm>
          <a:prstGeom prst="borderCallout1">
            <a:avLst>
              <a:gd name="adj1" fmla="val 18750"/>
              <a:gd name="adj2" fmla="val -8333"/>
              <a:gd name="adj3" fmla="val 56543"/>
              <a:gd name="adj4" fmla="val -10052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Informational message area to warn students of any exam marks that may not yet be complete</a:t>
            </a:r>
          </a:p>
        </p:txBody>
      </p:sp>
      <p:sp>
        <p:nvSpPr>
          <p:cNvPr id="5" name="Title 4">
            <a:extLst>
              <a:ext uri="{FF2B5EF4-FFF2-40B4-BE49-F238E27FC236}">
                <a16:creationId xmlns:a16="http://schemas.microsoft.com/office/drawing/2014/main" id="{9F89ED1F-B723-45ED-8E42-75F412931FB4}"/>
              </a:ext>
            </a:extLst>
          </p:cNvPr>
          <p:cNvSpPr>
            <a:spLocks noGrp="1"/>
          </p:cNvSpPr>
          <p:nvPr>
            <p:ph type="title"/>
          </p:nvPr>
        </p:nvSpPr>
        <p:spPr/>
        <p:txBody>
          <a:bodyPr/>
          <a:lstStyle/>
          <a:p>
            <a:r>
              <a:rPr lang="en-US" dirty="0"/>
              <a:t>Step 3 – Confirm and add to cart</a:t>
            </a:r>
          </a:p>
        </p:txBody>
      </p:sp>
    </p:spTree>
    <p:extLst>
      <p:ext uri="{BB962C8B-B14F-4D97-AF65-F5344CB8AC3E}">
        <p14:creationId xmlns:p14="http://schemas.microsoft.com/office/powerpoint/2010/main" val="3151443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57200" y="1417638"/>
            <a:ext cx="8229600" cy="3472918"/>
          </a:xfrm>
          <a:prstGeom prst="rect">
            <a:avLst/>
          </a:prstGeom>
        </p:spPr>
      </p:pic>
      <p:sp>
        <p:nvSpPr>
          <p:cNvPr id="8" name="Callout: Line 7"/>
          <p:cNvSpPr/>
          <p:nvPr/>
        </p:nvSpPr>
        <p:spPr>
          <a:xfrm>
            <a:off x="5838853" y="2473732"/>
            <a:ext cx="3054294" cy="1198866"/>
          </a:xfrm>
          <a:prstGeom prst="borderCallout1">
            <a:avLst>
              <a:gd name="adj1" fmla="val 18750"/>
              <a:gd name="adj2" fmla="val -8333"/>
              <a:gd name="adj3" fmla="val 130942"/>
              <a:gd name="adj4" fmla="val -7277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Lists all of the institutions (Order Details) that constitute a particular Order</a:t>
            </a:r>
          </a:p>
        </p:txBody>
      </p:sp>
      <p:pic>
        <p:nvPicPr>
          <p:cNvPr id="3" name="Picture 2">
            <a:extLst>
              <a:ext uri="{FF2B5EF4-FFF2-40B4-BE49-F238E27FC236}">
                <a16:creationId xmlns:a16="http://schemas.microsoft.com/office/drawing/2014/main" id="{3BD656FE-A1A9-48D0-8055-09D098891C33}"/>
              </a:ext>
            </a:extLst>
          </p:cNvPr>
          <p:cNvPicPr>
            <a:picLocks noChangeAspect="1"/>
          </p:cNvPicPr>
          <p:nvPr/>
        </p:nvPicPr>
        <p:blipFill rotWithShape="1">
          <a:blip r:embed="rId4"/>
          <a:srcRect l="2724" t="63136" r="644" b="12804"/>
          <a:stretch/>
        </p:blipFill>
        <p:spPr>
          <a:xfrm>
            <a:off x="467249" y="4073857"/>
            <a:ext cx="8219552" cy="1029793"/>
          </a:xfrm>
          <a:prstGeom prst="rect">
            <a:avLst/>
          </a:prstGeom>
        </p:spPr>
      </p:pic>
      <p:sp>
        <p:nvSpPr>
          <p:cNvPr id="9" name="Callout: Line 8"/>
          <p:cNvSpPr/>
          <p:nvPr/>
        </p:nvSpPr>
        <p:spPr>
          <a:xfrm>
            <a:off x="1979712" y="4997775"/>
            <a:ext cx="4906609" cy="1527569"/>
          </a:xfrm>
          <a:prstGeom prst="borderCallout1">
            <a:avLst>
              <a:gd name="adj1" fmla="val 46611"/>
              <a:gd name="adj2" fmla="val 101987"/>
              <a:gd name="adj3" fmla="val -41145"/>
              <a:gd name="adj4" fmla="val 105806"/>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Some institutions (capable of receiving XML transcripts) will have a link on the Item Status to provide more information about when your transcript was sent and when it was received</a:t>
            </a:r>
          </a:p>
        </p:txBody>
      </p:sp>
      <p:sp>
        <p:nvSpPr>
          <p:cNvPr id="5" name="Title 4">
            <a:extLst>
              <a:ext uri="{FF2B5EF4-FFF2-40B4-BE49-F238E27FC236}">
                <a16:creationId xmlns:a16="http://schemas.microsoft.com/office/drawing/2014/main" id="{4131C492-6EF2-401C-A22F-A09C962653A3}"/>
              </a:ext>
            </a:extLst>
          </p:cNvPr>
          <p:cNvSpPr>
            <a:spLocks noGrp="1"/>
          </p:cNvSpPr>
          <p:nvPr>
            <p:ph type="title"/>
          </p:nvPr>
        </p:nvSpPr>
        <p:spPr/>
        <p:txBody>
          <a:bodyPr/>
          <a:lstStyle/>
          <a:p>
            <a:r>
              <a:rPr lang="en-US" dirty="0"/>
              <a:t>Review Order Details</a:t>
            </a:r>
          </a:p>
        </p:txBody>
      </p:sp>
    </p:spTree>
    <p:extLst>
      <p:ext uri="{BB962C8B-B14F-4D97-AF65-F5344CB8AC3E}">
        <p14:creationId xmlns:p14="http://schemas.microsoft.com/office/powerpoint/2010/main" val="21487240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128758-B27A-4C8D-BDDB-12AF3AFA012A}"/>
              </a:ext>
            </a:extLst>
          </p:cNvPr>
          <p:cNvSpPr>
            <a:spLocks noGrp="1"/>
          </p:cNvSpPr>
          <p:nvPr>
            <p:ph type="title"/>
          </p:nvPr>
        </p:nvSpPr>
        <p:spPr/>
        <p:txBody>
          <a:bodyPr/>
          <a:lstStyle/>
          <a:p>
            <a:r>
              <a:rPr lang="en-US" dirty="0"/>
              <a:t>For more information</a:t>
            </a:r>
          </a:p>
        </p:txBody>
      </p:sp>
      <p:sp>
        <p:nvSpPr>
          <p:cNvPr id="3" name="Content Placeholder 2"/>
          <p:cNvSpPr>
            <a:spLocks noGrp="1"/>
          </p:cNvSpPr>
          <p:nvPr>
            <p:ph idx="1"/>
          </p:nvPr>
        </p:nvSpPr>
        <p:spPr>
          <a:xfrm>
            <a:off x="323528" y="1273840"/>
            <a:ext cx="7994850" cy="3880773"/>
          </a:xfrm>
        </p:spPr>
        <p:txBody>
          <a:bodyPr>
            <a:normAutofit/>
          </a:bodyPr>
          <a:lstStyle/>
          <a:p>
            <a:pPr marL="0" indent="0" algn="ctr">
              <a:buNone/>
            </a:pPr>
            <a:endParaRPr lang="en-US" sz="4000" dirty="0"/>
          </a:p>
          <a:p>
            <a:pPr marL="0" indent="0" algn="ctr">
              <a:buNone/>
            </a:pPr>
            <a:r>
              <a:rPr lang="en-US" sz="4000" dirty="0"/>
              <a:t>Ministry of Education</a:t>
            </a:r>
          </a:p>
          <a:p>
            <a:pPr marL="0" indent="0" algn="ctr">
              <a:buNone/>
            </a:pPr>
            <a:r>
              <a:rPr lang="en-US" sz="4000" dirty="0"/>
              <a:t>Student Certification Branch	</a:t>
            </a:r>
          </a:p>
          <a:p>
            <a:pPr marL="0" indent="0" algn="ctr">
              <a:buNone/>
            </a:pPr>
            <a:r>
              <a:rPr lang="en-US" sz="4000" dirty="0"/>
              <a:t>Email: </a:t>
            </a:r>
            <a:r>
              <a:rPr lang="en-US" sz="4000" dirty="0">
                <a:hlinkClick r:id="rId3"/>
              </a:rPr>
              <a:t>student.certification@gov.bc.ca</a:t>
            </a:r>
            <a:r>
              <a:rPr lang="en-US" sz="4000" dirty="0"/>
              <a:t> </a:t>
            </a:r>
          </a:p>
        </p:txBody>
      </p:sp>
    </p:spTree>
    <p:extLst>
      <p:ext uri="{BB962C8B-B14F-4D97-AF65-F5344CB8AC3E}">
        <p14:creationId xmlns:p14="http://schemas.microsoft.com/office/powerpoint/2010/main" val="2516112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041ACD4-88D9-4AAE-B87E-201987544D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9799" y="1890173"/>
            <a:ext cx="2057393" cy="1253724"/>
          </a:xfrm>
          <a:prstGeom prst="rect">
            <a:avLst/>
          </a:prstGeom>
        </p:spPr>
      </p:pic>
      <p:sp>
        <p:nvSpPr>
          <p:cNvPr id="2" name="Title 1"/>
          <p:cNvSpPr>
            <a:spLocks noGrp="1"/>
          </p:cNvSpPr>
          <p:nvPr>
            <p:ph type="title"/>
          </p:nvPr>
        </p:nvSpPr>
        <p:spPr>
          <a:xfrm>
            <a:off x="737126" y="173067"/>
            <a:ext cx="5582917" cy="1252728"/>
          </a:xfrm>
        </p:spPr>
        <p:txBody>
          <a:bodyPr>
            <a:normAutofit fontScale="90000"/>
          </a:bodyPr>
          <a:lstStyle/>
          <a:p>
            <a:r>
              <a:rPr lang="en-US" dirty="0">
                <a:latin typeface="Aharoni" panose="02010803020104030203" pitchFamily="2" charset="-79"/>
                <a:cs typeface="Aharoni" panose="02010803020104030203" pitchFamily="2" charset="-79"/>
              </a:rPr>
              <a:t>Headed to Post Secondary? </a:t>
            </a:r>
            <a:br>
              <a:rPr lang="en-US" dirty="0">
                <a:latin typeface="Aharoni" panose="02010803020104030203" pitchFamily="2" charset="-79"/>
                <a:cs typeface="Aharoni" panose="02010803020104030203" pitchFamily="2" charset="-79"/>
              </a:rPr>
            </a:br>
            <a:r>
              <a:rPr lang="en-US" dirty="0">
                <a:latin typeface="Aharoni" panose="02010803020104030203" pitchFamily="2" charset="-79"/>
                <a:cs typeface="Aharoni" panose="02010803020104030203" pitchFamily="2" charset="-79"/>
              </a:rPr>
              <a:t>- Do Your Research! </a:t>
            </a:r>
            <a:br>
              <a:rPr lang="en-US" dirty="0"/>
            </a:br>
            <a:endParaRPr lang="en-US" dirty="0"/>
          </a:p>
        </p:txBody>
      </p:sp>
      <p:sp>
        <p:nvSpPr>
          <p:cNvPr id="3" name="Content Placeholder 2"/>
          <p:cNvSpPr>
            <a:spLocks noGrp="1"/>
          </p:cNvSpPr>
          <p:nvPr>
            <p:ph idx="1"/>
          </p:nvPr>
        </p:nvSpPr>
        <p:spPr>
          <a:xfrm>
            <a:off x="457200" y="1600200"/>
            <a:ext cx="8229600" cy="5105400"/>
          </a:xfrm>
        </p:spPr>
        <p:txBody>
          <a:bodyPr>
            <a:normAutofit/>
          </a:bodyPr>
          <a:lstStyle/>
          <a:p>
            <a:pPr marL="0" indent="0">
              <a:buNone/>
            </a:pPr>
            <a:endParaRPr lang="en-US" sz="2000" dirty="0"/>
          </a:p>
          <a:p>
            <a:pPr marL="0" indent="0">
              <a:buNone/>
            </a:pPr>
            <a:r>
              <a:rPr lang="en-US" sz="2000" dirty="0"/>
              <a:t>	</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922" y="1660766"/>
            <a:ext cx="957605" cy="90874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3666" y="3422004"/>
            <a:ext cx="2091750" cy="486874"/>
          </a:xfrm>
          <a:prstGeom prst="rect">
            <a:avLst/>
          </a:prstGeom>
        </p:spPr>
      </p:pic>
      <p:pic>
        <p:nvPicPr>
          <p:cNvPr id="9" name="Picture 8"/>
          <p:cNvPicPr>
            <a:picLocks noChangeAspect="1"/>
          </p:cNvPicPr>
          <p:nvPr/>
        </p:nvPicPr>
        <p:blipFill>
          <a:blip r:embed="rId6"/>
          <a:stretch>
            <a:fillRect/>
          </a:stretch>
        </p:blipFill>
        <p:spPr>
          <a:xfrm>
            <a:off x="3300702" y="1579951"/>
            <a:ext cx="1558540" cy="782928"/>
          </a:xfrm>
          <a:prstGeom prst="rect">
            <a:avLst/>
          </a:prstGeom>
        </p:spPr>
      </p:pic>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87998" y="2665394"/>
            <a:ext cx="1498802"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96174" y="374436"/>
            <a:ext cx="1190626" cy="1081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0" y="4080171"/>
            <a:ext cx="8382000" cy="2246769"/>
          </a:xfrm>
          <a:prstGeom prst="rect">
            <a:avLst/>
          </a:prstGeom>
          <a:noFill/>
        </p:spPr>
        <p:txBody>
          <a:bodyPr wrap="square" rtlCol="0">
            <a:spAutoFit/>
          </a:bodyPr>
          <a:lstStyle/>
          <a:p>
            <a:pPr algn="ctr"/>
            <a:r>
              <a:rPr lang="en-US" sz="2000" dirty="0">
                <a:latin typeface="Aharoni" panose="02010803020104030203" pitchFamily="2" charset="-79"/>
                <a:cs typeface="Aharoni" panose="02010803020104030203" pitchFamily="2" charset="-79"/>
              </a:rPr>
              <a:t>Go to </a:t>
            </a:r>
            <a:r>
              <a:rPr lang="en-US" sz="2000" u="sng" dirty="0">
                <a:latin typeface="Aharoni" panose="02010803020104030203" pitchFamily="2" charset="-79"/>
                <a:cs typeface="Aharoni" panose="02010803020104030203" pitchFamily="2" charset="-79"/>
              </a:rPr>
              <a:t>Post-Secondary Websites</a:t>
            </a:r>
            <a:r>
              <a:rPr lang="en-US" sz="2000" dirty="0">
                <a:latin typeface="Aharoni" panose="02010803020104030203" pitchFamily="2" charset="-79"/>
                <a:cs typeface="Aharoni" panose="02010803020104030203" pitchFamily="2" charset="-79"/>
              </a:rPr>
              <a:t> for updated program requirements!</a:t>
            </a:r>
          </a:p>
          <a:p>
            <a:pPr algn="ctr"/>
            <a:endParaRPr lang="en-US" sz="2000" dirty="0">
              <a:latin typeface="Aharoni" panose="02010803020104030203" pitchFamily="2" charset="-79"/>
              <a:cs typeface="Aharoni" panose="02010803020104030203" pitchFamily="2" charset="-79"/>
            </a:endParaRPr>
          </a:p>
          <a:p>
            <a:pPr algn="ctr"/>
            <a:r>
              <a:rPr lang="en-US" sz="2000" dirty="0">
                <a:latin typeface="Aharoni" panose="02010803020104030203" pitchFamily="2" charset="-79"/>
                <a:cs typeface="Aharoni" panose="02010803020104030203" pitchFamily="2" charset="-79"/>
              </a:rPr>
              <a:t>Attend Information Sessions!</a:t>
            </a:r>
          </a:p>
          <a:p>
            <a:pPr algn="ctr"/>
            <a:endParaRPr lang="en-US" sz="2000" dirty="0">
              <a:latin typeface="Aharoni" panose="02010803020104030203" pitchFamily="2" charset="-79"/>
              <a:cs typeface="Aharoni" panose="02010803020104030203" pitchFamily="2" charset="-79"/>
            </a:endParaRPr>
          </a:p>
          <a:p>
            <a:pPr algn="ctr"/>
            <a:r>
              <a:rPr lang="en-US" sz="2000" u="sng" dirty="0">
                <a:latin typeface="Aharoni" panose="02010803020104030203" pitchFamily="2" charset="-79"/>
                <a:cs typeface="Aharoni" panose="02010803020104030203" pitchFamily="2" charset="-79"/>
              </a:rPr>
              <a:t>Visit Institutions </a:t>
            </a:r>
            <a:r>
              <a:rPr lang="en-US" sz="2000" dirty="0">
                <a:latin typeface="Aharoni" panose="02010803020104030203" pitchFamily="2" charset="-79"/>
                <a:cs typeface="Aharoni" panose="02010803020104030203" pitchFamily="2" charset="-79"/>
              </a:rPr>
              <a:t>of interest in person or </a:t>
            </a:r>
            <a:r>
              <a:rPr lang="en-US" sz="2000" u="sng" dirty="0">
                <a:latin typeface="Aharoni" panose="02010803020104030203" pitchFamily="2" charset="-79"/>
                <a:cs typeface="Aharoni" panose="02010803020104030203" pitchFamily="2" charset="-79"/>
              </a:rPr>
              <a:t>Virtual On-line Tours</a:t>
            </a:r>
            <a:r>
              <a:rPr lang="en-US" sz="2000" dirty="0">
                <a:latin typeface="Aharoni" panose="02010803020104030203" pitchFamily="2" charset="-79"/>
                <a:cs typeface="Aharoni" panose="02010803020104030203" pitchFamily="2" charset="-79"/>
              </a:rPr>
              <a:t>!</a:t>
            </a:r>
          </a:p>
          <a:p>
            <a:pPr algn="ctr"/>
            <a:endParaRPr lang="en-US" sz="2000" dirty="0">
              <a:latin typeface="Aharoni" panose="02010803020104030203" pitchFamily="2" charset="-79"/>
              <a:cs typeface="Aharoni" panose="02010803020104030203" pitchFamily="2" charset="-79"/>
            </a:endParaRPr>
          </a:p>
          <a:p>
            <a:pPr algn="ctr"/>
            <a:r>
              <a:rPr lang="en-US" sz="2000" u="sng" dirty="0">
                <a:latin typeface="Aharoni" panose="02010803020104030203" pitchFamily="2" charset="-79"/>
                <a:cs typeface="Aharoni" panose="02010803020104030203" pitchFamily="2" charset="-79"/>
              </a:rPr>
              <a:t>Talk to people </a:t>
            </a:r>
            <a:r>
              <a:rPr lang="en-US" sz="2000" dirty="0">
                <a:latin typeface="Aharoni" panose="02010803020104030203" pitchFamily="2" charset="-79"/>
                <a:cs typeface="Aharoni" panose="02010803020104030203" pitchFamily="2" charset="-79"/>
              </a:rPr>
              <a:t>in your life that you trust!</a:t>
            </a:r>
          </a:p>
        </p:txBody>
      </p:sp>
      <p:pic>
        <p:nvPicPr>
          <p:cNvPr id="12" name="Picture 11">
            <a:extLst>
              <a:ext uri="{FF2B5EF4-FFF2-40B4-BE49-F238E27FC236}">
                <a16:creationId xmlns:a16="http://schemas.microsoft.com/office/drawing/2014/main" id="{9CCF0005-CBAE-47E3-86C5-4C823A0A0A1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17922" y="2941357"/>
            <a:ext cx="2079346" cy="566374"/>
          </a:xfrm>
          <a:prstGeom prst="rect">
            <a:avLst/>
          </a:prstGeom>
        </p:spPr>
      </p:pic>
      <p:pic>
        <p:nvPicPr>
          <p:cNvPr id="14" name="Picture 13">
            <a:extLst>
              <a:ext uri="{FF2B5EF4-FFF2-40B4-BE49-F238E27FC236}">
                <a16:creationId xmlns:a16="http://schemas.microsoft.com/office/drawing/2014/main" id="{C01CF515-BB56-4198-91B1-E394FAA0795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08825" y="881476"/>
            <a:ext cx="1622436" cy="1376891"/>
          </a:xfrm>
          <a:prstGeom prst="rect">
            <a:avLst/>
          </a:prstGeom>
        </p:spPr>
      </p:pic>
    </p:spTree>
    <p:extLst>
      <p:ext uri="{BB962C8B-B14F-4D97-AF65-F5344CB8AC3E}">
        <p14:creationId xmlns:p14="http://schemas.microsoft.com/office/powerpoint/2010/main" val="40041835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haroni" panose="02010803020104030203" pitchFamily="2" charset="-79"/>
                <a:cs typeface="Aharoni" panose="02010803020104030203" pitchFamily="2" charset="-79"/>
              </a:rPr>
              <a:t>APPLICATION PROCESS</a:t>
            </a:r>
          </a:p>
        </p:txBody>
      </p:sp>
      <p:sp>
        <p:nvSpPr>
          <p:cNvPr id="3" name="Content Placeholder 2"/>
          <p:cNvSpPr>
            <a:spLocks noGrp="1"/>
          </p:cNvSpPr>
          <p:nvPr>
            <p:ph idx="1"/>
          </p:nvPr>
        </p:nvSpPr>
        <p:spPr>
          <a:xfrm>
            <a:off x="381000" y="2286000"/>
            <a:ext cx="8381999" cy="4267199"/>
          </a:xfrm>
          <a:solidFill>
            <a:schemeClr val="accent1">
              <a:lumMod val="20000"/>
              <a:lumOff val="80000"/>
            </a:schemeClr>
          </a:solidFill>
          <a:ln>
            <a:solidFill>
              <a:schemeClr val="bg2">
                <a:lumMod val="90000"/>
              </a:schemeClr>
            </a:solidFill>
          </a:ln>
        </p:spPr>
        <p:txBody>
          <a:bodyPr>
            <a:normAutofit/>
          </a:bodyPr>
          <a:lstStyle/>
          <a:p>
            <a:pPr lvl="1">
              <a:buFont typeface="Wingdings" panose="05000000000000000000" pitchFamily="2" charset="2"/>
              <a:buChar char="Ø"/>
            </a:pPr>
            <a:r>
              <a:rPr lang="en-US" dirty="0"/>
              <a:t>For BC Institutions </a:t>
            </a:r>
            <a:r>
              <a:rPr lang="en-US" dirty="0">
                <a:sym typeface="Wingdings"/>
              </a:rPr>
              <a:t>  </a:t>
            </a:r>
            <a:r>
              <a:rPr lang="en-US" sz="3200" dirty="0">
                <a:solidFill>
                  <a:srgbClr val="92D050"/>
                </a:solidFill>
                <a:hlinkClick r:id="rId2"/>
              </a:rPr>
              <a:t>www.applybc.ca</a:t>
            </a:r>
            <a:endParaRPr lang="en-US" sz="3200" dirty="0">
              <a:solidFill>
                <a:srgbClr val="92D050"/>
              </a:solidFill>
            </a:endParaRPr>
          </a:p>
          <a:p>
            <a:pPr marL="301943" lvl="1" indent="0">
              <a:buNone/>
            </a:pPr>
            <a:endParaRPr lang="en-US" dirty="0"/>
          </a:p>
          <a:p>
            <a:pPr lvl="1">
              <a:buFont typeface="Wingdings" panose="05000000000000000000" pitchFamily="2" charset="2"/>
              <a:buChar char="Ø"/>
            </a:pPr>
            <a:r>
              <a:rPr lang="en-US" dirty="0"/>
              <a:t>For Alberta Institutions </a:t>
            </a:r>
            <a:r>
              <a:rPr lang="en-US" dirty="0">
                <a:sym typeface="Wingdings"/>
              </a:rPr>
              <a:t>  </a:t>
            </a:r>
            <a:r>
              <a:rPr lang="en-US" sz="3200" dirty="0">
                <a:sym typeface="Wingdings"/>
                <a:hlinkClick r:id="rId3"/>
              </a:rPr>
              <a:t>www.applyalberta.ca</a:t>
            </a:r>
            <a:endParaRPr lang="en-US" sz="3200" dirty="0">
              <a:sym typeface="Wingdings"/>
            </a:endParaRPr>
          </a:p>
          <a:p>
            <a:pPr marL="301943" lvl="1" indent="0">
              <a:buNone/>
            </a:pPr>
            <a:endParaRPr lang="en-US" dirty="0">
              <a:sym typeface="Wingdings"/>
            </a:endParaRPr>
          </a:p>
          <a:p>
            <a:pPr lvl="1">
              <a:buFont typeface="Wingdings" panose="05000000000000000000" pitchFamily="2" charset="2"/>
              <a:buChar char="Ø"/>
            </a:pPr>
            <a:r>
              <a:rPr lang="en-US" dirty="0">
                <a:sym typeface="Wingdings"/>
              </a:rPr>
              <a:t>For Ontario Institutions  </a:t>
            </a:r>
            <a:r>
              <a:rPr lang="en-US" sz="3200" dirty="0">
                <a:sym typeface="Wingdings"/>
                <a:hlinkClick r:id="rId4"/>
              </a:rPr>
              <a:t>www.ouac.on.ca</a:t>
            </a:r>
            <a:r>
              <a:rPr lang="en-US" dirty="0">
                <a:sym typeface="Wingdings"/>
              </a:rPr>
              <a:t> </a:t>
            </a:r>
          </a:p>
          <a:p>
            <a:pPr marL="301943" lvl="1" indent="0">
              <a:buNone/>
            </a:pPr>
            <a:r>
              <a:rPr lang="en-US" sz="1300" dirty="0">
                <a:sym typeface="Wingdings"/>
              </a:rPr>
              <a:t>			                   	</a:t>
            </a:r>
            <a:endParaRPr lang="en-US" sz="1500" dirty="0"/>
          </a:p>
          <a:p>
            <a:pPr marL="0" indent="0" algn="ctr">
              <a:buNone/>
            </a:pPr>
            <a:r>
              <a:rPr lang="en-US" sz="3200" dirty="0">
                <a:latin typeface="Aharoni" panose="02010803020104030203" pitchFamily="2" charset="-79"/>
                <a:cs typeface="Aharoni" panose="02010803020104030203" pitchFamily="2" charset="-79"/>
              </a:rPr>
              <a:t>All are open now – start applying!</a:t>
            </a:r>
          </a:p>
          <a:p>
            <a:pPr marL="0" indent="0" algn="ctr">
              <a:buNone/>
            </a:pPr>
            <a:endParaRPr lang="en-US" sz="2800" dirty="0"/>
          </a:p>
        </p:txBody>
      </p:sp>
    </p:spTree>
    <p:extLst>
      <p:ext uri="{BB962C8B-B14F-4D97-AF65-F5344CB8AC3E}">
        <p14:creationId xmlns:p14="http://schemas.microsoft.com/office/powerpoint/2010/main" val="3943578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75" y="1066800"/>
            <a:ext cx="581025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3310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4968" y="2420888"/>
            <a:ext cx="5482952" cy="4678363"/>
          </a:xfrm>
        </p:spPr>
        <p:txBody>
          <a:bodyPr>
            <a:normAutofit/>
          </a:bodyPr>
          <a:lstStyle/>
          <a:p>
            <a:r>
              <a:rPr lang="en-US" dirty="0"/>
              <a:t>Constant process of inquiry and reflections</a:t>
            </a:r>
          </a:p>
          <a:p>
            <a:r>
              <a:rPr lang="en-US" dirty="0"/>
              <a:t>College/University does NOT </a:t>
            </a:r>
            <a:r>
              <a:rPr lang="en-US" u="sng" dirty="0"/>
              <a:t>guarantee</a:t>
            </a:r>
            <a:r>
              <a:rPr lang="en-US" dirty="0"/>
              <a:t> a job</a:t>
            </a:r>
          </a:p>
          <a:p>
            <a:r>
              <a:rPr lang="en-US" dirty="0"/>
              <a:t>Workforce, travel, trades, etc.</a:t>
            </a:r>
          </a:p>
          <a:p>
            <a:r>
              <a:rPr lang="en-US" dirty="0"/>
              <a:t>The world of work puts emphasis on skills, knowledge and abilities (4 key skills:  communicate, computer, continuous learning and collaboration)</a:t>
            </a:r>
          </a:p>
          <a:p>
            <a:r>
              <a:rPr lang="en-US" b="1" dirty="0"/>
              <a:t>There is more than one path to the end goal</a:t>
            </a:r>
          </a:p>
          <a:p>
            <a:r>
              <a:rPr lang="en-US" b="1" dirty="0"/>
              <a:t>Just make sure you are thinking ahead and talking about it…</a:t>
            </a:r>
          </a:p>
          <a:p>
            <a:endParaRPr lang="en-US" dirty="0"/>
          </a:p>
        </p:txBody>
      </p:sp>
      <p:sp>
        <p:nvSpPr>
          <p:cNvPr id="3" name="Title 2"/>
          <p:cNvSpPr>
            <a:spLocks noGrp="1"/>
          </p:cNvSpPr>
          <p:nvPr>
            <p:ph type="title"/>
          </p:nvPr>
        </p:nvSpPr>
        <p:spPr/>
        <p:txBody>
          <a:bodyPr>
            <a:normAutofit/>
          </a:bodyPr>
          <a:lstStyle/>
          <a:p>
            <a:r>
              <a:rPr lang="en-US" dirty="0"/>
              <a:t>Don’t Worry if you don’t have it figured out just yet…</a:t>
            </a: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88793" y="1752600"/>
            <a:ext cx="226702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4495800"/>
            <a:ext cx="1833562" cy="1775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412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7408333" cy="4484712"/>
          </a:xfrm>
        </p:spPr>
        <p:txBody>
          <a:bodyPr>
            <a:normAutofit/>
          </a:bodyPr>
          <a:lstStyle/>
          <a:p>
            <a:pPr lvl="2"/>
            <a:endParaRPr lang="en-US" sz="2000" dirty="0"/>
          </a:p>
          <a:p>
            <a:pPr lvl="2"/>
            <a:r>
              <a:rPr lang="en-US" sz="2000" dirty="0"/>
              <a:t>Post Secondary Opportunities</a:t>
            </a:r>
          </a:p>
          <a:p>
            <a:pPr lvl="2"/>
            <a:r>
              <a:rPr lang="en-US" sz="2000" dirty="0"/>
              <a:t>Program Information</a:t>
            </a:r>
          </a:p>
          <a:p>
            <a:pPr lvl="2"/>
            <a:r>
              <a:rPr lang="en-US" sz="2000" dirty="0"/>
              <a:t>Scholarships, Awards, Student Loans, Bursaries</a:t>
            </a:r>
          </a:p>
          <a:p>
            <a:pPr lvl="2"/>
            <a:r>
              <a:rPr lang="en-US" sz="2000" dirty="0"/>
              <a:t>Employment Opportunities</a:t>
            </a:r>
          </a:p>
          <a:p>
            <a:pPr lvl="2"/>
            <a:r>
              <a:rPr lang="en-US" sz="2000" dirty="0"/>
              <a:t>Volunteer Opportunities</a:t>
            </a:r>
          </a:p>
          <a:p>
            <a:pPr lvl="2"/>
            <a:r>
              <a:rPr lang="en-US" sz="2000" dirty="0"/>
              <a:t>Be sure to stay tuned to the Career Centre TV monitor and the Kodiak for announcements related to any of these</a:t>
            </a:r>
          </a:p>
          <a:p>
            <a:pPr lvl="2"/>
            <a:r>
              <a:rPr lang="en-US" sz="2000" dirty="0"/>
              <a:t>MAKE SURE YOU HAVE DONE YOUR OWN RESEARCH FIRST!!!</a:t>
            </a:r>
          </a:p>
          <a:p>
            <a:pPr marL="627063" lvl="2" indent="0">
              <a:buNone/>
            </a:pPr>
            <a:endParaRPr lang="en-US" dirty="0"/>
          </a:p>
          <a:p>
            <a:pPr lvl="2"/>
            <a:endParaRPr lang="en-US" dirty="0"/>
          </a:p>
        </p:txBody>
      </p:sp>
      <p:sp>
        <p:nvSpPr>
          <p:cNvPr id="2" name="Title 1"/>
          <p:cNvSpPr>
            <a:spLocks noGrp="1"/>
          </p:cNvSpPr>
          <p:nvPr>
            <p:ph type="title"/>
          </p:nvPr>
        </p:nvSpPr>
        <p:spPr>
          <a:xfrm>
            <a:off x="179512" y="499872"/>
            <a:ext cx="7418784" cy="1252728"/>
          </a:xfrm>
        </p:spPr>
        <p:txBody>
          <a:bodyPr>
            <a:normAutofit/>
          </a:bodyPr>
          <a:lstStyle/>
          <a:p>
            <a:pPr algn="l"/>
            <a:r>
              <a:rPr lang="en-US" dirty="0"/>
              <a:t>The </a:t>
            </a:r>
            <a:r>
              <a:rPr lang="en-US" b="1" dirty="0">
                <a:effectLst>
                  <a:outerShdw blurRad="38100" dist="38100" dir="2700000" algn="tl">
                    <a:srgbClr val="000000">
                      <a:alpha val="43137"/>
                    </a:srgbClr>
                  </a:outerShdw>
                </a:effectLst>
              </a:rPr>
              <a:t>CAREER CENTRE </a:t>
            </a:r>
            <a:r>
              <a:rPr lang="en-US" dirty="0"/>
              <a:t>is your one-stop shop for all things related to:</a:t>
            </a:r>
          </a:p>
        </p:txBody>
      </p:sp>
    </p:spTree>
    <p:extLst>
      <p:ext uri="{BB962C8B-B14F-4D97-AF65-F5344CB8AC3E}">
        <p14:creationId xmlns:p14="http://schemas.microsoft.com/office/powerpoint/2010/main" val="2384999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“If it is to be, it is up to me!”</a:t>
            </a:r>
          </a:p>
        </p:txBody>
      </p:sp>
      <p:sp>
        <p:nvSpPr>
          <p:cNvPr id="4" name="Rectangle 3"/>
          <p:cNvSpPr/>
          <p:nvPr/>
        </p:nvSpPr>
        <p:spPr>
          <a:xfrm>
            <a:off x="2454565" y="2679198"/>
            <a:ext cx="2892138" cy="1754326"/>
          </a:xfrm>
          <a:prstGeom prst="rect">
            <a:avLst/>
          </a:prstGeom>
          <a:noFill/>
        </p:spPr>
        <p:txBody>
          <a:bodyPr wrap="none" lIns="91440" tIns="45720" rIns="91440" bIns="45720">
            <a:spAutoFit/>
          </a:bodyPr>
          <a:lstStyle/>
          <a:p>
            <a:pPr algn="ctr"/>
            <a:r>
              <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 Many </a:t>
            </a:r>
          </a:p>
          <a:p>
            <a:pPr algn="ctr"/>
            <a:r>
              <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choices</a:t>
            </a:r>
          </a:p>
        </p:txBody>
      </p:sp>
      <p:sp>
        <p:nvSpPr>
          <p:cNvPr id="5" name="TextBox 4"/>
          <p:cNvSpPr txBox="1"/>
          <p:nvPr/>
        </p:nvSpPr>
        <p:spPr>
          <a:xfrm>
            <a:off x="1524000" y="1920895"/>
            <a:ext cx="1861131"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TRAVEL</a:t>
            </a:r>
          </a:p>
        </p:txBody>
      </p:sp>
      <p:sp>
        <p:nvSpPr>
          <p:cNvPr id="6" name="TextBox 5"/>
          <p:cNvSpPr txBox="1"/>
          <p:nvPr/>
        </p:nvSpPr>
        <p:spPr>
          <a:xfrm>
            <a:off x="1454440" y="5734688"/>
            <a:ext cx="1387766"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WORK</a:t>
            </a:r>
          </a:p>
        </p:txBody>
      </p:sp>
      <p:sp>
        <p:nvSpPr>
          <p:cNvPr id="8" name="TextBox 7"/>
          <p:cNvSpPr txBox="1"/>
          <p:nvPr/>
        </p:nvSpPr>
        <p:spPr>
          <a:xfrm>
            <a:off x="6027596" y="3886200"/>
            <a:ext cx="2668729"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UNIVERSITY</a:t>
            </a:r>
          </a:p>
        </p:txBody>
      </p:sp>
      <p:sp>
        <p:nvSpPr>
          <p:cNvPr id="10" name="TextBox 9"/>
          <p:cNvSpPr txBox="1"/>
          <p:nvPr/>
        </p:nvSpPr>
        <p:spPr>
          <a:xfrm>
            <a:off x="397165" y="3014990"/>
            <a:ext cx="2057400"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COLLEGE</a:t>
            </a:r>
          </a:p>
        </p:txBody>
      </p:sp>
      <p:sp>
        <p:nvSpPr>
          <p:cNvPr id="11" name="TextBox 10"/>
          <p:cNvSpPr txBox="1"/>
          <p:nvPr/>
        </p:nvSpPr>
        <p:spPr>
          <a:xfrm>
            <a:off x="611560" y="4340601"/>
            <a:ext cx="1929312" cy="53721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TRADES</a:t>
            </a:r>
          </a:p>
        </p:txBody>
      </p:sp>
      <p:sp>
        <p:nvSpPr>
          <p:cNvPr id="12" name="TextBox 11"/>
          <p:cNvSpPr txBox="1"/>
          <p:nvPr/>
        </p:nvSpPr>
        <p:spPr>
          <a:xfrm>
            <a:off x="4191000" y="1705451"/>
            <a:ext cx="2286000" cy="954107"/>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GAP YEAR</a:t>
            </a:r>
          </a:p>
          <a:p>
            <a:endParaRPr lang="en-US" sz="2800" dirty="0">
              <a:latin typeface="Aharoni" panose="02010803020104030203" pitchFamily="2" charset="-79"/>
              <a:cs typeface="Aharoni" panose="02010803020104030203" pitchFamily="2" charset="-79"/>
            </a:endParaRPr>
          </a:p>
        </p:txBody>
      </p:sp>
      <p:sp>
        <p:nvSpPr>
          <p:cNvPr id="13" name="TextBox 12"/>
          <p:cNvSpPr txBox="1"/>
          <p:nvPr/>
        </p:nvSpPr>
        <p:spPr>
          <a:xfrm>
            <a:off x="6104660" y="5256338"/>
            <a:ext cx="2514600"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VOLUNTEER</a:t>
            </a:r>
          </a:p>
        </p:txBody>
      </p:sp>
      <p:sp>
        <p:nvSpPr>
          <p:cNvPr id="14" name="TextBox 13"/>
          <p:cNvSpPr txBox="1"/>
          <p:nvPr/>
        </p:nvSpPr>
        <p:spPr>
          <a:xfrm>
            <a:off x="5580112" y="2437974"/>
            <a:ext cx="3421879" cy="954107"/>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APPRENTICESHIP</a:t>
            </a:r>
            <a:r>
              <a:rPr lang="en-US" sz="2800" dirty="0"/>
              <a:t> </a:t>
            </a:r>
            <a:endParaRPr lang="en-US" sz="28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a:p>
            <a:endParaRPr lang="en-US" sz="28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5933" y="4409420"/>
            <a:ext cx="2717654" cy="217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8715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496" y="692696"/>
            <a:ext cx="7922841" cy="1667272"/>
          </a:xfrm>
        </p:spPr>
        <p:txBody>
          <a:bodyPr/>
          <a:lstStyle/>
          <a:p>
            <a:r>
              <a:rPr lang="en-US" dirty="0"/>
              <a:t>Let’s Make sure you Graduate 1</a:t>
            </a:r>
            <a:r>
              <a:rPr lang="en-US" baseline="30000" dirty="0"/>
              <a:t>st</a:t>
            </a:r>
            <a:r>
              <a:rPr lang="en-US" dirty="0"/>
              <a:t>!</a:t>
            </a:r>
          </a:p>
        </p:txBody>
      </p:sp>
      <p:sp>
        <p:nvSpPr>
          <p:cNvPr id="2" name="Content Placeholder 1"/>
          <p:cNvSpPr>
            <a:spLocks noGrp="1"/>
          </p:cNvSpPr>
          <p:nvPr>
            <p:ph idx="1"/>
          </p:nvPr>
        </p:nvSpPr>
        <p:spPr>
          <a:xfrm>
            <a:off x="395537" y="1916832"/>
            <a:ext cx="8041538" cy="3450696"/>
          </a:xfrm>
        </p:spPr>
        <p:txBody>
          <a:bodyPr/>
          <a:lstStyle/>
          <a:p>
            <a:pPr>
              <a:buFont typeface="Wingdings" panose="05000000000000000000" pitchFamily="2" charset="2"/>
              <a:buChar char="q"/>
            </a:pPr>
            <a:r>
              <a:rPr lang="en-US" b="1" dirty="0"/>
              <a:t> You MUST check your transcript on-line! Is it accurate?</a:t>
            </a:r>
          </a:p>
          <a:p>
            <a:pPr marL="0" indent="0">
              <a:buNone/>
            </a:pPr>
            <a:endParaRPr lang="en-US" b="1" dirty="0"/>
          </a:p>
          <a:p>
            <a:pPr>
              <a:buFont typeface="Wingdings" panose="05000000000000000000" pitchFamily="2" charset="2"/>
              <a:buChar char="q"/>
            </a:pPr>
            <a:r>
              <a:rPr lang="en-US" b="1" dirty="0"/>
              <a:t>Go to the Student Transcripts Service Website:</a:t>
            </a:r>
          </a:p>
          <a:p>
            <a:pPr marL="457200" lvl="1" indent="0">
              <a:buNone/>
            </a:pPr>
            <a:r>
              <a:rPr lang="en-US" sz="2000" b="1" dirty="0">
                <a:hlinkClick r:id="rId2"/>
              </a:rPr>
              <a:t>http://www2.gov.bc.ca/gov/content/education-training/k-12/support/transcripts-and-certificates</a:t>
            </a:r>
            <a:endParaRPr lang="en-US" sz="2000" b="1" dirty="0"/>
          </a:p>
          <a:p>
            <a:pPr lvl="1">
              <a:buFont typeface="Wingdings" panose="05000000000000000000" pitchFamily="2" charset="2"/>
              <a:buChar char="q"/>
            </a:pPr>
            <a:endParaRPr lang="en-US" b="1" dirty="0"/>
          </a:p>
          <a:p>
            <a:pPr>
              <a:buFont typeface="Wingdings" panose="05000000000000000000" pitchFamily="2" charset="2"/>
              <a:buChar char="q"/>
            </a:pPr>
            <a:endParaRPr lang="en-US" b="1" dirty="0"/>
          </a:p>
        </p:txBody>
      </p:sp>
      <p:pic>
        <p:nvPicPr>
          <p:cNvPr id="7" name="Picture 6">
            <a:extLst>
              <a:ext uri="{FF2B5EF4-FFF2-40B4-BE49-F238E27FC236}">
                <a16:creationId xmlns:a16="http://schemas.microsoft.com/office/drawing/2014/main" id="{28EB4EED-334E-4855-98B4-5608C08632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20" y="4221088"/>
            <a:ext cx="3992096" cy="2162806"/>
          </a:xfrm>
          <a:prstGeom prst="rect">
            <a:avLst/>
          </a:prstGeom>
        </p:spPr>
      </p:pic>
    </p:spTree>
    <p:extLst>
      <p:ext uri="{BB962C8B-B14F-4D97-AF65-F5344CB8AC3E}">
        <p14:creationId xmlns:p14="http://schemas.microsoft.com/office/powerpoint/2010/main" val="4051265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897648"/>
            <a:ext cx="7408333" cy="3450696"/>
          </a:xfrm>
        </p:spPr>
        <p:txBody>
          <a:bodyPr>
            <a:normAutofit fontScale="92500" lnSpcReduction="20000"/>
          </a:bodyPr>
          <a:lstStyle/>
          <a:p>
            <a:r>
              <a:rPr lang="en-US" dirty="0"/>
              <a:t>In order to graduate you need 80 credits </a:t>
            </a:r>
            <a:r>
              <a:rPr lang="en-US" sz="1900" dirty="0"/>
              <a:t>(</a:t>
            </a:r>
            <a:r>
              <a:rPr lang="en-US" sz="1900" dirty="0">
                <a:solidFill>
                  <a:srgbClr val="F39226"/>
                </a:solidFill>
              </a:rPr>
              <a:t>20 courses</a:t>
            </a:r>
            <a:r>
              <a:rPr lang="en-US" sz="1900" dirty="0"/>
              <a:t>)…</a:t>
            </a:r>
            <a:endParaRPr lang="en-US" dirty="0"/>
          </a:p>
          <a:p>
            <a:pPr lvl="1">
              <a:buFont typeface="Wingdings" charset="2"/>
              <a:buChar char="Ø"/>
            </a:pPr>
            <a:r>
              <a:rPr lang="en-US" dirty="0"/>
              <a:t>English 10, 11 </a:t>
            </a:r>
            <a:r>
              <a:rPr lang="en-US" b="1" dirty="0">
                <a:solidFill>
                  <a:srgbClr val="F39226"/>
                </a:solidFill>
              </a:rPr>
              <a:t>and</a:t>
            </a:r>
            <a:r>
              <a:rPr lang="en-US" dirty="0"/>
              <a:t> 12</a:t>
            </a:r>
          </a:p>
          <a:p>
            <a:pPr lvl="1">
              <a:buFont typeface="Wingdings" charset="2"/>
              <a:buChar char="Ø"/>
            </a:pPr>
            <a:r>
              <a:rPr lang="en-US" dirty="0"/>
              <a:t>Mathematics 10 </a:t>
            </a:r>
            <a:r>
              <a:rPr lang="en-US" b="1" dirty="0">
                <a:solidFill>
                  <a:srgbClr val="F39226"/>
                </a:solidFill>
              </a:rPr>
              <a:t>and</a:t>
            </a:r>
            <a:r>
              <a:rPr lang="en-US" dirty="0"/>
              <a:t> 11</a:t>
            </a:r>
          </a:p>
          <a:p>
            <a:pPr lvl="1">
              <a:buFont typeface="Wingdings" charset="2"/>
              <a:buChar char="Ø"/>
            </a:pPr>
            <a:r>
              <a:rPr lang="en-US" dirty="0"/>
              <a:t>Physical Education 10</a:t>
            </a:r>
          </a:p>
          <a:p>
            <a:pPr lvl="1">
              <a:buFont typeface="Wingdings" charset="2"/>
              <a:buChar char="Ø"/>
            </a:pPr>
            <a:r>
              <a:rPr lang="en-US" dirty="0"/>
              <a:t>Planning 10</a:t>
            </a:r>
          </a:p>
          <a:p>
            <a:pPr lvl="1">
              <a:buFont typeface="Wingdings" charset="2"/>
              <a:buChar char="Ø"/>
            </a:pPr>
            <a:r>
              <a:rPr lang="en-US" dirty="0"/>
              <a:t>Science 10 </a:t>
            </a:r>
            <a:r>
              <a:rPr lang="en-US" b="1" dirty="0">
                <a:solidFill>
                  <a:srgbClr val="F39226"/>
                </a:solidFill>
              </a:rPr>
              <a:t>and</a:t>
            </a:r>
            <a:r>
              <a:rPr lang="en-US" dirty="0"/>
              <a:t> 11</a:t>
            </a:r>
          </a:p>
          <a:p>
            <a:pPr lvl="1">
              <a:buFont typeface="Wingdings" charset="2"/>
              <a:buChar char="Ø"/>
            </a:pPr>
            <a:r>
              <a:rPr lang="en-US" dirty="0"/>
              <a:t>Social Studies 10 </a:t>
            </a:r>
            <a:r>
              <a:rPr lang="en-US" b="1" dirty="0">
                <a:solidFill>
                  <a:srgbClr val="F39226"/>
                </a:solidFill>
              </a:rPr>
              <a:t>and</a:t>
            </a:r>
            <a:r>
              <a:rPr lang="en-US" dirty="0"/>
              <a:t> 11</a:t>
            </a:r>
          </a:p>
          <a:p>
            <a:pPr lvl="1">
              <a:buFont typeface="Wingdings" charset="2"/>
              <a:buChar char="Ø"/>
            </a:pPr>
            <a:r>
              <a:rPr lang="en-US" dirty="0"/>
              <a:t>A Fine Art </a:t>
            </a:r>
            <a:r>
              <a:rPr lang="en-US" b="1" dirty="0">
                <a:solidFill>
                  <a:srgbClr val="F39226"/>
                </a:solidFill>
              </a:rPr>
              <a:t>or</a:t>
            </a:r>
            <a:r>
              <a:rPr lang="en-US" dirty="0"/>
              <a:t> An Applied Skill 10, 11</a:t>
            </a:r>
            <a:r>
              <a:rPr lang="en-US" b="1" dirty="0">
                <a:solidFill>
                  <a:srgbClr val="F39226"/>
                </a:solidFill>
              </a:rPr>
              <a:t> or </a:t>
            </a:r>
            <a:r>
              <a:rPr lang="en-US" dirty="0"/>
              <a:t>12</a:t>
            </a:r>
          </a:p>
          <a:p>
            <a:pPr lvl="1">
              <a:buFont typeface="Wingdings" charset="2"/>
              <a:buChar char="Ø"/>
            </a:pPr>
            <a:r>
              <a:rPr lang="en-US" dirty="0"/>
              <a:t>4 Electives at the grade 10, 11 </a:t>
            </a:r>
            <a:r>
              <a:rPr lang="en-US" b="1" dirty="0">
                <a:solidFill>
                  <a:srgbClr val="F39226"/>
                </a:solidFill>
              </a:rPr>
              <a:t>or</a:t>
            </a:r>
            <a:r>
              <a:rPr lang="en-US" dirty="0"/>
              <a:t> 12 level</a:t>
            </a:r>
          </a:p>
          <a:p>
            <a:pPr lvl="1">
              <a:buFont typeface="Wingdings" charset="2"/>
              <a:buChar char="Ø"/>
            </a:pPr>
            <a:r>
              <a:rPr lang="en-US" dirty="0"/>
              <a:t>3 Electives at the grade 12 level</a:t>
            </a:r>
          </a:p>
          <a:p>
            <a:pPr lvl="1">
              <a:buFont typeface="Wingdings" charset="2"/>
              <a:buChar char="Ø"/>
            </a:pPr>
            <a:r>
              <a:rPr lang="en-US" dirty="0"/>
              <a:t>Graduation Transitions</a:t>
            </a:r>
          </a:p>
        </p:txBody>
      </p:sp>
      <p:sp>
        <p:nvSpPr>
          <p:cNvPr id="2" name="Title 1"/>
          <p:cNvSpPr>
            <a:spLocks noGrp="1"/>
          </p:cNvSpPr>
          <p:nvPr>
            <p:ph type="title"/>
          </p:nvPr>
        </p:nvSpPr>
        <p:spPr/>
        <p:txBody>
          <a:bodyPr/>
          <a:lstStyle/>
          <a:p>
            <a:r>
              <a:rPr lang="en-US" dirty="0"/>
              <a:t>A Quick Review</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457575"/>
            <a:ext cx="26289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7163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2490332"/>
            <a:ext cx="3384376" cy="1410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p:txBody>
          <a:bodyPr/>
          <a:lstStyle/>
          <a:p>
            <a:r>
              <a:rPr lang="en-US" dirty="0"/>
              <a:t>Equivalency</a:t>
            </a:r>
          </a:p>
          <a:p>
            <a:r>
              <a:rPr lang="en-US" dirty="0"/>
              <a:t>External Credits</a:t>
            </a:r>
          </a:p>
          <a:p>
            <a:r>
              <a:rPr lang="en-US" dirty="0"/>
              <a:t>Course Challenge</a:t>
            </a:r>
          </a:p>
          <a:p>
            <a:r>
              <a:rPr lang="en-US" dirty="0"/>
              <a:t>Courses take elsewhere</a:t>
            </a:r>
          </a:p>
          <a:p>
            <a:r>
              <a:rPr lang="en-US" dirty="0"/>
              <a:t>Career Programs (i.e. ACE-IT)</a:t>
            </a:r>
          </a:p>
        </p:txBody>
      </p:sp>
      <p:sp>
        <p:nvSpPr>
          <p:cNvPr id="3" name="Title 2"/>
          <p:cNvSpPr>
            <a:spLocks noGrp="1"/>
          </p:cNvSpPr>
          <p:nvPr>
            <p:ph type="title"/>
          </p:nvPr>
        </p:nvSpPr>
        <p:spPr/>
        <p:txBody>
          <a:bodyPr/>
          <a:lstStyle/>
          <a:p>
            <a:r>
              <a:rPr lang="en-US" dirty="0"/>
              <a:t>Other ways to Attain Credits</a:t>
            </a:r>
          </a:p>
        </p:txBody>
      </p:sp>
      <p:sp>
        <p:nvSpPr>
          <p:cNvPr id="4" name="TextBox 3"/>
          <p:cNvSpPr txBox="1"/>
          <p:nvPr/>
        </p:nvSpPr>
        <p:spPr>
          <a:xfrm>
            <a:off x="609599" y="4797152"/>
            <a:ext cx="7924800" cy="646331"/>
          </a:xfrm>
          <a:prstGeom prst="rect">
            <a:avLst/>
          </a:prstGeom>
          <a:noFill/>
        </p:spPr>
        <p:txBody>
          <a:bodyPr wrap="square" rtlCol="0">
            <a:spAutoFit/>
          </a:bodyPr>
          <a:lstStyle/>
          <a:p>
            <a:r>
              <a:rPr lang="en-US" dirty="0"/>
              <a:t>If you think you should be receiving some of these, but have not, bring proof of your courses to your counsellor</a:t>
            </a:r>
          </a:p>
        </p:txBody>
      </p:sp>
    </p:spTree>
    <p:extLst>
      <p:ext uri="{BB962C8B-B14F-4D97-AF65-F5344CB8AC3E}">
        <p14:creationId xmlns:p14="http://schemas.microsoft.com/office/powerpoint/2010/main" val="2621903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3600"/>
            <a:ext cx="7408333" cy="3887688"/>
          </a:xfrm>
        </p:spPr>
        <p:txBody>
          <a:bodyPr>
            <a:normAutofit/>
          </a:bodyPr>
          <a:lstStyle/>
          <a:p>
            <a:pPr marL="0" indent="0">
              <a:buNone/>
            </a:pPr>
            <a:r>
              <a:rPr lang="en-US" dirty="0"/>
              <a:t>Your GT staff are:</a:t>
            </a:r>
          </a:p>
          <a:p>
            <a:pPr marL="0" indent="0">
              <a:buNone/>
            </a:pPr>
            <a:r>
              <a:rPr lang="en-US" dirty="0"/>
              <a:t>Ms. Gay and Ms. Nunn</a:t>
            </a:r>
          </a:p>
          <a:p>
            <a:pPr marL="971550" lvl="1" indent="-514350">
              <a:buFont typeface="+mj-lt"/>
              <a:buAutoNum type="arabicPeriod"/>
            </a:pPr>
            <a:r>
              <a:rPr lang="en-US" dirty="0"/>
              <a:t>Community Connections</a:t>
            </a:r>
          </a:p>
          <a:p>
            <a:pPr marL="971550" lvl="1" indent="-514350">
              <a:buFont typeface="+mj-lt"/>
              <a:buAutoNum type="arabicPeriod"/>
            </a:pPr>
            <a:r>
              <a:rPr lang="en-US" dirty="0"/>
              <a:t>Personal Health</a:t>
            </a:r>
          </a:p>
          <a:p>
            <a:pPr marL="971550" lvl="1" indent="-514350">
              <a:buFont typeface="+mj-lt"/>
              <a:buAutoNum type="arabicPeriod"/>
            </a:pPr>
            <a:r>
              <a:rPr lang="en-US" dirty="0"/>
              <a:t>Career and Life Plan</a:t>
            </a:r>
          </a:p>
          <a:p>
            <a:pPr marL="971550" lvl="1" indent="-514350">
              <a:buFont typeface="+mj-lt"/>
              <a:buAutoNum type="arabicPeriod"/>
            </a:pPr>
            <a:r>
              <a:rPr lang="en-US" dirty="0"/>
              <a:t>Presentation</a:t>
            </a:r>
          </a:p>
          <a:p>
            <a:pPr marL="971550" lvl="1" indent="-514350">
              <a:buFont typeface="+mj-lt"/>
              <a:buAutoNum type="arabicPeriod"/>
            </a:pPr>
            <a:endParaRPr lang="en-US" dirty="0"/>
          </a:p>
          <a:p>
            <a:pPr marL="457200" lvl="1" indent="0">
              <a:buNone/>
            </a:pPr>
            <a:r>
              <a:rPr lang="en-US" dirty="0"/>
              <a:t>If you do not have your booklet, there are some more available, see one of the GT teachers or counsellors, or download from the GT portal</a:t>
            </a:r>
          </a:p>
          <a:p>
            <a:pPr marL="457200" lvl="1" indent="0">
              <a:buNone/>
            </a:pPr>
            <a:endParaRPr lang="en-US" dirty="0"/>
          </a:p>
        </p:txBody>
      </p:sp>
      <p:sp>
        <p:nvSpPr>
          <p:cNvPr id="2" name="Title 1"/>
          <p:cNvSpPr>
            <a:spLocks noGrp="1"/>
          </p:cNvSpPr>
          <p:nvPr>
            <p:ph type="title"/>
          </p:nvPr>
        </p:nvSpPr>
        <p:spPr/>
        <p:txBody>
          <a:bodyPr/>
          <a:lstStyle/>
          <a:p>
            <a:r>
              <a:rPr lang="en-US" dirty="0"/>
              <a:t>Graduation Transitions</a:t>
            </a:r>
          </a:p>
        </p:txBody>
      </p:sp>
      <p:pic>
        <p:nvPicPr>
          <p:cNvPr id="5" name="Picture 4">
            <a:extLst>
              <a:ext uri="{FF2B5EF4-FFF2-40B4-BE49-F238E27FC236}">
                <a16:creationId xmlns:a16="http://schemas.microsoft.com/office/drawing/2014/main" id="{DDC2E0BA-E960-4DA2-B642-3F66ABC19F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2366" y="1412776"/>
            <a:ext cx="3902772" cy="2877802"/>
          </a:xfrm>
          <a:prstGeom prst="rect">
            <a:avLst/>
          </a:prstGeom>
        </p:spPr>
      </p:pic>
    </p:spTree>
    <p:extLst>
      <p:ext uri="{BB962C8B-B14F-4D97-AF65-F5344CB8AC3E}">
        <p14:creationId xmlns:p14="http://schemas.microsoft.com/office/powerpoint/2010/main" val="1379109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556792"/>
            <a:ext cx="7272808" cy="1827637"/>
          </a:xfrm>
        </p:spPr>
        <p:txBody>
          <a:bodyPr>
            <a:normAutofit/>
          </a:bodyPr>
          <a:lstStyle/>
          <a:p>
            <a:r>
              <a:rPr lang="en-US" b="1" dirty="0">
                <a:solidFill>
                  <a:srgbClr val="EA9651"/>
                </a:solidFill>
              </a:rPr>
              <a:t>StudentTranscripts Service Overview</a:t>
            </a:r>
          </a:p>
        </p:txBody>
      </p:sp>
      <p:sp>
        <p:nvSpPr>
          <p:cNvPr id="3" name="Subtitle 2"/>
          <p:cNvSpPr>
            <a:spLocks noGrp="1"/>
          </p:cNvSpPr>
          <p:nvPr>
            <p:ph type="subTitle" idx="1"/>
          </p:nvPr>
        </p:nvSpPr>
        <p:spPr>
          <a:xfrm>
            <a:off x="179512" y="3861048"/>
            <a:ext cx="8496944" cy="2376264"/>
          </a:xfrm>
          <a:solidFill>
            <a:schemeClr val="accent2">
              <a:lumMod val="20000"/>
              <a:lumOff val="80000"/>
            </a:schemeClr>
          </a:solidFill>
        </p:spPr>
        <p:txBody>
          <a:bodyPr>
            <a:noAutofit/>
          </a:bodyPr>
          <a:lstStyle/>
          <a:p>
            <a:pPr algn="l"/>
            <a:endParaRPr lang="en-US" sz="3200" b="1" u="sng" dirty="0">
              <a:solidFill>
                <a:schemeClr val="accent1">
                  <a:lumMod val="75000"/>
                </a:schemeClr>
              </a:solidFill>
            </a:endParaRPr>
          </a:p>
          <a:p>
            <a:pPr algn="l"/>
            <a:r>
              <a:rPr lang="en-US" sz="3200" b="1" u="sng" dirty="0">
                <a:solidFill>
                  <a:schemeClr val="accent1">
                    <a:lumMod val="75000"/>
                  </a:schemeClr>
                </a:solidFill>
              </a:rPr>
              <a:t>Students are responsible for ensuring transcript  accuracy prior to transmission!</a:t>
            </a:r>
            <a:endParaRPr lang="en-US" sz="3200" dirty="0">
              <a:solidFill>
                <a:schemeClr val="accent1">
                  <a:lumMod val="75000"/>
                </a:schemeClr>
              </a:solidFill>
            </a:endParaRPr>
          </a:p>
        </p:txBody>
      </p:sp>
    </p:spTree>
    <p:extLst>
      <p:ext uri="{BB962C8B-B14F-4D97-AF65-F5344CB8AC3E}">
        <p14:creationId xmlns:p14="http://schemas.microsoft.com/office/powerpoint/2010/main" val="3478294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58FF69-D2A2-4397-B355-BC127AC852BE}"/>
              </a:ext>
            </a:extLst>
          </p:cNvPr>
          <p:cNvSpPr>
            <a:spLocks noGrp="1"/>
          </p:cNvSpPr>
          <p:nvPr>
            <p:ph type="title"/>
          </p:nvPr>
        </p:nvSpPr>
        <p:spPr/>
        <p:txBody>
          <a:bodyPr/>
          <a:lstStyle/>
          <a:p>
            <a:r>
              <a:rPr lang="en-US" b="1" dirty="0"/>
              <a:t>Benefits for Students</a:t>
            </a:r>
          </a:p>
        </p:txBody>
      </p:sp>
      <p:sp>
        <p:nvSpPr>
          <p:cNvPr id="2" name="Content Placeholder 1">
            <a:extLst>
              <a:ext uri="{FF2B5EF4-FFF2-40B4-BE49-F238E27FC236}">
                <a16:creationId xmlns:a16="http://schemas.microsoft.com/office/drawing/2014/main" id="{B316CE38-E00D-48FE-9E6F-FF868C149EFD}"/>
              </a:ext>
            </a:extLst>
          </p:cNvPr>
          <p:cNvSpPr>
            <a:spLocks noGrp="1"/>
          </p:cNvSpPr>
          <p:nvPr>
            <p:ph idx="1"/>
          </p:nvPr>
        </p:nvSpPr>
        <p:spPr>
          <a:xfrm>
            <a:off x="395536" y="1399390"/>
            <a:ext cx="8542906" cy="4824535"/>
          </a:xfrm>
        </p:spPr>
        <p:txBody>
          <a:bodyPr>
            <a:normAutofit lnSpcReduction="10000"/>
          </a:bodyPr>
          <a:lstStyle/>
          <a:p>
            <a:pPr marL="285750" indent="-285750">
              <a:lnSpc>
                <a:spcPct val="150000"/>
              </a:lnSpc>
              <a:buFont typeface="Arial" panose="020B0604020202020204" pitchFamily="34" charset="0"/>
              <a:buChar char="•"/>
            </a:pPr>
            <a:r>
              <a:rPr lang="en-US" sz="2400" dirty="0"/>
              <a:t>View assessment, exam marks, transcript, scholarships &amp; awards</a:t>
            </a:r>
          </a:p>
          <a:p>
            <a:pPr marL="285750" indent="-285750">
              <a:lnSpc>
                <a:spcPct val="150000"/>
              </a:lnSpc>
              <a:buFont typeface="Arial" panose="020B0604020202020204" pitchFamily="34" charset="0"/>
              <a:buChar char="•"/>
            </a:pPr>
            <a:r>
              <a:rPr lang="en-US" sz="2400" dirty="0"/>
              <a:t>Download digital, pdf or hardcopy of official transcripts</a:t>
            </a:r>
          </a:p>
          <a:p>
            <a:pPr marL="285750" indent="-285750">
              <a:lnSpc>
                <a:spcPct val="150000"/>
              </a:lnSpc>
              <a:buFont typeface="Arial" panose="020B0604020202020204" pitchFamily="34" charset="0"/>
              <a:buChar char="•"/>
            </a:pPr>
            <a:r>
              <a:rPr lang="en-US" sz="2400" b="1" u="sng" dirty="0"/>
              <a:t>Select up to 25 </a:t>
            </a:r>
            <a:r>
              <a:rPr lang="en-US" sz="2400" dirty="0"/>
              <a:t>Post-Secondary Institution (PSI) selections for FREE!</a:t>
            </a:r>
          </a:p>
          <a:p>
            <a:pPr marL="285750" indent="-285750">
              <a:lnSpc>
                <a:spcPct val="150000"/>
              </a:lnSpc>
              <a:buFont typeface="Arial" panose="020B0604020202020204" pitchFamily="34" charset="0"/>
              <a:buChar char="•"/>
            </a:pPr>
            <a:r>
              <a:rPr lang="en-US" sz="2400" dirty="0"/>
              <a:t>Request real time transfer</a:t>
            </a:r>
          </a:p>
          <a:p>
            <a:pPr marL="285750" indent="-285750">
              <a:lnSpc>
                <a:spcPct val="150000"/>
              </a:lnSpc>
              <a:buFont typeface="Arial" panose="020B0604020202020204" pitchFamily="34" charset="0"/>
              <a:buChar char="•"/>
            </a:pPr>
            <a:r>
              <a:rPr lang="en-US" sz="2400" dirty="0"/>
              <a:t>Authorize updates throughout the year</a:t>
            </a:r>
          </a:p>
          <a:p>
            <a:pPr marL="285750" indent="-285750">
              <a:lnSpc>
                <a:spcPct val="150000"/>
              </a:lnSpc>
              <a:buFont typeface="Arial" panose="020B0604020202020204" pitchFamily="34" charset="0"/>
              <a:buChar char="•"/>
            </a:pPr>
            <a:r>
              <a:rPr lang="en-US" sz="2400" dirty="0"/>
              <a:t>Feedback on status of transcript delivery</a:t>
            </a:r>
          </a:p>
          <a:p>
            <a:pPr marL="0" indent="0">
              <a:buNone/>
            </a:pPr>
            <a:endParaRPr lang="en-US" sz="2400" dirty="0"/>
          </a:p>
        </p:txBody>
      </p:sp>
      <p:sp>
        <p:nvSpPr>
          <p:cNvPr id="3" name="Slide Number Placeholder 2">
            <a:extLst>
              <a:ext uri="{FF2B5EF4-FFF2-40B4-BE49-F238E27FC236}">
                <a16:creationId xmlns:a16="http://schemas.microsoft.com/office/drawing/2014/main" id="{1ECA0B8D-3739-4649-911E-904415875598}"/>
              </a:ext>
            </a:extLst>
          </p:cNvPr>
          <p:cNvSpPr>
            <a:spLocks noGrp="1"/>
          </p:cNvSpPr>
          <p:nvPr>
            <p:ph type="sldNum" sz="quarter" idx="12"/>
          </p:nvPr>
        </p:nvSpPr>
        <p:spPr/>
        <p:txBody>
          <a:bodyPr/>
          <a:lstStyle/>
          <a:p>
            <a:pPr>
              <a:defRPr/>
            </a:pPr>
            <a:fld id="{893E29E3-B410-4C99-A22E-23A2D39CC434}" type="slidenum">
              <a:rPr lang="en-CA" smtClean="0"/>
              <a:pPr>
                <a:defRPr/>
              </a:pPr>
              <a:t>9</a:t>
            </a:fld>
            <a:endParaRPr lang="en-CA" dirty="0"/>
          </a:p>
        </p:txBody>
      </p:sp>
    </p:spTree>
    <p:extLst>
      <p:ext uri="{BB962C8B-B14F-4D97-AF65-F5344CB8AC3E}">
        <p14:creationId xmlns:p14="http://schemas.microsoft.com/office/powerpoint/2010/main" val="988645474"/>
      </p:ext>
    </p:extLst>
  </p:cSld>
  <p:clrMapOvr>
    <a:masterClrMapping/>
  </p:clrMapOvr>
</p:sld>
</file>

<file path=ppt/theme/theme1.xml><?xml version="1.0" encoding="utf-8"?>
<a:theme xmlns:a="http://schemas.openxmlformats.org/drawingml/2006/main" name="Facet">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3958F9C35676E4DBBC10D9C7B9587D7" ma:contentTypeVersion="1" ma:contentTypeDescription="Create a new document." ma:contentTypeScope="" ma:versionID="cacf52d0939b8a1b357c8a392af3fcdc">
  <xsd:schema xmlns:xsd="http://www.w3.org/2001/XMLSchema" xmlns:xs="http://www.w3.org/2001/XMLSchema" xmlns:p="http://schemas.microsoft.com/office/2006/metadata/properties" xmlns:ns1="http://schemas.microsoft.com/sharepoint/v3" targetNamespace="http://schemas.microsoft.com/office/2006/metadata/properties" ma:root="true" ma:fieldsID="ded79842d4747cc85621c7c303666ab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D4B850-1869-44CC-A205-CEF2EEE06828}"/>
</file>

<file path=customXml/itemProps2.xml><?xml version="1.0" encoding="utf-8"?>
<ds:datastoreItem xmlns:ds="http://schemas.openxmlformats.org/officeDocument/2006/customXml" ds:itemID="{998AB117-927B-44AF-96E5-5F0B6C8F8259}"/>
</file>

<file path=customXml/itemProps3.xml><?xml version="1.0" encoding="utf-8"?>
<ds:datastoreItem xmlns:ds="http://schemas.openxmlformats.org/officeDocument/2006/customXml" ds:itemID="{6267808E-29CC-427E-ACF7-602D543BEC05}"/>
</file>

<file path=docProps/app.xml><?xml version="1.0" encoding="utf-8"?>
<Properties xmlns="http://schemas.openxmlformats.org/officeDocument/2006/extended-properties" xmlns:vt="http://schemas.openxmlformats.org/officeDocument/2006/docPropsVTypes">
  <Template>Facet</Template>
  <TotalTime>0</TotalTime>
  <Words>1548</Words>
  <Application>Microsoft Office PowerPoint</Application>
  <PresentationFormat>On-screen Show (4:3)</PresentationFormat>
  <Paragraphs>203</Paragraphs>
  <Slides>28</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Aharoni</vt:lpstr>
      <vt:lpstr>Arial</vt:lpstr>
      <vt:lpstr>Britannic Bold</vt:lpstr>
      <vt:lpstr>Calibri</vt:lpstr>
      <vt:lpstr>Candara</vt:lpstr>
      <vt:lpstr>Mongolian Baiti</vt:lpstr>
      <vt:lpstr>Monotype Corsiva</vt:lpstr>
      <vt:lpstr>Trebuchet MS</vt:lpstr>
      <vt:lpstr>Wingdings</vt:lpstr>
      <vt:lpstr>Wingdings 3</vt:lpstr>
      <vt:lpstr>Facet</vt:lpstr>
      <vt:lpstr>Leaving the Woods</vt:lpstr>
      <vt:lpstr>Heritage Woods Counsellors </vt:lpstr>
      <vt:lpstr>“If it is to be, it is up to me!”</vt:lpstr>
      <vt:lpstr>Let’s Make sure you Graduate 1st!</vt:lpstr>
      <vt:lpstr>A Quick Review</vt:lpstr>
      <vt:lpstr>Other ways to Attain Credits</vt:lpstr>
      <vt:lpstr>Graduation Transitions</vt:lpstr>
      <vt:lpstr>StudentTranscripts Service Overview</vt:lpstr>
      <vt:lpstr>Benefits for Students</vt:lpstr>
      <vt:lpstr>PowerPoint Presentation</vt:lpstr>
      <vt:lpstr>Getting Started: BCeID Sign Up</vt:lpstr>
      <vt:lpstr>Getting Started: BCeID Sign Up</vt:lpstr>
      <vt:lpstr>Register for StudentTranscripts</vt:lpstr>
      <vt:lpstr>Authorize Data Collection</vt:lpstr>
      <vt:lpstr>Email Verification</vt:lpstr>
      <vt:lpstr>Logon with the BCeID </vt:lpstr>
      <vt:lpstr>Student Dashboard</vt:lpstr>
      <vt:lpstr>Send/Order your Transcript</vt:lpstr>
      <vt:lpstr>Step 1 – Search for PSI</vt:lpstr>
      <vt:lpstr>Step 2 – Choose send option</vt:lpstr>
      <vt:lpstr>Step 3 – Confirm and add to cart</vt:lpstr>
      <vt:lpstr>Review Order Details</vt:lpstr>
      <vt:lpstr>For more information</vt:lpstr>
      <vt:lpstr>Headed to Post Secondary?  - Do Your Research!  </vt:lpstr>
      <vt:lpstr>APPLICATION PROCESS</vt:lpstr>
      <vt:lpstr>PowerPoint Presentation</vt:lpstr>
      <vt:lpstr>Don’t Worry if you don’t have it figured out just yet…</vt:lpstr>
      <vt:lpstr>The CAREER CENTRE is your one-stop shop for all things related 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to myED BC Academy - May 2017</dc:title>
  <dc:creator/>
  <cp:keywords>Integrated Student Data Portfolio</cp:keywords>
  <cp:lastModifiedBy/>
  <cp:revision>1</cp:revision>
  <dcterms:created xsi:type="dcterms:W3CDTF">2015-02-23T23:04:31Z</dcterms:created>
  <dcterms:modified xsi:type="dcterms:W3CDTF">2017-11-07T21:37:29Z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0x010100F3958F9C35676E4DBBC10D9C7B9587D7</vt:lpwstr>
  </property>
</Properties>
</file>