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324" r:id="rId4"/>
    <p:sldId id="258" r:id="rId5"/>
    <p:sldId id="259" r:id="rId6"/>
    <p:sldId id="293" r:id="rId7"/>
    <p:sldId id="263" r:id="rId8"/>
    <p:sldId id="264" r:id="rId9"/>
    <p:sldId id="265" r:id="rId10"/>
    <p:sldId id="285" r:id="rId11"/>
    <p:sldId id="294" r:id="rId12"/>
    <p:sldId id="296" r:id="rId13"/>
    <p:sldId id="295" r:id="rId14"/>
    <p:sldId id="325" r:id="rId15"/>
    <p:sldId id="268" r:id="rId16"/>
    <p:sldId id="269" r:id="rId17"/>
    <p:sldId id="323" r:id="rId18"/>
    <p:sldId id="321" r:id="rId19"/>
    <p:sldId id="284" r:id="rId20"/>
    <p:sldId id="276" r:id="rId21"/>
    <p:sldId id="271" r:id="rId22"/>
    <p:sldId id="322" r:id="rId23"/>
    <p:sldId id="326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 snapToObjects="1">
      <p:cViewPr varScale="1">
        <p:scale>
          <a:sx n="49" d="100"/>
          <a:sy n="49" d="100"/>
        </p:scale>
        <p:origin x="132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E0E9F-6CAE-B243-9D4E-1475FD5554C2}" type="doc">
      <dgm:prSet loTypeId="urn:microsoft.com/office/officeart/2008/layout/HorizontalMultiLevelHierarchy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ECE4CDC-6282-E545-B437-84F9135EDB97}">
      <dgm:prSet phldrT="[Text]"/>
      <dgm:spPr/>
      <dgm:t>
        <a:bodyPr/>
        <a:lstStyle/>
        <a:p>
          <a:r>
            <a:rPr lang="en-US" dirty="0"/>
            <a:t>Science 10</a:t>
          </a:r>
        </a:p>
      </dgm:t>
    </dgm:pt>
    <dgm:pt modelId="{14C829B7-A9EA-B546-8EF6-0B342978E1B0}" type="parTrans" cxnId="{6A06C9B4-4BE0-0643-9933-A4CAB64FBC43}">
      <dgm:prSet/>
      <dgm:spPr/>
      <dgm:t>
        <a:bodyPr/>
        <a:lstStyle/>
        <a:p>
          <a:endParaRPr lang="en-US"/>
        </a:p>
      </dgm:t>
    </dgm:pt>
    <dgm:pt modelId="{F13C6A3B-0044-504D-AC61-2E7C327C3CD6}" type="sibTrans" cxnId="{6A06C9B4-4BE0-0643-9933-A4CAB64FBC43}">
      <dgm:prSet/>
      <dgm:spPr/>
      <dgm:t>
        <a:bodyPr/>
        <a:lstStyle/>
        <a:p>
          <a:endParaRPr lang="en-US"/>
        </a:p>
      </dgm:t>
    </dgm:pt>
    <dgm:pt modelId="{F97C7F73-09EB-9447-9B10-B153FAC3091A}">
      <dgm:prSet phldrT="[Text]"/>
      <dgm:spPr/>
      <dgm:t>
        <a:bodyPr/>
        <a:lstStyle/>
        <a:p>
          <a:r>
            <a:rPr lang="en-US" dirty="0"/>
            <a:t>Life Sciences 11</a:t>
          </a:r>
        </a:p>
        <a:p>
          <a:r>
            <a:rPr lang="en-US" dirty="0"/>
            <a:t>Anatomy and Physiology 12</a:t>
          </a:r>
        </a:p>
      </dgm:t>
    </dgm:pt>
    <dgm:pt modelId="{06ACCCE3-86D1-E24C-80ED-89E67D056306}" type="parTrans" cxnId="{00054837-E335-EA44-A52F-8409611E752C}">
      <dgm:prSet/>
      <dgm:spPr/>
      <dgm:t>
        <a:bodyPr/>
        <a:lstStyle/>
        <a:p>
          <a:endParaRPr lang="en-US"/>
        </a:p>
      </dgm:t>
    </dgm:pt>
    <dgm:pt modelId="{C0927BC2-9AC2-D64F-B7B8-F2433A63B686}" type="sibTrans" cxnId="{00054837-E335-EA44-A52F-8409611E752C}">
      <dgm:prSet/>
      <dgm:spPr/>
      <dgm:t>
        <a:bodyPr/>
        <a:lstStyle/>
        <a:p>
          <a:endParaRPr lang="en-US"/>
        </a:p>
      </dgm:t>
    </dgm:pt>
    <dgm:pt modelId="{417AAF00-2164-0B4A-943D-C386194772E4}">
      <dgm:prSet phldrT="[Text]"/>
      <dgm:spPr/>
      <dgm:t>
        <a:bodyPr/>
        <a:lstStyle/>
        <a:p>
          <a:r>
            <a:rPr lang="en-US" dirty="0"/>
            <a:t>Chemistry 11</a:t>
          </a:r>
        </a:p>
        <a:p>
          <a:r>
            <a:rPr lang="en-US" dirty="0"/>
            <a:t>Chemistry 12</a:t>
          </a:r>
        </a:p>
      </dgm:t>
    </dgm:pt>
    <dgm:pt modelId="{9242FFEB-EA42-FD4E-8BCB-8A534B0E73DA}" type="parTrans" cxnId="{01344345-8BD5-7C44-BC62-0D8E1719846A}">
      <dgm:prSet/>
      <dgm:spPr/>
      <dgm:t>
        <a:bodyPr/>
        <a:lstStyle/>
        <a:p>
          <a:endParaRPr lang="en-US"/>
        </a:p>
      </dgm:t>
    </dgm:pt>
    <dgm:pt modelId="{4BF69D02-F1F7-CD47-B3DD-93632B81921E}" type="sibTrans" cxnId="{01344345-8BD5-7C44-BC62-0D8E1719846A}">
      <dgm:prSet/>
      <dgm:spPr/>
      <dgm:t>
        <a:bodyPr/>
        <a:lstStyle/>
        <a:p>
          <a:endParaRPr lang="en-US"/>
        </a:p>
      </dgm:t>
    </dgm:pt>
    <dgm:pt modelId="{C3A6638F-F344-9B4C-A369-6CAED9EF9ABC}">
      <dgm:prSet phldrT="[Text]"/>
      <dgm:spPr/>
      <dgm:t>
        <a:bodyPr/>
        <a:lstStyle/>
        <a:p>
          <a:r>
            <a:rPr lang="en-US" dirty="0"/>
            <a:t>Earth Science 11</a:t>
          </a:r>
        </a:p>
      </dgm:t>
    </dgm:pt>
    <dgm:pt modelId="{0F6F8EA6-717F-344D-A580-C80F00279B09}" type="parTrans" cxnId="{9094F339-422F-4A49-94A0-B2DF8E01D0A6}">
      <dgm:prSet/>
      <dgm:spPr/>
      <dgm:t>
        <a:bodyPr/>
        <a:lstStyle/>
        <a:p>
          <a:endParaRPr lang="en-US"/>
        </a:p>
      </dgm:t>
    </dgm:pt>
    <dgm:pt modelId="{F53DC026-8D76-FA4A-9067-490152A2BCCD}" type="sibTrans" cxnId="{9094F339-422F-4A49-94A0-B2DF8E01D0A6}">
      <dgm:prSet/>
      <dgm:spPr/>
      <dgm:t>
        <a:bodyPr/>
        <a:lstStyle/>
        <a:p>
          <a:endParaRPr lang="en-US"/>
        </a:p>
      </dgm:t>
    </dgm:pt>
    <dgm:pt modelId="{C4864FA2-70A1-9845-A6B2-D001722B2455}">
      <dgm:prSet/>
      <dgm:spPr/>
      <dgm:t>
        <a:bodyPr/>
        <a:lstStyle/>
        <a:p>
          <a:r>
            <a:rPr lang="en-US" dirty="0"/>
            <a:t>Physics 11</a:t>
          </a:r>
        </a:p>
        <a:p>
          <a:r>
            <a:rPr lang="en-US" dirty="0"/>
            <a:t>Physics 12</a:t>
          </a:r>
        </a:p>
      </dgm:t>
    </dgm:pt>
    <dgm:pt modelId="{6E4495A1-D7CB-E345-A656-C9595E66489E}" type="parTrans" cxnId="{4943A2BB-FCF2-0A46-82E9-EA6768EAF7B4}">
      <dgm:prSet/>
      <dgm:spPr/>
      <dgm:t>
        <a:bodyPr/>
        <a:lstStyle/>
        <a:p>
          <a:endParaRPr lang="en-US"/>
        </a:p>
      </dgm:t>
    </dgm:pt>
    <dgm:pt modelId="{959A12AF-A6C2-754D-9A2A-68D6B1BA23CD}" type="sibTrans" cxnId="{4943A2BB-FCF2-0A46-82E9-EA6768EAF7B4}">
      <dgm:prSet/>
      <dgm:spPr/>
      <dgm:t>
        <a:bodyPr/>
        <a:lstStyle/>
        <a:p>
          <a:endParaRPr lang="en-US"/>
        </a:p>
      </dgm:t>
    </dgm:pt>
    <dgm:pt modelId="{ECBA0300-B95C-CB47-B7A6-3E0589D0173E}">
      <dgm:prSet/>
      <dgm:spPr/>
      <dgm:t>
        <a:bodyPr/>
        <a:lstStyle/>
        <a:p>
          <a:r>
            <a:rPr lang="en-US" dirty="0"/>
            <a:t>Science for Citizens 11</a:t>
          </a:r>
        </a:p>
      </dgm:t>
    </dgm:pt>
    <dgm:pt modelId="{8104173D-740C-8C4B-A8FC-6E646DFA7E0F}" type="parTrans" cxnId="{98525A32-40FA-4643-856D-5720C2AA6DEE}">
      <dgm:prSet/>
      <dgm:spPr/>
      <dgm:t>
        <a:bodyPr/>
        <a:lstStyle/>
        <a:p>
          <a:endParaRPr lang="en-US"/>
        </a:p>
      </dgm:t>
    </dgm:pt>
    <dgm:pt modelId="{71DEF02F-1B87-2A49-AD64-01BC0E9426A6}" type="sibTrans" cxnId="{98525A32-40FA-4643-856D-5720C2AA6DEE}">
      <dgm:prSet/>
      <dgm:spPr/>
      <dgm:t>
        <a:bodyPr/>
        <a:lstStyle/>
        <a:p>
          <a:endParaRPr lang="en-US"/>
        </a:p>
      </dgm:t>
    </dgm:pt>
    <dgm:pt modelId="{D5CF85CF-C12E-4800-A48B-5360BBB3BA8A}">
      <dgm:prSet phldrT="[Text]"/>
      <dgm:spPr/>
      <dgm:t>
        <a:bodyPr/>
        <a:lstStyle/>
        <a:p>
          <a:r>
            <a:rPr lang="en-US" dirty="0"/>
            <a:t>Geology 12</a:t>
          </a:r>
        </a:p>
      </dgm:t>
    </dgm:pt>
    <dgm:pt modelId="{BDBA0C4E-C37A-4A45-941C-516A42515166}" type="parTrans" cxnId="{4E540E12-D666-47D7-BFB5-683C4558E593}">
      <dgm:prSet/>
      <dgm:spPr/>
      <dgm:t>
        <a:bodyPr/>
        <a:lstStyle/>
        <a:p>
          <a:endParaRPr lang="en-US"/>
        </a:p>
      </dgm:t>
    </dgm:pt>
    <dgm:pt modelId="{914761B7-CA7A-4D87-AEBF-5B18B0CBB2FF}" type="sibTrans" cxnId="{4E540E12-D666-47D7-BFB5-683C4558E593}">
      <dgm:prSet/>
      <dgm:spPr/>
      <dgm:t>
        <a:bodyPr/>
        <a:lstStyle/>
        <a:p>
          <a:endParaRPr lang="en-US"/>
        </a:p>
      </dgm:t>
    </dgm:pt>
    <dgm:pt modelId="{8B5B4D00-8F9F-8C47-AC4C-CF2E50122F77}" type="pres">
      <dgm:prSet presAssocID="{564E0E9F-6CAE-B243-9D4E-1475FD5554C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D38962B-39B2-3148-80BC-EBDED91164C9}" type="pres">
      <dgm:prSet presAssocID="{6ECE4CDC-6282-E545-B437-84F9135EDB97}" presName="root1" presStyleCnt="0"/>
      <dgm:spPr/>
    </dgm:pt>
    <dgm:pt modelId="{D7DE4A73-CEB1-BA4C-8478-934FFCAAA210}" type="pres">
      <dgm:prSet presAssocID="{6ECE4CDC-6282-E545-B437-84F9135EDB97}" presName="LevelOneTextNode" presStyleLbl="node0" presStyleIdx="0" presStyleCnt="1" custLinFactNeighborX="-24886" custLinFactNeighborY="4158">
        <dgm:presLayoutVars>
          <dgm:chPref val="3"/>
        </dgm:presLayoutVars>
      </dgm:prSet>
      <dgm:spPr/>
    </dgm:pt>
    <dgm:pt modelId="{D5C88112-4E21-5A4F-89C1-6100DF364007}" type="pres">
      <dgm:prSet presAssocID="{6ECE4CDC-6282-E545-B437-84F9135EDB97}" presName="level2hierChild" presStyleCnt="0"/>
      <dgm:spPr/>
    </dgm:pt>
    <dgm:pt modelId="{B2AF4138-475E-1E46-9A72-3B1CF208024B}" type="pres">
      <dgm:prSet presAssocID="{06ACCCE3-86D1-E24C-80ED-89E67D056306}" presName="conn2-1" presStyleLbl="parChTrans1D2" presStyleIdx="0" presStyleCnt="6"/>
      <dgm:spPr/>
    </dgm:pt>
    <dgm:pt modelId="{4F851103-A1BC-A04C-A120-47501567F1B3}" type="pres">
      <dgm:prSet presAssocID="{06ACCCE3-86D1-E24C-80ED-89E67D056306}" presName="connTx" presStyleLbl="parChTrans1D2" presStyleIdx="0" presStyleCnt="6"/>
      <dgm:spPr/>
    </dgm:pt>
    <dgm:pt modelId="{845DCB4F-031E-E444-A4A0-1A69A33C9A15}" type="pres">
      <dgm:prSet presAssocID="{F97C7F73-09EB-9447-9B10-B153FAC3091A}" presName="root2" presStyleCnt="0"/>
      <dgm:spPr/>
    </dgm:pt>
    <dgm:pt modelId="{199DE4E1-19B4-F244-A337-4FD9AC1DF727}" type="pres">
      <dgm:prSet presAssocID="{F97C7F73-09EB-9447-9B10-B153FAC3091A}" presName="LevelTwoTextNode" presStyleLbl="node2" presStyleIdx="0" presStyleCnt="6" custScaleX="152138">
        <dgm:presLayoutVars>
          <dgm:chPref val="3"/>
        </dgm:presLayoutVars>
      </dgm:prSet>
      <dgm:spPr/>
    </dgm:pt>
    <dgm:pt modelId="{C8977E7F-718B-F441-88D1-7FC18DBB7A74}" type="pres">
      <dgm:prSet presAssocID="{F97C7F73-09EB-9447-9B10-B153FAC3091A}" presName="level3hierChild" presStyleCnt="0"/>
      <dgm:spPr/>
    </dgm:pt>
    <dgm:pt modelId="{DA7D55A8-4BD5-764B-9770-BDC552860301}" type="pres">
      <dgm:prSet presAssocID="{9242FFEB-EA42-FD4E-8BCB-8A534B0E73DA}" presName="conn2-1" presStyleLbl="parChTrans1D2" presStyleIdx="1" presStyleCnt="6"/>
      <dgm:spPr/>
    </dgm:pt>
    <dgm:pt modelId="{7B1F10B5-AE2F-6A4A-BC5A-A5A7EA0645B4}" type="pres">
      <dgm:prSet presAssocID="{9242FFEB-EA42-FD4E-8BCB-8A534B0E73DA}" presName="connTx" presStyleLbl="parChTrans1D2" presStyleIdx="1" presStyleCnt="6"/>
      <dgm:spPr/>
    </dgm:pt>
    <dgm:pt modelId="{795282E1-735C-3C43-88AC-C4C3EEC0EC16}" type="pres">
      <dgm:prSet presAssocID="{417AAF00-2164-0B4A-943D-C386194772E4}" presName="root2" presStyleCnt="0"/>
      <dgm:spPr/>
    </dgm:pt>
    <dgm:pt modelId="{B6DF3D83-3DA7-E64E-87BD-1FC45317DEE5}" type="pres">
      <dgm:prSet presAssocID="{417AAF00-2164-0B4A-943D-C386194772E4}" presName="LevelTwoTextNode" presStyleLbl="node2" presStyleIdx="1" presStyleCnt="6" custScaleX="152138">
        <dgm:presLayoutVars>
          <dgm:chPref val="3"/>
        </dgm:presLayoutVars>
      </dgm:prSet>
      <dgm:spPr/>
    </dgm:pt>
    <dgm:pt modelId="{C8D7F7A9-EFF5-264B-9B42-7E00D90D92F6}" type="pres">
      <dgm:prSet presAssocID="{417AAF00-2164-0B4A-943D-C386194772E4}" presName="level3hierChild" presStyleCnt="0"/>
      <dgm:spPr/>
    </dgm:pt>
    <dgm:pt modelId="{19E351F0-00E5-D14F-9480-0DB225A35B5C}" type="pres">
      <dgm:prSet presAssocID="{0F6F8EA6-717F-344D-A580-C80F00279B09}" presName="conn2-1" presStyleLbl="parChTrans1D2" presStyleIdx="2" presStyleCnt="6"/>
      <dgm:spPr/>
    </dgm:pt>
    <dgm:pt modelId="{701EE26B-6F2C-5947-972E-260BDD5850DD}" type="pres">
      <dgm:prSet presAssocID="{0F6F8EA6-717F-344D-A580-C80F00279B09}" presName="connTx" presStyleLbl="parChTrans1D2" presStyleIdx="2" presStyleCnt="6"/>
      <dgm:spPr/>
    </dgm:pt>
    <dgm:pt modelId="{E18F68EA-B18E-D04A-B691-D261D873170F}" type="pres">
      <dgm:prSet presAssocID="{C3A6638F-F344-9B4C-A369-6CAED9EF9ABC}" presName="root2" presStyleCnt="0"/>
      <dgm:spPr/>
    </dgm:pt>
    <dgm:pt modelId="{5384FB63-7010-4846-BB56-ECD82CB647C1}" type="pres">
      <dgm:prSet presAssocID="{C3A6638F-F344-9B4C-A369-6CAED9EF9ABC}" presName="LevelTwoTextNode" presStyleLbl="node2" presStyleIdx="2" presStyleCnt="6" custScaleX="152138">
        <dgm:presLayoutVars>
          <dgm:chPref val="3"/>
        </dgm:presLayoutVars>
      </dgm:prSet>
      <dgm:spPr/>
    </dgm:pt>
    <dgm:pt modelId="{BF57B0A2-BB59-7543-BC27-5F49326CB9B7}" type="pres">
      <dgm:prSet presAssocID="{C3A6638F-F344-9B4C-A369-6CAED9EF9ABC}" presName="level3hierChild" presStyleCnt="0"/>
      <dgm:spPr/>
    </dgm:pt>
    <dgm:pt modelId="{BD7376EE-51A6-CC48-B716-D7E0B06403C2}" type="pres">
      <dgm:prSet presAssocID="{6E4495A1-D7CB-E345-A656-C9595E66489E}" presName="conn2-1" presStyleLbl="parChTrans1D2" presStyleIdx="3" presStyleCnt="6"/>
      <dgm:spPr/>
    </dgm:pt>
    <dgm:pt modelId="{D2896DA9-3ABF-3C43-988D-734657919F71}" type="pres">
      <dgm:prSet presAssocID="{6E4495A1-D7CB-E345-A656-C9595E66489E}" presName="connTx" presStyleLbl="parChTrans1D2" presStyleIdx="3" presStyleCnt="6"/>
      <dgm:spPr/>
    </dgm:pt>
    <dgm:pt modelId="{10B71688-9D3B-374C-8FBF-F9D0D4B25BB7}" type="pres">
      <dgm:prSet presAssocID="{C4864FA2-70A1-9845-A6B2-D001722B2455}" presName="root2" presStyleCnt="0"/>
      <dgm:spPr/>
    </dgm:pt>
    <dgm:pt modelId="{764FC953-13E0-C14E-84AE-CA5DBAE91B03}" type="pres">
      <dgm:prSet presAssocID="{C4864FA2-70A1-9845-A6B2-D001722B2455}" presName="LevelTwoTextNode" presStyleLbl="node2" presStyleIdx="3" presStyleCnt="6" custScaleX="151119" custLinFactNeighborY="1483">
        <dgm:presLayoutVars>
          <dgm:chPref val="3"/>
        </dgm:presLayoutVars>
      </dgm:prSet>
      <dgm:spPr/>
    </dgm:pt>
    <dgm:pt modelId="{83B1BABA-CD2A-5E43-9338-1087F8F7B1CA}" type="pres">
      <dgm:prSet presAssocID="{C4864FA2-70A1-9845-A6B2-D001722B2455}" presName="level3hierChild" presStyleCnt="0"/>
      <dgm:spPr/>
    </dgm:pt>
    <dgm:pt modelId="{4C6F9620-D0D7-F14E-8054-6F7C0F4029CD}" type="pres">
      <dgm:prSet presAssocID="{8104173D-740C-8C4B-A8FC-6E646DFA7E0F}" presName="conn2-1" presStyleLbl="parChTrans1D2" presStyleIdx="4" presStyleCnt="6"/>
      <dgm:spPr/>
    </dgm:pt>
    <dgm:pt modelId="{54BB299A-D180-E74D-8FFC-3D86E051E405}" type="pres">
      <dgm:prSet presAssocID="{8104173D-740C-8C4B-A8FC-6E646DFA7E0F}" presName="connTx" presStyleLbl="parChTrans1D2" presStyleIdx="4" presStyleCnt="6"/>
      <dgm:spPr/>
    </dgm:pt>
    <dgm:pt modelId="{C5803140-A5B3-0A47-9897-9FDE13830402}" type="pres">
      <dgm:prSet presAssocID="{ECBA0300-B95C-CB47-B7A6-3E0589D0173E}" presName="root2" presStyleCnt="0"/>
      <dgm:spPr/>
    </dgm:pt>
    <dgm:pt modelId="{5A1EEC3C-DDEF-9A4D-857A-12C80D093D2B}" type="pres">
      <dgm:prSet presAssocID="{ECBA0300-B95C-CB47-B7A6-3E0589D0173E}" presName="LevelTwoTextNode" presStyleLbl="node2" presStyleIdx="4" presStyleCnt="6" custScaleX="152212">
        <dgm:presLayoutVars>
          <dgm:chPref val="3"/>
        </dgm:presLayoutVars>
      </dgm:prSet>
      <dgm:spPr/>
    </dgm:pt>
    <dgm:pt modelId="{0AE13582-85A6-7546-9B7B-B57E97F28F66}" type="pres">
      <dgm:prSet presAssocID="{ECBA0300-B95C-CB47-B7A6-3E0589D0173E}" presName="level3hierChild" presStyleCnt="0"/>
      <dgm:spPr/>
    </dgm:pt>
    <dgm:pt modelId="{A8103BEC-AAA5-4301-BA83-CA8A6AC1AED3}" type="pres">
      <dgm:prSet presAssocID="{BDBA0C4E-C37A-4A45-941C-516A42515166}" presName="conn2-1" presStyleLbl="parChTrans1D2" presStyleIdx="5" presStyleCnt="6"/>
      <dgm:spPr/>
    </dgm:pt>
    <dgm:pt modelId="{DF41B59A-5370-40AB-B1ED-7ABF87BDE007}" type="pres">
      <dgm:prSet presAssocID="{BDBA0C4E-C37A-4A45-941C-516A42515166}" presName="connTx" presStyleLbl="parChTrans1D2" presStyleIdx="5" presStyleCnt="6"/>
      <dgm:spPr/>
    </dgm:pt>
    <dgm:pt modelId="{16E55002-28BE-4DCD-9A82-0806FB3F6332}" type="pres">
      <dgm:prSet presAssocID="{D5CF85CF-C12E-4800-A48B-5360BBB3BA8A}" presName="root2" presStyleCnt="0"/>
      <dgm:spPr/>
    </dgm:pt>
    <dgm:pt modelId="{4E2B92FA-5DA6-4D98-A009-4BA21EF3C8E1}" type="pres">
      <dgm:prSet presAssocID="{D5CF85CF-C12E-4800-A48B-5360BBB3BA8A}" presName="LevelTwoTextNode" presStyleLbl="node2" presStyleIdx="5" presStyleCnt="6" custScaleX="152138">
        <dgm:presLayoutVars>
          <dgm:chPref val="3"/>
        </dgm:presLayoutVars>
      </dgm:prSet>
      <dgm:spPr/>
    </dgm:pt>
    <dgm:pt modelId="{39588A9C-515C-48B0-B5A5-6BA4C69D49DB}" type="pres">
      <dgm:prSet presAssocID="{D5CF85CF-C12E-4800-A48B-5360BBB3BA8A}" presName="level3hierChild" presStyleCnt="0"/>
      <dgm:spPr/>
    </dgm:pt>
  </dgm:ptLst>
  <dgm:cxnLst>
    <dgm:cxn modelId="{4E540E12-D666-47D7-BFB5-683C4558E593}" srcId="{6ECE4CDC-6282-E545-B437-84F9135EDB97}" destId="{D5CF85CF-C12E-4800-A48B-5360BBB3BA8A}" srcOrd="5" destOrd="0" parTransId="{BDBA0C4E-C37A-4A45-941C-516A42515166}" sibTransId="{914761B7-CA7A-4D87-AEBF-5B18B0CBB2FF}"/>
    <dgm:cxn modelId="{3B62FD1C-9467-1346-8EBB-149BA7D5ACA4}" type="presOf" srcId="{F97C7F73-09EB-9447-9B10-B153FAC3091A}" destId="{199DE4E1-19B4-F244-A337-4FD9AC1DF727}" srcOrd="0" destOrd="0" presId="urn:microsoft.com/office/officeart/2008/layout/HorizontalMultiLevelHierarchy"/>
    <dgm:cxn modelId="{98525A32-40FA-4643-856D-5720C2AA6DEE}" srcId="{6ECE4CDC-6282-E545-B437-84F9135EDB97}" destId="{ECBA0300-B95C-CB47-B7A6-3E0589D0173E}" srcOrd="4" destOrd="0" parTransId="{8104173D-740C-8C4B-A8FC-6E646DFA7E0F}" sibTransId="{71DEF02F-1B87-2A49-AD64-01BC0E9426A6}"/>
    <dgm:cxn modelId="{00054837-E335-EA44-A52F-8409611E752C}" srcId="{6ECE4CDC-6282-E545-B437-84F9135EDB97}" destId="{F97C7F73-09EB-9447-9B10-B153FAC3091A}" srcOrd="0" destOrd="0" parTransId="{06ACCCE3-86D1-E24C-80ED-89E67D056306}" sibTransId="{C0927BC2-9AC2-D64F-B7B8-F2433A63B686}"/>
    <dgm:cxn modelId="{9094F339-422F-4A49-94A0-B2DF8E01D0A6}" srcId="{6ECE4CDC-6282-E545-B437-84F9135EDB97}" destId="{C3A6638F-F344-9B4C-A369-6CAED9EF9ABC}" srcOrd="2" destOrd="0" parTransId="{0F6F8EA6-717F-344D-A580-C80F00279B09}" sibTransId="{F53DC026-8D76-FA4A-9067-490152A2BCCD}"/>
    <dgm:cxn modelId="{5E00A35F-F996-0949-BF8E-3FAC941D4274}" type="presOf" srcId="{417AAF00-2164-0B4A-943D-C386194772E4}" destId="{B6DF3D83-3DA7-E64E-87BD-1FC45317DEE5}" srcOrd="0" destOrd="0" presId="urn:microsoft.com/office/officeart/2008/layout/HorizontalMultiLevelHierarchy"/>
    <dgm:cxn modelId="{AB065841-7FB6-4BD8-9B63-429CCE56B9BC}" type="presOf" srcId="{D5CF85CF-C12E-4800-A48B-5360BBB3BA8A}" destId="{4E2B92FA-5DA6-4D98-A009-4BA21EF3C8E1}" srcOrd="0" destOrd="0" presId="urn:microsoft.com/office/officeart/2008/layout/HorizontalMultiLevelHierarchy"/>
    <dgm:cxn modelId="{01344345-8BD5-7C44-BC62-0D8E1719846A}" srcId="{6ECE4CDC-6282-E545-B437-84F9135EDB97}" destId="{417AAF00-2164-0B4A-943D-C386194772E4}" srcOrd="1" destOrd="0" parTransId="{9242FFEB-EA42-FD4E-8BCB-8A534B0E73DA}" sibTransId="{4BF69D02-F1F7-CD47-B3DD-93632B81921E}"/>
    <dgm:cxn modelId="{1D09E566-B7F7-CC46-9242-98BBF5D41020}" type="presOf" srcId="{8104173D-740C-8C4B-A8FC-6E646DFA7E0F}" destId="{54BB299A-D180-E74D-8FFC-3D86E051E405}" srcOrd="1" destOrd="0" presId="urn:microsoft.com/office/officeart/2008/layout/HorizontalMultiLevelHierarchy"/>
    <dgm:cxn modelId="{0C83B367-AC4C-594D-BD25-E6CF150202D7}" type="presOf" srcId="{6ECE4CDC-6282-E545-B437-84F9135EDB97}" destId="{D7DE4A73-CEB1-BA4C-8478-934FFCAAA210}" srcOrd="0" destOrd="0" presId="urn:microsoft.com/office/officeart/2008/layout/HorizontalMultiLevelHierarchy"/>
    <dgm:cxn modelId="{A5E5E46B-F36A-4645-84CF-66E0C9B1FFD1}" type="presOf" srcId="{9242FFEB-EA42-FD4E-8BCB-8A534B0E73DA}" destId="{7B1F10B5-AE2F-6A4A-BC5A-A5A7EA0645B4}" srcOrd="1" destOrd="0" presId="urn:microsoft.com/office/officeart/2008/layout/HorizontalMultiLevelHierarchy"/>
    <dgm:cxn modelId="{CE7CC44F-B711-4091-80C3-724877AB3624}" type="presOf" srcId="{BDBA0C4E-C37A-4A45-941C-516A42515166}" destId="{A8103BEC-AAA5-4301-BA83-CA8A6AC1AED3}" srcOrd="0" destOrd="0" presId="urn:microsoft.com/office/officeart/2008/layout/HorizontalMultiLevelHierarchy"/>
    <dgm:cxn modelId="{05398C70-E906-294C-B824-7EF33B3DA971}" type="presOf" srcId="{06ACCCE3-86D1-E24C-80ED-89E67D056306}" destId="{B2AF4138-475E-1E46-9A72-3B1CF208024B}" srcOrd="0" destOrd="0" presId="urn:microsoft.com/office/officeart/2008/layout/HorizontalMultiLevelHierarchy"/>
    <dgm:cxn modelId="{C8019282-BC81-FA48-825C-44707203CA70}" type="presOf" srcId="{ECBA0300-B95C-CB47-B7A6-3E0589D0173E}" destId="{5A1EEC3C-DDEF-9A4D-857A-12C80D093D2B}" srcOrd="0" destOrd="0" presId="urn:microsoft.com/office/officeart/2008/layout/HorizontalMultiLevelHierarchy"/>
    <dgm:cxn modelId="{5FC61A89-624D-564F-BA0B-72C6B34CC30F}" type="presOf" srcId="{0F6F8EA6-717F-344D-A580-C80F00279B09}" destId="{701EE26B-6F2C-5947-972E-260BDD5850DD}" srcOrd="1" destOrd="0" presId="urn:microsoft.com/office/officeart/2008/layout/HorizontalMultiLevelHierarchy"/>
    <dgm:cxn modelId="{7EFD558F-0ADF-DB4B-B7C5-297244A132A5}" type="presOf" srcId="{9242FFEB-EA42-FD4E-8BCB-8A534B0E73DA}" destId="{DA7D55A8-4BD5-764B-9770-BDC552860301}" srcOrd="0" destOrd="0" presId="urn:microsoft.com/office/officeart/2008/layout/HorizontalMultiLevelHierarchy"/>
    <dgm:cxn modelId="{5C466291-DB70-7343-BD7F-E6EBC9E2DE46}" type="presOf" srcId="{06ACCCE3-86D1-E24C-80ED-89E67D056306}" destId="{4F851103-A1BC-A04C-A120-47501567F1B3}" srcOrd="1" destOrd="0" presId="urn:microsoft.com/office/officeart/2008/layout/HorizontalMultiLevelHierarchy"/>
    <dgm:cxn modelId="{57472492-4FCF-BD4E-88F2-7F642F99BBBC}" type="presOf" srcId="{0F6F8EA6-717F-344D-A580-C80F00279B09}" destId="{19E351F0-00E5-D14F-9480-0DB225A35B5C}" srcOrd="0" destOrd="0" presId="urn:microsoft.com/office/officeart/2008/layout/HorizontalMultiLevelHierarchy"/>
    <dgm:cxn modelId="{C7CDDB97-EA9F-9145-8AE1-AFA56AA044F4}" type="presOf" srcId="{C3A6638F-F344-9B4C-A369-6CAED9EF9ABC}" destId="{5384FB63-7010-4846-BB56-ECD82CB647C1}" srcOrd="0" destOrd="0" presId="urn:microsoft.com/office/officeart/2008/layout/HorizontalMultiLevelHierarchy"/>
    <dgm:cxn modelId="{17002BA0-914B-184A-9366-FD322655B9BC}" type="presOf" srcId="{8104173D-740C-8C4B-A8FC-6E646DFA7E0F}" destId="{4C6F9620-D0D7-F14E-8054-6F7C0F4029CD}" srcOrd="0" destOrd="0" presId="urn:microsoft.com/office/officeart/2008/layout/HorizontalMultiLevelHierarchy"/>
    <dgm:cxn modelId="{6A06C9B4-4BE0-0643-9933-A4CAB64FBC43}" srcId="{564E0E9F-6CAE-B243-9D4E-1475FD5554C2}" destId="{6ECE4CDC-6282-E545-B437-84F9135EDB97}" srcOrd="0" destOrd="0" parTransId="{14C829B7-A9EA-B546-8EF6-0B342978E1B0}" sibTransId="{F13C6A3B-0044-504D-AC61-2E7C327C3CD6}"/>
    <dgm:cxn modelId="{4943A2BB-FCF2-0A46-82E9-EA6768EAF7B4}" srcId="{6ECE4CDC-6282-E545-B437-84F9135EDB97}" destId="{C4864FA2-70A1-9845-A6B2-D001722B2455}" srcOrd="3" destOrd="0" parTransId="{6E4495A1-D7CB-E345-A656-C9595E66489E}" sibTransId="{959A12AF-A6C2-754D-9A2A-68D6B1BA23CD}"/>
    <dgm:cxn modelId="{E20186C2-F5D1-1B43-895C-5EA7629A92BA}" type="presOf" srcId="{6E4495A1-D7CB-E345-A656-C9595E66489E}" destId="{D2896DA9-3ABF-3C43-988D-734657919F71}" srcOrd="1" destOrd="0" presId="urn:microsoft.com/office/officeart/2008/layout/HorizontalMultiLevelHierarchy"/>
    <dgm:cxn modelId="{B3263BD5-FB70-0246-921D-E39E8BFF3FFD}" type="presOf" srcId="{564E0E9F-6CAE-B243-9D4E-1475FD5554C2}" destId="{8B5B4D00-8F9F-8C47-AC4C-CF2E50122F77}" srcOrd="0" destOrd="0" presId="urn:microsoft.com/office/officeart/2008/layout/HorizontalMultiLevelHierarchy"/>
    <dgm:cxn modelId="{0D5D43EF-B3BF-4B4C-8B16-EE480E1A05A1}" type="presOf" srcId="{C4864FA2-70A1-9845-A6B2-D001722B2455}" destId="{764FC953-13E0-C14E-84AE-CA5DBAE91B03}" srcOrd="0" destOrd="0" presId="urn:microsoft.com/office/officeart/2008/layout/HorizontalMultiLevelHierarchy"/>
    <dgm:cxn modelId="{CA6A1AF5-4106-0E40-8C32-E32CCC34F286}" type="presOf" srcId="{6E4495A1-D7CB-E345-A656-C9595E66489E}" destId="{BD7376EE-51A6-CC48-B716-D7E0B06403C2}" srcOrd="0" destOrd="0" presId="urn:microsoft.com/office/officeart/2008/layout/HorizontalMultiLevelHierarchy"/>
    <dgm:cxn modelId="{CA43C5FF-E986-4E11-99A2-3A7E8D5EFCD2}" type="presOf" srcId="{BDBA0C4E-C37A-4A45-941C-516A42515166}" destId="{DF41B59A-5370-40AB-B1ED-7ABF87BDE007}" srcOrd="1" destOrd="0" presId="urn:microsoft.com/office/officeart/2008/layout/HorizontalMultiLevelHierarchy"/>
    <dgm:cxn modelId="{69CDC142-75BC-5145-9A74-252D7D073AAB}" type="presParOf" srcId="{8B5B4D00-8F9F-8C47-AC4C-CF2E50122F77}" destId="{2D38962B-39B2-3148-80BC-EBDED91164C9}" srcOrd="0" destOrd="0" presId="urn:microsoft.com/office/officeart/2008/layout/HorizontalMultiLevelHierarchy"/>
    <dgm:cxn modelId="{C086E3DA-B116-C844-B305-E60239DAC5EA}" type="presParOf" srcId="{2D38962B-39B2-3148-80BC-EBDED91164C9}" destId="{D7DE4A73-CEB1-BA4C-8478-934FFCAAA210}" srcOrd="0" destOrd="0" presId="urn:microsoft.com/office/officeart/2008/layout/HorizontalMultiLevelHierarchy"/>
    <dgm:cxn modelId="{8BF17A26-7454-2E43-A382-7BF101D8BD0A}" type="presParOf" srcId="{2D38962B-39B2-3148-80BC-EBDED91164C9}" destId="{D5C88112-4E21-5A4F-89C1-6100DF364007}" srcOrd="1" destOrd="0" presId="urn:microsoft.com/office/officeart/2008/layout/HorizontalMultiLevelHierarchy"/>
    <dgm:cxn modelId="{D7711BE8-1943-9B4C-B843-DD57D3E99975}" type="presParOf" srcId="{D5C88112-4E21-5A4F-89C1-6100DF364007}" destId="{B2AF4138-475E-1E46-9A72-3B1CF208024B}" srcOrd="0" destOrd="0" presId="urn:microsoft.com/office/officeart/2008/layout/HorizontalMultiLevelHierarchy"/>
    <dgm:cxn modelId="{6ED7B91D-6A96-7148-B18E-F18D17FD51FF}" type="presParOf" srcId="{B2AF4138-475E-1E46-9A72-3B1CF208024B}" destId="{4F851103-A1BC-A04C-A120-47501567F1B3}" srcOrd="0" destOrd="0" presId="urn:microsoft.com/office/officeart/2008/layout/HorizontalMultiLevelHierarchy"/>
    <dgm:cxn modelId="{28CB027E-2853-8F42-9307-32AB15513442}" type="presParOf" srcId="{D5C88112-4E21-5A4F-89C1-6100DF364007}" destId="{845DCB4F-031E-E444-A4A0-1A69A33C9A15}" srcOrd="1" destOrd="0" presId="urn:microsoft.com/office/officeart/2008/layout/HorizontalMultiLevelHierarchy"/>
    <dgm:cxn modelId="{3952D30A-4035-D740-B2AE-B60C693EFFF2}" type="presParOf" srcId="{845DCB4F-031E-E444-A4A0-1A69A33C9A15}" destId="{199DE4E1-19B4-F244-A337-4FD9AC1DF727}" srcOrd="0" destOrd="0" presId="urn:microsoft.com/office/officeart/2008/layout/HorizontalMultiLevelHierarchy"/>
    <dgm:cxn modelId="{6A90F125-2460-DD4B-B8F7-B715FB8CC60A}" type="presParOf" srcId="{845DCB4F-031E-E444-A4A0-1A69A33C9A15}" destId="{C8977E7F-718B-F441-88D1-7FC18DBB7A74}" srcOrd="1" destOrd="0" presId="urn:microsoft.com/office/officeart/2008/layout/HorizontalMultiLevelHierarchy"/>
    <dgm:cxn modelId="{44BBB358-4BE3-5943-A784-B71E47ABEE8D}" type="presParOf" srcId="{D5C88112-4E21-5A4F-89C1-6100DF364007}" destId="{DA7D55A8-4BD5-764B-9770-BDC552860301}" srcOrd="2" destOrd="0" presId="urn:microsoft.com/office/officeart/2008/layout/HorizontalMultiLevelHierarchy"/>
    <dgm:cxn modelId="{838172A4-6E7C-0D44-A51A-178313E395EF}" type="presParOf" srcId="{DA7D55A8-4BD5-764B-9770-BDC552860301}" destId="{7B1F10B5-AE2F-6A4A-BC5A-A5A7EA0645B4}" srcOrd="0" destOrd="0" presId="urn:microsoft.com/office/officeart/2008/layout/HorizontalMultiLevelHierarchy"/>
    <dgm:cxn modelId="{96E96161-CFB1-5545-A9CA-FD9ED848B223}" type="presParOf" srcId="{D5C88112-4E21-5A4F-89C1-6100DF364007}" destId="{795282E1-735C-3C43-88AC-C4C3EEC0EC16}" srcOrd="3" destOrd="0" presId="urn:microsoft.com/office/officeart/2008/layout/HorizontalMultiLevelHierarchy"/>
    <dgm:cxn modelId="{4A3B3D56-535C-2B42-BEC3-DA10781ADC1C}" type="presParOf" srcId="{795282E1-735C-3C43-88AC-C4C3EEC0EC16}" destId="{B6DF3D83-3DA7-E64E-87BD-1FC45317DEE5}" srcOrd="0" destOrd="0" presId="urn:microsoft.com/office/officeart/2008/layout/HorizontalMultiLevelHierarchy"/>
    <dgm:cxn modelId="{51BAA354-5B76-5B4E-A5BC-F946E95BE5D3}" type="presParOf" srcId="{795282E1-735C-3C43-88AC-C4C3EEC0EC16}" destId="{C8D7F7A9-EFF5-264B-9B42-7E00D90D92F6}" srcOrd="1" destOrd="0" presId="urn:microsoft.com/office/officeart/2008/layout/HorizontalMultiLevelHierarchy"/>
    <dgm:cxn modelId="{4B08FFC7-76C3-8647-AD6D-DAD468396145}" type="presParOf" srcId="{D5C88112-4E21-5A4F-89C1-6100DF364007}" destId="{19E351F0-00E5-D14F-9480-0DB225A35B5C}" srcOrd="4" destOrd="0" presId="urn:microsoft.com/office/officeart/2008/layout/HorizontalMultiLevelHierarchy"/>
    <dgm:cxn modelId="{3F22557C-19D2-CC4F-A8BA-ED4232A21F3B}" type="presParOf" srcId="{19E351F0-00E5-D14F-9480-0DB225A35B5C}" destId="{701EE26B-6F2C-5947-972E-260BDD5850DD}" srcOrd="0" destOrd="0" presId="urn:microsoft.com/office/officeart/2008/layout/HorizontalMultiLevelHierarchy"/>
    <dgm:cxn modelId="{A1BCC0D4-F8BB-F144-80D9-A17E24BA1ED9}" type="presParOf" srcId="{D5C88112-4E21-5A4F-89C1-6100DF364007}" destId="{E18F68EA-B18E-D04A-B691-D261D873170F}" srcOrd="5" destOrd="0" presId="urn:microsoft.com/office/officeart/2008/layout/HorizontalMultiLevelHierarchy"/>
    <dgm:cxn modelId="{A8EA70A8-FF8A-6C41-B3B4-AC6D6C022F29}" type="presParOf" srcId="{E18F68EA-B18E-D04A-B691-D261D873170F}" destId="{5384FB63-7010-4846-BB56-ECD82CB647C1}" srcOrd="0" destOrd="0" presId="urn:microsoft.com/office/officeart/2008/layout/HorizontalMultiLevelHierarchy"/>
    <dgm:cxn modelId="{22670CA4-4004-4745-88A5-C4089B397BB5}" type="presParOf" srcId="{E18F68EA-B18E-D04A-B691-D261D873170F}" destId="{BF57B0A2-BB59-7543-BC27-5F49326CB9B7}" srcOrd="1" destOrd="0" presId="urn:microsoft.com/office/officeart/2008/layout/HorizontalMultiLevelHierarchy"/>
    <dgm:cxn modelId="{73AF5BA5-7D57-0B4C-B8BD-4CDA7F6846A3}" type="presParOf" srcId="{D5C88112-4E21-5A4F-89C1-6100DF364007}" destId="{BD7376EE-51A6-CC48-B716-D7E0B06403C2}" srcOrd="6" destOrd="0" presId="urn:microsoft.com/office/officeart/2008/layout/HorizontalMultiLevelHierarchy"/>
    <dgm:cxn modelId="{05C7C5D3-935B-954F-98F7-6E37F999D500}" type="presParOf" srcId="{BD7376EE-51A6-CC48-B716-D7E0B06403C2}" destId="{D2896DA9-3ABF-3C43-988D-734657919F71}" srcOrd="0" destOrd="0" presId="urn:microsoft.com/office/officeart/2008/layout/HorizontalMultiLevelHierarchy"/>
    <dgm:cxn modelId="{06F9DF10-0B69-C04A-89FD-18194BE1F995}" type="presParOf" srcId="{D5C88112-4E21-5A4F-89C1-6100DF364007}" destId="{10B71688-9D3B-374C-8FBF-F9D0D4B25BB7}" srcOrd="7" destOrd="0" presId="urn:microsoft.com/office/officeart/2008/layout/HorizontalMultiLevelHierarchy"/>
    <dgm:cxn modelId="{A6FA7788-CA16-5944-A894-79807A344FEB}" type="presParOf" srcId="{10B71688-9D3B-374C-8FBF-F9D0D4B25BB7}" destId="{764FC953-13E0-C14E-84AE-CA5DBAE91B03}" srcOrd="0" destOrd="0" presId="urn:microsoft.com/office/officeart/2008/layout/HorizontalMultiLevelHierarchy"/>
    <dgm:cxn modelId="{8E22314D-D55C-9B48-A528-95027E2DE0C2}" type="presParOf" srcId="{10B71688-9D3B-374C-8FBF-F9D0D4B25BB7}" destId="{83B1BABA-CD2A-5E43-9338-1087F8F7B1CA}" srcOrd="1" destOrd="0" presId="urn:microsoft.com/office/officeart/2008/layout/HorizontalMultiLevelHierarchy"/>
    <dgm:cxn modelId="{9232DD8F-A85A-CF4C-BB1C-A644E50ED240}" type="presParOf" srcId="{D5C88112-4E21-5A4F-89C1-6100DF364007}" destId="{4C6F9620-D0D7-F14E-8054-6F7C0F4029CD}" srcOrd="8" destOrd="0" presId="urn:microsoft.com/office/officeart/2008/layout/HorizontalMultiLevelHierarchy"/>
    <dgm:cxn modelId="{9E7A3E47-E293-7A4F-8507-C17376522064}" type="presParOf" srcId="{4C6F9620-D0D7-F14E-8054-6F7C0F4029CD}" destId="{54BB299A-D180-E74D-8FFC-3D86E051E405}" srcOrd="0" destOrd="0" presId="urn:microsoft.com/office/officeart/2008/layout/HorizontalMultiLevelHierarchy"/>
    <dgm:cxn modelId="{B450AB67-AB6D-6E4C-BAD6-EDB608A0DC08}" type="presParOf" srcId="{D5C88112-4E21-5A4F-89C1-6100DF364007}" destId="{C5803140-A5B3-0A47-9897-9FDE13830402}" srcOrd="9" destOrd="0" presId="urn:microsoft.com/office/officeart/2008/layout/HorizontalMultiLevelHierarchy"/>
    <dgm:cxn modelId="{11FC36C0-F3CA-4846-AC3A-B65EC7F1BAE9}" type="presParOf" srcId="{C5803140-A5B3-0A47-9897-9FDE13830402}" destId="{5A1EEC3C-DDEF-9A4D-857A-12C80D093D2B}" srcOrd="0" destOrd="0" presId="urn:microsoft.com/office/officeart/2008/layout/HorizontalMultiLevelHierarchy"/>
    <dgm:cxn modelId="{24047373-A20A-7541-AFCC-D0021A0BF22F}" type="presParOf" srcId="{C5803140-A5B3-0A47-9897-9FDE13830402}" destId="{0AE13582-85A6-7546-9B7B-B57E97F28F66}" srcOrd="1" destOrd="0" presId="urn:microsoft.com/office/officeart/2008/layout/HorizontalMultiLevelHierarchy"/>
    <dgm:cxn modelId="{C48CAFB1-B54F-435A-AF65-3C446F237F68}" type="presParOf" srcId="{D5C88112-4E21-5A4F-89C1-6100DF364007}" destId="{A8103BEC-AAA5-4301-BA83-CA8A6AC1AED3}" srcOrd="10" destOrd="0" presId="urn:microsoft.com/office/officeart/2008/layout/HorizontalMultiLevelHierarchy"/>
    <dgm:cxn modelId="{8D84709E-4DA2-40AB-8C1A-65A1E7525360}" type="presParOf" srcId="{A8103BEC-AAA5-4301-BA83-CA8A6AC1AED3}" destId="{DF41B59A-5370-40AB-B1ED-7ABF87BDE007}" srcOrd="0" destOrd="0" presId="urn:microsoft.com/office/officeart/2008/layout/HorizontalMultiLevelHierarchy"/>
    <dgm:cxn modelId="{1BCB819E-7735-4944-A318-7964252816F4}" type="presParOf" srcId="{D5C88112-4E21-5A4F-89C1-6100DF364007}" destId="{16E55002-28BE-4DCD-9A82-0806FB3F6332}" srcOrd="11" destOrd="0" presId="urn:microsoft.com/office/officeart/2008/layout/HorizontalMultiLevelHierarchy"/>
    <dgm:cxn modelId="{B94859AF-E9AC-4232-97FB-3DEF846529FB}" type="presParOf" srcId="{16E55002-28BE-4DCD-9A82-0806FB3F6332}" destId="{4E2B92FA-5DA6-4D98-A009-4BA21EF3C8E1}" srcOrd="0" destOrd="0" presId="urn:microsoft.com/office/officeart/2008/layout/HorizontalMultiLevelHierarchy"/>
    <dgm:cxn modelId="{3DBDB6D9-3CF4-4E18-B93E-48721034AB62}" type="presParOf" srcId="{16E55002-28BE-4DCD-9A82-0806FB3F6332}" destId="{39588A9C-515C-48B0-B5A5-6BA4C69D49DB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03BEC-AAA5-4301-BA83-CA8A6AC1AED3}">
      <dsp:nvSpPr>
        <dsp:cNvPr id="0" name=""/>
        <dsp:cNvSpPr/>
      </dsp:nvSpPr>
      <dsp:spPr>
        <a:xfrm>
          <a:off x="1353981" y="2891409"/>
          <a:ext cx="680328" cy="21850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164" y="0"/>
              </a:lnTo>
              <a:lnTo>
                <a:pt x="340164" y="2185024"/>
              </a:lnTo>
              <a:lnTo>
                <a:pt x="680328" y="21850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/>
        </a:p>
      </dsp:txBody>
      <dsp:txXfrm>
        <a:off x="1636932" y="3926709"/>
        <a:ext cx="114424" cy="114424"/>
      </dsp:txXfrm>
    </dsp:sp>
    <dsp:sp modelId="{4C6F9620-D0D7-F14E-8054-6F7C0F4029CD}">
      <dsp:nvSpPr>
        <dsp:cNvPr id="0" name=""/>
        <dsp:cNvSpPr/>
      </dsp:nvSpPr>
      <dsp:spPr>
        <a:xfrm>
          <a:off x="1353981" y="2891409"/>
          <a:ext cx="680328" cy="1245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164" y="0"/>
              </a:lnTo>
              <a:lnTo>
                <a:pt x="340164" y="1245199"/>
              </a:lnTo>
              <a:lnTo>
                <a:pt x="680328" y="12451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58671" y="3478535"/>
        <a:ext cx="70946" cy="70946"/>
      </dsp:txXfrm>
    </dsp:sp>
    <dsp:sp modelId="{BD7376EE-51A6-CC48-B716-D7E0B06403C2}">
      <dsp:nvSpPr>
        <dsp:cNvPr id="0" name=""/>
        <dsp:cNvSpPr/>
      </dsp:nvSpPr>
      <dsp:spPr>
        <a:xfrm>
          <a:off x="1353981" y="2891409"/>
          <a:ext cx="680328" cy="316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0164" y="0"/>
              </a:lnTo>
              <a:lnTo>
                <a:pt x="340164" y="316524"/>
              </a:lnTo>
              <a:lnTo>
                <a:pt x="680328" y="316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5386" y="3030912"/>
        <a:ext cx="37517" cy="37517"/>
      </dsp:txXfrm>
    </dsp:sp>
    <dsp:sp modelId="{19E351F0-00E5-D14F-9480-0DB225A35B5C}">
      <dsp:nvSpPr>
        <dsp:cNvPr id="0" name=""/>
        <dsp:cNvSpPr/>
      </dsp:nvSpPr>
      <dsp:spPr>
        <a:xfrm>
          <a:off x="1353981" y="2256958"/>
          <a:ext cx="680328" cy="634451"/>
        </a:xfrm>
        <a:custGeom>
          <a:avLst/>
          <a:gdLst/>
          <a:ahLst/>
          <a:cxnLst/>
          <a:rect l="0" t="0" r="0" b="0"/>
          <a:pathLst>
            <a:path>
              <a:moveTo>
                <a:pt x="0" y="634451"/>
              </a:moveTo>
              <a:lnTo>
                <a:pt x="340164" y="634451"/>
              </a:lnTo>
              <a:lnTo>
                <a:pt x="340164" y="0"/>
              </a:lnTo>
              <a:lnTo>
                <a:pt x="6803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670888" y="2550927"/>
        <a:ext cx="46512" cy="46512"/>
      </dsp:txXfrm>
    </dsp:sp>
    <dsp:sp modelId="{DA7D55A8-4BD5-764B-9770-BDC552860301}">
      <dsp:nvSpPr>
        <dsp:cNvPr id="0" name=""/>
        <dsp:cNvSpPr/>
      </dsp:nvSpPr>
      <dsp:spPr>
        <a:xfrm>
          <a:off x="1353981" y="1317133"/>
          <a:ext cx="680328" cy="1574276"/>
        </a:xfrm>
        <a:custGeom>
          <a:avLst/>
          <a:gdLst/>
          <a:ahLst/>
          <a:cxnLst/>
          <a:rect l="0" t="0" r="0" b="0"/>
          <a:pathLst>
            <a:path>
              <a:moveTo>
                <a:pt x="0" y="1574276"/>
              </a:moveTo>
              <a:lnTo>
                <a:pt x="340164" y="1574276"/>
              </a:lnTo>
              <a:lnTo>
                <a:pt x="340164" y="0"/>
              </a:lnTo>
              <a:lnTo>
                <a:pt x="6803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1651270" y="2061396"/>
        <a:ext cx="85749" cy="85749"/>
      </dsp:txXfrm>
    </dsp:sp>
    <dsp:sp modelId="{B2AF4138-475E-1E46-9A72-3B1CF208024B}">
      <dsp:nvSpPr>
        <dsp:cNvPr id="0" name=""/>
        <dsp:cNvSpPr/>
      </dsp:nvSpPr>
      <dsp:spPr>
        <a:xfrm>
          <a:off x="1353981" y="377308"/>
          <a:ext cx="680328" cy="2514101"/>
        </a:xfrm>
        <a:custGeom>
          <a:avLst/>
          <a:gdLst/>
          <a:ahLst/>
          <a:cxnLst/>
          <a:rect l="0" t="0" r="0" b="0"/>
          <a:pathLst>
            <a:path>
              <a:moveTo>
                <a:pt x="0" y="2514101"/>
              </a:moveTo>
              <a:lnTo>
                <a:pt x="340164" y="2514101"/>
              </a:lnTo>
              <a:lnTo>
                <a:pt x="340164" y="0"/>
              </a:lnTo>
              <a:lnTo>
                <a:pt x="680328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629032" y="1569245"/>
        <a:ext cx="130226" cy="130226"/>
      </dsp:txXfrm>
    </dsp:sp>
    <dsp:sp modelId="{D7DE4A73-CEB1-BA4C-8478-934FFCAAA210}">
      <dsp:nvSpPr>
        <dsp:cNvPr id="0" name=""/>
        <dsp:cNvSpPr/>
      </dsp:nvSpPr>
      <dsp:spPr>
        <a:xfrm rot="16200000">
          <a:off x="-1000528" y="2515479"/>
          <a:ext cx="3957158" cy="751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Science 10</a:t>
          </a:r>
        </a:p>
      </dsp:txBody>
      <dsp:txXfrm>
        <a:off x="-1000528" y="2515479"/>
        <a:ext cx="3957158" cy="751860"/>
      </dsp:txXfrm>
    </dsp:sp>
    <dsp:sp modelId="{199DE4E1-19B4-F244-A337-4FD9AC1DF727}">
      <dsp:nvSpPr>
        <dsp:cNvPr id="0" name=""/>
        <dsp:cNvSpPr/>
      </dsp:nvSpPr>
      <dsp:spPr>
        <a:xfrm>
          <a:off x="2034309" y="1378"/>
          <a:ext cx="3751877" cy="751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Life Sciences 11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Anatomy and Physiology 12</a:t>
          </a:r>
        </a:p>
      </dsp:txBody>
      <dsp:txXfrm>
        <a:off x="2034309" y="1378"/>
        <a:ext cx="3751877" cy="751860"/>
      </dsp:txXfrm>
    </dsp:sp>
    <dsp:sp modelId="{B6DF3D83-3DA7-E64E-87BD-1FC45317DEE5}">
      <dsp:nvSpPr>
        <dsp:cNvPr id="0" name=""/>
        <dsp:cNvSpPr/>
      </dsp:nvSpPr>
      <dsp:spPr>
        <a:xfrm>
          <a:off x="2034309" y="941203"/>
          <a:ext cx="3751877" cy="751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Chemistry 11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Chemistry 12</a:t>
          </a:r>
        </a:p>
      </dsp:txBody>
      <dsp:txXfrm>
        <a:off x="2034309" y="941203"/>
        <a:ext cx="3751877" cy="751860"/>
      </dsp:txXfrm>
    </dsp:sp>
    <dsp:sp modelId="{5384FB63-7010-4846-BB56-ECD82CB647C1}">
      <dsp:nvSpPr>
        <dsp:cNvPr id="0" name=""/>
        <dsp:cNvSpPr/>
      </dsp:nvSpPr>
      <dsp:spPr>
        <a:xfrm>
          <a:off x="2034309" y="1881028"/>
          <a:ext cx="3751877" cy="751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Earth Science 11</a:t>
          </a:r>
        </a:p>
      </dsp:txBody>
      <dsp:txXfrm>
        <a:off x="2034309" y="1881028"/>
        <a:ext cx="3751877" cy="751860"/>
      </dsp:txXfrm>
    </dsp:sp>
    <dsp:sp modelId="{764FC953-13E0-C14E-84AE-CA5DBAE91B03}">
      <dsp:nvSpPr>
        <dsp:cNvPr id="0" name=""/>
        <dsp:cNvSpPr/>
      </dsp:nvSpPr>
      <dsp:spPr>
        <a:xfrm>
          <a:off x="2034309" y="2832003"/>
          <a:ext cx="3726747" cy="751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Physics 11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Physics 12</a:t>
          </a:r>
        </a:p>
      </dsp:txBody>
      <dsp:txXfrm>
        <a:off x="2034309" y="2832003"/>
        <a:ext cx="3726747" cy="751860"/>
      </dsp:txXfrm>
    </dsp:sp>
    <dsp:sp modelId="{5A1EEC3C-DDEF-9A4D-857A-12C80D093D2B}">
      <dsp:nvSpPr>
        <dsp:cNvPr id="0" name=""/>
        <dsp:cNvSpPr/>
      </dsp:nvSpPr>
      <dsp:spPr>
        <a:xfrm>
          <a:off x="2034309" y="3760678"/>
          <a:ext cx="3753701" cy="751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Science for Citizens 11</a:t>
          </a:r>
        </a:p>
      </dsp:txBody>
      <dsp:txXfrm>
        <a:off x="2034309" y="3760678"/>
        <a:ext cx="3753701" cy="751860"/>
      </dsp:txXfrm>
    </dsp:sp>
    <dsp:sp modelId="{4E2B92FA-5DA6-4D98-A009-4BA21EF3C8E1}">
      <dsp:nvSpPr>
        <dsp:cNvPr id="0" name=""/>
        <dsp:cNvSpPr/>
      </dsp:nvSpPr>
      <dsp:spPr>
        <a:xfrm>
          <a:off x="2034309" y="4700503"/>
          <a:ext cx="3751877" cy="75186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0000"/>
                <a:alpha val="100000"/>
                <a:satMod val="15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  <a:ln>
          <a:noFill/>
        </a:ln>
        <a:effectLst>
          <a:innerShdw blurRad="50800" dist="25400" dir="13500000">
            <a:srgbClr val="FFFFFF">
              <a:alpha val="75000"/>
            </a:srgbClr>
          </a:innerShdw>
          <a:outerShdw blurRad="63500" dist="25400" dir="5400000" rotWithShape="0">
            <a:srgbClr val="808080">
              <a:alpha val="7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Geology 12</a:t>
          </a:r>
        </a:p>
      </dsp:txBody>
      <dsp:txXfrm>
        <a:off x="2034309" y="4700503"/>
        <a:ext cx="3751877" cy="751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2C3E6-E19F-4760-AAF4-87D277D40C83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40EDB4-B45A-46C9-BFEE-73384E7EA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0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4966FA-E9EB-4322-AA28-E4729C6B2C0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418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CA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CA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CA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884099D-EC50-FC4E-AE12-9ECE062A9A2E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592EF4F-F09F-1F4C-A253-59327CC390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a/url?sa=i&amp;rct=j&amp;q=&amp;esrc=s&amp;source=images&amp;cd=&amp;cad=rja&amp;uact=8&amp;ved=0ahUKEwjR8pnrxZfSAhVW9mMKHcUhA0cQjRwIBw&amp;url=http://www.countryflags.com/en/china-flag-clipart.html&amp;bvm=bv.147134024,d.cGc&amp;psig=AFQjCNFYrXMKUIYk6ZSQ_OjFga3zVfFE3A&amp;ust=1487435132286781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hyperlink" Target="http://twelvemakesadozen.blogspot.com/2011/12/when-i-grow-up.html" TargetMode="External"/><Relationship Id="rId7" Type="http://schemas.openxmlformats.org/officeDocument/2006/relationships/hyperlink" Target="http://www.publicdomainpictures.net/view-image.php?image=28520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hyperlink" Target="https://en.wikipedia.org/wiki/Insurance_Corporation_of_British_Columbia" TargetMode="External"/><Relationship Id="rId4" Type="http://schemas.openxmlformats.org/officeDocument/2006/relationships/image" Target="../media/image24.png"/><Relationship Id="rId9" Type="http://schemas.openxmlformats.org/officeDocument/2006/relationships/hyperlink" Target="http://gsouto-digitalteacher.blogspot.com/2014/09/lets-talk-foreign-languages-edl-2014.ht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nservationbytes.com/2009/page/2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ww.sd43.bc.ca/secondary/heritagewoods/Pag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bc.ca/gov/content/education-training/k-12/support/graduatio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hdphoto" Target="../media/hdphoto6.wdp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mbaldus@sd43.bc.c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diak Floor Logo5 - Keychain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18" y="3757598"/>
            <a:ext cx="3152023" cy="2745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" y="1157567"/>
            <a:ext cx="4038600" cy="93345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Heritage Woods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Course Selection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Information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2020-2021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68" y="3667265"/>
            <a:ext cx="1967778" cy="19677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3921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448" y="189126"/>
            <a:ext cx="7556313" cy="735106"/>
          </a:xfrm>
        </p:spPr>
        <p:txBody>
          <a:bodyPr/>
          <a:lstStyle/>
          <a:p>
            <a:r>
              <a:rPr lang="en-US" sz="4400" b="1" dirty="0"/>
              <a:t>A note about Languages…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595" y="3250582"/>
            <a:ext cx="8173844" cy="3975935"/>
          </a:xfrm>
        </p:spPr>
        <p:txBody>
          <a:bodyPr>
            <a:noAutofit/>
          </a:bodyPr>
          <a:lstStyle/>
          <a:p>
            <a:pPr lvl="1"/>
            <a:r>
              <a:rPr lang="en-US" sz="2000" dirty="0"/>
              <a:t>A second language is NOT required for graduation</a:t>
            </a:r>
          </a:p>
          <a:p>
            <a:pPr lvl="1"/>
            <a:r>
              <a:rPr lang="en-US" sz="2000" dirty="0"/>
              <a:t>The majority of post-secondary institutions do not require a language (check requirements on websites)</a:t>
            </a:r>
          </a:p>
          <a:p>
            <a:pPr lvl="1"/>
            <a:r>
              <a:rPr lang="en-US" sz="2000" dirty="0"/>
              <a:t>If your child need a language 11, but did not take a language 9 or 10, they can take the combined accelerated “Intro11” course which will then allow them to take a language 11 course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87" y="5539509"/>
            <a:ext cx="1809493" cy="12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 result for chinese flag clipar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09" y="5421086"/>
            <a:ext cx="1420977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BD4D99-2502-434C-B104-4873222534C4}"/>
              </a:ext>
            </a:extLst>
          </p:cNvPr>
          <p:cNvSpPr/>
          <p:nvPr/>
        </p:nvSpPr>
        <p:spPr>
          <a:xfrm>
            <a:off x="2296398" y="5705290"/>
            <a:ext cx="4301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Bauhaus 93" panose="04030905020B02020C02" pitchFamily="82" charset="0"/>
              </a:rPr>
              <a:t>Did you know?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3D38A9-AA01-48CA-81DB-C1CAB5F4D40D}"/>
              </a:ext>
            </a:extLst>
          </p:cNvPr>
          <p:cNvSpPr/>
          <p:nvPr/>
        </p:nvSpPr>
        <p:spPr>
          <a:xfrm>
            <a:off x="397730" y="1126670"/>
            <a:ext cx="2246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We offer…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CB88DB-FCAB-466C-B530-2F517EC38627}"/>
              </a:ext>
            </a:extLst>
          </p:cNvPr>
          <p:cNvSpPr/>
          <p:nvPr/>
        </p:nvSpPr>
        <p:spPr>
          <a:xfrm>
            <a:off x="2515517" y="1178893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French</a:t>
            </a:r>
          </a:p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Japanese </a:t>
            </a:r>
          </a:p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Mandarin </a:t>
            </a:r>
          </a:p>
          <a:p>
            <a:pPr lvl="1"/>
            <a:r>
              <a:rPr lang="en-US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Spanish</a:t>
            </a:r>
          </a:p>
        </p:txBody>
      </p:sp>
    </p:spTree>
    <p:extLst>
      <p:ext uri="{BB962C8B-B14F-4D97-AF65-F5344CB8AC3E}">
        <p14:creationId xmlns:p14="http://schemas.microsoft.com/office/powerpoint/2010/main" val="350712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8128-D6C5-4EDC-9890-07B45EA8A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ways to earn 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94788-0538-4129-927F-DCB6D4370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244430"/>
            <a:ext cx="7556313" cy="4144963"/>
          </a:xfrm>
        </p:spPr>
        <p:txBody>
          <a:bodyPr/>
          <a:lstStyle/>
          <a:p>
            <a:r>
              <a:rPr lang="en-US" sz="2400" dirty="0"/>
              <a:t>Online courses</a:t>
            </a:r>
          </a:p>
          <a:p>
            <a:r>
              <a:rPr lang="en-US" sz="2400" dirty="0"/>
              <a:t>External credits (for example: sports, dance, first aid, work safe)</a:t>
            </a:r>
          </a:p>
          <a:p>
            <a:r>
              <a:rPr lang="en-US" sz="2400" dirty="0"/>
              <a:t>Concurrent courses at Post Secondary (Emily </a:t>
            </a:r>
            <a:r>
              <a:rPr lang="en-US" sz="2400" dirty="0" err="1"/>
              <a:t>Carr</a:t>
            </a:r>
            <a:r>
              <a:rPr lang="en-US" sz="2400" dirty="0"/>
              <a:t>, Douglas, SFU)</a:t>
            </a:r>
          </a:p>
          <a:p>
            <a:r>
              <a:rPr lang="en-US" sz="2400" dirty="0"/>
              <a:t>Language Challenge</a:t>
            </a:r>
          </a:p>
          <a:p>
            <a:r>
              <a:rPr lang="en-US" sz="2400" dirty="0"/>
              <a:t>Train in Trades, Work Experience, Apprenticeship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A106B-523C-4971-B1A2-A520450D3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5104" y="4979954"/>
            <a:ext cx="808017" cy="1752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FCCCA-7AF7-4732-B480-17D7952E99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509085" y="361333"/>
            <a:ext cx="1322681" cy="13171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A1D576-35F0-4DBE-B69A-FC9D1C66404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058417" y="5375485"/>
            <a:ext cx="1452940" cy="96153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F92757-031E-4833-AF27-9DEC9B19B6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159029" y="5035891"/>
            <a:ext cx="233679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80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9AB80-56CF-497A-BBB7-A1798DCA4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 in Trades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ED70A-96C8-4DB3-AA77-BCE44772F1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261947"/>
            <a:ext cx="7556313" cy="2719039"/>
          </a:xfrm>
        </p:spPr>
        <p:txBody>
          <a:bodyPr>
            <a:normAutofit fontScale="62500" lnSpcReduction="2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3600" dirty="0">
                <a:solidFill>
                  <a:srgbClr val="6600CC"/>
                </a:solidFill>
              </a:rPr>
              <a:t>Amazing opportunity for any grade 11 </a:t>
            </a:r>
            <a:r>
              <a:rPr lang="en-US" sz="2800" dirty="0">
                <a:solidFill>
                  <a:srgbClr val="6600CC"/>
                </a:solidFill>
              </a:rPr>
              <a:t>or</a:t>
            </a:r>
            <a:r>
              <a:rPr lang="en-US" sz="3600" dirty="0">
                <a:solidFill>
                  <a:srgbClr val="6600CC"/>
                </a:solidFill>
              </a:rPr>
              <a:t> 12 student to take one of </a:t>
            </a:r>
            <a:r>
              <a:rPr lang="en-US" sz="3600" b="1" dirty="0">
                <a:solidFill>
                  <a:srgbClr val="6600CC"/>
                </a:solidFill>
              </a:rPr>
              <a:t>19 “Train in Trades” </a:t>
            </a:r>
            <a:r>
              <a:rPr lang="en-US" sz="3600" dirty="0">
                <a:solidFill>
                  <a:srgbClr val="6600CC"/>
                </a:solidFill>
              </a:rPr>
              <a:t>programs</a:t>
            </a:r>
            <a:r>
              <a:rPr lang="en-US" sz="3600" b="1" dirty="0">
                <a:solidFill>
                  <a:srgbClr val="6600CC"/>
                </a:solidFill>
              </a:rPr>
              <a:t>: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Tuition Free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Post Secondary level Training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Level 1 Certification</a:t>
            </a:r>
          </a:p>
          <a:p>
            <a:pPr marL="9144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70C0"/>
                </a:solidFill>
              </a:rPr>
              <a:t>Dual /Triple Credits:</a:t>
            </a:r>
          </a:p>
          <a:p>
            <a:pPr marL="1698625" lvl="3" indent="-3270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high school</a:t>
            </a:r>
          </a:p>
          <a:p>
            <a:pPr marL="1698625" lvl="3" indent="-3270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post secondary </a:t>
            </a:r>
            <a:r>
              <a:rPr lang="en-US" dirty="0">
                <a:solidFill>
                  <a:srgbClr val="0070C0"/>
                </a:solidFill>
              </a:rPr>
              <a:t>and/or </a:t>
            </a:r>
            <a:r>
              <a:rPr lang="en-US" sz="2400" dirty="0">
                <a:solidFill>
                  <a:srgbClr val="0070C0"/>
                </a:solidFill>
              </a:rPr>
              <a:t>industry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id="{31838993-A0BD-4986-84CA-2D67F07B83C8}"/>
              </a:ext>
            </a:extLst>
          </p:cNvPr>
          <p:cNvSpPr txBox="1">
            <a:spLocks/>
          </p:cNvSpPr>
          <p:nvPr/>
        </p:nvSpPr>
        <p:spPr>
          <a:xfrm>
            <a:off x="498475" y="4159404"/>
            <a:ext cx="7963442" cy="24277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3600" b="1" dirty="0">
                <a:solidFill>
                  <a:srgbClr val="6600CC"/>
                </a:solidFill>
              </a:rPr>
              <a:t>Regardless of their career aspirations… </a:t>
            </a:r>
            <a:br>
              <a:rPr lang="en-US" sz="3600" b="1" dirty="0">
                <a:solidFill>
                  <a:srgbClr val="6600CC"/>
                </a:solidFill>
              </a:rPr>
            </a:br>
            <a:r>
              <a:rPr lang="en-US" sz="3600" b="1" dirty="0">
                <a:solidFill>
                  <a:srgbClr val="6600CC"/>
                </a:solidFill>
              </a:rPr>
              <a:t>if they have/get a paying job in a trade they can receive credits toward high school graduation:</a:t>
            </a:r>
          </a:p>
          <a:p>
            <a:pPr marL="800100" lvl="1" indent="-342900" defTabSz="901700">
              <a:spcBef>
                <a:spcPts val="1800"/>
              </a:spcBef>
              <a:buFont typeface="Arial"/>
              <a:buChar char="•"/>
            </a:pPr>
            <a:r>
              <a:rPr lang="en-US" sz="3200" dirty="0">
                <a:solidFill>
                  <a:srgbClr val="0070C0"/>
                </a:solidFill>
              </a:rPr>
              <a:t>120</a:t>
            </a:r>
            <a:r>
              <a:rPr lang="en-US" sz="2400" dirty="0">
                <a:solidFill>
                  <a:srgbClr val="0070C0"/>
                </a:solidFill>
              </a:rPr>
              <a:t> hrs working = </a:t>
            </a:r>
            <a:r>
              <a:rPr lang="en-US" sz="3000" dirty="0">
                <a:solidFill>
                  <a:srgbClr val="0070C0"/>
                </a:solidFill>
              </a:rPr>
              <a:t>4 </a:t>
            </a:r>
            <a:r>
              <a:rPr lang="en-US" sz="2400" dirty="0">
                <a:solidFill>
                  <a:srgbClr val="0070C0"/>
                </a:solidFill>
              </a:rPr>
              <a:t>credits </a:t>
            </a:r>
            <a:r>
              <a:rPr lang="en-US" sz="1900" dirty="0">
                <a:solidFill>
                  <a:srgbClr val="0070C0"/>
                </a:solidFill>
              </a:rPr>
              <a:t>(up to 16 credits)</a:t>
            </a:r>
          </a:p>
          <a:p>
            <a:pPr marL="800100" lvl="1" indent="-342900" defTabSz="901700">
              <a:spcBef>
                <a:spcPts val="1200"/>
              </a:spcBef>
              <a:buFont typeface="Arial"/>
              <a:buChar char="•"/>
            </a:pPr>
            <a:r>
              <a:rPr lang="en-US" sz="3200" dirty="0">
                <a:solidFill>
                  <a:schemeClr val="accent1"/>
                </a:solidFill>
              </a:rPr>
              <a:t>900+</a:t>
            </a:r>
            <a:r>
              <a:rPr lang="en-US" sz="2400" dirty="0">
                <a:solidFill>
                  <a:schemeClr val="accent1"/>
                </a:solidFill>
              </a:rPr>
              <a:t> hrs worked (before age of 20) could qualify student for a </a:t>
            </a:r>
            <a:r>
              <a:rPr lang="en-US" sz="3000" dirty="0">
                <a:solidFill>
                  <a:schemeClr val="accent1"/>
                </a:solidFill>
              </a:rPr>
              <a:t>$1,000 </a:t>
            </a:r>
            <a:r>
              <a:rPr lang="en-US" sz="2400" dirty="0">
                <a:solidFill>
                  <a:schemeClr val="accent1"/>
                </a:solidFill>
              </a:rPr>
              <a:t>award… gave out 30+ scholarships last year</a:t>
            </a:r>
          </a:p>
          <a:p>
            <a:pPr marL="800100" lvl="1" indent="-342900" defTabSz="901700">
              <a:spcBef>
                <a:spcPts val="1200"/>
              </a:spcBef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</a:rPr>
              <a:t>if they later pursue that trade career, </a:t>
            </a:r>
            <a:r>
              <a:rPr lang="en-US" sz="2400" b="1" dirty="0">
                <a:solidFill>
                  <a:schemeClr val="accent1"/>
                </a:solidFill>
              </a:rPr>
              <a:t>those hours count towards certification</a:t>
            </a:r>
          </a:p>
        </p:txBody>
      </p:sp>
    </p:spTree>
    <p:extLst>
      <p:ext uri="{BB962C8B-B14F-4D97-AF65-F5344CB8AC3E}">
        <p14:creationId xmlns:p14="http://schemas.microsoft.com/office/powerpoint/2010/main" val="2609329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BDCC2-1403-48A3-A48F-7E9106F88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507761"/>
            <a:ext cx="7556313" cy="603455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en-US" dirty="0"/>
              <a:t>Automotive Collision Repairer</a:t>
            </a:r>
          </a:p>
          <a:p>
            <a:pPr>
              <a:spcBef>
                <a:spcPts val="600"/>
              </a:spcBef>
            </a:pPr>
            <a:r>
              <a:rPr lang="en-US" dirty="0"/>
              <a:t>Automotive Painter</a:t>
            </a:r>
          </a:p>
          <a:p>
            <a:pPr>
              <a:spcBef>
                <a:spcPts val="600"/>
              </a:spcBef>
            </a:pPr>
            <a:r>
              <a:rPr lang="en-US" dirty="0"/>
              <a:t>Automotive Service Technician</a:t>
            </a:r>
          </a:p>
          <a:p>
            <a:pPr>
              <a:spcBef>
                <a:spcPts val="600"/>
              </a:spcBef>
            </a:pPr>
            <a:r>
              <a:rPr lang="en-US" dirty="0"/>
              <a:t>Baker</a:t>
            </a:r>
          </a:p>
          <a:p>
            <a:pPr>
              <a:spcBef>
                <a:spcPts val="600"/>
              </a:spcBef>
            </a:pPr>
            <a:r>
              <a:rPr lang="en-US" dirty="0"/>
              <a:t>Bricklayer (Masonry)</a:t>
            </a:r>
          </a:p>
          <a:p>
            <a:pPr>
              <a:spcBef>
                <a:spcPts val="600"/>
              </a:spcBef>
            </a:pPr>
            <a:r>
              <a:rPr lang="en-US" dirty="0"/>
              <a:t>Cabinet Maker</a:t>
            </a:r>
          </a:p>
          <a:p>
            <a:pPr>
              <a:spcBef>
                <a:spcPts val="600"/>
              </a:spcBef>
            </a:pPr>
            <a:r>
              <a:rPr lang="en-US" dirty="0"/>
              <a:t>Professional Cook</a:t>
            </a:r>
          </a:p>
          <a:p>
            <a:pPr>
              <a:spcBef>
                <a:spcPts val="600"/>
              </a:spcBef>
            </a:pPr>
            <a:r>
              <a:rPr lang="en-US" dirty="0"/>
              <a:t>Electrician</a:t>
            </a:r>
          </a:p>
          <a:p>
            <a:pPr>
              <a:spcBef>
                <a:spcPts val="600"/>
              </a:spcBef>
            </a:pPr>
            <a:r>
              <a:rPr lang="en-US" dirty="0"/>
              <a:t>Hairstylist</a:t>
            </a:r>
          </a:p>
          <a:p>
            <a:pPr>
              <a:spcBef>
                <a:spcPts val="600"/>
              </a:spcBef>
            </a:pPr>
            <a:r>
              <a:rPr lang="en-US" dirty="0"/>
              <a:t>Heavy Duty Mechanic</a:t>
            </a:r>
          </a:p>
          <a:p>
            <a:pPr>
              <a:spcBef>
                <a:spcPts val="600"/>
              </a:spcBef>
            </a:pPr>
            <a:r>
              <a:rPr lang="en-US" dirty="0"/>
              <a:t>Metal Fabricator</a:t>
            </a:r>
          </a:p>
          <a:p>
            <a:pPr>
              <a:spcBef>
                <a:spcPts val="600"/>
              </a:spcBef>
            </a:pPr>
            <a:r>
              <a:rPr lang="en-US" dirty="0"/>
              <a:t>Millwright</a:t>
            </a:r>
          </a:p>
          <a:p>
            <a:pPr>
              <a:spcBef>
                <a:spcPts val="600"/>
              </a:spcBef>
            </a:pPr>
            <a:r>
              <a:rPr lang="en-US" dirty="0"/>
              <a:t>Motorcycle Mechanic</a:t>
            </a:r>
          </a:p>
          <a:p>
            <a:pPr>
              <a:spcBef>
                <a:spcPts val="600"/>
              </a:spcBef>
            </a:pPr>
            <a:r>
              <a:rPr lang="en-US" dirty="0"/>
              <a:t>Commercial Painter</a:t>
            </a:r>
          </a:p>
          <a:p>
            <a:pPr>
              <a:spcBef>
                <a:spcPts val="600"/>
              </a:spcBef>
            </a:pPr>
            <a:r>
              <a:rPr lang="en-US" dirty="0"/>
              <a:t>Plumber</a:t>
            </a:r>
          </a:p>
          <a:p>
            <a:pPr>
              <a:spcBef>
                <a:spcPts val="600"/>
              </a:spcBef>
            </a:pPr>
            <a:r>
              <a:rPr lang="en-US" dirty="0"/>
              <a:t>Sheet Metal Worker</a:t>
            </a:r>
          </a:p>
          <a:p>
            <a:pPr>
              <a:spcBef>
                <a:spcPts val="600"/>
              </a:spcBef>
            </a:pPr>
            <a:r>
              <a:rPr lang="en-US" dirty="0"/>
              <a:t>Welder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7BE01D-9E86-49E2-B6EF-3D3DF12669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8" r="7636" b="52937"/>
          <a:stretch/>
        </p:blipFill>
        <p:spPr>
          <a:xfrm>
            <a:off x="4817327" y="607238"/>
            <a:ext cx="2973368" cy="2447402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166AD4-797A-4DEE-9E47-0400CF93AF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8" r="3945"/>
          <a:stretch/>
        </p:blipFill>
        <p:spPr>
          <a:xfrm>
            <a:off x="5976587" y="3875314"/>
            <a:ext cx="2830992" cy="215300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6C1D9B-D78A-48C5-B983-59F1C4B0AC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99" y="3429000"/>
            <a:ext cx="1855202" cy="278160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969970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4079504" y="2167963"/>
            <a:ext cx="4401696" cy="1429122"/>
          </a:xfrm>
          <a:prstGeom prst="rect">
            <a:avLst/>
          </a:prstGeom>
        </p:spPr>
        <p:txBody>
          <a:bodyPr vert="horz" lIns="68598" tIns="34299" rIns="68598" bIns="34299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r>
              <a:rPr kumimoji="0" lang="en-US" sz="3001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Joanna Horvath</a:t>
            </a:r>
          </a:p>
          <a:p>
            <a:pPr marL="34775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e:  </a:t>
            </a:r>
            <a:r>
              <a:rPr kumimoji="0" lang="en-US" sz="2101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JHorvath@sd43.bc.ca</a:t>
            </a:r>
          </a:p>
          <a:p>
            <a:pPr marL="34775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c:  </a:t>
            </a:r>
            <a:r>
              <a:rPr kumimoji="0" lang="en-US" sz="2101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604-312-7739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04089" y="738841"/>
            <a:ext cx="4401696" cy="1429122"/>
          </a:xfrm>
          <a:prstGeom prst="rect">
            <a:avLst/>
          </a:prstGeom>
        </p:spPr>
        <p:txBody>
          <a:bodyPr vert="horz" lIns="68598" tIns="34299" rIns="68598" bIns="34299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r>
              <a:rPr kumimoji="0" lang="en-US" sz="3001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Doug MacLean</a:t>
            </a:r>
          </a:p>
          <a:p>
            <a:pPr marL="34775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e:  </a:t>
            </a:r>
            <a:r>
              <a:rPr kumimoji="0" lang="en-US" sz="2101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DMaclean@sd43.bc.ca</a:t>
            </a:r>
          </a:p>
          <a:p>
            <a:pPr marL="347755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c:  </a:t>
            </a:r>
            <a:r>
              <a:rPr kumimoji="0" lang="en-US" sz="2101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604-341-8977</a:t>
            </a:r>
          </a:p>
        </p:txBody>
      </p:sp>
      <p:sp>
        <p:nvSpPr>
          <p:cNvPr id="12" name="Title 12"/>
          <p:cNvSpPr txBox="1">
            <a:spLocks/>
          </p:cNvSpPr>
          <p:nvPr/>
        </p:nvSpPr>
        <p:spPr>
          <a:xfrm>
            <a:off x="1380585" y="791852"/>
            <a:ext cx="2344952" cy="5524348"/>
          </a:xfrm>
          <a:prstGeom prst="rect">
            <a:avLst/>
          </a:prstGeom>
        </p:spPr>
        <p:txBody>
          <a:bodyPr vert="horz" lIns="68598" tIns="34299" rIns="68598" bIns="34299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1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TRAIN</a:t>
            </a:r>
            <a:br>
              <a:rPr kumimoji="0" lang="en-US" sz="4051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</a:br>
            <a:r>
              <a:rPr kumimoji="0" lang="en-US" sz="3001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contact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1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WORK</a:t>
            </a:r>
            <a:br>
              <a:rPr kumimoji="0" lang="en-US" sz="4051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</a:br>
            <a:r>
              <a:rPr kumimoji="0" lang="en-US" sz="3001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contact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1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Info + Apps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51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@HW Tuesdays: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004089" y="3973607"/>
            <a:ext cx="4401696" cy="524011"/>
          </a:xfrm>
          <a:prstGeom prst="rect">
            <a:avLst/>
          </a:prstGeom>
        </p:spPr>
        <p:txBody>
          <a:bodyPr vert="horz" lIns="68598" tIns="34299" rIns="68598" bIns="34299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r>
              <a:rPr kumimoji="0" lang="en-US" sz="2101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www.</a:t>
            </a:r>
            <a:r>
              <a:rPr kumimoji="0" lang="en-US" sz="3001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43Careers.com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21B0127-FAE1-4761-AF6A-72FF982B3D09}"/>
              </a:ext>
            </a:extLst>
          </p:cNvPr>
          <p:cNvCxnSpPr>
            <a:cxnSpLocks/>
          </p:cNvCxnSpPr>
          <p:nvPr/>
        </p:nvCxnSpPr>
        <p:spPr>
          <a:xfrm>
            <a:off x="734022" y="2060604"/>
            <a:ext cx="36380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4A6276-B0DF-453A-8967-0E180CD2834C}"/>
              </a:ext>
            </a:extLst>
          </p:cNvPr>
          <p:cNvCxnSpPr>
            <a:cxnSpLocks/>
          </p:cNvCxnSpPr>
          <p:nvPr/>
        </p:nvCxnSpPr>
        <p:spPr>
          <a:xfrm>
            <a:off x="734021" y="3437582"/>
            <a:ext cx="36380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FC837F46-6680-4763-AA17-146008086E10}"/>
              </a:ext>
            </a:extLst>
          </p:cNvPr>
          <p:cNvSpPr txBox="1">
            <a:spLocks/>
          </p:cNvSpPr>
          <p:nvPr/>
        </p:nvSpPr>
        <p:spPr>
          <a:xfrm>
            <a:off x="4125338" y="5469642"/>
            <a:ext cx="3638077" cy="655790"/>
          </a:xfrm>
          <a:prstGeom prst="rect">
            <a:avLst/>
          </a:prstGeom>
        </p:spPr>
        <p:txBody>
          <a:bodyPr vert="horz" lIns="68598" tIns="34299" rIns="68598" bIns="34299" numCol="1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90000"/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9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Ashely Impellezzere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7901E">
                    <a:lumMod val="75000"/>
                  </a:srgbClr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aimpellezzere@sd43.bc.ca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75"/>
              </a:spcAft>
              <a:buClrTx/>
              <a:buSzPct val="90000"/>
              <a:buFont typeface="Arial" pitchFamily="34" charset="0"/>
              <a:buNone/>
              <a:tabLst>
                <a:tab pos="4801880" algn="r"/>
                <a:tab pos="5358051" algn="l"/>
              </a:tabLst>
              <a:defRPr/>
            </a:pPr>
            <a:endParaRPr kumimoji="0" lang="en-US" sz="2101" b="0" i="0" u="none" strike="noStrike" kern="1200" cap="none" spc="0" normalizeH="0" baseline="0" noProof="0" dirty="0">
              <a:ln>
                <a:noFill/>
              </a:ln>
              <a:solidFill>
                <a:srgbClr val="F7901E">
                  <a:lumMod val="75000"/>
                </a:srgb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9B6F2BE-BA76-41D1-BE5F-5C819216A3F2}"/>
              </a:ext>
            </a:extLst>
          </p:cNvPr>
          <p:cNvCxnSpPr>
            <a:cxnSpLocks/>
          </p:cNvCxnSpPr>
          <p:nvPr/>
        </p:nvCxnSpPr>
        <p:spPr>
          <a:xfrm>
            <a:off x="734022" y="5039143"/>
            <a:ext cx="36380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5227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Ahead…</a:t>
            </a:r>
            <a:br>
              <a:rPr lang="en-US" dirty="0"/>
            </a:br>
            <a:r>
              <a:rPr lang="en-US" dirty="0"/>
              <a:t>College In 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5559426" cy="254241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Grade 12 Graduation Minimum:</a:t>
            </a:r>
          </a:p>
          <a:p>
            <a:pPr marL="685800" lvl="3">
              <a:spcBef>
                <a:spcPts val="2000"/>
              </a:spcBef>
            </a:pPr>
            <a:r>
              <a:rPr lang="en-US" dirty="0"/>
              <a:t>Some programs require minimum English marks</a:t>
            </a:r>
          </a:p>
          <a:p>
            <a:r>
              <a:rPr lang="en-US" dirty="0"/>
              <a:t>Check individual program requirements</a:t>
            </a:r>
          </a:p>
          <a:p>
            <a:r>
              <a:rPr lang="en-US" dirty="0"/>
              <a:t>College can be equivalent to university, and even better (grades are higher, smaller classes, cost)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5" name="Picture 4" descr="ca_dou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63" y="4904619"/>
            <a:ext cx="1741488" cy="1160992"/>
          </a:xfrm>
          <a:prstGeom prst="rect">
            <a:avLst/>
          </a:prstGeom>
        </p:spPr>
      </p:pic>
      <p:pic>
        <p:nvPicPr>
          <p:cNvPr id="1026" name="Picture 2" descr="http://tse1.mm.bing.net/th?&amp;id=OIP.M1e8100d2fa88d6b13e9e4724cbeccbb6o0&amp;w=300&amp;h=225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286" y="745260"/>
            <a:ext cx="2279838" cy="17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se1.mm.bing.net/th?&amp;id=OIP.M478856b3bd57d29151785ab7b06c400fo0&amp;w=149&amp;h=76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4904619"/>
            <a:ext cx="13906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3205" y="3255203"/>
            <a:ext cx="2751690" cy="253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4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46" y="693628"/>
            <a:ext cx="8154872" cy="1116106"/>
          </a:xfrm>
        </p:spPr>
        <p:txBody>
          <a:bodyPr/>
          <a:lstStyle/>
          <a:p>
            <a:r>
              <a:rPr lang="en-US" b="1" dirty="0"/>
              <a:t>Thinking Ahead…University In 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85" y="1996566"/>
            <a:ext cx="8029147" cy="3980028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English 12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and anywhere from 3-5 more Approved Academic Courses 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(each University has its own list of what they consider to be  “approved”)</a:t>
            </a:r>
          </a:p>
          <a:p>
            <a:r>
              <a:rPr lang="en-US" b="1" u="sng" dirty="0"/>
              <a:t>Grade 11 marks are now often </a:t>
            </a:r>
            <a:r>
              <a:rPr lang="en-US" dirty="0"/>
              <a:t> used as part of the admissions process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Grade 9 and 10 marks are used for schools in the U.S.</a:t>
            </a:r>
          </a:p>
          <a:p>
            <a:r>
              <a:rPr lang="en-US" dirty="0"/>
              <a:t>BE AWARE of minimum marks for Math 11 and English 12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 AWARE of Language Requirements</a:t>
            </a:r>
          </a:p>
          <a:p>
            <a:r>
              <a:rPr lang="en-US" dirty="0"/>
              <a:t>Universities outside of BC often have more requirements</a:t>
            </a:r>
          </a:p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CHECK THE UPDATED REQUIREMENTS FOR EACH  INSTITUTION CAREFULLY</a:t>
            </a:r>
          </a:p>
          <a:p>
            <a:endParaRPr lang="en-US" b="1" i="1" dirty="0">
              <a:solidFill>
                <a:srgbClr val="772399"/>
              </a:solidFill>
            </a:endParaRPr>
          </a:p>
          <a:p>
            <a:pPr marL="0" indent="0" algn="ctr">
              <a:lnSpc>
                <a:spcPct val="60000"/>
              </a:lnSpc>
              <a:buNone/>
            </a:pPr>
            <a:endParaRPr lang="en-US" dirty="0">
              <a:solidFill>
                <a:srgbClr val="772399"/>
              </a:solidFill>
            </a:endParaRPr>
          </a:p>
        </p:txBody>
      </p:sp>
      <p:pic>
        <p:nvPicPr>
          <p:cNvPr id="4" name="Picture 3" descr="ubc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18" y="2966284"/>
            <a:ext cx="645014" cy="8600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Simon-Fraser-University-SFU-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476" y="3968429"/>
            <a:ext cx="990056" cy="506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uvic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32" y="4701759"/>
            <a:ext cx="609600" cy="8290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00" y="5717647"/>
            <a:ext cx="817032" cy="817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th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18" y="2180172"/>
            <a:ext cx="645014" cy="591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5738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0C145-7616-44CE-A697-044891346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474" y="-3586"/>
            <a:ext cx="7556313" cy="1116106"/>
          </a:xfrm>
        </p:spPr>
        <p:txBody>
          <a:bodyPr/>
          <a:lstStyle/>
          <a:p>
            <a:pPr algn="ctr"/>
            <a:r>
              <a:rPr lang="en-US" sz="4400" b="1" dirty="0"/>
              <a:t>Online, </a:t>
            </a:r>
            <a:br>
              <a:rPr lang="en-US" sz="4400" b="1" dirty="0"/>
            </a:br>
            <a:r>
              <a:rPr lang="en-US" sz="4400" b="1" dirty="0"/>
              <a:t>Summer School, </a:t>
            </a:r>
            <a:br>
              <a:rPr lang="en-US" sz="4400" b="1" dirty="0"/>
            </a:br>
            <a:r>
              <a:rPr lang="en-US" sz="4400" b="1" dirty="0"/>
              <a:t>Repeated Courses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A9123-D746-4CE6-B2DE-C1A0944B3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43" y="2367280"/>
            <a:ext cx="7556313" cy="4144963"/>
          </a:xfrm>
        </p:spPr>
        <p:txBody>
          <a:bodyPr/>
          <a:lstStyle/>
          <a:p>
            <a:r>
              <a:rPr lang="en-US" sz="2400" dirty="0"/>
              <a:t>Some universities prefer student </a:t>
            </a:r>
            <a:r>
              <a:rPr lang="en-US" sz="2400" u="sng" dirty="0"/>
              <a:t>take all classes in regular day school</a:t>
            </a:r>
            <a:r>
              <a:rPr lang="en-US" sz="2400" dirty="0"/>
              <a:t> – not online, not summer school.</a:t>
            </a:r>
          </a:p>
          <a:p>
            <a:r>
              <a:rPr lang="en-US" sz="2400" dirty="0"/>
              <a:t>For some universities, online courses have specific completion dates that are earlier than taking the course at HWSS </a:t>
            </a:r>
          </a:p>
          <a:p>
            <a:r>
              <a:rPr lang="en-US" sz="2400" dirty="0"/>
              <a:t>Some schools will not accept the mark for a repeated course (particularly for Engineering or Business) or will automatically deduct % off.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4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671DF-A883-4DC2-94CE-DF38C49DC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ahead…volunteer, work, travel, apprenticeship…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537142B-AF6B-4D6D-AA68-402E2A56A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90279" y="5043194"/>
            <a:ext cx="1666077" cy="1330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D92AA3-DED7-4EFF-A617-F626FAA10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4" y="1863719"/>
            <a:ext cx="2322785" cy="20214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EE10B-F905-471C-B7F0-64DE53D8CE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492" y="4376855"/>
            <a:ext cx="5703299" cy="267219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1013EFE-21FC-41A6-AA8E-A5EC30FD2B52}"/>
              </a:ext>
            </a:extLst>
          </p:cNvPr>
          <p:cNvSpPr txBox="1">
            <a:spLocks/>
          </p:cNvSpPr>
          <p:nvPr/>
        </p:nvSpPr>
        <p:spPr>
          <a:xfrm>
            <a:off x="3226124" y="2430474"/>
            <a:ext cx="5563686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Visit the </a:t>
            </a:r>
          </a:p>
          <a:p>
            <a:r>
              <a:rPr lang="en-US" dirty="0"/>
              <a:t>Career Resource Centre</a:t>
            </a:r>
          </a:p>
        </p:txBody>
      </p:sp>
    </p:spTree>
    <p:extLst>
      <p:ext uri="{BB962C8B-B14F-4D97-AF65-F5344CB8AC3E}">
        <p14:creationId xmlns:p14="http://schemas.microsoft.com/office/powerpoint/2010/main" val="1536372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575" y="613871"/>
            <a:ext cx="8388625" cy="1116106"/>
          </a:xfrm>
        </p:spPr>
        <p:txBody>
          <a:bodyPr/>
          <a:lstStyle/>
          <a:p>
            <a:r>
              <a:rPr lang="en-US" sz="2800" b="1" dirty="0"/>
              <a:t>Because there are many options after graduation…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981200"/>
            <a:ext cx="2676526" cy="4144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Trade Schools</a:t>
            </a:r>
          </a:p>
          <a:p>
            <a:r>
              <a:rPr lang="en-US" dirty="0"/>
              <a:t>Apprenticeships</a:t>
            </a:r>
          </a:p>
          <a:p>
            <a:r>
              <a:rPr lang="en-US" dirty="0"/>
              <a:t>College</a:t>
            </a:r>
          </a:p>
          <a:p>
            <a:r>
              <a:rPr lang="en-US" dirty="0"/>
              <a:t>University</a:t>
            </a:r>
          </a:p>
          <a:p>
            <a:r>
              <a:rPr lang="en-US" dirty="0"/>
              <a:t>Institutes</a:t>
            </a:r>
          </a:p>
          <a:p>
            <a:r>
              <a:rPr lang="en-US" dirty="0"/>
              <a:t>Travel</a:t>
            </a:r>
          </a:p>
          <a:p>
            <a:r>
              <a:rPr lang="en-US" dirty="0"/>
              <a:t>Workforce</a:t>
            </a:r>
          </a:p>
          <a:p>
            <a:r>
              <a:rPr lang="en-US" dirty="0"/>
              <a:t>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700" y="2570808"/>
            <a:ext cx="1841500" cy="1455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0" y="3436044"/>
            <a:ext cx="1955800" cy="137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5418" y="3205808"/>
            <a:ext cx="1820688" cy="1213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942" y="5051387"/>
            <a:ext cx="2285858" cy="1359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75762" y="5228876"/>
            <a:ext cx="1604397" cy="129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6709" y="1392062"/>
            <a:ext cx="2417591" cy="1499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104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938" y="846893"/>
            <a:ext cx="29116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10 </a:t>
            </a:r>
          </a:p>
          <a:p>
            <a:r>
              <a:rPr lang="en-US" sz="2400" b="1" dirty="0">
                <a:solidFill>
                  <a:schemeClr val="accent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</a:p>
          <a:p>
            <a:pPr algn="ctr"/>
            <a:endParaRPr lang="en-US" sz="24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English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 Math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PHE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Career Life Education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Science 10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Social Studies 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0925" y="871125"/>
            <a:ext cx="27665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674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11</a:t>
            </a:r>
          </a:p>
          <a:p>
            <a:r>
              <a:rPr lang="en-US" sz="2400" b="1" dirty="0">
                <a:solidFill>
                  <a:srgbClr val="674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</a:p>
          <a:p>
            <a:pPr algn="ctr"/>
            <a:endParaRPr lang="en-US" sz="2400" dirty="0">
              <a:solidFill>
                <a:srgbClr val="674A74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An English 11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 Math 11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 Science 11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 Social Studies 11 or 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22542" y="846893"/>
            <a:ext cx="295685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Grade 12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Required</a:t>
            </a:r>
          </a:p>
          <a:p>
            <a:pPr algn="ctr"/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An English 12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Career Life Connections** </a:t>
            </a:r>
            <a:r>
              <a:rPr lang="en-US" sz="1600" dirty="0"/>
              <a:t>(outside timetable)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7" name="Picture 6" descr="th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952" y="5546520"/>
            <a:ext cx="1940755" cy="13032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DABD90-A773-472A-B317-C1D33C1C0C84}"/>
              </a:ext>
            </a:extLst>
          </p:cNvPr>
          <p:cNvSpPr/>
          <p:nvPr/>
        </p:nvSpPr>
        <p:spPr>
          <a:xfrm>
            <a:off x="612307" y="163239"/>
            <a:ext cx="75168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Grad Program Requirements</a:t>
            </a:r>
            <a:endParaRPr lang="en-US" sz="40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6DDE63-49B8-44A1-9CF5-D1956FCC1EB0}"/>
              </a:ext>
            </a:extLst>
          </p:cNvPr>
          <p:cNvSpPr/>
          <p:nvPr/>
        </p:nvSpPr>
        <p:spPr>
          <a:xfrm rot="714034">
            <a:off x="321735" y="4963963"/>
            <a:ext cx="233589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80 Credits </a:t>
            </a:r>
          </a:p>
          <a:p>
            <a:r>
              <a:rPr lang="en-US" sz="3200" b="1" dirty="0"/>
              <a:t>total</a:t>
            </a:r>
            <a:endParaRPr lang="en-US" sz="3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CAB1A0-C75F-410D-9A83-031CECAD0F01}"/>
              </a:ext>
            </a:extLst>
          </p:cNvPr>
          <p:cNvSpPr/>
          <p:nvPr/>
        </p:nvSpPr>
        <p:spPr>
          <a:xfrm rot="20835987">
            <a:off x="5627879" y="3532654"/>
            <a:ext cx="33102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/>
              <a:t>4 Grade 12 Courses </a:t>
            </a:r>
          </a:p>
          <a:p>
            <a:r>
              <a:rPr lang="en-CA" sz="2400" b="1" dirty="0"/>
              <a:t>(including  English)</a:t>
            </a:r>
            <a:endParaRPr lang="en-US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999D56-830E-49E2-AF1C-8E089793A2FA}"/>
              </a:ext>
            </a:extLst>
          </p:cNvPr>
          <p:cNvSpPr/>
          <p:nvPr/>
        </p:nvSpPr>
        <p:spPr>
          <a:xfrm>
            <a:off x="2707067" y="4922012"/>
            <a:ext cx="66309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/>
              <a:t>+ 28 additional elective credits 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21696D-C6F1-4E2A-A0EF-B1235DBA85B4}"/>
              </a:ext>
            </a:extLst>
          </p:cNvPr>
          <p:cNvSpPr/>
          <p:nvPr/>
        </p:nvSpPr>
        <p:spPr>
          <a:xfrm>
            <a:off x="4747797" y="4628297"/>
            <a:ext cx="41604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b="1" dirty="0"/>
              <a:t>One Applied Skill OR Fine Arts </a:t>
            </a:r>
            <a:endParaRPr lang="en-US" sz="20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421AD6-E44C-40AF-B0EF-E5746082D686}"/>
              </a:ext>
            </a:extLst>
          </p:cNvPr>
          <p:cNvSpPr txBox="1">
            <a:spLocks/>
          </p:cNvSpPr>
          <p:nvPr/>
        </p:nvSpPr>
        <p:spPr>
          <a:xfrm>
            <a:off x="4848852" y="5859925"/>
            <a:ext cx="4191633" cy="793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/>
              <a:t>+ Ministry assessments</a:t>
            </a:r>
            <a:endParaRPr lang="en-US" sz="2325" b="1" dirty="0"/>
          </a:p>
        </p:txBody>
      </p:sp>
    </p:spTree>
    <p:extLst>
      <p:ext uri="{BB962C8B-B14F-4D97-AF65-F5344CB8AC3E}">
        <p14:creationId xmlns:p14="http://schemas.microsoft.com/office/powerpoint/2010/main" val="57962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5638375" cy="1116106"/>
          </a:xfrm>
        </p:spPr>
        <p:txBody>
          <a:bodyPr/>
          <a:lstStyle/>
          <a:p>
            <a:r>
              <a:rPr lang="en-US" dirty="0"/>
              <a:t>How to help your child decide?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95" y="1905683"/>
            <a:ext cx="7556313" cy="4615433"/>
          </a:xfrm>
        </p:spPr>
        <p:txBody>
          <a:bodyPr>
            <a:normAutofit fontScale="62500" lnSpcReduction="20000"/>
          </a:bodyPr>
          <a:lstStyle/>
          <a:p>
            <a:r>
              <a:rPr lang="en-US" sz="3600" dirty="0"/>
              <a:t>  Think about: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What do they like to do?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Where do they excel? 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Their skills and talents?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Challenge them to try something new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What are their ideas for after high school?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 What is REALISTIC?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TALK TO PEOPLE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What courses will look good on a resume for their career, life, or school goals after graduation?</a:t>
            </a:r>
          </a:p>
          <a:p>
            <a:pPr marL="914400" lvl="1">
              <a:spcBef>
                <a:spcPts val="1200"/>
              </a:spcBef>
            </a:pPr>
            <a:r>
              <a:rPr lang="en-US" sz="3200" dirty="0">
                <a:solidFill>
                  <a:schemeClr val="accent2">
                    <a:lumMod val="75000"/>
                    <a:lumOff val="25000"/>
                  </a:schemeClr>
                </a:solidFill>
              </a:rPr>
              <a:t>What courses will give them the skills they need after graduation?</a:t>
            </a:r>
          </a:p>
          <a:p>
            <a:pPr lvl="1"/>
            <a:endParaRPr lang="en-US" sz="32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3200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  <a:p>
            <a:pPr marL="228600" lvl="1" indent="0">
              <a:buNone/>
            </a:pP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5066" y="419100"/>
            <a:ext cx="2362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7306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4675" y="510988"/>
            <a:ext cx="6359526" cy="1116106"/>
          </a:xfrm>
        </p:spPr>
        <p:txBody>
          <a:bodyPr/>
          <a:lstStyle/>
          <a:p>
            <a:pPr algn="ctr"/>
            <a:r>
              <a:rPr lang="en-US" dirty="0"/>
              <a:t>Take time – These are important decisions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course planning booklet is on our </a:t>
            </a:r>
            <a:r>
              <a:rPr lang="en-US" dirty="0">
                <a:hlinkClick r:id="rId2"/>
              </a:rPr>
              <a:t>website</a:t>
            </a:r>
            <a:r>
              <a:rPr lang="en-US" dirty="0"/>
              <a:t>. Please read through course descriptions carefully.</a:t>
            </a:r>
          </a:p>
          <a:p>
            <a:r>
              <a:rPr lang="en-US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Your child’s choices NOW determine the courses offered in our school timetable</a:t>
            </a:r>
          </a:p>
          <a:p>
            <a:r>
              <a:rPr lang="en-US" dirty="0"/>
              <a:t>There are many reasons your child may not get all of their requests (conflict, courses not running, courses are full…)</a:t>
            </a:r>
          </a:p>
          <a:p>
            <a:r>
              <a:rPr lang="en-US" dirty="0"/>
              <a:t>We will not be able to make changes based on:</a:t>
            </a:r>
          </a:p>
          <a:p>
            <a:pPr lvl="2"/>
            <a:r>
              <a:rPr lang="en-US" dirty="0"/>
              <a:t>Friends</a:t>
            </a:r>
          </a:p>
          <a:p>
            <a:pPr lvl="2"/>
            <a:r>
              <a:rPr lang="en-US" dirty="0"/>
              <a:t>Teacher preference</a:t>
            </a:r>
          </a:p>
          <a:p>
            <a:pPr lvl="2"/>
            <a:r>
              <a:rPr lang="en-US" dirty="0"/>
              <a:t>Semester</a:t>
            </a:r>
          </a:p>
          <a:p>
            <a:pPr lvl="2"/>
            <a:r>
              <a:rPr lang="en-US" dirty="0"/>
              <a:t>Time of Day</a:t>
            </a:r>
          </a:p>
          <a:p>
            <a:pPr marL="457200" lvl="2" indent="0">
              <a:buNone/>
            </a:pPr>
            <a:endParaRPr lang="en-US" dirty="0"/>
          </a:p>
          <a:p>
            <a:pPr marL="457200" lvl="2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4" y="330200"/>
            <a:ext cx="1435100" cy="1435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900" y="4148448"/>
            <a:ext cx="2286000" cy="1820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30759" y="6126163"/>
            <a:ext cx="8763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i="1" dirty="0">
                <a:solidFill>
                  <a:srgbClr val="772399"/>
                </a:solidFill>
              </a:rPr>
              <a:t>Once they know what courses they want, it is time to fill in the course selection sheet.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0320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5B42F6E-2388-46E7-970B-8FA7C7D77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416" y="654435"/>
            <a:ext cx="6891716" cy="6085553"/>
          </a:xfrm>
          <a:prstGeom prst="rect">
            <a:avLst/>
          </a:prstGeom>
          <a:ln>
            <a:noFill/>
          </a:ln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0ACDC90C-3CD1-4D8F-B5B5-985A51B6A6E0}"/>
              </a:ext>
            </a:extLst>
          </p:cNvPr>
          <p:cNvSpPr/>
          <p:nvPr/>
        </p:nvSpPr>
        <p:spPr>
          <a:xfrm>
            <a:off x="135878" y="1109363"/>
            <a:ext cx="970960" cy="4713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4B5614B9-0FA9-409C-BF1D-DF858AD545AD}"/>
              </a:ext>
            </a:extLst>
          </p:cNvPr>
          <p:cNvSpPr/>
          <p:nvPr/>
        </p:nvSpPr>
        <p:spPr>
          <a:xfrm>
            <a:off x="7767191" y="1134430"/>
            <a:ext cx="462724" cy="5341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8E891C-7447-4D9C-AEA1-0CC062441A36}"/>
              </a:ext>
            </a:extLst>
          </p:cNvPr>
          <p:cNvSpPr txBox="1"/>
          <p:nvPr/>
        </p:nvSpPr>
        <p:spPr>
          <a:xfrm>
            <a:off x="7922687" y="4071067"/>
            <a:ext cx="112269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Fill out if applicable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046FEEAE-604E-4AEC-82A8-40DC43C2CF15}"/>
              </a:ext>
            </a:extLst>
          </p:cNvPr>
          <p:cNvSpPr/>
          <p:nvPr/>
        </p:nvSpPr>
        <p:spPr>
          <a:xfrm rot="1689378">
            <a:off x="965705" y="5511838"/>
            <a:ext cx="1933434" cy="33333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B8E584-5276-4D3F-BC23-4C4C7193BEBA}"/>
              </a:ext>
            </a:extLst>
          </p:cNvPr>
          <p:cNvSpPr txBox="1"/>
          <p:nvPr/>
        </p:nvSpPr>
        <p:spPr>
          <a:xfrm>
            <a:off x="101725" y="3901121"/>
            <a:ext cx="1925037" cy="11695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Electives: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Put in order of preference! Double check that name and code match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AF257F-92D7-4752-A40F-33ECA97F4EB8}"/>
              </a:ext>
            </a:extLst>
          </p:cNvPr>
          <p:cNvSpPr txBox="1"/>
          <p:nvPr/>
        </p:nvSpPr>
        <p:spPr>
          <a:xfrm>
            <a:off x="135877" y="1615868"/>
            <a:ext cx="134723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English 11 preference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E705BDA-1824-43BE-AEF2-5B3F656E1A9A}"/>
              </a:ext>
            </a:extLst>
          </p:cNvPr>
          <p:cNvSpPr txBox="1"/>
          <p:nvPr/>
        </p:nvSpPr>
        <p:spPr>
          <a:xfrm>
            <a:off x="4067215" y="3235548"/>
            <a:ext cx="242279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If choosing more than one option in a category, don’t check it, put it under electives</a:t>
            </a:r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2E7C6731-E5E5-4363-9065-4671D5AF56C2}"/>
              </a:ext>
            </a:extLst>
          </p:cNvPr>
          <p:cNvSpPr/>
          <p:nvPr/>
        </p:nvSpPr>
        <p:spPr>
          <a:xfrm rot="18104365">
            <a:off x="3348227" y="5216750"/>
            <a:ext cx="2036104" cy="31015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32C8DD7-4B52-494C-A2C7-375E42D8DB6F}"/>
              </a:ext>
            </a:extLst>
          </p:cNvPr>
          <p:cNvSpPr txBox="1">
            <a:spLocks/>
          </p:cNvSpPr>
          <p:nvPr/>
        </p:nvSpPr>
        <p:spPr>
          <a:xfrm>
            <a:off x="527247" y="0"/>
            <a:ext cx="733405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Course Request Form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663366"/>
                </a:solidFill>
                <a:effectLst/>
                <a:uLnTx/>
                <a:uFillTx/>
                <a:latin typeface="Rockwell"/>
                <a:ea typeface="+mj-ea"/>
                <a:cs typeface="+mj-cs"/>
              </a:rPr>
              <a:t>(gr 11 example)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663366"/>
              </a:solidFill>
              <a:effectLst/>
              <a:uLnTx/>
              <a:uFillTx/>
              <a:latin typeface="Rockwel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633935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41" y="225714"/>
            <a:ext cx="6891715" cy="1116106"/>
          </a:xfrm>
        </p:spPr>
        <p:txBody>
          <a:bodyPr/>
          <a:lstStyle/>
          <a:p>
            <a:r>
              <a:rPr lang="en-US" b="1" dirty="0"/>
              <a:t>Course Request 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40" y="921621"/>
            <a:ext cx="8503789" cy="4144963"/>
          </a:xfrm>
        </p:spPr>
        <p:txBody>
          <a:bodyPr>
            <a:noAutofit/>
          </a:bodyPr>
          <a:lstStyle/>
          <a:p>
            <a:r>
              <a:rPr lang="en-US" sz="2800" dirty="0"/>
              <a:t>Fill it out completely…. </a:t>
            </a:r>
            <a:r>
              <a:rPr lang="en-US" sz="2800" b="1" dirty="0"/>
              <a:t>DON’T FORGET </a:t>
            </a:r>
            <a:r>
              <a:rPr lang="en-US" sz="2800" dirty="0"/>
              <a:t>to   put your elective choices in order of preference. </a:t>
            </a: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Elective codes are on the reverse side of sheet</a:t>
            </a:r>
          </a:p>
          <a:p>
            <a:r>
              <a:rPr lang="en-US" sz="2800" dirty="0"/>
              <a:t>You </a:t>
            </a:r>
            <a:r>
              <a:rPr lang="en-US" sz="2800" b="1" u="sng" dirty="0"/>
              <a:t>MUST</a:t>
            </a:r>
            <a:r>
              <a:rPr lang="en-US" sz="2800" dirty="0"/>
              <a:t> include two ALTERNATIVES…these are just as important</a:t>
            </a:r>
          </a:p>
          <a:p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Pay attention to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P1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PM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                                      or </a:t>
            </a:r>
            <a:r>
              <a:rPr lang="en-US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#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as these courses are                                “ADDITIONAL ELECTIVES” and do </a:t>
            </a:r>
            <a:r>
              <a:rPr lang="en-US" sz="28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count as your 8 courses that you must take!</a:t>
            </a:r>
          </a:p>
          <a:p>
            <a:r>
              <a:rPr lang="en-US" sz="2800" dirty="0"/>
              <a:t>The choices you make now DETERMINE the courses we have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6499F-E55A-483A-BDE5-BF9C631BF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4641" y="3308808"/>
            <a:ext cx="4043939" cy="1282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612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54000">
              <a:schemeClr val="bg1">
                <a:lumMod val="75000"/>
              </a:schemeClr>
            </a:gs>
            <a:gs pos="99000">
              <a:schemeClr val="tx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Kodiak Floor Logo5 - Keychain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3366" y1="27135" x2="63366" y2="27135"/>
                        <a14:foregroundMark x1="50660" y1="24099" x2="50660" y2="24099"/>
                        <a14:foregroundMark x1="37624" y1="28083" x2="37624" y2="28083"/>
                        <a14:foregroundMark x1="73267" y1="44023" x2="73267" y2="44023"/>
                        <a14:foregroundMark x1="74422" y1="59962" x2="74422" y2="59962"/>
                        <a14:foregroundMark x1="89439" y1="18975" x2="89439" y2="18975"/>
                        <a14:foregroundMark x1="83003" y1="6452" x2="83003" y2="6452"/>
                        <a14:foregroundMark x1="69802" y1="3985" x2="69802" y2="3985"/>
                        <a14:foregroundMark x1="53135" y1="8349" x2="53135" y2="8349"/>
                        <a14:foregroundMark x1="61881" y1="1898" x2="61881" y2="1898"/>
                        <a14:foregroundMark x1="74257" y1="7780" x2="74257" y2="7780"/>
                        <a14:foregroundMark x1="83003" y1="14991" x2="83003" y2="14991"/>
                        <a14:foregroundMark x1="85149" y1="19545" x2="85149" y2="19545"/>
                        <a14:foregroundMark x1="58086" y1="37002" x2="58086" y2="37002"/>
                        <a14:foregroundMark x1="66337" y1="37002" x2="66337" y2="37002"/>
                        <a14:foregroundMark x1="39439" y1="22391" x2="39439" y2="22391"/>
                        <a14:foregroundMark x1="41584" y1="31309" x2="41584" y2="31309"/>
                        <a14:foregroundMark x1="47855" y1="20683" x2="47855" y2="20683"/>
                        <a14:foregroundMark x1="47855" y1="15560" x2="47855" y2="15560"/>
                        <a14:foregroundMark x1="46040" y1="11765" x2="46040" y2="11765"/>
                        <a14:foregroundMark x1="50660" y1="13283" x2="50660" y2="13283"/>
                        <a14:foregroundMark x1="60396" y1="13093" x2="60396" y2="13093"/>
                        <a14:foregroundMark x1="57756" y1="20304" x2="57756" y2="20304"/>
                        <a14:foregroundMark x1="57096" y1="18406" x2="57096" y2="18406"/>
                        <a14:foregroundMark x1="85809" y1="39469" x2="85809" y2="39469"/>
                        <a14:foregroundMark x1="83663" y1="50095" x2="83663" y2="50095"/>
                        <a14:foregroundMark x1="88284" y1="42694" x2="88284" y2="42694"/>
                        <a14:foregroundMark x1="87294" y1="26945" x2="87294" y2="26945"/>
                        <a14:foregroundMark x1="89604" y1="22960" x2="89604" y2="22960"/>
                        <a14:foregroundMark x1="72277" y1="52751" x2="72277" y2="52751"/>
                        <a14:foregroundMark x1="57591" y1="43454" x2="57591" y2="43454"/>
                        <a14:foregroundMark x1="53630" y1="40038" x2="53630" y2="40038"/>
                        <a14:foregroundMark x1="50165" y1="8539" x2="50165" y2="8539"/>
                        <a14:foregroundMark x1="55611" y1="9488" x2="55611" y2="9488"/>
                        <a14:foregroundMark x1="31683" y1="7021" x2="31683" y2="7021"/>
                        <a14:foregroundMark x1="33333" y1="7590" x2="33333" y2="7590"/>
                      </a14:backgroundRemoval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057" y="4373848"/>
            <a:ext cx="3875315" cy="2484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B23105A-BE48-4B5F-AFDF-3AB68364EF91}"/>
              </a:ext>
            </a:extLst>
          </p:cNvPr>
          <p:cNvSpPr/>
          <p:nvPr/>
        </p:nvSpPr>
        <p:spPr>
          <a:xfrm>
            <a:off x="-54429" y="989969"/>
            <a:ext cx="92528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Course Selection Forms are </a:t>
            </a:r>
            <a:r>
              <a:rPr lang="en-US" sz="5400" b="1" u="sng" cap="none" spc="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DUE: THURSDAY Feb 13</a:t>
            </a:r>
            <a:r>
              <a:rPr lang="en-US" sz="5400" b="1" u="sng" cap="none" spc="0" baseline="300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</a:t>
            </a:r>
            <a:r>
              <a:rPr lang="en-US" sz="5400" b="1" u="sng" cap="none" spc="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Hand in to </a:t>
            </a:r>
            <a:r>
              <a:rPr lang="en-US" sz="5400" u="sng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Blk 4</a:t>
            </a:r>
            <a:r>
              <a:rPr lang="en-US" sz="5400" dirty="0">
                <a:ln w="0"/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Teacher</a:t>
            </a:r>
            <a:endParaRPr lang="en-US" sz="5400" b="0" cap="none" spc="0" dirty="0">
              <a:ln w="0"/>
              <a:solidFill>
                <a:schemeClr val="tx2">
                  <a:lumMod val="90000"/>
                  <a:lumOff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579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359D270-4708-4A9C-8F9F-262A0341047A}"/>
              </a:ext>
            </a:extLst>
          </p:cNvPr>
          <p:cNvSpPr txBox="1">
            <a:spLocks/>
          </p:cNvSpPr>
          <p:nvPr/>
        </p:nvSpPr>
        <p:spPr>
          <a:xfrm>
            <a:off x="1120317" y="681393"/>
            <a:ext cx="6903366" cy="14920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/>
              <a:t>Ministry assessments</a:t>
            </a:r>
            <a:br>
              <a:rPr lang="en-US" sz="2550" dirty="0"/>
            </a:br>
            <a:br>
              <a:rPr lang="en-US" sz="1800" dirty="0"/>
            </a:br>
            <a:r>
              <a:rPr lang="en-US" sz="2325" b="1" dirty="0"/>
              <a:t>Numeracy 10 </a:t>
            </a:r>
            <a:br>
              <a:rPr lang="en-US" sz="2325" b="1" dirty="0"/>
            </a:br>
            <a:r>
              <a:rPr lang="en-US" sz="2325" b="1" dirty="0"/>
              <a:t>Literacy 10</a:t>
            </a:r>
            <a:br>
              <a:rPr lang="en-US" sz="2325" b="1" dirty="0"/>
            </a:br>
            <a:r>
              <a:rPr lang="en-US" sz="2325" b="1" dirty="0"/>
              <a:t>Literacy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6C0093-61FF-406A-9290-EECC9C421440}"/>
              </a:ext>
            </a:extLst>
          </p:cNvPr>
          <p:cNvSpPr txBox="1"/>
          <p:nvPr/>
        </p:nvSpPr>
        <p:spPr>
          <a:xfrm>
            <a:off x="1395168" y="2600849"/>
            <a:ext cx="619341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Students graduating in 2021 complete Numeracy 10 and Literacy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Students graduating 2022 and beyond complete all 3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NOT connected to Math 10, English 10, or English 12 and will not affect their mark in these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Students have two opportunities to rewrite; high score is recorded</a:t>
            </a:r>
          </a:p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0741BFB6-2100-4660-85D1-7569ECEC9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902" y="185375"/>
            <a:ext cx="2222142" cy="2311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1C72D81-9C99-49E5-B1F5-BCF25F03579B}"/>
              </a:ext>
            </a:extLst>
          </p:cNvPr>
          <p:cNvSpPr txBox="1"/>
          <p:nvPr/>
        </p:nvSpPr>
        <p:spPr>
          <a:xfrm>
            <a:off x="230957" y="5844392"/>
            <a:ext cx="8828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90000"/>
                    <a:lumOff val="1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https://www2.gov.bc.ca/gov/content/education-training/k-12/support/graduation</a:t>
            </a:r>
            <a:endParaRPr lang="en-US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191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209132"/>
            <a:ext cx="7556313" cy="1116106"/>
          </a:xfrm>
        </p:spPr>
        <p:txBody>
          <a:bodyPr/>
          <a:lstStyle/>
          <a:p>
            <a:r>
              <a:rPr lang="en-US" sz="4000" b="1" dirty="0"/>
              <a:t>Social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07" y="973279"/>
            <a:ext cx="7556313" cy="46551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  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Social Studies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863" y="2309218"/>
            <a:ext cx="5687385" cy="3970318"/>
          </a:xfrm>
          <a:prstGeom prst="rect">
            <a:avLst/>
          </a:prstGeom>
          <a:noFill/>
          <a:ln w="57150" cmpd="thickThin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BC First Peoples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Comparative Cultures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Human Geography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Physical Geography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en-US" sz="2800" baseline="30000" dirty="0">
                <a:solidFill>
                  <a:schemeClr val="accent1">
                    <a:lumMod val="75000"/>
                  </a:schemeClr>
                </a:solidFill>
              </a:rPr>
              <a:t>th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 Century World History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Political Studies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Law Studies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Philosophy 12</a:t>
            </a:r>
          </a:p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Social Justice 12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949" y="365961"/>
            <a:ext cx="1996141" cy="1497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945" y="4847587"/>
            <a:ext cx="1640993" cy="1660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22" y1="58962" x2="17722" y2="58962"/>
                        <a14:foregroundMark x1="83122" y1="58962" x2="83122" y2="58962"/>
                        <a14:foregroundMark x1="83966" y1="54245" x2="83966" y2="54245"/>
                        <a14:foregroundMark x1="90717" y1="64623" x2="90717" y2="64623"/>
                        <a14:foregroundMark x1="21941" y1="52358" x2="21941" y2="52358"/>
                        <a14:foregroundMark x1="35021" y1="54245" x2="35021" y2="54245"/>
                        <a14:foregroundMark x1="21097" y1="49057" x2="21097" y2="49057"/>
                        <a14:foregroundMark x1="30380" y1="47642" x2="30380" y2="47642"/>
                        <a14:foregroundMark x1="31224" y1="60377" x2="31224" y2="60377"/>
                        <a14:foregroundMark x1="95359" y1="49528" x2="95359" y2="49528"/>
                        <a14:foregroundMark x1="94937" y1="59906" x2="94937" y2="59906"/>
                        <a14:foregroundMark x1="13924" y1="33019" x2="13924" y2="33019"/>
                        <a14:foregroundMark x1="91139" y1="40094" x2="91139" y2="40094"/>
                        <a14:foregroundMark x1="79325" y1="30189" x2="79325" y2="30189"/>
                        <a14:foregroundMark x1="22785" y1="11321" x2="22785" y2="11321"/>
                        <a14:foregroundMark x1="83122" y1="24528" x2="83122" y2="24528"/>
                        <a14:foregroundMark x1="24051" y1="35377" x2="24051" y2="35377"/>
                        <a14:foregroundMark x1="22363" y1="29717" x2="22363" y2="29717"/>
                        <a14:foregroundMark x1="20675" y1="24528" x2="20675" y2="24528"/>
                        <a14:foregroundMark x1="40928" y1="13679" x2="40928" y2="13679"/>
                        <a14:foregroundMark x1="54852" y1="17925" x2="54852" y2="17925"/>
                        <a14:foregroundMark x1="67089" y1="16509" x2="67089" y2="16509"/>
                        <a14:foregroundMark x1="75949" y1="15566" x2="75949" y2="15566"/>
                        <a14:foregroundMark x1="81857" y1="14151" x2="81857" y2="14151"/>
                        <a14:foregroundMark x1="83544" y1="12736" x2="83544" y2="12736"/>
                        <a14:foregroundMark x1="54008" y1="3302" x2="54008" y2="3302"/>
                        <a14:foregroundMark x1="66245" y1="24057" x2="66245" y2="24057"/>
                        <a14:foregroundMark x1="27848" y1="18868" x2="27848" y2="18868"/>
                        <a14:foregroundMark x1="21519" y1="16981" x2="21519" y2="16981"/>
                        <a14:foregroundMark x1="16878" y1="18868" x2="16878" y2="18868"/>
                        <a14:foregroundMark x1="16456" y1="24057" x2="16456" y2="24057"/>
                        <a14:foregroundMark x1="18565" y1="25943" x2="18565" y2="25943"/>
                        <a14:foregroundMark x1="72152" y1="14151" x2="72152" y2="14151"/>
                        <a14:foregroundMark x1="78481" y1="11792" x2="78481" y2="11792"/>
                        <a14:foregroundMark x1="81857" y1="11792" x2="81857" y2="11792"/>
                        <a14:foregroundMark x1="85232" y1="12736" x2="85232" y2="12736"/>
                        <a14:foregroundMark x1="89030" y1="17925" x2="89030" y2="17925"/>
                        <a14:foregroundMark x1="63291" y1="16038" x2="63291" y2="16038"/>
                        <a14:foregroundMark x1="64557" y1="24528" x2="64557" y2="24528"/>
                        <a14:foregroundMark x1="81013" y1="23585" x2="81013" y2="23585"/>
                        <a14:foregroundMark x1="80591" y1="20755" x2="80591" y2="20755"/>
                        <a14:foregroundMark x1="81013" y1="20755" x2="81013" y2="20755"/>
                        <a14:foregroundMark x1="19409" y1="14151" x2="49789" y2="18868"/>
                        <a14:foregroundMark x1="55274" y1="10377" x2="51477" y2="39623"/>
                        <a14:foregroundMark x1="60759" y1="21698" x2="77215" y2="16981"/>
                        <a14:foregroundMark x1="79325" y1="50472" x2="79325" y2="50472"/>
                        <a14:foregroundMark x1="73418" y1="65094" x2="73418" y2="65094"/>
                        <a14:foregroundMark x1="86920" y1="29245" x2="86920" y2="29245"/>
                        <a14:foregroundMark x1="91561" y1="43396" x2="91561" y2="43396"/>
                        <a14:foregroundMark x1="89873" y1="56604" x2="89873" y2="566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100" y="2655236"/>
            <a:ext cx="1747838" cy="15634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50801" y="140408"/>
            <a:ext cx="1536700" cy="1828673"/>
          </a:xfrm>
          <a:prstGeom prst="rect">
            <a:avLst/>
          </a:prstGeom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807327ED-EC0F-4674-AADA-FD9FF144CEF4}"/>
              </a:ext>
            </a:extLst>
          </p:cNvPr>
          <p:cNvSpPr/>
          <p:nvPr/>
        </p:nvSpPr>
        <p:spPr>
          <a:xfrm>
            <a:off x="1764808" y="1513295"/>
            <a:ext cx="1510748" cy="60589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2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723" y="1426030"/>
            <a:ext cx="4369920" cy="28671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ENGLISH 10</a:t>
            </a:r>
            <a:r>
              <a:rPr lang="en-US" b="1" dirty="0"/>
              <a:t>:</a:t>
            </a:r>
            <a:endParaRPr lang="en-US" sz="1600" b="1" dirty="0"/>
          </a:p>
          <a:p>
            <a:r>
              <a:rPr lang="en-US" dirty="0"/>
              <a:t>All students take Composition 10 (for 2 credits)</a:t>
            </a:r>
          </a:p>
          <a:p>
            <a:r>
              <a:rPr lang="en-US" dirty="0"/>
              <a:t>All students choose ONE of (for 2 credits):</a:t>
            </a:r>
          </a:p>
          <a:p>
            <a:pPr lvl="1"/>
            <a:r>
              <a:rPr lang="en-US" dirty="0"/>
              <a:t>Literary Studies 10</a:t>
            </a:r>
          </a:p>
          <a:p>
            <a:pPr lvl="1"/>
            <a:r>
              <a:rPr lang="en-US" dirty="0"/>
              <a:t>New Media 10</a:t>
            </a:r>
          </a:p>
          <a:p>
            <a:pPr lvl="1"/>
            <a:r>
              <a:rPr lang="en-US" dirty="0"/>
              <a:t>Spoken Language 10 *new offering*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639" y="4638018"/>
            <a:ext cx="2648857" cy="185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English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26DBDD-38D3-4EC4-9F77-EE75EAB1F66A}"/>
              </a:ext>
            </a:extLst>
          </p:cNvPr>
          <p:cNvSpPr txBox="1">
            <a:spLocks/>
          </p:cNvSpPr>
          <p:nvPr/>
        </p:nvSpPr>
        <p:spPr>
          <a:xfrm>
            <a:off x="4484595" y="654339"/>
            <a:ext cx="3656241" cy="26234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u="sng" dirty="0"/>
              <a:t>ENGLISH 11 (choose at least one of)</a:t>
            </a:r>
            <a:r>
              <a:rPr lang="en-US" b="1" dirty="0"/>
              <a:t>:</a:t>
            </a:r>
            <a:endParaRPr lang="en-US" sz="1600" b="1" dirty="0"/>
          </a:p>
          <a:p>
            <a:r>
              <a:rPr lang="en-US" dirty="0"/>
              <a:t>Composition 11</a:t>
            </a:r>
          </a:p>
          <a:p>
            <a:r>
              <a:rPr lang="en-US" dirty="0"/>
              <a:t>Literary Studies 11 or Literary Studies 11 </a:t>
            </a:r>
            <a:r>
              <a:rPr lang="en-US" dirty="0" err="1"/>
              <a:t>Honours</a:t>
            </a:r>
            <a:r>
              <a:rPr lang="en-US" dirty="0"/>
              <a:t> </a:t>
            </a:r>
          </a:p>
          <a:p>
            <a:r>
              <a:rPr lang="en-US" dirty="0"/>
              <a:t>New Media 11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3F5501F-B4FB-4B39-A265-1ACF916A0C37}"/>
              </a:ext>
            </a:extLst>
          </p:cNvPr>
          <p:cNvSpPr txBox="1">
            <a:spLocks/>
          </p:cNvSpPr>
          <p:nvPr/>
        </p:nvSpPr>
        <p:spPr>
          <a:xfrm>
            <a:off x="4484595" y="3578082"/>
            <a:ext cx="4215040" cy="1657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b="1" u="sng" dirty="0"/>
              <a:t>ENGLISH 12</a:t>
            </a:r>
            <a:r>
              <a:rPr lang="en-US" b="1" dirty="0"/>
              <a:t>:</a:t>
            </a:r>
            <a:endParaRPr lang="en-US" sz="1600" b="1" dirty="0"/>
          </a:p>
          <a:p>
            <a:r>
              <a:rPr lang="en-US" dirty="0"/>
              <a:t>English Studies 12 or English Studies 12 </a:t>
            </a:r>
            <a:r>
              <a:rPr lang="en-US" dirty="0" err="1"/>
              <a:t>Honours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D639C-CEBA-4F2B-8E8C-1FB5EB066401}"/>
              </a:ext>
            </a:extLst>
          </p:cNvPr>
          <p:cNvSpPr txBox="1"/>
          <p:nvPr/>
        </p:nvSpPr>
        <p:spPr>
          <a:xfrm>
            <a:off x="4468310" y="5300157"/>
            <a:ext cx="4533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*the EAL team will assess students for placement in appropriate EAL courses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930" y="157428"/>
            <a:ext cx="7556313" cy="1116106"/>
          </a:xfrm>
        </p:spPr>
        <p:txBody>
          <a:bodyPr/>
          <a:lstStyle/>
          <a:p>
            <a:r>
              <a:rPr lang="en-US" b="1" dirty="0"/>
              <a:t>Mathematics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4675" y="1864071"/>
            <a:ext cx="222552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Workplace Mathematics 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7457" y="1848347"/>
            <a:ext cx="3785810" cy="58477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Foundations of Mathematics and </a:t>
            </a:r>
          </a:p>
          <a:p>
            <a:pPr algn="ctr"/>
            <a:r>
              <a:rPr lang="en-US" sz="1600" dirty="0"/>
              <a:t>Pre-Calculus 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1048" y="3111240"/>
            <a:ext cx="222552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Workplace Mathematics 11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1048" y="4334552"/>
            <a:ext cx="2225523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Apprenticeship Mathematics 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43301" y="3011454"/>
            <a:ext cx="1886857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Foundations of Mathematics 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90333" y="4051806"/>
            <a:ext cx="1681239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Foundations of Mathematics 12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4315" y="3009900"/>
            <a:ext cx="1640471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/>
              <a:t>Pre-calculus 11</a:t>
            </a:r>
          </a:p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6957170" y="4074763"/>
            <a:ext cx="1640471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Pre-calculus 12</a:t>
            </a:r>
          </a:p>
          <a:p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5635881" y="5177644"/>
            <a:ext cx="1556867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Calculus 12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1088" y="5177644"/>
            <a:ext cx="1594310" cy="338554"/>
          </a:xfrm>
          <a:prstGeom prst="rect">
            <a:avLst/>
          </a:prstGeom>
          <a:solidFill>
            <a:srgbClr val="E7CFE7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Calculus</a:t>
            </a:r>
            <a:r>
              <a:rPr lang="en-US" sz="1400" dirty="0"/>
              <a:t> 12 AP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172857" y="1273534"/>
            <a:ext cx="1313543" cy="5720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6615804" y="2458215"/>
            <a:ext cx="427463" cy="5516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257800" y="2434528"/>
            <a:ext cx="402772" cy="5753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2"/>
            <a:endCxn id="18" idx="0"/>
          </p:cNvCxnSpPr>
          <p:nvPr/>
        </p:nvCxnSpPr>
        <p:spPr>
          <a:xfrm>
            <a:off x="7234551" y="3594676"/>
            <a:ext cx="542855" cy="48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6525132" y="4705705"/>
            <a:ext cx="520596" cy="471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7560011" y="4705705"/>
            <a:ext cx="494775" cy="459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1955497" y="1273534"/>
            <a:ext cx="1364947" cy="5720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37971" y="933486"/>
            <a:ext cx="2225523" cy="3385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accent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Math 9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1048" y="5569204"/>
            <a:ext cx="2225523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Intended for study in majority of trades and workforces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20445" y="5091343"/>
            <a:ext cx="2165956" cy="1077218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Intended for study in programs not requiring theoretical calculus</a:t>
            </a:r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1705430" y="3942237"/>
            <a:ext cx="0" cy="399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1721760" y="2695068"/>
            <a:ext cx="0" cy="4161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683660" y="5165549"/>
            <a:ext cx="0" cy="3998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56728" y="5903892"/>
            <a:ext cx="2603500" cy="830997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/>
              <a:t>Intended for study in programs requiring theoretical calculus </a:t>
            </a:r>
          </a:p>
        </p:txBody>
      </p:sp>
      <p:cxnSp>
        <p:nvCxnSpPr>
          <p:cNvPr id="65" name="Straight Arrow Connector 64"/>
          <p:cNvCxnSpPr>
            <a:stCxn id="21" idx="2"/>
          </p:cNvCxnSpPr>
          <p:nvPr/>
        </p:nvCxnSpPr>
        <p:spPr>
          <a:xfrm flipH="1">
            <a:off x="7672969" y="5516198"/>
            <a:ext cx="465274" cy="4097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98982" y="5516198"/>
            <a:ext cx="494775" cy="387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742" y="948597"/>
            <a:ext cx="1705917" cy="1432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55C55B-D07B-4CB2-8AF0-8C3E95C610BB}"/>
              </a:ext>
            </a:extLst>
          </p:cNvPr>
          <p:cNvSpPr txBox="1"/>
          <p:nvPr/>
        </p:nvSpPr>
        <p:spPr>
          <a:xfrm>
            <a:off x="186601" y="904284"/>
            <a:ext cx="2558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Suggested Pathways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F86462F-44BA-46C3-8F2D-2AA9A06E3EEC}"/>
              </a:ext>
            </a:extLst>
          </p:cNvPr>
          <p:cNvSpPr txBox="1"/>
          <p:nvPr/>
        </p:nvSpPr>
        <p:spPr>
          <a:xfrm>
            <a:off x="5043317" y="4064814"/>
            <a:ext cx="1640471" cy="584776"/>
          </a:xfrm>
          <a:prstGeom prst="rect">
            <a:avLst/>
          </a:prstGeom>
          <a:solidFill>
            <a:srgbClr val="F0E0F1"/>
          </a:solidFill>
          <a:ln>
            <a:solidFill>
              <a:srgbClr val="772399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en-US" sz="1600" dirty="0"/>
              <a:t>Geometry 12</a:t>
            </a:r>
          </a:p>
          <a:p>
            <a:endParaRPr lang="en-US" sz="1600" dirty="0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4090BCA-E750-405C-ADEA-7EABE59FBD67}"/>
              </a:ext>
            </a:extLst>
          </p:cNvPr>
          <p:cNvCxnSpPr>
            <a:cxnSpLocks/>
            <a:stCxn id="15" idx="2"/>
            <a:endCxn id="16" idx="0"/>
          </p:cNvCxnSpPr>
          <p:nvPr/>
        </p:nvCxnSpPr>
        <p:spPr>
          <a:xfrm flipH="1">
            <a:off x="3930953" y="3596230"/>
            <a:ext cx="555777" cy="455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D00B2BB-FAF9-4C08-911C-ADF1C98965A5}"/>
              </a:ext>
            </a:extLst>
          </p:cNvPr>
          <p:cNvCxnSpPr/>
          <p:nvPr/>
        </p:nvCxnSpPr>
        <p:spPr>
          <a:xfrm>
            <a:off x="3817231" y="4639318"/>
            <a:ext cx="542855" cy="48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0B0CC88-83D7-4323-ADA9-C59CCA56AE12}"/>
              </a:ext>
            </a:extLst>
          </p:cNvPr>
          <p:cNvCxnSpPr>
            <a:cxnSpLocks/>
          </p:cNvCxnSpPr>
          <p:nvPr/>
        </p:nvCxnSpPr>
        <p:spPr>
          <a:xfrm flipH="1">
            <a:off x="4771572" y="4659539"/>
            <a:ext cx="949692" cy="4314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CDACE48-BF79-4EAE-866A-0427C2E52454}"/>
              </a:ext>
            </a:extLst>
          </p:cNvPr>
          <p:cNvCxnSpPr>
            <a:cxnSpLocks/>
          </p:cNvCxnSpPr>
          <p:nvPr/>
        </p:nvCxnSpPr>
        <p:spPr>
          <a:xfrm flipH="1">
            <a:off x="6185712" y="3586677"/>
            <a:ext cx="769821" cy="517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CFB1945-ADCA-44DA-97DD-92BCAD8B6989}"/>
              </a:ext>
            </a:extLst>
          </p:cNvPr>
          <p:cNvCxnSpPr/>
          <p:nvPr/>
        </p:nvCxnSpPr>
        <p:spPr>
          <a:xfrm>
            <a:off x="5092093" y="3594676"/>
            <a:ext cx="542855" cy="4800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82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255494"/>
            <a:ext cx="2797176" cy="1116106"/>
          </a:xfrm>
        </p:spPr>
        <p:txBody>
          <a:bodyPr/>
          <a:lstStyle/>
          <a:p>
            <a:r>
              <a:rPr lang="en-US" b="1" dirty="0"/>
              <a:t>Science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519351"/>
              </p:ext>
            </p:extLst>
          </p:nvPr>
        </p:nvGraphicFramePr>
        <p:xfrm>
          <a:off x="1369506" y="359229"/>
          <a:ext cx="6577240" cy="5453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/>
          <a:srcRect t="2820"/>
          <a:stretch/>
        </p:blipFill>
        <p:spPr>
          <a:xfrm>
            <a:off x="7126290" y="2703110"/>
            <a:ext cx="1797847" cy="20539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25" y="1184275"/>
            <a:ext cx="2104237" cy="196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770" l="0" r="100000">
                        <a14:foregroundMark x1="70370" y1="62989" x2="70370" y2="62989"/>
                        <a14:backgroundMark x1="67901" y1="74943" x2="67901" y2="74943"/>
                        <a14:backgroundMark x1="64727" y1="73563" x2="64727" y2="73563"/>
                        <a14:backgroundMark x1="60670" y1="70575" x2="60670" y2="70575"/>
                        <a14:backgroundMark x1="63668" y1="62989" x2="63668" y2="62989"/>
                        <a14:backgroundMark x1="62787" y1="67356" x2="62787" y2="67356"/>
                        <a14:backgroundMark x1="79894" y1="45977" x2="79894" y2="45977"/>
                        <a14:backgroundMark x1="10229" y1="91494" x2="10229" y2="914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863" y="3733800"/>
            <a:ext cx="2104237" cy="1752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" y="6010870"/>
            <a:ext cx="8877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*Note:  If you are planning on going into the Sciences in post secondary, make sure you </a:t>
            </a:r>
            <a:r>
              <a:rPr lang="en-US" b="1" u="sng" dirty="0"/>
              <a:t>carefully check the requirements </a:t>
            </a:r>
            <a:r>
              <a:rPr lang="en-US" dirty="0"/>
              <a:t>of the specific programs at each institution</a:t>
            </a:r>
          </a:p>
        </p:txBody>
      </p:sp>
    </p:spTree>
    <p:extLst>
      <p:ext uri="{BB962C8B-B14F-4D97-AF65-F5344CB8AC3E}">
        <p14:creationId xmlns:p14="http://schemas.microsoft.com/office/powerpoint/2010/main" val="1577507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Science Co-op 11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981200"/>
            <a:ext cx="4084412" cy="4144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Biology 11  Co-op</a:t>
            </a:r>
          </a:p>
          <a:p>
            <a:r>
              <a:rPr lang="en-US" b="1" dirty="0"/>
              <a:t>Chemistry 11 Co-op</a:t>
            </a:r>
          </a:p>
          <a:p>
            <a:r>
              <a:rPr lang="en-US" b="1" dirty="0"/>
              <a:t>Work Experience 11 Co-op</a:t>
            </a:r>
          </a:p>
          <a:p>
            <a:r>
              <a:rPr lang="en-US" b="1" dirty="0"/>
              <a:t>Active Living Co-op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400" b="1" dirty="0"/>
              <a:t>For more information: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Attend the information night TOMORROW at 6pm in the theatre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contact Mr. </a:t>
            </a:r>
            <a:r>
              <a:rPr lang="en-US" dirty="0" err="1"/>
              <a:t>Baldus</a:t>
            </a:r>
            <a:r>
              <a:rPr lang="en-US" dirty="0"/>
              <a:t> at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hlinkClick r:id="rId2"/>
              </a:rPr>
              <a:t>mbaldus@sd43.bc.ca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shot 2015-02-07 14.51.3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84" y="4147398"/>
            <a:ext cx="3857066" cy="23597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82886" y="1816474"/>
            <a:ext cx="3657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On your course request form</a:t>
            </a:r>
            <a:r>
              <a:rPr lang="en-US" b="1" dirty="0"/>
              <a:t>:</a:t>
            </a:r>
          </a:p>
          <a:p>
            <a:endParaRPr lang="en-US" b="1" dirty="0"/>
          </a:p>
          <a:p>
            <a:r>
              <a:rPr lang="en-US" dirty="0"/>
              <a:t>Fill out your requests as if you are </a:t>
            </a:r>
            <a:r>
              <a:rPr lang="en-US" b="1" u="sng" dirty="0"/>
              <a:t>NOT</a:t>
            </a:r>
            <a:r>
              <a:rPr lang="en-US" dirty="0"/>
              <a:t> in co-op!</a:t>
            </a:r>
          </a:p>
          <a:p>
            <a:endParaRPr lang="en-US" dirty="0"/>
          </a:p>
          <a:p>
            <a:r>
              <a:rPr lang="en-US" dirty="0"/>
              <a:t>Check the box that states you are interested in applying!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640EB58-E55F-4CCB-9351-239D1C78A3BC}"/>
              </a:ext>
            </a:extLst>
          </p:cNvPr>
          <p:cNvSpPr/>
          <p:nvPr/>
        </p:nvSpPr>
        <p:spPr>
          <a:xfrm>
            <a:off x="4402184" y="949733"/>
            <a:ext cx="3652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Important</a:t>
            </a:r>
          </a:p>
        </p:txBody>
      </p:sp>
    </p:spTree>
    <p:extLst>
      <p:ext uri="{BB962C8B-B14F-4D97-AF65-F5344CB8AC3E}">
        <p14:creationId xmlns:p14="http://schemas.microsoft.com/office/powerpoint/2010/main" val="589070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Electives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7037329"/>
              </p:ext>
            </p:extLst>
          </p:nvPr>
        </p:nvGraphicFramePr>
        <p:xfrm>
          <a:off x="498288" y="1869547"/>
          <a:ext cx="7137399" cy="4715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9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22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Fine</a:t>
                      </a:r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 &amp; Performing Arts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chemeClr val="tx1"/>
                          </a:solidFill>
                        </a:rPr>
                        <a:t>Home Economics</a:t>
                      </a:r>
                      <a:endParaRPr lang="en-US" sz="22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>
                          <a:solidFill>
                            <a:schemeClr val="tx1"/>
                          </a:solidFill>
                        </a:rPr>
                        <a:t>Music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5109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Languages and English Language Arts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Technology Education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Information Technology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219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Business Education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Fitness,</a:t>
                      </a:r>
                      <a:r>
                        <a:rPr lang="en-US" sz="2200" b="1" baseline="0" dirty="0"/>
                        <a:t> </a:t>
                      </a:r>
                      <a:r>
                        <a:rPr lang="en-US" sz="2200" b="1" dirty="0"/>
                        <a:t>Leadership,</a:t>
                      </a:r>
                    </a:p>
                    <a:p>
                      <a:pPr algn="ctr"/>
                      <a:r>
                        <a:rPr lang="en-US" sz="2200" b="1" dirty="0"/>
                        <a:t>Peer Tutoring*  </a:t>
                      </a:r>
                      <a:r>
                        <a:rPr lang="en-US" sz="1000" b="1" dirty="0"/>
                        <a:t>*(by application)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/>
                        <a:t>Sciences &amp; Math</a:t>
                      </a:r>
                    </a:p>
                  </a:txBody>
                  <a:tcPr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194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Social Sciences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/>
                        <a:buNone/>
                      </a:pPr>
                      <a:r>
                        <a:rPr lang="en-US" sz="2200" b="1" dirty="0"/>
                        <a:t>Film &amp; Multimedia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200" b="1" dirty="0"/>
                        <a:t>Youth Train in Trades, Work Experience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187" y="484094"/>
            <a:ext cx="1638300" cy="1049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8887" y="2139233"/>
            <a:ext cx="1228913" cy="122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887" y="5163082"/>
            <a:ext cx="1228913" cy="1136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1600" y="3675701"/>
            <a:ext cx="1346200" cy="10569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7962" y="184042"/>
            <a:ext cx="1244142" cy="1611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3500" y="181623"/>
            <a:ext cx="1043301" cy="161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8470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F8963B36054549A4D5DFA3407C647F" ma:contentTypeVersion="1" ma:contentTypeDescription="Create a new document." ma:contentTypeScope="" ma:versionID="1c2eea7b3d46e4fed672e584aaecbd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7277C0-7D55-4657-B571-A9A7ACE6FE8D}"/>
</file>

<file path=customXml/itemProps2.xml><?xml version="1.0" encoding="utf-8"?>
<ds:datastoreItem xmlns:ds="http://schemas.openxmlformats.org/officeDocument/2006/customXml" ds:itemID="{9AA92555-4118-4532-9369-C08FAE63B430}"/>
</file>

<file path=customXml/itemProps3.xml><?xml version="1.0" encoding="utf-8"?>
<ds:datastoreItem xmlns:ds="http://schemas.openxmlformats.org/officeDocument/2006/customXml" ds:itemID="{C726BD59-7F71-415F-AACA-B7714D04F2FC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4017</TotalTime>
  <Words>1324</Words>
  <Application>Microsoft Office PowerPoint</Application>
  <PresentationFormat>On-screen Show (4:3)</PresentationFormat>
  <Paragraphs>256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Bauhaus 93</vt:lpstr>
      <vt:lpstr>Calibri</vt:lpstr>
      <vt:lpstr>Rockwell</vt:lpstr>
      <vt:lpstr>Wingdings</vt:lpstr>
      <vt:lpstr>Advantage</vt:lpstr>
      <vt:lpstr>Heritage Woods Course Selection Information  2020-2021</vt:lpstr>
      <vt:lpstr>PowerPoint Presentation</vt:lpstr>
      <vt:lpstr>PowerPoint Presentation</vt:lpstr>
      <vt:lpstr>Social Studies</vt:lpstr>
      <vt:lpstr>English</vt:lpstr>
      <vt:lpstr>Mathematics</vt:lpstr>
      <vt:lpstr>Science</vt:lpstr>
      <vt:lpstr>Science Co-op 11</vt:lpstr>
      <vt:lpstr>Electives</vt:lpstr>
      <vt:lpstr>A note about Languages…</vt:lpstr>
      <vt:lpstr>Other ways to earn credits</vt:lpstr>
      <vt:lpstr>Train in Trades Program</vt:lpstr>
      <vt:lpstr>PowerPoint Presentation</vt:lpstr>
      <vt:lpstr>PowerPoint Presentation</vt:lpstr>
      <vt:lpstr>Thinking Ahead… College In BC</vt:lpstr>
      <vt:lpstr>Thinking Ahead…University In BC</vt:lpstr>
      <vt:lpstr>Online,  Summer School,  Repeated Courses</vt:lpstr>
      <vt:lpstr>Thinking ahead…volunteer, work, travel, apprenticeship…</vt:lpstr>
      <vt:lpstr>Because there are many options after graduation…</vt:lpstr>
      <vt:lpstr>How to help your child decide?</vt:lpstr>
      <vt:lpstr>Take time – These are important decisions</vt:lpstr>
      <vt:lpstr>PowerPoint Presentation</vt:lpstr>
      <vt:lpstr>Course Request Form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HWSS Course Selection 2015</dc:title>
  <dc:creator>robyn sinclair</dc:creator>
  <cp:lastModifiedBy>Leeden, Karen</cp:lastModifiedBy>
  <cp:revision>128</cp:revision>
  <cp:lastPrinted>2015-02-12T14:38:48Z</cp:lastPrinted>
  <dcterms:created xsi:type="dcterms:W3CDTF">2015-02-07T22:04:38Z</dcterms:created>
  <dcterms:modified xsi:type="dcterms:W3CDTF">2020-02-04T19:28:50Z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0x01010000F8963B36054549A4D5DFA3407C647F</vt:lpwstr>
  </property>
</Properties>
</file>