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2"/>
  </p:sldMasterIdLst>
  <p:notesMasterIdLst>
    <p:notesMasterId r:id="rId8"/>
  </p:notesMasterIdLst>
  <p:handoutMasterIdLst>
    <p:handoutMasterId r:id="rId9"/>
  </p:handoutMasterIdLst>
  <p:sldIdLst>
    <p:sldId id="321" r:id="rId3"/>
    <p:sldId id="326" r:id="rId4"/>
    <p:sldId id="324" r:id="rId5"/>
    <p:sldId id="325" r:id="rId6"/>
    <p:sldId id="320" r:id="rId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4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F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AD49D5-C3E0-4844-951A-29EBFA174396}" v="9" dt="2022-01-11T20:24:40.8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6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0844-C266-46EC-A036-E1634F64C44A}" type="datetimeFigureOut">
              <a:rPr lang="en-US"/>
              <a:t>2/1/2022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88AA-226D-4237-A99F-5C4B97F43BA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8BCD-7B2F-4BCE-87AF-5D67EFFE4D17}" type="datetimeFigureOut">
              <a:rPr lang="en-US"/>
              <a:t>2/1/2022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A1353-EEA5-436B-AB14-1D84B195E66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913923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67849" y="762000"/>
            <a:ext cx="2924556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569" y="1298448"/>
            <a:ext cx="7313295" cy="3255264"/>
          </a:xfrm>
        </p:spPr>
        <p:txBody>
          <a:bodyPr anchor="b">
            <a:normAutofit/>
          </a:bodyPr>
          <a:lstStyle>
            <a:lvl1pPr algn="l">
              <a:defRPr sz="5898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29" y="4670246"/>
            <a:ext cx="7313295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199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25904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0535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0901" y="990600"/>
            <a:ext cx="2818666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6905" y="868680"/>
            <a:ext cx="7313295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92266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5027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905" y="1298448"/>
            <a:ext cx="7313295" cy="3255264"/>
          </a:xfrm>
        </p:spPr>
        <p:txBody>
          <a:bodyPr anchor="b">
            <a:normAutofit/>
          </a:bodyPr>
          <a:lstStyle>
            <a:lvl1pPr>
              <a:defRPr sz="5898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5188" y="4672584"/>
            <a:ext cx="7313295" cy="914400"/>
          </a:xfrm>
        </p:spPr>
        <p:txBody>
          <a:bodyPr anchor="t">
            <a:normAutofit/>
          </a:bodyPr>
          <a:lstStyle>
            <a:lvl1pPr marL="0" indent="0">
              <a:buNone/>
              <a:defRPr sz="2199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15240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6905" y="868680"/>
            <a:ext cx="3473815" cy="5120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6084" y="868680"/>
            <a:ext cx="3473815" cy="5120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47231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6905" y="1023586"/>
            <a:ext cx="3473815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99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6905" y="1930936"/>
            <a:ext cx="3473815" cy="402336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6427" y="1023587"/>
            <a:ext cx="3473815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99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6427" y="1930936"/>
            <a:ext cx="3473815" cy="402336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29415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2351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5568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65" y="1143000"/>
            <a:ext cx="2833902" cy="2377440"/>
          </a:xfrm>
        </p:spPr>
        <p:txBody>
          <a:bodyPr anchor="b">
            <a:normAutofit/>
          </a:bodyPr>
          <a:lstStyle>
            <a:lvl1pPr>
              <a:defRPr sz="3199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905" y="868680"/>
            <a:ext cx="7313295" cy="5120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965" y="3494176"/>
            <a:ext cx="2833902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3027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65" y="1143000"/>
            <a:ext cx="2833902" cy="2377440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69714" y="767419"/>
            <a:ext cx="8113117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965" y="3493008"/>
            <a:ext cx="2833902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4917-CE56-4645-8050-1555FA0B180B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8190" y="6356351"/>
            <a:ext cx="59099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783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853" y="1123838"/>
            <a:ext cx="2946714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2787" y="758952"/>
            <a:ext cx="3839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8260" y="864108"/>
            <a:ext cx="7313295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396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8261" y="6356351"/>
            <a:ext cx="5909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366" y="6356351"/>
            <a:ext cx="1530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6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slow">
    <p:pull/>
  </p:transition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599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594" indent="-182825" algn="l" defTabSz="914126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657" indent="-182825" algn="l" defTabSz="914126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599720" indent="-182825" algn="l" defTabSz="914126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6783" indent="-182825" algn="l" defTabSz="914126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/>
          <p:cNvSpPr txBox="1">
            <a:spLocks/>
          </p:cNvSpPr>
          <p:nvPr/>
        </p:nvSpPr>
        <p:spPr>
          <a:xfrm>
            <a:off x="4685016" y="705192"/>
            <a:ext cx="7150813" cy="5207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3600" dirty="0">
                <a:solidFill>
                  <a:srgbClr val="6600CC"/>
                </a:solidFill>
              </a:rPr>
              <a:t>Amazing opportunity for any</a:t>
            </a:r>
            <a:br>
              <a:rPr lang="en-US" sz="3600" dirty="0">
                <a:solidFill>
                  <a:srgbClr val="6600CC"/>
                </a:solidFill>
              </a:rPr>
            </a:br>
            <a:r>
              <a:rPr lang="en-US" sz="3600" dirty="0">
                <a:solidFill>
                  <a:srgbClr val="6600CC"/>
                </a:solidFill>
              </a:rPr>
              <a:t>grade 11 </a:t>
            </a:r>
            <a:r>
              <a:rPr lang="en-US" sz="2800" dirty="0">
                <a:solidFill>
                  <a:srgbClr val="6600CC"/>
                </a:solidFill>
              </a:rPr>
              <a:t>or</a:t>
            </a:r>
            <a:r>
              <a:rPr lang="en-US" sz="3600" dirty="0">
                <a:solidFill>
                  <a:srgbClr val="6600CC"/>
                </a:solidFill>
              </a:rPr>
              <a:t> 12 student to take one of </a:t>
            </a:r>
            <a:br>
              <a:rPr lang="en-US" sz="3600" dirty="0">
                <a:solidFill>
                  <a:srgbClr val="6600CC"/>
                </a:solidFill>
              </a:rPr>
            </a:br>
            <a:r>
              <a:rPr lang="en-US" sz="3600" b="1" dirty="0">
                <a:solidFill>
                  <a:srgbClr val="6600CC"/>
                </a:solidFill>
              </a:rPr>
              <a:t>22+ “Train in Trades” </a:t>
            </a:r>
            <a:r>
              <a:rPr lang="en-US" sz="3600" dirty="0">
                <a:solidFill>
                  <a:srgbClr val="6600CC"/>
                </a:solidFill>
              </a:rPr>
              <a:t>programs</a:t>
            </a:r>
            <a:r>
              <a:rPr lang="en-US" sz="3600" b="1" dirty="0">
                <a:solidFill>
                  <a:srgbClr val="6600CC"/>
                </a:solidFill>
              </a:rPr>
              <a:t>: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Tuition Free </a:t>
            </a:r>
            <a:r>
              <a:rPr lang="en-US" sz="2800" dirty="0">
                <a:solidFill>
                  <a:srgbClr val="0070C0"/>
                </a:solidFill>
              </a:rPr>
              <a:t>– saves $1,000</a:t>
            </a:r>
            <a:r>
              <a:rPr lang="en-US" sz="2400" dirty="0">
                <a:solidFill>
                  <a:srgbClr val="0070C0"/>
                </a:solidFill>
              </a:rPr>
              <a:t>s</a:t>
            </a:r>
            <a:endParaRPr lang="en-US" sz="1600" dirty="0">
              <a:solidFill>
                <a:srgbClr val="0070C0"/>
              </a:solidFill>
            </a:endParaRP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Post Secondary </a:t>
            </a:r>
            <a:r>
              <a:rPr lang="en-US" sz="2800" dirty="0">
                <a:solidFill>
                  <a:srgbClr val="0070C0"/>
                </a:solidFill>
              </a:rPr>
              <a:t>level training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Level 1 Certification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Dual /Triple Credits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</a:p>
          <a:p>
            <a:pPr marL="1698625" lvl="3" indent="-3270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high school</a:t>
            </a:r>
          </a:p>
          <a:p>
            <a:pPr marL="1698625" lvl="3" indent="-3270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post secondary </a:t>
            </a:r>
            <a:r>
              <a:rPr lang="en-US" sz="1800" dirty="0">
                <a:solidFill>
                  <a:srgbClr val="0070C0"/>
                </a:solidFill>
              </a:rPr>
              <a:t>and/or </a:t>
            </a:r>
          </a:p>
          <a:p>
            <a:pPr marL="1698625" lvl="3" indent="-3270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industry</a:t>
            </a:r>
          </a:p>
        </p:txBody>
      </p:sp>
      <p:sp>
        <p:nvSpPr>
          <p:cNvPr id="7" name="Title 12"/>
          <p:cNvSpPr txBox="1">
            <a:spLocks/>
          </p:cNvSpPr>
          <p:nvPr/>
        </p:nvSpPr>
        <p:spPr>
          <a:xfrm>
            <a:off x="230419" y="744717"/>
            <a:ext cx="3125789" cy="17618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b="1" dirty="0">
                <a:solidFill>
                  <a:srgbClr val="FFFF00"/>
                </a:solidFill>
              </a:rPr>
              <a:t>TRAIN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in </a:t>
            </a:r>
            <a:r>
              <a:rPr lang="en-US" sz="2800" b="1" dirty="0">
                <a:solidFill>
                  <a:schemeClr val="bg1"/>
                </a:solidFill>
              </a:rPr>
              <a:t>Trades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Programs</a:t>
            </a:r>
            <a:endParaRPr lang="en-US" sz="4000" dirty="0">
              <a:solidFill>
                <a:schemeClr val="bg1"/>
              </a:solidFill>
            </a:endParaRPr>
          </a:p>
          <a:p>
            <a:pPr algn="r"/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54E0B9-18C3-4023-BB4E-A5A3F775A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419" y="3136297"/>
            <a:ext cx="4512394" cy="345407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007346565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5246706" y="234175"/>
            <a:ext cx="7305639" cy="6623825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3300" b="1" dirty="0">
                <a:solidFill>
                  <a:srgbClr val="6600CC"/>
                </a:solidFill>
              </a:rPr>
              <a:t>Aircraft Maintenance Engineer</a:t>
            </a:r>
          </a:p>
          <a:p>
            <a:pPr>
              <a:spcAft>
                <a:spcPts val="1000"/>
              </a:spcAft>
            </a:pPr>
            <a:r>
              <a:rPr lang="en-US" sz="3300" b="1" dirty="0">
                <a:solidFill>
                  <a:srgbClr val="6600CC"/>
                </a:solidFill>
              </a:rPr>
              <a:t>Appliance Service Tech</a:t>
            </a:r>
          </a:p>
          <a:p>
            <a:pPr>
              <a:spcAft>
                <a:spcPts val="1000"/>
              </a:spcAft>
            </a:pPr>
            <a:r>
              <a:rPr lang="en-US" sz="3300" b="1" dirty="0">
                <a:solidFill>
                  <a:srgbClr val="6600CC"/>
                </a:solidFill>
              </a:rPr>
              <a:t>Auto Collision + Refinishing Tech</a:t>
            </a:r>
          </a:p>
          <a:p>
            <a:pPr>
              <a:spcAft>
                <a:spcPts val="1000"/>
              </a:spcAft>
            </a:pPr>
            <a:r>
              <a:rPr lang="en-US" sz="3300" b="1" dirty="0">
                <a:solidFill>
                  <a:srgbClr val="6600CC"/>
                </a:solidFill>
              </a:rPr>
              <a:t>Automotive Service Tech</a:t>
            </a:r>
            <a:endParaRPr lang="en-US" sz="33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3300" b="1" dirty="0">
                <a:solidFill>
                  <a:srgbClr val="6600CC"/>
                </a:solidFill>
              </a:rPr>
              <a:t>Baker</a:t>
            </a:r>
            <a:endParaRPr lang="en-US" sz="33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3300" b="1" dirty="0">
                <a:solidFill>
                  <a:srgbClr val="6600CC"/>
                </a:solidFill>
              </a:rPr>
              <a:t>Bricklayer</a:t>
            </a:r>
            <a:r>
              <a:rPr lang="en-US" sz="3300" dirty="0"/>
              <a:t> </a:t>
            </a:r>
          </a:p>
          <a:p>
            <a:pPr>
              <a:spcAft>
                <a:spcPts val="1000"/>
              </a:spcAft>
            </a:pPr>
            <a:r>
              <a:rPr lang="en-US" sz="3300" b="1" dirty="0">
                <a:solidFill>
                  <a:srgbClr val="6600CC"/>
                </a:solidFill>
              </a:rPr>
              <a:t>Cabinet Maker </a:t>
            </a:r>
            <a:r>
              <a:rPr lang="en-US" b="1" dirty="0">
                <a:solidFill>
                  <a:srgbClr val="6600CC"/>
                </a:solidFill>
              </a:rPr>
              <a:t>(Joiner)</a:t>
            </a:r>
            <a:endParaRPr lang="en-US" sz="33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3300" b="1" dirty="0">
                <a:solidFill>
                  <a:srgbClr val="6600CC"/>
                </a:solidFill>
              </a:rPr>
              <a:t>Carpenter</a:t>
            </a:r>
          </a:p>
          <a:p>
            <a:pPr>
              <a:spcAft>
                <a:spcPts val="1000"/>
              </a:spcAft>
            </a:pPr>
            <a:r>
              <a:rPr lang="en-US" sz="3300" b="1" dirty="0">
                <a:solidFill>
                  <a:srgbClr val="6600CC"/>
                </a:solidFill>
              </a:rPr>
              <a:t>CNC-Machinist</a:t>
            </a:r>
            <a:endParaRPr lang="en-US" sz="33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6600CC"/>
                </a:solidFill>
              </a:rPr>
              <a:t>(Professional)</a:t>
            </a:r>
            <a:r>
              <a:rPr lang="en-US" sz="3300" b="1" dirty="0">
                <a:solidFill>
                  <a:srgbClr val="6600CC"/>
                </a:solidFill>
              </a:rPr>
              <a:t> Cook</a:t>
            </a:r>
            <a:endParaRPr lang="en-US" sz="33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3300" b="1" dirty="0">
                <a:solidFill>
                  <a:srgbClr val="6600CC"/>
                </a:solidFill>
              </a:rPr>
              <a:t>Electrician</a:t>
            </a:r>
            <a:endParaRPr lang="en-US" sz="33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186029-137C-4D3C-9768-8367A0E127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r="18741"/>
          <a:stretch/>
        </p:blipFill>
        <p:spPr>
          <a:xfrm rot="5400000">
            <a:off x="458207" y="2480965"/>
            <a:ext cx="4048890" cy="4504467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13EC7055-FDE8-4D14-8D2D-CF94915FABC6}"/>
              </a:ext>
            </a:extLst>
          </p:cNvPr>
          <p:cNvSpPr txBox="1">
            <a:spLocks/>
          </p:cNvSpPr>
          <p:nvPr/>
        </p:nvSpPr>
        <p:spPr>
          <a:xfrm>
            <a:off x="230419" y="744717"/>
            <a:ext cx="3125789" cy="17618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b="1" dirty="0">
                <a:solidFill>
                  <a:srgbClr val="FFFF00"/>
                </a:solidFill>
              </a:rPr>
              <a:t>TRAIN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in </a:t>
            </a:r>
            <a:r>
              <a:rPr lang="en-US" sz="2800" b="1" dirty="0">
                <a:solidFill>
                  <a:schemeClr val="bg1"/>
                </a:solidFill>
              </a:rPr>
              <a:t>Trades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Programs</a:t>
            </a:r>
            <a:endParaRPr lang="en-US" sz="4000" dirty="0">
              <a:solidFill>
                <a:schemeClr val="bg1"/>
              </a:solidFill>
            </a:endParaRPr>
          </a:p>
          <a:p>
            <a:pPr algn="r"/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12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5185316" y="278780"/>
            <a:ext cx="6629965" cy="6661414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3300" b="1" dirty="0">
                <a:solidFill>
                  <a:srgbClr val="6600CC"/>
                </a:solidFill>
              </a:rPr>
              <a:t>Hairstylist</a:t>
            </a:r>
          </a:p>
          <a:p>
            <a:pPr>
              <a:spcAft>
                <a:spcPts val="1000"/>
              </a:spcAft>
            </a:pPr>
            <a:r>
              <a:rPr lang="en-US" sz="3300" b="1" dirty="0">
                <a:solidFill>
                  <a:srgbClr val="6600CC"/>
                </a:solidFill>
              </a:rPr>
              <a:t>Heavy Duty Mechanic</a:t>
            </a:r>
          </a:p>
          <a:p>
            <a:pPr>
              <a:spcAft>
                <a:spcPts val="1000"/>
              </a:spcAft>
            </a:pPr>
            <a:r>
              <a:rPr lang="en-US" sz="3300" b="1" dirty="0">
                <a:solidFill>
                  <a:srgbClr val="6600CC"/>
                </a:solidFill>
              </a:rPr>
              <a:t>Ironworker</a:t>
            </a:r>
            <a:endParaRPr lang="en-US" sz="33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3300" b="1" dirty="0">
                <a:solidFill>
                  <a:srgbClr val="6600CC"/>
                </a:solidFill>
              </a:rPr>
              <a:t>Metal Fabricator</a:t>
            </a:r>
            <a:endParaRPr lang="en-US" sz="33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3300" b="1" dirty="0">
                <a:solidFill>
                  <a:srgbClr val="6600CC"/>
                </a:solidFill>
              </a:rPr>
              <a:t>Millwright</a:t>
            </a:r>
            <a:endParaRPr lang="en-US" sz="33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3300" b="1" dirty="0">
                <a:solidFill>
                  <a:srgbClr val="6600CC"/>
                </a:solidFill>
              </a:rPr>
              <a:t>Motorcycle Mechanic</a:t>
            </a:r>
            <a:endParaRPr lang="en-US" sz="33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6600CC"/>
                </a:solidFill>
              </a:rPr>
              <a:t>(Commercial) </a:t>
            </a:r>
            <a:r>
              <a:rPr lang="en-US" sz="3300" b="1" dirty="0">
                <a:solidFill>
                  <a:srgbClr val="6600CC"/>
                </a:solidFill>
              </a:rPr>
              <a:t>Painter</a:t>
            </a:r>
            <a:endParaRPr lang="en-US" sz="33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3300" b="1" dirty="0">
                <a:solidFill>
                  <a:srgbClr val="6600CC"/>
                </a:solidFill>
              </a:rPr>
              <a:t>Plumber</a:t>
            </a:r>
          </a:p>
          <a:p>
            <a:pPr>
              <a:spcAft>
                <a:spcPts val="1000"/>
              </a:spcAft>
            </a:pPr>
            <a:r>
              <a:rPr lang="en-US" sz="3300" b="1" dirty="0">
                <a:solidFill>
                  <a:srgbClr val="6600CC"/>
                </a:solidFill>
              </a:rPr>
              <a:t>Refrigeration Mechanic</a:t>
            </a:r>
            <a:endParaRPr lang="en-US" sz="33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3300" b="1" dirty="0">
                <a:solidFill>
                  <a:srgbClr val="6600CC"/>
                </a:solidFill>
              </a:rPr>
              <a:t>Sheet Metal Worker</a:t>
            </a:r>
            <a:endParaRPr lang="en-US" sz="33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3300" b="1" dirty="0">
                <a:solidFill>
                  <a:srgbClr val="6600CC"/>
                </a:solidFill>
              </a:rPr>
              <a:t>Welder</a:t>
            </a:r>
            <a:endParaRPr lang="en-US" sz="33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3AFDCA-820B-47DD-8254-00F71439D0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42"/>
          <a:stretch/>
        </p:blipFill>
        <p:spPr>
          <a:xfrm>
            <a:off x="282693" y="2988527"/>
            <a:ext cx="4364437" cy="370195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8" name="Title 12">
            <a:extLst>
              <a:ext uri="{FF2B5EF4-FFF2-40B4-BE49-F238E27FC236}">
                <a16:creationId xmlns:a16="http://schemas.microsoft.com/office/drawing/2014/main" id="{33C7C9F1-47F7-4B6C-8DFF-1B3000025A8C}"/>
              </a:ext>
            </a:extLst>
          </p:cNvPr>
          <p:cNvSpPr txBox="1">
            <a:spLocks/>
          </p:cNvSpPr>
          <p:nvPr/>
        </p:nvSpPr>
        <p:spPr>
          <a:xfrm>
            <a:off x="230419" y="744717"/>
            <a:ext cx="3125789" cy="17618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b="1" dirty="0">
                <a:solidFill>
                  <a:srgbClr val="FFFF00"/>
                </a:solidFill>
              </a:rPr>
              <a:t>TRAIN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in </a:t>
            </a:r>
            <a:r>
              <a:rPr lang="en-US" sz="2800" b="1" dirty="0">
                <a:solidFill>
                  <a:schemeClr val="bg1"/>
                </a:solidFill>
              </a:rPr>
              <a:t>Trades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Programs</a:t>
            </a:r>
            <a:endParaRPr lang="en-US" sz="4000" dirty="0">
              <a:solidFill>
                <a:schemeClr val="bg1"/>
              </a:solidFill>
            </a:endParaRPr>
          </a:p>
          <a:p>
            <a:pPr algn="r"/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4086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 txBox="1">
            <a:spLocks/>
          </p:cNvSpPr>
          <p:nvPr/>
        </p:nvSpPr>
        <p:spPr>
          <a:xfrm>
            <a:off x="3630612" y="927098"/>
            <a:ext cx="7875588" cy="48237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3600" b="1" dirty="0">
                <a:solidFill>
                  <a:srgbClr val="6600CC"/>
                </a:solidFill>
              </a:rPr>
              <a:t>Regardless of your career aspirations… </a:t>
            </a:r>
            <a:br>
              <a:rPr lang="en-US" sz="3600" b="1" dirty="0">
                <a:solidFill>
                  <a:srgbClr val="6600CC"/>
                </a:solidFill>
              </a:rPr>
            </a:br>
            <a:br>
              <a:rPr lang="en-US" sz="3600" b="1" dirty="0">
                <a:solidFill>
                  <a:srgbClr val="6600CC"/>
                </a:solidFill>
              </a:rPr>
            </a:br>
            <a:r>
              <a:rPr lang="en-US" sz="3600" b="1" dirty="0">
                <a:solidFill>
                  <a:srgbClr val="6600CC"/>
                </a:solidFill>
              </a:rPr>
              <a:t>if you have/get a paying job in a trade you can receive credits toward high school graduation:</a:t>
            </a:r>
          </a:p>
          <a:p>
            <a:pPr marL="800100" lvl="1" indent="-342900" defTabSz="901700">
              <a:spcBef>
                <a:spcPts val="1800"/>
              </a:spcBef>
              <a:buFont typeface="Arial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120</a:t>
            </a:r>
            <a:r>
              <a:rPr lang="en-US" sz="2400" dirty="0">
                <a:solidFill>
                  <a:srgbClr val="0070C0"/>
                </a:solidFill>
              </a:rPr>
              <a:t> hrs working = </a:t>
            </a:r>
            <a:r>
              <a:rPr lang="en-US" sz="3000" dirty="0">
                <a:solidFill>
                  <a:srgbClr val="0070C0"/>
                </a:solidFill>
              </a:rPr>
              <a:t>4 </a:t>
            </a:r>
            <a:r>
              <a:rPr lang="en-US" sz="2400" dirty="0">
                <a:solidFill>
                  <a:srgbClr val="0070C0"/>
                </a:solidFill>
              </a:rPr>
              <a:t>credits </a:t>
            </a:r>
            <a:r>
              <a:rPr lang="en-US" sz="1900" dirty="0">
                <a:solidFill>
                  <a:srgbClr val="0070C0"/>
                </a:solidFill>
              </a:rPr>
              <a:t>(up to 16 credits)</a:t>
            </a:r>
          </a:p>
          <a:p>
            <a:pPr marL="800100" lvl="1" indent="-342900" defTabSz="901700">
              <a:spcBef>
                <a:spcPts val="1200"/>
              </a:spcBef>
              <a:buFont typeface="Arial"/>
              <a:buChar char="•"/>
            </a:pPr>
            <a:r>
              <a:rPr lang="en-US" sz="3200" dirty="0">
                <a:solidFill>
                  <a:schemeClr val="accent1"/>
                </a:solidFill>
              </a:rPr>
              <a:t>900+</a:t>
            </a:r>
            <a:r>
              <a:rPr lang="en-US" sz="2400" dirty="0">
                <a:solidFill>
                  <a:schemeClr val="accent1"/>
                </a:solidFill>
              </a:rPr>
              <a:t> hrs worked (before age of 20) could qualify student for a </a:t>
            </a:r>
            <a:r>
              <a:rPr lang="en-US" sz="3000" dirty="0">
                <a:solidFill>
                  <a:schemeClr val="accent1"/>
                </a:solidFill>
              </a:rPr>
              <a:t>$1,000 </a:t>
            </a:r>
            <a:r>
              <a:rPr lang="en-US" sz="2400" dirty="0">
                <a:solidFill>
                  <a:schemeClr val="accent1"/>
                </a:solidFill>
              </a:rPr>
              <a:t>award… gave out 30+ scholarships last year</a:t>
            </a:r>
          </a:p>
          <a:p>
            <a:pPr marL="800100" lvl="1" indent="-342900" defTabSz="901700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if you later pursue that trade career,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those hours count towards certification</a:t>
            </a:r>
          </a:p>
        </p:txBody>
      </p:sp>
      <p:sp>
        <p:nvSpPr>
          <p:cNvPr id="7" name="Title 12"/>
          <p:cNvSpPr txBox="1">
            <a:spLocks/>
          </p:cNvSpPr>
          <p:nvPr/>
        </p:nvSpPr>
        <p:spPr>
          <a:xfrm>
            <a:off x="188911" y="704074"/>
            <a:ext cx="3125789" cy="48237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b="1" dirty="0">
                <a:solidFill>
                  <a:srgbClr val="FFFF00"/>
                </a:solidFill>
              </a:rPr>
              <a:t>WORK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in </a:t>
            </a:r>
            <a:r>
              <a:rPr lang="en-US" sz="2800" b="1" dirty="0">
                <a:solidFill>
                  <a:schemeClr val="bg1"/>
                </a:solidFill>
              </a:rPr>
              <a:t>Trades Program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popular student jobs</a:t>
            </a:r>
          </a:p>
          <a:p>
            <a:pPr algn="r"/>
            <a:r>
              <a:rPr lang="en-US" sz="2000" i="1" dirty="0">
                <a:solidFill>
                  <a:srgbClr val="FFFF00"/>
                </a:solidFill>
              </a:rPr>
              <a:t>carpenter</a:t>
            </a:r>
          </a:p>
          <a:p>
            <a:pPr algn="r"/>
            <a:r>
              <a:rPr lang="en-US" sz="2000" i="1" dirty="0">
                <a:solidFill>
                  <a:srgbClr val="FFFF00"/>
                </a:solidFill>
              </a:rPr>
              <a:t>cook</a:t>
            </a:r>
          </a:p>
          <a:p>
            <a:pPr algn="r"/>
            <a:r>
              <a:rPr lang="en-US" sz="2000" i="1" dirty="0">
                <a:solidFill>
                  <a:srgbClr val="FFFF00"/>
                </a:solidFill>
              </a:rPr>
              <a:t>landscaper</a:t>
            </a:r>
          </a:p>
          <a:p>
            <a:pPr algn="r"/>
            <a:r>
              <a:rPr lang="en-US" sz="2000" i="1" dirty="0">
                <a:solidFill>
                  <a:srgbClr val="FFFF00"/>
                </a:solidFill>
              </a:rPr>
              <a:t>mechanic</a:t>
            </a:r>
          </a:p>
          <a:p>
            <a:pPr algn="r"/>
            <a:r>
              <a:rPr lang="en-US" sz="2000" i="1" dirty="0" err="1">
                <a:solidFill>
                  <a:srgbClr val="FFFF00"/>
                </a:solidFill>
              </a:rPr>
              <a:t>floorlayer</a:t>
            </a:r>
            <a:endParaRPr lang="en-US" sz="2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68490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567112" y="2730500"/>
            <a:ext cx="5867400" cy="1905000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  <a:tabLst>
                <a:tab pos="6400800" algn="r"/>
                <a:tab pos="7142163" algn="l"/>
              </a:tabLst>
            </a:pPr>
            <a:r>
              <a:rPr lang="en-US" sz="4000" b="1" dirty="0">
                <a:solidFill>
                  <a:srgbClr val="6600CC"/>
                </a:solidFill>
              </a:rPr>
              <a:t>Joanna</a:t>
            </a:r>
            <a:r>
              <a:rPr lang="en-US" sz="4000" dirty="0">
                <a:solidFill>
                  <a:srgbClr val="6600CC"/>
                </a:solidFill>
              </a:rPr>
              <a:t> Horvath</a:t>
            </a:r>
          </a:p>
          <a:p>
            <a:pPr marL="463550">
              <a:spcAft>
                <a:spcPts val="500"/>
              </a:spcAft>
              <a:tabLst>
                <a:tab pos="6400800" algn="r"/>
                <a:tab pos="7142163" algn="l"/>
              </a:tabLst>
            </a:pPr>
            <a:r>
              <a:rPr lang="en-US" dirty="0">
                <a:solidFill>
                  <a:srgbClr val="6600CC"/>
                </a:solidFill>
              </a:rPr>
              <a:t>e:  </a:t>
            </a:r>
            <a:r>
              <a:rPr lang="en-US" sz="2800" dirty="0">
                <a:solidFill>
                  <a:srgbClr val="6600CC"/>
                </a:solidFill>
              </a:rPr>
              <a:t>JHorvath@sd43.bc.ca</a:t>
            </a:r>
          </a:p>
          <a:p>
            <a:pPr marL="463550">
              <a:spcAft>
                <a:spcPts val="800"/>
              </a:spcAft>
              <a:tabLst>
                <a:tab pos="6400800" algn="r"/>
                <a:tab pos="7142163" algn="l"/>
              </a:tabLst>
            </a:pPr>
            <a:r>
              <a:rPr lang="en-US" dirty="0">
                <a:solidFill>
                  <a:srgbClr val="6600CC"/>
                </a:solidFill>
              </a:rPr>
              <a:t>c:  </a:t>
            </a:r>
            <a:r>
              <a:rPr lang="en-US" sz="2800" dirty="0">
                <a:solidFill>
                  <a:srgbClr val="6600CC"/>
                </a:solidFill>
              </a:rPr>
              <a:t>604-312-7739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567112" y="889000"/>
            <a:ext cx="5867400" cy="1905000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  <a:tabLst>
                <a:tab pos="6400800" algn="r"/>
                <a:tab pos="7142163" algn="l"/>
              </a:tabLst>
            </a:pPr>
            <a:r>
              <a:rPr lang="en-US" sz="4000" b="1" dirty="0">
                <a:solidFill>
                  <a:srgbClr val="6600CC"/>
                </a:solidFill>
              </a:rPr>
              <a:t>Doug</a:t>
            </a:r>
            <a:r>
              <a:rPr lang="en-US" sz="4000" dirty="0">
                <a:solidFill>
                  <a:srgbClr val="6600CC"/>
                </a:solidFill>
              </a:rPr>
              <a:t> MacLean</a:t>
            </a:r>
          </a:p>
          <a:p>
            <a:pPr marL="463550">
              <a:spcAft>
                <a:spcPts val="500"/>
              </a:spcAft>
              <a:tabLst>
                <a:tab pos="6400800" algn="r"/>
                <a:tab pos="7142163" algn="l"/>
              </a:tabLst>
            </a:pPr>
            <a:r>
              <a:rPr lang="en-US" dirty="0">
                <a:solidFill>
                  <a:srgbClr val="6600CC"/>
                </a:solidFill>
              </a:rPr>
              <a:t>e:  </a:t>
            </a:r>
            <a:r>
              <a:rPr lang="en-US" sz="2800" dirty="0">
                <a:solidFill>
                  <a:srgbClr val="6600CC"/>
                </a:solidFill>
              </a:rPr>
              <a:t>DMaclean@sd43.bc.ca</a:t>
            </a:r>
          </a:p>
          <a:p>
            <a:pPr marL="463550">
              <a:spcAft>
                <a:spcPts val="800"/>
              </a:spcAft>
              <a:tabLst>
                <a:tab pos="6400800" algn="r"/>
                <a:tab pos="7142163" algn="l"/>
              </a:tabLst>
            </a:pPr>
            <a:r>
              <a:rPr lang="en-US" dirty="0">
                <a:solidFill>
                  <a:srgbClr val="6600CC"/>
                </a:solidFill>
              </a:rPr>
              <a:t>c:  </a:t>
            </a:r>
            <a:r>
              <a:rPr lang="en-US" sz="2800" dirty="0">
                <a:solidFill>
                  <a:srgbClr val="6600CC"/>
                </a:solidFill>
              </a:rPr>
              <a:t>604-341-8977</a:t>
            </a:r>
          </a:p>
        </p:txBody>
      </p:sp>
      <p:sp>
        <p:nvSpPr>
          <p:cNvPr id="12" name="Title 12"/>
          <p:cNvSpPr txBox="1">
            <a:spLocks/>
          </p:cNvSpPr>
          <p:nvPr/>
        </p:nvSpPr>
        <p:spPr>
          <a:xfrm>
            <a:off x="83999" y="648798"/>
            <a:ext cx="3573602" cy="5930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TRAIN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contact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WORK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contact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More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Info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www.</a:t>
            </a:r>
            <a:r>
              <a:rPr lang="en-US" sz="3200" b="1" dirty="0">
                <a:solidFill>
                  <a:srgbClr val="FF0000"/>
                </a:solidFill>
              </a:rPr>
              <a:t>43Careers.com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567111" y="4635500"/>
            <a:ext cx="7922523" cy="1841500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  <a:tabLst>
                <a:tab pos="6400800" algn="r"/>
                <a:tab pos="7142163" algn="l"/>
              </a:tabLst>
            </a:pPr>
            <a:r>
              <a:rPr lang="en-US" sz="3600" b="1" dirty="0">
                <a:solidFill>
                  <a:srgbClr val="FF0000"/>
                </a:solidFill>
              </a:rPr>
              <a:t>Parent-Student Info Session</a:t>
            </a:r>
            <a:endParaRPr lang="en-US" sz="3600" dirty="0">
              <a:solidFill>
                <a:srgbClr val="6600CC"/>
              </a:solidFill>
            </a:endParaRPr>
          </a:p>
          <a:p>
            <a:pPr marL="463550">
              <a:spcAft>
                <a:spcPts val="500"/>
              </a:spcAft>
              <a:tabLst>
                <a:tab pos="6400800" algn="r"/>
                <a:tab pos="7142163" algn="l"/>
              </a:tabLst>
            </a:pPr>
            <a:r>
              <a:rPr lang="en-US" sz="2800" dirty="0">
                <a:solidFill>
                  <a:srgbClr val="6600CC"/>
                </a:solidFill>
              </a:rPr>
              <a:t>Wed., </a:t>
            </a:r>
            <a:r>
              <a:rPr lang="en-US" sz="2800" b="1" dirty="0">
                <a:solidFill>
                  <a:srgbClr val="6600CC"/>
                </a:solidFill>
              </a:rPr>
              <a:t>Feb. 16 </a:t>
            </a:r>
            <a:r>
              <a:rPr lang="en-US" sz="2800" dirty="0">
                <a:solidFill>
                  <a:srgbClr val="6600CC"/>
                </a:solidFill>
              </a:rPr>
              <a:t>at</a:t>
            </a:r>
            <a:r>
              <a:rPr lang="en-US" sz="2800" b="1" dirty="0">
                <a:solidFill>
                  <a:srgbClr val="6600CC"/>
                </a:solidFill>
              </a:rPr>
              <a:t> 6.00pm</a:t>
            </a:r>
          </a:p>
          <a:p>
            <a:pPr marL="463550">
              <a:spcAft>
                <a:spcPts val="500"/>
              </a:spcAft>
              <a:tabLst>
                <a:tab pos="6400800" algn="r"/>
                <a:tab pos="7142163" algn="l"/>
              </a:tabLst>
            </a:pPr>
            <a:r>
              <a:rPr lang="en-US" sz="2800" dirty="0">
                <a:solidFill>
                  <a:srgbClr val="6600CC"/>
                </a:solidFill>
              </a:rPr>
              <a:t>Contact Doug or Joanna for more information and the Teams meeting link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1B0127-FAE1-4761-AF6A-72FF982B3D09}"/>
              </a:ext>
            </a:extLst>
          </p:cNvPr>
          <p:cNvCxnSpPr>
            <a:cxnSpLocks/>
          </p:cNvCxnSpPr>
          <p:nvPr/>
        </p:nvCxnSpPr>
        <p:spPr>
          <a:xfrm>
            <a:off x="1244906" y="2555914"/>
            <a:ext cx="48495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A6276-B0DF-453A-8967-0E180CD2834C}"/>
              </a:ext>
            </a:extLst>
          </p:cNvPr>
          <p:cNvCxnSpPr>
            <a:cxnSpLocks/>
          </p:cNvCxnSpPr>
          <p:nvPr/>
        </p:nvCxnSpPr>
        <p:spPr>
          <a:xfrm>
            <a:off x="1244906" y="4436279"/>
            <a:ext cx="48495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246497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Fra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4566162498B44BF6C5231AEC88A24" ma:contentTypeVersion="1" ma:contentTypeDescription="Create a new document." ma:contentTypeScope="" ma:versionID="2a49de2bb83cc5bb1b73750be2582f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6110B10-DD86-4EEB-B192-9EE653EB65BF}"/>
</file>

<file path=customXml/itemProps2.xml><?xml version="1.0" encoding="utf-8"?>
<ds:datastoreItem xmlns:ds="http://schemas.openxmlformats.org/officeDocument/2006/customXml" ds:itemID="{789619D7-5609-4A85-8D87-F89AC3FDC28E}"/>
</file>

<file path=customXml/itemProps3.xml><?xml version="1.0" encoding="utf-8"?>
<ds:datastoreItem xmlns:ds="http://schemas.openxmlformats.org/officeDocument/2006/customXml" ds:itemID="{DE67080D-9377-46C1-A23E-FA1D93CD6C7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271</Words>
  <Application>Microsoft Office PowerPoint</Application>
  <PresentationFormat>Custom</PresentationFormat>
  <Paragraphs>62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Cambria</vt:lpstr>
      <vt:lpstr>Corbel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2022-02-01T20:46:29Z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  <property fmtid="{D5CDD505-2E9C-101B-9397-08002B2CF9AE}" pid="3" name="ContentTypeId">
    <vt:lpwstr>0x0101008584566162498B44BF6C5231AEC88A24</vt:lpwstr>
  </property>
</Properties>
</file>