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9"/>
  </p:notesMasterIdLst>
  <p:sldIdLst>
    <p:sldId id="307" r:id="rId5"/>
    <p:sldId id="313" r:id="rId6"/>
    <p:sldId id="258" r:id="rId7"/>
    <p:sldId id="276" r:id="rId8"/>
    <p:sldId id="304" r:id="rId9"/>
    <p:sldId id="274" r:id="rId10"/>
    <p:sldId id="268" r:id="rId11"/>
    <p:sldId id="257" r:id="rId12"/>
    <p:sldId id="308" r:id="rId13"/>
    <p:sldId id="259" r:id="rId14"/>
    <p:sldId id="262" r:id="rId15"/>
    <p:sldId id="260" r:id="rId16"/>
    <p:sldId id="297" r:id="rId17"/>
    <p:sldId id="298" r:id="rId18"/>
    <p:sldId id="299" r:id="rId19"/>
    <p:sldId id="300" r:id="rId20"/>
    <p:sldId id="301" r:id="rId21"/>
    <p:sldId id="311" r:id="rId22"/>
    <p:sldId id="296" r:id="rId23"/>
    <p:sldId id="264" r:id="rId24"/>
    <p:sldId id="273" r:id="rId25"/>
    <p:sldId id="303" r:id="rId26"/>
    <p:sldId id="263" r:id="rId27"/>
    <p:sldId id="265" r:id="rId28"/>
    <p:sldId id="269" r:id="rId29"/>
    <p:sldId id="270" r:id="rId30"/>
    <p:sldId id="271" r:id="rId31"/>
    <p:sldId id="295" r:id="rId32"/>
    <p:sldId id="310" r:id="rId33"/>
    <p:sldId id="256" r:id="rId34"/>
    <p:sldId id="272" r:id="rId35"/>
    <p:sldId id="266" r:id="rId36"/>
    <p:sldId id="312" r:id="rId37"/>
    <p:sldId id="30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17786-91BC-41CE-A515-085BAF3D396D}" v="20" dt="2023-10-12T20:06:54.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0" autoAdjust="0"/>
    <p:restoredTop sz="94703" autoAdjust="0"/>
  </p:normalViewPr>
  <p:slideViewPr>
    <p:cSldViewPr snapToGrid="0">
      <p:cViewPr varScale="1">
        <p:scale>
          <a:sx n="98" d="100"/>
          <a:sy n="98"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leywright, Denise" userId="5522840b-1610-4e10-a577-fdd94c23b9d6" providerId="ADAL" clId="{E8217786-91BC-41CE-A515-085BAF3D396D}"/>
    <pc:docChg chg="undo custSel addSld delSld modSld sldOrd">
      <pc:chgData name="Healeywright, Denise" userId="5522840b-1610-4e10-a577-fdd94c23b9d6" providerId="ADAL" clId="{E8217786-91BC-41CE-A515-085BAF3D396D}" dt="2023-10-12T20:15:02.670" v="4052" actId="113"/>
      <pc:docMkLst>
        <pc:docMk/>
      </pc:docMkLst>
      <pc:sldChg chg="modSp mod">
        <pc:chgData name="Healeywright, Denise" userId="5522840b-1610-4e10-a577-fdd94c23b9d6" providerId="ADAL" clId="{E8217786-91BC-41CE-A515-085BAF3D396D}" dt="2023-10-12T19:57:12.743" v="3533" actId="13926"/>
        <pc:sldMkLst>
          <pc:docMk/>
          <pc:sldMk cId="3264656535" sldId="256"/>
        </pc:sldMkLst>
        <pc:spChg chg="mod">
          <ac:chgData name="Healeywright, Denise" userId="5522840b-1610-4e10-a577-fdd94c23b9d6" providerId="ADAL" clId="{E8217786-91BC-41CE-A515-085BAF3D396D}" dt="2023-10-12T19:57:12.743" v="3533" actId="13926"/>
          <ac:spMkLst>
            <pc:docMk/>
            <pc:sldMk cId="3264656535" sldId="256"/>
            <ac:spMk id="2" creationId="{00000000-0000-0000-0000-000000000000}"/>
          </ac:spMkLst>
        </pc:spChg>
      </pc:sldChg>
      <pc:sldChg chg="modSp mod">
        <pc:chgData name="Healeywright, Denise" userId="5522840b-1610-4e10-a577-fdd94c23b9d6" providerId="ADAL" clId="{E8217786-91BC-41CE-A515-085BAF3D396D}" dt="2023-10-12T18:51:34.601" v="2296" actId="113"/>
        <pc:sldMkLst>
          <pc:docMk/>
          <pc:sldMk cId="2680595196" sldId="257"/>
        </pc:sldMkLst>
        <pc:spChg chg="mod">
          <ac:chgData name="Healeywright, Denise" userId="5522840b-1610-4e10-a577-fdd94c23b9d6" providerId="ADAL" clId="{E8217786-91BC-41CE-A515-085BAF3D396D}" dt="2023-10-12T18:51:34.601" v="2296" actId="113"/>
          <ac:spMkLst>
            <pc:docMk/>
            <pc:sldMk cId="2680595196" sldId="257"/>
            <ac:spMk id="2" creationId="{00000000-0000-0000-0000-000000000000}"/>
          </ac:spMkLst>
        </pc:spChg>
        <pc:spChg chg="mod">
          <ac:chgData name="Healeywright, Denise" userId="5522840b-1610-4e10-a577-fdd94c23b9d6" providerId="ADAL" clId="{E8217786-91BC-41CE-A515-085BAF3D396D}" dt="2023-10-12T17:43:08.241" v="116" actId="113"/>
          <ac:spMkLst>
            <pc:docMk/>
            <pc:sldMk cId="2680595196" sldId="257"/>
            <ac:spMk id="5" creationId="{00000000-0000-0000-0000-000000000000}"/>
          </ac:spMkLst>
        </pc:spChg>
      </pc:sldChg>
      <pc:sldChg chg="delSp modSp mod">
        <pc:chgData name="Healeywright, Denise" userId="5522840b-1610-4e10-a577-fdd94c23b9d6" providerId="ADAL" clId="{E8217786-91BC-41CE-A515-085BAF3D396D}" dt="2023-10-12T19:01:58.868" v="2518" actId="113"/>
        <pc:sldMkLst>
          <pc:docMk/>
          <pc:sldMk cId="3892005024" sldId="258"/>
        </pc:sldMkLst>
        <pc:spChg chg="mod">
          <ac:chgData name="Healeywright, Denise" userId="5522840b-1610-4e10-a577-fdd94c23b9d6" providerId="ADAL" clId="{E8217786-91BC-41CE-A515-085BAF3D396D}" dt="2023-10-12T19:00:23.606" v="2507" actId="404"/>
          <ac:spMkLst>
            <pc:docMk/>
            <pc:sldMk cId="3892005024" sldId="258"/>
            <ac:spMk id="2" creationId="{00000000-0000-0000-0000-000000000000}"/>
          </ac:spMkLst>
        </pc:spChg>
        <pc:spChg chg="mod">
          <ac:chgData name="Healeywright, Denise" userId="5522840b-1610-4e10-a577-fdd94c23b9d6" providerId="ADAL" clId="{E8217786-91BC-41CE-A515-085BAF3D396D}" dt="2023-10-12T19:01:41.138" v="2516" actId="207"/>
          <ac:spMkLst>
            <pc:docMk/>
            <pc:sldMk cId="3892005024" sldId="258"/>
            <ac:spMk id="3" creationId="{00000000-0000-0000-0000-000000000000}"/>
          </ac:spMkLst>
        </pc:spChg>
        <pc:spChg chg="mod">
          <ac:chgData name="Healeywright, Denise" userId="5522840b-1610-4e10-a577-fdd94c23b9d6" providerId="ADAL" clId="{E8217786-91BC-41CE-A515-085BAF3D396D}" dt="2023-10-12T19:01:58.868" v="2518" actId="113"/>
          <ac:spMkLst>
            <pc:docMk/>
            <pc:sldMk cId="3892005024" sldId="258"/>
            <ac:spMk id="4" creationId="{937E7EAA-C0B6-4558-9F06-93C0E20125C8}"/>
          </ac:spMkLst>
        </pc:spChg>
        <pc:spChg chg="del mod">
          <ac:chgData name="Healeywright, Denise" userId="5522840b-1610-4e10-a577-fdd94c23b9d6" providerId="ADAL" clId="{E8217786-91BC-41CE-A515-085BAF3D396D}" dt="2023-10-12T19:00:52.319" v="2512" actId="21"/>
          <ac:spMkLst>
            <pc:docMk/>
            <pc:sldMk cId="3892005024" sldId="258"/>
            <ac:spMk id="5" creationId="{D605E3C8-DE71-4B0A-BD56-44195B71FE39}"/>
          </ac:spMkLst>
        </pc:spChg>
      </pc:sldChg>
      <pc:sldChg chg="modSp mod">
        <pc:chgData name="Healeywright, Denise" userId="5522840b-1610-4e10-a577-fdd94c23b9d6" providerId="ADAL" clId="{E8217786-91BC-41CE-A515-085BAF3D396D}" dt="2023-10-12T17:45:11.652" v="159" actId="1076"/>
        <pc:sldMkLst>
          <pc:docMk/>
          <pc:sldMk cId="597139485" sldId="259"/>
        </pc:sldMkLst>
        <pc:spChg chg="mod">
          <ac:chgData name="Healeywright, Denise" userId="5522840b-1610-4e10-a577-fdd94c23b9d6" providerId="ADAL" clId="{E8217786-91BC-41CE-A515-085BAF3D396D}" dt="2023-10-12T17:44:05.366" v="155" actId="20577"/>
          <ac:spMkLst>
            <pc:docMk/>
            <pc:sldMk cId="597139485" sldId="259"/>
            <ac:spMk id="3" creationId="{00000000-0000-0000-0000-000000000000}"/>
          </ac:spMkLst>
        </pc:spChg>
        <pc:spChg chg="mod">
          <ac:chgData name="Healeywright, Denise" userId="5522840b-1610-4e10-a577-fdd94c23b9d6" providerId="ADAL" clId="{E8217786-91BC-41CE-A515-085BAF3D396D}" dt="2023-10-12T17:44:48.676" v="158" actId="1076"/>
          <ac:spMkLst>
            <pc:docMk/>
            <pc:sldMk cId="597139485" sldId="259"/>
            <ac:spMk id="4" creationId="{698161E6-D606-4F77-8BE4-1B55AD6FF3C4}"/>
          </ac:spMkLst>
        </pc:spChg>
        <pc:picChg chg="mod">
          <ac:chgData name="Healeywright, Denise" userId="5522840b-1610-4e10-a577-fdd94c23b9d6" providerId="ADAL" clId="{E8217786-91BC-41CE-A515-085BAF3D396D}" dt="2023-10-12T17:43:28.681" v="117" actId="1076"/>
          <ac:picMkLst>
            <pc:docMk/>
            <pc:sldMk cId="597139485" sldId="259"/>
            <ac:picMk id="5" creationId="{63FC0580-9891-4CBA-875B-753CE0933033}"/>
          </ac:picMkLst>
        </pc:picChg>
        <pc:picChg chg="mod">
          <ac:chgData name="Healeywright, Denise" userId="5522840b-1610-4e10-a577-fdd94c23b9d6" providerId="ADAL" clId="{E8217786-91BC-41CE-A515-085BAF3D396D}" dt="2023-10-12T17:45:11.652" v="159" actId="1076"/>
          <ac:picMkLst>
            <pc:docMk/>
            <pc:sldMk cId="597139485" sldId="259"/>
            <ac:picMk id="7" creationId="{00000000-0000-0000-0000-000000000000}"/>
          </ac:picMkLst>
        </pc:picChg>
      </pc:sldChg>
      <pc:sldChg chg="modSp mod">
        <pc:chgData name="Healeywright, Denise" userId="5522840b-1610-4e10-a577-fdd94c23b9d6" providerId="ADAL" clId="{E8217786-91BC-41CE-A515-085BAF3D396D}" dt="2023-10-12T19:26:58.727" v="3114" actId="404"/>
        <pc:sldMkLst>
          <pc:docMk/>
          <pc:sldMk cId="1022893369" sldId="260"/>
        </pc:sldMkLst>
        <pc:spChg chg="mod">
          <ac:chgData name="Healeywright, Denise" userId="5522840b-1610-4e10-a577-fdd94c23b9d6" providerId="ADAL" clId="{E8217786-91BC-41CE-A515-085BAF3D396D}" dt="2023-10-12T19:26:58.727" v="3114" actId="404"/>
          <ac:spMkLst>
            <pc:docMk/>
            <pc:sldMk cId="1022893369" sldId="260"/>
            <ac:spMk id="3" creationId="{00000000-0000-0000-0000-000000000000}"/>
          </ac:spMkLst>
        </pc:spChg>
      </pc:sldChg>
      <pc:sldChg chg="modSp mod">
        <pc:chgData name="Healeywright, Denise" userId="5522840b-1610-4e10-a577-fdd94c23b9d6" providerId="ADAL" clId="{E8217786-91BC-41CE-A515-085BAF3D396D}" dt="2023-10-12T19:25:13.973" v="3044" actId="404"/>
        <pc:sldMkLst>
          <pc:docMk/>
          <pc:sldMk cId="3086215239" sldId="262"/>
        </pc:sldMkLst>
        <pc:spChg chg="mod">
          <ac:chgData name="Healeywright, Denise" userId="5522840b-1610-4e10-a577-fdd94c23b9d6" providerId="ADAL" clId="{E8217786-91BC-41CE-A515-085BAF3D396D}" dt="2023-10-12T19:25:13.973" v="3044" actId="404"/>
          <ac:spMkLst>
            <pc:docMk/>
            <pc:sldMk cId="3086215239" sldId="262"/>
            <ac:spMk id="3" creationId="{00000000-0000-0000-0000-000000000000}"/>
          </ac:spMkLst>
        </pc:spChg>
      </pc:sldChg>
      <pc:sldChg chg="modSp mod">
        <pc:chgData name="Healeywright, Denise" userId="5522840b-1610-4e10-a577-fdd94c23b9d6" providerId="ADAL" clId="{E8217786-91BC-41CE-A515-085BAF3D396D}" dt="2023-10-12T18:15:47.431" v="1353" actId="20577"/>
        <pc:sldMkLst>
          <pc:docMk/>
          <pc:sldMk cId="2326696554" sldId="263"/>
        </pc:sldMkLst>
        <pc:spChg chg="mod">
          <ac:chgData name="Healeywright, Denise" userId="5522840b-1610-4e10-a577-fdd94c23b9d6" providerId="ADAL" clId="{E8217786-91BC-41CE-A515-085BAF3D396D}" dt="2023-10-12T18:15:47.431" v="1353" actId="20577"/>
          <ac:spMkLst>
            <pc:docMk/>
            <pc:sldMk cId="2326696554" sldId="263"/>
            <ac:spMk id="11267" creationId="{00000000-0000-0000-0000-000000000000}"/>
          </ac:spMkLst>
        </pc:spChg>
        <pc:picChg chg="mod modCrop">
          <ac:chgData name="Healeywright, Denise" userId="5522840b-1610-4e10-a577-fdd94c23b9d6" providerId="ADAL" clId="{E8217786-91BC-41CE-A515-085BAF3D396D}" dt="2023-10-12T18:14:03.511" v="1285" actId="732"/>
          <ac:picMkLst>
            <pc:docMk/>
            <pc:sldMk cId="2326696554" sldId="263"/>
            <ac:picMk id="4" creationId="{A7817F03-2450-4041-B7B0-57996E2CDC2B}"/>
          </ac:picMkLst>
        </pc:picChg>
      </pc:sldChg>
      <pc:sldChg chg="addSp delSp modSp mod">
        <pc:chgData name="Healeywright, Denise" userId="5522840b-1610-4e10-a577-fdd94c23b9d6" providerId="ADAL" clId="{E8217786-91BC-41CE-A515-085BAF3D396D}" dt="2023-10-12T19:54:59.302" v="3485" actId="404"/>
        <pc:sldMkLst>
          <pc:docMk/>
          <pc:sldMk cId="1854689562" sldId="264"/>
        </pc:sldMkLst>
        <pc:spChg chg="add del mod">
          <ac:chgData name="Healeywright, Denise" userId="5522840b-1610-4e10-a577-fdd94c23b9d6" providerId="ADAL" clId="{E8217786-91BC-41CE-A515-085BAF3D396D}" dt="2023-10-12T19:52:42.045" v="3482" actId="21"/>
          <ac:spMkLst>
            <pc:docMk/>
            <pc:sldMk cId="1854689562" sldId="264"/>
            <ac:spMk id="3" creationId="{4E19B715-0031-6754-51F1-5466D3A07642}"/>
          </ac:spMkLst>
        </pc:spChg>
        <pc:spChg chg="mod">
          <ac:chgData name="Healeywright, Denise" userId="5522840b-1610-4e10-a577-fdd94c23b9d6" providerId="ADAL" clId="{E8217786-91BC-41CE-A515-085BAF3D396D}" dt="2023-10-12T18:04:58.070" v="719" actId="20577"/>
          <ac:spMkLst>
            <pc:docMk/>
            <pc:sldMk cId="1854689562" sldId="264"/>
            <ac:spMk id="15362" creationId="{00000000-0000-0000-0000-000000000000}"/>
          </ac:spMkLst>
        </pc:spChg>
        <pc:spChg chg="mod">
          <ac:chgData name="Healeywright, Denise" userId="5522840b-1610-4e10-a577-fdd94c23b9d6" providerId="ADAL" clId="{E8217786-91BC-41CE-A515-085BAF3D396D}" dt="2023-10-12T19:54:59.302" v="3485" actId="404"/>
          <ac:spMkLst>
            <pc:docMk/>
            <pc:sldMk cId="1854689562" sldId="264"/>
            <ac:spMk id="15363" creationId="{00000000-0000-0000-0000-000000000000}"/>
          </ac:spMkLst>
        </pc:spChg>
      </pc:sldChg>
      <pc:sldChg chg="modSp mod">
        <pc:chgData name="Healeywright, Denise" userId="5522840b-1610-4e10-a577-fdd94c23b9d6" providerId="ADAL" clId="{E8217786-91BC-41CE-A515-085BAF3D396D}" dt="2023-10-12T18:33:52.497" v="1900" actId="113"/>
        <pc:sldMkLst>
          <pc:docMk/>
          <pc:sldMk cId="1560667479" sldId="265"/>
        </pc:sldMkLst>
        <pc:spChg chg="mod">
          <ac:chgData name="Healeywright, Denise" userId="5522840b-1610-4e10-a577-fdd94c23b9d6" providerId="ADAL" clId="{E8217786-91BC-41CE-A515-085BAF3D396D}" dt="2023-10-12T18:33:52.497" v="1900" actId="113"/>
          <ac:spMkLst>
            <pc:docMk/>
            <pc:sldMk cId="1560667479" sldId="265"/>
            <ac:spMk id="16387" creationId="{00000000-0000-0000-0000-000000000000}"/>
          </ac:spMkLst>
        </pc:spChg>
        <pc:picChg chg="mod">
          <ac:chgData name="Healeywright, Denise" userId="5522840b-1610-4e10-a577-fdd94c23b9d6" providerId="ADAL" clId="{E8217786-91BC-41CE-A515-085BAF3D396D}" dt="2023-10-12T18:17:05.299" v="1359" actId="1076"/>
          <ac:picMkLst>
            <pc:docMk/>
            <pc:sldMk cId="1560667479" sldId="265"/>
            <ac:picMk id="2" creationId="{FA56AC8D-A045-4D21-8ADE-68E384BC2057}"/>
          </ac:picMkLst>
        </pc:picChg>
      </pc:sldChg>
      <pc:sldChg chg="modSp mod">
        <pc:chgData name="Healeywright, Denise" userId="5522840b-1610-4e10-a577-fdd94c23b9d6" providerId="ADAL" clId="{E8217786-91BC-41CE-A515-085BAF3D396D}" dt="2023-10-12T18:47:44.809" v="2146" actId="20577"/>
        <pc:sldMkLst>
          <pc:docMk/>
          <pc:sldMk cId="212222997" sldId="266"/>
        </pc:sldMkLst>
        <pc:spChg chg="mod">
          <ac:chgData name="Healeywright, Denise" userId="5522840b-1610-4e10-a577-fdd94c23b9d6" providerId="ADAL" clId="{E8217786-91BC-41CE-A515-085BAF3D396D}" dt="2023-10-12T18:47:16.365" v="2136" actId="27636"/>
          <ac:spMkLst>
            <pc:docMk/>
            <pc:sldMk cId="212222997" sldId="266"/>
            <ac:spMk id="2" creationId="{00000000-0000-0000-0000-000000000000}"/>
          </ac:spMkLst>
        </pc:spChg>
        <pc:spChg chg="mod">
          <ac:chgData name="Healeywright, Denise" userId="5522840b-1610-4e10-a577-fdd94c23b9d6" providerId="ADAL" clId="{E8217786-91BC-41CE-A515-085BAF3D396D}" dt="2023-10-12T18:47:44.809" v="2146" actId="20577"/>
          <ac:spMkLst>
            <pc:docMk/>
            <pc:sldMk cId="212222997" sldId="266"/>
            <ac:spMk id="3" creationId="{00000000-0000-0000-0000-000000000000}"/>
          </ac:spMkLst>
        </pc:spChg>
      </pc:sldChg>
      <pc:sldChg chg="modSp mod ord">
        <pc:chgData name="Healeywright, Denise" userId="5522840b-1610-4e10-a577-fdd94c23b9d6" providerId="ADAL" clId="{E8217786-91BC-41CE-A515-085BAF3D396D}" dt="2023-10-12T19:24:23.071" v="3040" actId="20577"/>
        <pc:sldMkLst>
          <pc:docMk/>
          <pc:sldMk cId="4214521882" sldId="268"/>
        </pc:sldMkLst>
        <pc:spChg chg="mod">
          <ac:chgData name="Healeywright, Denise" userId="5522840b-1610-4e10-a577-fdd94c23b9d6" providerId="ADAL" clId="{E8217786-91BC-41CE-A515-085BAF3D396D}" dt="2023-10-12T19:24:23.071" v="3040" actId="20577"/>
          <ac:spMkLst>
            <pc:docMk/>
            <pc:sldMk cId="4214521882" sldId="268"/>
            <ac:spMk id="3" creationId="{00000000-0000-0000-0000-000000000000}"/>
          </ac:spMkLst>
        </pc:spChg>
      </pc:sldChg>
      <pc:sldChg chg="modSp mod">
        <pc:chgData name="Healeywright, Denise" userId="5522840b-1610-4e10-a577-fdd94c23b9d6" providerId="ADAL" clId="{E8217786-91BC-41CE-A515-085BAF3D396D}" dt="2023-10-12T19:42:48.123" v="3419" actId="20577"/>
        <pc:sldMkLst>
          <pc:docMk/>
          <pc:sldMk cId="106092034" sldId="269"/>
        </pc:sldMkLst>
        <pc:spChg chg="mod">
          <ac:chgData name="Healeywright, Denise" userId="5522840b-1610-4e10-a577-fdd94c23b9d6" providerId="ADAL" clId="{E8217786-91BC-41CE-A515-085BAF3D396D}" dt="2023-10-12T18:19:33.176" v="1480" actId="1076"/>
          <ac:spMkLst>
            <pc:docMk/>
            <pc:sldMk cId="106092034" sldId="269"/>
            <ac:spMk id="13314" creationId="{00000000-0000-0000-0000-000000000000}"/>
          </ac:spMkLst>
        </pc:spChg>
        <pc:spChg chg="mod">
          <ac:chgData name="Healeywright, Denise" userId="5522840b-1610-4e10-a577-fdd94c23b9d6" providerId="ADAL" clId="{E8217786-91BC-41CE-A515-085BAF3D396D}" dt="2023-10-12T19:42:48.123" v="3419" actId="20577"/>
          <ac:spMkLst>
            <pc:docMk/>
            <pc:sldMk cId="106092034" sldId="269"/>
            <ac:spMk id="13315" creationId="{00000000-0000-0000-0000-000000000000}"/>
          </ac:spMkLst>
        </pc:spChg>
        <pc:picChg chg="mod">
          <ac:chgData name="Healeywright, Denise" userId="5522840b-1610-4e10-a577-fdd94c23b9d6" providerId="ADAL" clId="{E8217786-91BC-41CE-A515-085BAF3D396D}" dt="2023-10-12T18:20:01.047" v="1518" actId="1076"/>
          <ac:picMkLst>
            <pc:docMk/>
            <pc:sldMk cId="106092034" sldId="269"/>
            <ac:picMk id="2" creationId="{DEC8B536-C103-4DBE-9158-00585E4E6DB1}"/>
          </ac:picMkLst>
        </pc:picChg>
      </pc:sldChg>
      <pc:sldChg chg="modSp mod">
        <pc:chgData name="Healeywright, Denise" userId="5522840b-1610-4e10-a577-fdd94c23b9d6" providerId="ADAL" clId="{E8217786-91BC-41CE-A515-085BAF3D396D}" dt="2023-10-12T18:36:13.399" v="1918" actId="404"/>
        <pc:sldMkLst>
          <pc:docMk/>
          <pc:sldMk cId="612082287" sldId="270"/>
        </pc:sldMkLst>
        <pc:spChg chg="mod">
          <ac:chgData name="Healeywright, Denise" userId="5522840b-1610-4e10-a577-fdd94c23b9d6" providerId="ADAL" clId="{E8217786-91BC-41CE-A515-085BAF3D396D}" dt="2023-10-12T18:35:00.921" v="1905" actId="20577"/>
          <ac:spMkLst>
            <pc:docMk/>
            <pc:sldMk cId="612082287" sldId="270"/>
            <ac:spMk id="14338" creationId="{00000000-0000-0000-0000-000000000000}"/>
          </ac:spMkLst>
        </pc:spChg>
        <pc:spChg chg="mod">
          <ac:chgData name="Healeywright, Denise" userId="5522840b-1610-4e10-a577-fdd94c23b9d6" providerId="ADAL" clId="{E8217786-91BC-41CE-A515-085BAF3D396D}" dt="2023-10-12T18:36:13.399" v="1918" actId="404"/>
          <ac:spMkLst>
            <pc:docMk/>
            <pc:sldMk cId="612082287" sldId="270"/>
            <ac:spMk id="14339" creationId="{00000000-0000-0000-0000-000000000000}"/>
          </ac:spMkLst>
        </pc:spChg>
        <pc:picChg chg="mod">
          <ac:chgData name="Healeywright, Denise" userId="5522840b-1610-4e10-a577-fdd94c23b9d6" providerId="ADAL" clId="{E8217786-91BC-41CE-A515-085BAF3D396D}" dt="2023-10-12T18:34:01.784" v="1901" actId="1076"/>
          <ac:picMkLst>
            <pc:docMk/>
            <pc:sldMk cId="612082287" sldId="270"/>
            <ac:picMk id="2" creationId="{31CE1727-250D-4CEC-8BEF-48006A1FEF25}"/>
          </ac:picMkLst>
        </pc:picChg>
      </pc:sldChg>
      <pc:sldChg chg="addSp delSp modSp mod">
        <pc:chgData name="Healeywright, Denise" userId="5522840b-1610-4e10-a577-fdd94c23b9d6" providerId="ADAL" clId="{E8217786-91BC-41CE-A515-085BAF3D396D}" dt="2023-10-12T18:38:09.572" v="1957" actId="20577"/>
        <pc:sldMkLst>
          <pc:docMk/>
          <pc:sldMk cId="1142273331" sldId="271"/>
        </pc:sldMkLst>
        <pc:spChg chg="add mod">
          <ac:chgData name="Healeywright, Denise" userId="5522840b-1610-4e10-a577-fdd94c23b9d6" providerId="ADAL" clId="{E8217786-91BC-41CE-A515-085BAF3D396D}" dt="2023-10-12T18:37:47.609" v="1955" actId="115"/>
          <ac:spMkLst>
            <pc:docMk/>
            <pc:sldMk cId="1142273331" sldId="271"/>
            <ac:spMk id="4" creationId="{910937AF-AB3C-248A-32F0-2A3D4A0D5593}"/>
          </ac:spMkLst>
        </pc:spChg>
        <pc:spChg chg="mod">
          <ac:chgData name="Healeywright, Denise" userId="5522840b-1610-4e10-a577-fdd94c23b9d6" providerId="ADAL" clId="{E8217786-91BC-41CE-A515-085BAF3D396D}" dt="2023-10-12T18:38:09.572" v="1957" actId="20577"/>
          <ac:spMkLst>
            <pc:docMk/>
            <pc:sldMk cId="1142273331" sldId="271"/>
            <ac:spMk id="15362" creationId="{00000000-0000-0000-0000-000000000000}"/>
          </ac:spMkLst>
        </pc:spChg>
        <pc:spChg chg="del">
          <ac:chgData name="Healeywright, Denise" userId="5522840b-1610-4e10-a577-fdd94c23b9d6" providerId="ADAL" clId="{E8217786-91BC-41CE-A515-085BAF3D396D}" dt="2023-10-12T18:30:26.812" v="1871" actId="478"/>
          <ac:spMkLst>
            <pc:docMk/>
            <pc:sldMk cId="1142273331" sldId="271"/>
            <ac:spMk id="15363" creationId="{00000000-0000-0000-0000-000000000000}"/>
          </ac:spMkLst>
        </pc:spChg>
        <pc:picChg chg="mod">
          <ac:chgData name="Healeywright, Denise" userId="5522840b-1610-4e10-a577-fdd94c23b9d6" providerId="ADAL" clId="{E8217786-91BC-41CE-A515-085BAF3D396D}" dt="2023-10-12T18:31:46.287" v="1886" actId="1076"/>
          <ac:picMkLst>
            <pc:docMk/>
            <pc:sldMk cId="1142273331" sldId="271"/>
            <ac:picMk id="2" creationId="{A157D059-9B54-45A0-A54D-106F6BE45F9A}"/>
          </ac:picMkLst>
        </pc:picChg>
      </pc:sldChg>
      <pc:sldChg chg="modSp mod">
        <pc:chgData name="Healeywright, Denise" userId="5522840b-1610-4e10-a577-fdd94c23b9d6" providerId="ADAL" clId="{E8217786-91BC-41CE-A515-085BAF3D396D}" dt="2023-10-12T18:09:27.753" v="945" actId="20577"/>
        <pc:sldMkLst>
          <pc:docMk/>
          <pc:sldMk cId="1930720466" sldId="273"/>
        </pc:sldMkLst>
        <pc:spChg chg="mod">
          <ac:chgData name="Healeywright, Denise" userId="5522840b-1610-4e10-a577-fdd94c23b9d6" providerId="ADAL" clId="{E8217786-91BC-41CE-A515-085BAF3D396D}" dt="2023-10-12T18:05:54.531" v="756" actId="20577"/>
          <ac:spMkLst>
            <pc:docMk/>
            <pc:sldMk cId="1930720466" sldId="273"/>
            <ac:spMk id="39938" creationId="{00000000-0000-0000-0000-000000000000}"/>
          </ac:spMkLst>
        </pc:spChg>
        <pc:spChg chg="mod">
          <ac:chgData name="Healeywright, Denise" userId="5522840b-1610-4e10-a577-fdd94c23b9d6" providerId="ADAL" clId="{E8217786-91BC-41CE-A515-085BAF3D396D}" dt="2023-10-12T18:09:27.753" v="945" actId="20577"/>
          <ac:spMkLst>
            <pc:docMk/>
            <pc:sldMk cId="1930720466" sldId="273"/>
            <ac:spMk id="39939" creationId="{00000000-0000-0000-0000-000000000000}"/>
          </ac:spMkLst>
        </pc:spChg>
      </pc:sldChg>
      <pc:sldChg chg="addSp delSp modSp mod">
        <pc:chgData name="Healeywright, Denise" userId="5522840b-1610-4e10-a577-fdd94c23b9d6" providerId="ADAL" clId="{E8217786-91BC-41CE-A515-085BAF3D396D}" dt="2023-10-12T17:42:24.268" v="115" actId="9405"/>
        <pc:sldMkLst>
          <pc:docMk/>
          <pc:sldMk cId="890730843" sldId="274"/>
        </pc:sldMkLst>
        <pc:spChg chg="mod">
          <ac:chgData name="Healeywright, Denise" userId="5522840b-1610-4e10-a577-fdd94c23b9d6" providerId="ADAL" clId="{E8217786-91BC-41CE-A515-085BAF3D396D}" dt="2023-10-12T17:41:35.054" v="107" actId="1076"/>
          <ac:spMkLst>
            <pc:docMk/>
            <pc:sldMk cId="890730843" sldId="274"/>
            <ac:spMk id="5" creationId="{00000000-0000-0000-0000-000000000000}"/>
          </ac:spMkLst>
        </pc:spChg>
        <pc:spChg chg="mod">
          <ac:chgData name="Healeywright, Denise" userId="5522840b-1610-4e10-a577-fdd94c23b9d6" providerId="ADAL" clId="{E8217786-91BC-41CE-A515-085BAF3D396D}" dt="2023-10-12T17:41:40.589" v="111" actId="20577"/>
          <ac:spMkLst>
            <pc:docMk/>
            <pc:sldMk cId="890730843" sldId="274"/>
            <ac:spMk id="7" creationId="{105A360A-5067-4BEB-A9D9-277E45301E84}"/>
          </ac:spMkLst>
        </pc:spChg>
        <pc:spChg chg="mod">
          <ac:chgData name="Healeywright, Denise" userId="5522840b-1610-4e10-a577-fdd94c23b9d6" providerId="ADAL" clId="{E8217786-91BC-41CE-A515-085BAF3D396D}" dt="2023-10-12T17:41:17.918" v="106" actId="688"/>
          <ac:spMkLst>
            <pc:docMk/>
            <pc:sldMk cId="890730843" sldId="274"/>
            <ac:spMk id="8" creationId="{452FB0D6-FD9A-6A72-06CE-1D2960974684}"/>
          </ac:spMkLst>
        </pc:spChg>
        <pc:picChg chg="mod">
          <ac:chgData name="Healeywright, Denise" userId="5522840b-1610-4e10-a577-fdd94c23b9d6" providerId="ADAL" clId="{E8217786-91BC-41CE-A515-085BAF3D396D}" dt="2023-10-12T17:41:13.922" v="105" actId="1076"/>
          <ac:picMkLst>
            <pc:docMk/>
            <pc:sldMk cId="890730843" sldId="274"/>
            <ac:picMk id="4" creationId="{00000000-0000-0000-0000-000000000000}"/>
          </ac:picMkLst>
        </pc:picChg>
        <pc:inkChg chg="add del">
          <ac:chgData name="Healeywright, Denise" userId="5522840b-1610-4e10-a577-fdd94c23b9d6" providerId="ADAL" clId="{E8217786-91BC-41CE-A515-085BAF3D396D}" dt="2023-10-12T17:42:09.027" v="113" actId="9405"/>
          <ac:inkMkLst>
            <pc:docMk/>
            <pc:sldMk cId="890730843" sldId="274"/>
            <ac:inkMk id="9" creationId="{BE7872A2-772C-E0EF-71F5-A83B8AED0FFE}"/>
          </ac:inkMkLst>
        </pc:inkChg>
        <pc:inkChg chg="add del">
          <ac:chgData name="Healeywright, Denise" userId="5522840b-1610-4e10-a577-fdd94c23b9d6" providerId="ADAL" clId="{E8217786-91BC-41CE-A515-085BAF3D396D}" dt="2023-10-12T17:42:24.268" v="115" actId="9405"/>
          <ac:inkMkLst>
            <pc:docMk/>
            <pc:sldMk cId="890730843" sldId="274"/>
            <ac:inkMk id="10" creationId="{10A840F7-4B17-607C-2BA5-A5E723063AB3}"/>
          </ac:inkMkLst>
        </pc:inkChg>
      </pc:sldChg>
      <pc:sldChg chg="addSp delSp modSp mod">
        <pc:chgData name="Healeywright, Denise" userId="5522840b-1610-4e10-a577-fdd94c23b9d6" providerId="ADAL" clId="{E8217786-91BC-41CE-A515-085BAF3D396D}" dt="2023-10-12T20:06:44.470" v="3826" actId="21"/>
        <pc:sldMkLst>
          <pc:docMk/>
          <pc:sldMk cId="731527112" sldId="276"/>
        </pc:sldMkLst>
        <pc:picChg chg="add del mod">
          <ac:chgData name="Healeywright, Denise" userId="5522840b-1610-4e10-a577-fdd94c23b9d6" providerId="ADAL" clId="{E8217786-91BC-41CE-A515-085BAF3D396D}" dt="2023-10-12T20:06:44.470" v="3826" actId="21"/>
          <ac:picMkLst>
            <pc:docMk/>
            <pc:sldMk cId="731527112" sldId="276"/>
            <ac:picMk id="8" creationId="{F807BC21-1A6E-7127-3D16-B3293129CF98}"/>
          </ac:picMkLst>
        </pc:picChg>
      </pc:sldChg>
      <pc:sldChg chg="modSp mod ord">
        <pc:chgData name="Healeywright, Denise" userId="5522840b-1610-4e10-a577-fdd94c23b9d6" providerId="ADAL" clId="{E8217786-91BC-41CE-A515-085BAF3D396D}" dt="2023-10-12T19:56:22.820" v="3530" actId="20577"/>
        <pc:sldMkLst>
          <pc:docMk/>
          <pc:sldMk cId="2704083535" sldId="295"/>
        </pc:sldMkLst>
        <pc:spChg chg="mod">
          <ac:chgData name="Healeywright, Denise" userId="5522840b-1610-4e10-a577-fdd94c23b9d6" providerId="ADAL" clId="{E8217786-91BC-41CE-A515-085BAF3D396D}" dt="2023-10-12T18:38:22.095" v="1958" actId="20577"/>
          <ac:spMkLst>
            <pc:docMk/>
            <pc:sldMk cId="2704083535" sldId="295"/>
            <ac:spMk id="2" creationId="{7428DF77-3E3E-403A-B2F4-30295AA0405F}"/>
          </ac:spMkLst>
        </pc:spChg>
        <pc:spChg chg="mod">
          <ac:chgData name="Healeywright, Denise" userId="5522840b-1610-4e10-a577-fdd94c23b9d6" providerId="ADAL" clId="{E8217786-91BC-41CE-A515-085BAF3D396D}" dt="2023-10-12T19:56:22.820" v="3530" actId="20577"/>
          <ac:spMkLst>
            <pc:docMk/>
            <pc:sldMk cId="2704083535" sldId="295"/>
            <ac:spMk id="3" creationId="{019F2DAD-D829-4EFE-ACC6-8B8895442924}"/>
          </ac:spMkLst>
        </pc:spChg>
      </pc:sldChg>
      <pc:sldChg chg="modSp mod">
        <pc:chgData name="Healeywright, Denise" userId="5522840b-1610-4e10-a577-fdd94c23b9d6" providerId="ADAL" clId="{E8217786-91BC-41CE-A515-085BAF3D396D}" dt="2023-10-12T19:38:21.168" v="3407" actId="1076"/>
        <pc:sldMkLst>
          <pc:docMk/>
          <pc:sldMk cId="697329516" sldId="296"/>
        </pc:sldMkLst>
        <pc:spChg chg="mod">
          <ac:chgData name="Healeywright, Denise" userId="5522840b-1610-4e10-a577-fdd94c23b9d6" providerId="ADAL" clId="{E8217786-91BC-41CE-A515-085BAF3D396D}" dt="2023-10-12T18:03:17.333" v="587" actId="20577"/>
          <ac:spMkLst>
            <pc:docMk/>
            <pc:sldMk cId="697329516" sldId="296"/>
            <ac:spMk id="2" creationId="{73EA1EC7-5F53-4EC6-96BC-B1FF09F9160B}"/>
          </ac:spMkLst>
        </pc:spChg>
        <pc:spChg chg="mod">
          <ac:chgData name="Healeywright, Denise" userId="5522840b-1610-4e10-a577-fdd94c23b9d6" providerId="ADAL" clId="{E8217786-91BC-41CE-A515-085BAF3D396D}" dt="2023-10-12T19:38:17.582" v="3406" actId="20577"/>
          <ac:spMkLst>
            <pc:docMk/>
            <pc:sldMk cId="697329516" sldId="296"/>
            <ac:spMk id="3" creationId="{39ED0121-636A-4F0B-B921-B1F7BBCC42FC}"/>
          </ac:spMkLst>
        </pc:spChg>
        <pc:picChg chg="mod">
          <ac:chgData name="Healeywright, Denise" userId="5522840b-1610-4e10-a577-fdd94c23b9d6" providerId="ADAL" clId="{E8217786-91BC-41CE-A515-085BAF3D396D}" dt="2023-10-12T19:38:21.168" v="3407" actId="1076"/>
          <ac:picMkLst>
            <pc:docMk/>
            <pc:sldMk cId="697329516" sldId="296"/>
            <ac:picMk id="5" creationId="{A9412F3A-BE18-457A-9355-0C9E46F10304}"/>
          </ac:picMkLst>
        </pc:picChg>
      </pc:sldChg>
      <pc:sldChg chg="modSp mod">
        <pc:chgData name="Healeywright, Denise" userId="5522840b-1610-4e10-a577-fdd94c23b9d6" providerId="ADAL" clId="{E8217786-91BC-41CE-A515-085BAF3D396D}" dt="2023-10-12T19:32:15.689" v="3302" actId="113"/>
        <pc:sldMkLst>
          <pc:docMk/>
          <pc:sldMk cId="3380992683" sldId="297"/>
        </pc:sldMkLst>
        <pc:spChg chg="mod">
          <ac:chgData name="Healeywright, Denise" userId="5522840b-1610-4e10-a577-fdd94c23b9d6" providerId="ADAL" clId="{E8217786-91BC-41CE-A515-085BAF3D396D}" dt="2023-10-12T19:29:54.345" v="3195" actId="20577"/>
          <ac:spMkLst>
            <pc:docMk/>
            <pc:sldMk cId="3380992683" sldId="297"/>
            <ac:spMk id="2" creationId="{6860A81A-D1E0-472B-9011-0A71F1881668}"/>
          </ac:spMkLst>
        </pc:spChg>
        <pc:spChg chg="mod">
          <ac:chgData name="Healeywright, Denise" userId="5522840b-1610-4e10-a577-fdd94c23b9d6" providerId="ADAL" clId="{E8217786-91BC-41CE-A515-085BAF3D396D}" dt="2023-10-12T19:32:15.689" v="3302" actId="113"/>
          <ac:spMkLst>
            <pc:docMk/>
            <pc:sldMk cId="3380992683" sldId="297"/>
            <ac:spMk id="3" creationId="{98626D00-267E-46F4-81EA-976EC3F97080}"/>
          </ac:spMkLst>
        </pc:spChg>
      </pc:sldChg>
      <pc:sldChg chg="modSp mod">
        <pc:chgData name="Healeywright, Denise" userId="5522840b-1610-4e10-a577-fdd94c23b9d6" providerId="ADAL" clId="{E8217786-91BC-41CE-A515-085BAF3D396D}" dt="2023-10-12T19:32:22.678" v="3303" actId="20577"/>
        <pc:sldMkLst>
          <pc:docMk/>
          <pc:sldMk cId="1172277486" sldId="298"/>
        </pc:sldMkLst>
        <pc:spChg chg="mod">
          <ac:chgData name="Healeywright, Denise" userId="5522840b-1610-4e10-a577-fdd94c23b9d6" providerId="ADAL" clId="{E8217786-91BC-41CE-A515-085BAF3D396D}" dt="2023-10-12T19:32:22.678" v="3303" actId="20577"/>
          <ac:spMkLst>
            <pc:docMk/>
            <pc:sldMk cId="1172277486" sldId="298"/>
            <ac:spMk id="2" creationId="{663A8DD5-C88E-4F3E-87F8-6865D1A3578A}"/>
          </ac:spMkLst>
        </pc:spChg>
        <pc:spChg chg="mod">
          <ac:chgData name="Healeywright, Denise" userId="5522840b-1610-4e10-a577-fdd94c23b9d6" providerId="ADAL" clId="{E8217786-91BC-41CE-A515-085BAF3D396D}" dt="2023-10-12T19:02:42.885" v="2519" actId="20577"/>
          <ac:spMkLst>
            <pc:docMk/>
            <pc:sldMk cId="1172277486" sldId="298"/>
            <ac:spMk id="3" creationId="{37B8BCE1-7313-4F6D-BAD0-D9999290212E}"/>
          </ac:spMkLst>
        </pc:spChg>
      </pc:sldChg>
      <pc:sldChg chg="modSp mod">
        <pc:chgData name="Healeywright, Denise" userId="5522840b-1610-4e10-a577-fdd94c23b9d6" providerId="ADAL" clId="{E8217786-91BC-41CE-A515-085BAF3D396D}" dt="2023-10-12T19:34:44.344" v="3337" actId="20577"/>
        <pc:sldMkLst>
          <pc:docMk/>
          <pc:sldMk cId="3519383896" sldId="299"/>
        </pc:sldMkLst>
        <pc:spChg chg="mod">
          <ac:chgData name="Healeywright, Denise" userId="5522840b-1610-4e10-a577-fdd94c23b9d6" providerId="ADAL" clId="{E8217786-91BC-41CE-A515-085BAF3D396D}" dt="2023-10-12T19:34:44.344" v="3337" actId="20577"/>
          <ac:spMkLst>
            <pc:docMk/>
            <pc:sldMk cId="3519383896" sldId="299"/>
            <ac:spMk id="3" creationId="{00000000-0000-0000-0000-000000000000}"/>
          </ac:spMkLst>
        </pc:spChg>
      </pc:sldChg>
      <pc:sldChg chg="modSp mod">
        <pc:chgData name="Healeywright, Denise" userId="5522840b-1610-4e10-a577-fdd94c23b9d6" providerId="ADAL" clId="{E8217786-91BC-41CE-A515-085BAF3D396D}" dt="2023-10-12T17:56:56.615" v="404" actId="20577"/>
        <pc:sldMkLst>
          <pc:docMk/>
          <pc:sldMk cId="166547757" sldId="300"/>
        </pc:sldMkLst>
        <pc:spChg chg="mod">
          <ac:chgData name="Healeywright, Denise" userId="5522840b-1610-4e10-a577-fdd94c23b9d6" providerId="ADAL" clId="{E8217786-91BC-41CE-A515-085BAF3D396D}" dt="2023-10-12T17:56:56.615" v="404" actId="20577"/>
          <ac:spMkLst>
            <pc:docMk/>
            <pc:sldMk cId="166547757" sldId="300"/>
            <ac:spMk id="3" creationId="{62948AFF-A2A3-4596-AA88-FE04DE49F106}"/>
          </ac:spMkLst>
        </pc:spChg>
      </pc:sldChg>
      <pc:sldChg chg="modSp mod">
        <pc:chgData name="Healeywright, Denise" userId="5522840b-1610-4e10-a577-fdd94c23b9d6" providerId="ADAL" clId="{E8217786-91BC-41CE-A515-085BAF3D396D}" dt="2023-10-12T19:35:47.745" v="3348" actId="115"/>
        <pc:sldMkLst>
          <pc:docMk/>
          <pc:sldMk cId="3648770717" sldId="301"/>
        </pc:sldMkLst>
        <pc:spChg chg="mod">
          <ac:chgData name="Healeywright, Denise" userId="5522840b-1610-4e10-a577-fdd94c23b9d6" providerId="ADAL" clId="{E8217786-91BC-41CE-A515-085BAF3D396D}" dt="2023-10-12T19:35:47.745" v="3348" actId="115"/>
          <ac:spMkLst>
            <pc:docMk/>
            <pc:sldMk cId="3648770717" sldId="301"/>
            <ac:spMk id="3" creationId="{00000000-0000-0000-0000-000000000000}"/>
          </ac:spMkLst>
        </pc:spChg>
      </pc:sldChg>
      <pc:sldChg chg="modSp mod">
        <pc:chgData name="Healeywright, Denise" userId="5522840b-1610-4e10-a577-fdd94c23b9d6" providerId="ADAL" clId="{E8217786-91BC-41CE-A515-085BAF3D396D}" dt="2023-10-12T18:13:44.759" v="1283" actId="20577"/>
        <pc:sldMkLst>
          <pc:docMk/>
          <pc:sldMk cId="0" sldId="303"/>
        </pc:sldMkLst>
        <pc:spChg chg="mod">
          <ac:chgData name="Healeywright, Denise" userId="5522840b-1610-4e10-a577-fdd94c23b9d6" providerId="ADAL" clId="{E8217786-91BC-41CE-A515-085BAF3D396D}" dt="2023-10-12T18:11:54.636" v="1058" actId="20577"/>
          <ac:spMkLst>
            <pc:docMk/>
            <pc:sldMk cId="0" sldId="303"/>
            <ac:spMk id="2" creationId="{00000000-0000-0000-0000-000000000000}"/>
          </ac:spMkLst>
        </pc:spChg>
        <pc:spChg chg="mod">
          <ac:chgData name="Healeywright, Denise" userId="5522840b-1610-4e10-a577-fdd94c23b9d6" providerId="ADAL" clId="{E8217786-91BC-41CE-A515-085BAF3D396D}" dt="2023-10-12T18:13:44.759" v="1283" actId="20577"/>
          <ac:spMkLst>
            <pc:docMk/>
            <pc:sldMk cId="0" sldId="303"/>
            <ac:spMk id="3" creationId="{00000000-0000-0000-0000-000000000000}"/>
          </ac:spMkLst>
        </pc:spChg>
      </pc:sldChg>
      <pc:sldChg chg="modSp mod">
        <pc:chgData name="Healeywright, Denise" userId="5522840b-1610-4e10-a577-fdd94c23b9d6" providerId="ADAL" clId="{E8217786-91BC-41CE-A515-085BAF3D396D}" dt="2023-10-12T17:40:14.596" v="89" actId="113"/>
        <pc:sldMkLst>
          <pc:docMk/>
          <pc:sldMk cId="4029577965" sldId="304"/>
        </pc:sldMkLst>
        <pc:spChg chg="mod">
          <ac:chgData name="Healeywright, Denise" userId="5522840b-1610-4e10-a577-fdd94c23b9d6" providerId="ADAL" clId="{E8217786-91BC-41CE-A515-085BAF3D396D}" dt="2023-10-12T17:40:14.596" v="89" actId="113"/>
          <ac:spMkLst>
            <pc:docMk/>
            <pc:sldMk cId="4029577965" sldId="304"/>
            <ac:spMk id="6" creationId="{6FABEBBC-1CC1-4EC3-A6CF-D9BE8ED906AB}"/>
          </ac:spMkLst>
        </pc:spChg>
      </pc:sldChg>
      <pc:sldChg chg="addSp modSp mod setBg">
        <pc:chgData name="Healeywright, Denise" userId="5522840b-1610-4e10-a577-fdd94c23b9d6" providerId="ADAL" clId="{E8217786-91BC-41CE-A515-085BAF3D396D}" dt="2023-10-12T19:49:26.534" v="3431"/>
        <pc:sldMkLst>
          <pc:docMk/>
          <pc:sldMk cId="1678463196" sldId="307"/>
        </pc:sldMkLst>
        <pc:picChg chg="add mod">
          <ac:chgData name="Healeywright, Denise" userId="5522840b-1610-4e10-a577-fdd94c23b9d6" providerId="ADAL" clId="{E8217786-91BC-41CE-A515-085BAF3D396D}" dt="2023-10-12T18:44:08.399" v="2116" actId="1076"/>
          <ac:picMkLst>
            <pc:docMk/>
            <pc:sldMk cId="1678463196" sldId="307"/>
            <ac:picMk id="8" creationId="{CA4B4157-AD77-6128-A51B-464593EA44B9}"/>
          </ac:picMkLst>
        </pc:picChg>
      </pc:sldChg>
      <pc:sldChg chg="addSp delSp modSp mod">
        <pc:chgData name="Healeywright, Denise" userId="5522840b-1610-4e10-a577-fdd94c23b9d6" providerId="ADAL" clId="{E8217786-91BC-41CE-A515-085BAF3D396D}" dt="2023-10-12T20:07:13.665" v="3836" actId="1076"/>
        <pc:sldMkLst>
          <pc:docMk/>
          <pc:sldMk cId="1700970035" sldId="309"/>
        </pc:sldMkLst>
        <pc:spChg chg="mod">
          <ac:chgData name="Healeywright, Denise" userId="5522840b-1610-4e10-a577-fdd94c23b9d6" providerId="ADAL" clId="{E8217786-91BC-41CE-A515-085BAF3D396D}" dt="2023-10-12T20:07:07.511" v="3833" actId="1076"/>
          <ac:spMkLst>
            <pc:docMk/>
            <pc:sldMk cId="1700970035" sldId="309"/>
            <ac:spMk id="2" creationId="{3A96D8E8-349E-418D-8D7A-F1B0BF0E88FB}"/>
          </ac:spMkLst>
        </pc:spChg>
        <pc:spChg chg="add del mod">
          <ac:chgData name="Healeywright, Denise" userId="5522840b-1610-4e10-a577-fdd94c23b9d6" providerId="ADAL" clId="{E8217786-91BC-41CE-A515-085BAF3D396D}" dt="2023-10-12T18:48:04.555" v="2148" actId="931"/>
          <ac:spMkLst>
            <pc:docMk/>
            <pc:sldMk cId="1700970035" sldId="309"/>
            <ac:spMk id="4" creationId="{05C2191B-99BF-95E1-DF11-937D81427B8B}"/>
          </ac:spMkLst>
        </pc:spChg>
        <pc:picChg chg="add mod">
          <ac:chgData name="Healeywright, Denise" userId="5522840b-1610-4e10-a577-fdd94c23b9d6" providerId="ADAL" clId="{E8217786-91BC-41CE-A515-085BAF3D396D}" dt="2023-10-12T20:07:13.665" v="3836" actId="1076"/>
          <ac:picMkLst>
            <pc:docMk/>
            <pc:sldMk cId="1700970035" sldId="309"/>
            <ac:picMk id="3" creationId="{FFE33AD9-85FB-2794-5455-0A9EA12C1022}"/>
          </ac:picMkLst>
        </pc:picChg>
        <pc:picChg chg="del">
          <ac:chgData name="Healeywright, Denise" userId="5522840b-1610-4e10-a577-fdd94c23b9d6" providerId="ADAL" clId="{E8217786-91BC-41CE-A515-085BAF3D396D}" dt="2023-10-12T18:47:54.202" v="2147" actId="21"/>
          <ac:picMkLst>
            <pc:docMk/>
            <pc:sldMk cId="1700970035" sldId="309"/>
            <ac:picMk id="6" creationId="{A1A04B63-24FF-6FA2-0A05-47ADE43B1A48}"/>
          </ac:picMkLst>
        </pc:picChg>
        <pc:picChg chg="mod">
          <ac:chgData name="Healeywright, Denise" userId="5522840b-1610-4e10-a577-fdd94c23b9d6" providerId="ADAL" clId="{E8217786-91BC-41CE-A515-085BAF3D396D}" dt="2023-10-12T19:44:15.431" v="3425" actId="1076"/>
          <ac:picMkLst>
            <pc:docMk/>
            <pc:sldMk cId="1700970035" sldId="309"/>
            <ac:picMk id="7" creationId="{6A36CED1-D7BC-42E1-9B6A-6792C963A727}"/>
          </ac:picMkLst>
        </pc:picChg>
        <pc:picChg chg="add mod">
          <ac:chgData name="Healeywright, Denise" userId="5522840b-1610-4e10-a577-fdd94c23b9d6" providerId="ADAL" clId="{E8217786-91BC-41CE-A515-085BAF3D396D}" dt="2023-10-12T19:44:22.236" v="3426" actId="1076"/>
          <ac:picMkLst>
            <pc:docMk/>
            <pc:sldMk cId="1700970035" sldId="309"/>
            <ac:picMk id="8" creationId="{69B52EB6-4E93-509C-9221-2D54218DC2FA}"/>
          </ac:picMkLst>
        </pc:picChg>
      </pc:sldChg>
      <pc:sldChg chg="addSp delSp modSp mod ord">
        <pc:chgData name="Healeywright, Denise" userId="5522840b-1610-4e10-a577-fdd94c23b9d6" providerId="ADAL" clId="{E8217786-91BC-41CE-A515-085BAF3D396D}" dt="2023-10-12T19:47:53.899" v="3430" actId="14100"/>
        <pc:sldMkLst>
          <pc:docMk/>
          <pc:sldMk cId="2130540580" sldId="310"/>
        </pc:sldMkLst>
        <pc:spChg chg="add del mod">
          <ac:chgData name="Healeywright, Denise" userId="5522840b-1610-4e10-a577-fdd94c23b9d6" providerId="ADAL" clId="{E8217786-91BC-41CE-A515-085BAF3D396D}" dt="2023-10-12T18:45:59.786" v="2128"/>
          <ac:spMkLst>
            <pc:docMk/>
            <pc:sldMk cId="2130540580" sldId="310"/>
            <ac:spMk id="2" creationId="{4AACAC48-D3AB-E8A8-0279-ADA4EB51F816}"/>
          </ac:spMkLst>
        </pc:spChg>
        <pc:picChg chg="add mod">
          <ac:chgData name="Healeywright, Denise" userId="5522840b-1610-4e10-a577-fdd94c23b9d6" providerId="ADAL" clId="{E8217786-91BC-41CE-A515-085BAF3D396D}" dt="2023-10-12T19:47:53.899" v="3430" actId="14100"/>
          <ac:picMkLst>
            <pc:docMk/>
            <pc:sldMk cId="2130540580" sldId="310"/>
            <ac:picMk id="2" creationId="{66F197BA-EB84-93CC-D91B-7BA74F8EB7CE}"/>
          </ac:picMkLst>
        </pc:picChg>
        <pc:picChg chg="del mod modCrop">
          <ac:chgData name="Healeywright, Denise" userId="5522840b-1610-4e10-a577-fdd94c23b9d6" providerId="ADAL" clId="{E8217786-91BC-41CE-A515-085BAF3D396D}" dt="2023-10-12T19:47:45.792" v="3428" actId="21"/>
          <ac:picMkLst>
            <pc:docMk/>
            <pc:sldMk cId="2130540580" sldId="310"/>
            <ac:picMk id="4" creationId="{FEB61534-1A61-F255-E689-62B8195DA146}"/>
          </ac:picMkLst>
        </pc:picChg>
      </pc:sldChg>
      <pc:sldChg chg="modSp new mod">
        <pc:chgData name="Healeywright, Denise" userId="5522840b-1610-4e10-a577-fdd94c23b9d6" providerId="ADAL" clId="{E8217786-91BC-41CE-A515-085BAF3D396D}" dt="2023-10-12T19:36:14.487" v="3350" actId="113"/>
        <pc:sldMkLst>
          <pc:docMk/>
          <pc:sldMk cId="173098890" sldId="311"/>
        </pc:sldMkLst>
        <pc:spChg chg="mod">
          <ac:chgData name="Healeywright, Denise" userId="5522840b-1610-4e10-a577-fdd94c23b9d6" providerId="ADAL" clId="{E8217786-91BC-41CE-A515-085BAF3D396D}" dt="2023-10-12T19:22:43.717" v="2996" actId="115"/>
          <ac:spMkLst>
            <pc:docMk/>
            <pc:sldMk cId="173098890" sldId="311"/>
            <ac:spMk id="2" creationId="{3E3DC3A7-F76B-8393-F581-25E61BF43A27}"/>
          </ac:spMkLst>
        </pc:spChg>
        <pc:spChg chg="mod">
          <ac:chgData name="Healeywright, Denise" userId="5522840b-1610-4e10-a577-fdd94c23b9d6" providerId="ADAL" clId="{E8217786-91BC-41CE-A515-085BAF3D396D}" dt="2023-10-12T19:36:14.487" v="3350" actId="113"/>
          <ac:spMkLst>
            <pc:docMk/>
            <pc:sldMk cId="173098890" sldId="311"/>
            <ac:spMk id="3" creationId="{EFFA1444-EEB9-9511-42BB-0E49FCC4C42A}"/>
          </ac:spMkLst>
        </pc:spChg>
      </pc:sldChg>
      <pc:sldChg chg="addSp delSp modSp new mod">
        <pc:chgData name="Healeywright, Denise" userId="5522840b-1610-4e10-a577-fdd94c23b9d6" providerId="ADAL" clId="{E8217786-91BC-41CE-A515-085BAF3D396D}" dt="2023-10-12T20:15:02.670" v="4052" actId="113"/>
        <pc:sldMkLst>
          <pc:docMk/>
          <pc:sldMk cId="857175806" sldId="312"/>
        </pc:sldMkLst>
        <pc:spChg chg="mod">
          <ac:chgData name="Healeywright, Denise" userId="5522840b-1610-4e10-a577-fdd94c23b9d6" providerId="ADAL" clId="{E8217786-91BC-41CE-A515-085BAF3D396D}" dt="2023-10-12T20:15:02.670" v="4052" actId="113"/>
          <ac:spMkLst>
            <pc:docMk/>
            <pc:sldMk cId="857175806" sldId="312"/>
            <ac:spMk id="2" creationId="{58DAD52A-AADC-59D1-F5E0-3C8F00EB2F0E}"/>
          </ac:spMkLst>
        </pc:spChg>
        <pc:spChg chg="mod">
          <ac:chgData name="Healeywright, Denise" userId="5522840b-1610-4e10-a577-fdd94c23b9d6" providerId="ADAL" clId="{E8217786-91BC-41CE-A515-085BAF3D396D}" dt="2023-10-12T20:14:42.572" v="4048" actId="113"/>
          <ac:spMkLst>
            <pc:docMk/>
            <pc:sldMk cId="857175806" sldId="312"/>
            <ac:spMk id="3" creationId="{28DCB737-035E-4A82-D39E-0861FA796AF8}"/>
          </ac:spMkLst>
        </pc:spChg>
        <pc:picChg chg="add del mod">
          <ac:chgData name="Healeywright, Denise" userId="5522840b-1610-4e10-a577-fdd94c23b9d6" providerId="ADAL" clId="{E8217786-91BC-41CE-A515-085BAF3D396D}" dt="2023-10-12T20:04:11.847" v="3790" actId="21"/>
          <ac:picMkLst>
            <pc:docMk/>
            <pc:sldMk cId="857175806" sldId="312"/>
            <ac:picMk id="5" creationId="{6F55AA31-8995-DBBB-07BF-23820535FE0C}"/>
          </ac:picMkLst>
        </pc:picChg>
        <pc:picChg chg="add mod">
          <ac:chgData name="Healeywright, Denise" userId="5522840b-1610-4e10-a577-fdd94c23b9d6" providerId="ADAL" clId="{E8217786-91BC-41CE-A515-085BAF3D396D}" dt="2023-10-12T20:14:51.437" v="4051" actId="1076"/>
          <ac:picMkLst>
            <pc:docMk/>
            <pc:sldMk cId="857175806" sldId="312"/>
            <ac:picMk id="7" creationId="{D9F4A1BC-C4C7-E764-4E0E-1A2C2EF29468}"/>
          </ac:picMkLst>
        </pc:picChg>
      </pc:sldChg>
      <pc:sldChg chg="addSp new del">
        <pc:chgData name="Healeywright, Denise" userId="5522840b-1610-4e10-a577-fdd94c23b9d6" providerId="ADAL" clId="{E8217786-91BC-41CE-A515-085BAF3D396D}" dt="2023-10-12T18:44:14.248" v="2117" actId="2696"/>
        <pc:sldMkLst>
          <pc:docMk/>
          <pc:sldMk cId="2934851389" sldId="312"/>
        </pc:sldMkLst>
        <pc:picChg chg="add">
          <ac:chgData name="Healeywright, Denise" userId="5522840b-1610-4e10-a577-fdd94c23b9d6" providerId="ADAL" clId="{E8217786-91BC-41CE-A515-085BAF3D396D}" dt="2023-10-12T18:43:42.792" v="2113"/>
          <ac:picMkLst>
            <pc:docMk/>
            <pc:sldMk cId="2934851389" sldId="312"/>
            <ac:picMk id="2" creationId="{3EF266F7-C806-64C3-EC3E-2C770BF35586}"/>
          </ac:picMkLst>
        </pc:picChg>
      </pc:sldChg>
      <pc:sldChg chg="addSp delSp modSp new mod ord">
        <pc:chgData name="Healeywright, Denise" userId="5522840b-1610-4e10-a577-fdd94c23b9d6" providerId="ADAL" clId="{E8217786-91BC-41CE-A515-085BAF3D396D}" dt="2023-10-12T20:03:39.173" v="3789" actId="962"/>
        <pc:sldMkLst>
          <pc:docMk/>
          <pc:sldMk cId="1337504032" sldId="313"/>
        </pc:sldMkLst>
        <pc:spChg chg="del">
          <ac:chgData name="Healeywright, Denise" userId="5522840b-1610-4e10-a577-fdd94c23b9d6" providerId="ADAL" clId="{E8217786-91BC-41CE-A515-085BAF3D396D}" dt="2023-10-12T20:03:12.540" v="3780"/>
          <ac:spMkLst>
            <pc:docMk/>
            <pc:sldMk cId="1337504032" sldId="313"/>
            <ac:spMk id="3" creationId="{7508CA1C-4E40-3702-8498-BFEE56AD0B01}"/>
          </ac:spMkLst>
        </pc:spChg>
        <pc:picChg chg="add mod">
          <ac:chgData name="Healeywright, Denise" userId="5522840b-1610-4e10-a577-fdd94c23b9d6" providerId="ADAL" clId="{E8217786-91BC-41CE-A515-085BAF3D396D}" dt="2023-10-12T20:03:39.173" v="3789" actId="962"/>
          <ac:picMkLst>
            <pc:docMk/>
            <pc:sldMk cId="1337504032" sldId="313"/>
            <ac:picMk id="5" creationId="{3FFA25C9-171B-7054-59DC-B96DE0E6468E}"/>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chelev.DNSHOSTNET\Local%20Settings\Temporary%20Internet%20Files\Content.Outlook\5MZ94J20\DueDate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0"/>
          <c:w val="0.73268744531933494"/>
          <c:h val="1"/>
        </c:manualLayout>
      </c:layout>
      <c:pie3DChart>
        <c:varyColors val="1"/>
        <c:ser>
          <c:idx val="0"/>
          <c:order val="0"/>
          <c:dPt>
            <c:idx val="1"/>
            <c:bubble3D val="0"/>
            <c:explosion val="12"/>
            <c:extLst>
              <c:ext xmlns:c16="http://schemas.microsoft.com/office/drawing/2014/chart" uri="{C3380CC4-5D6E-409C-BE32-E72D297353CC}">
                <c16:uniqueId val="{00000000-54C6-462D-BADA-4DCB2E9EB4A5}"/>
              </c:ext>
            </c:extLst>
          </c:dPt>
          <c:dPt>
            <c:idx val="2"/>
            <c:bubble3D val="0"/>
            <c:explosion val="5"/>
            <c:extLst>
              <c:ext xmlns:c16="http://schemas.microsoft.com/office/drawing/2014/chart" uri="{C3380CC4-5D6E-409C-BE32-E72D297353CC}">
                <c16:uniqueId val="{00000001-54C6-462D-BADA-4DCB2E9EB4A5}"/>
              </c:ext>
            </c:extLst>
          </c:dPt>
          <c:dPt>
            <c:idx val="3"/>
            <c:bubble3D val="0"/>
            <c:explosion val="11"/>
            <c:extLst>
              <c:ext xmlns:c16="http://schemas.microsoft.com/office/drawing/2014/chart" uri="{C3380CC4-5D6E-409C-BE32-E72D297353CC}">
                <c16:uniqueId val="{00000002-54C6-462D-BADA-4DCB2E9EB4A5}"/>
              </c:ext>
            </c:extLst>
          </c:dPt>
          <c:dLbls>
            <c:dLbl>
              <c:idx val="0"/>
              <c:delete val="1"/>
              <c:extLst>
                <c:ext xmlns:c15="http://schemas.microsoft.com/office/drawing/2012/chart" uri="{CE6537A1-D6FC-4f65-9D91-7224C49458BB}"/>
                <c:ext xmlns:c16="http://schemas.microsoft.com/office/drawing/2014/chart" uri="{C3380CC4-5D6E-409C-BE32-E72D297353CC}">
                  <c16:uniqueId val="{00000003-54C6-462D-BADA-4DCB2E9EB4A5}"/>
                </c:ext>
              </c:extLst>
            </c:dLbl>
            <c:dLbl>
              <c:idx val="1"/>
              <c:layout>
                <c:manualLayout>
                  <c:x val="-0.10523413617415472"/>
                  <c:y val="8.0060960121920322E-2"/>
                </c:manualLayout>
              </c:layout>
              <c:tx>
                <c:rich>
                  <a:bodyPr/>
                  <a:lstStyle/>
                  <a:p>
                    <a:r>
                      <a:rPr lang="en-US">
                        <a:solidFill>
                          <a:schemeClr val="bg1"/>
                        </a:solidFill>
                      </a:rPr>
                      <a:t>FEB</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4C6-462D-BADA-4DCB2E9EB4A5}"/>
                </c:ext>
              </c:extLst>
            </c:dLbl>
            <c:dLbl>
              <c:idx val="2"/>
              <c:layout>
                <c:manualLayout>
                  <c:x val="-0.18301991662806863"/>
                  <c:y val="-0.25816484632969283"/>
                </c:manualLayout>
              </c:layout>
              <c:tx>
                <c:rich>
                  <a:bodyPr/>
                  <a:lstStyle/>
                  <a:p>
                    <a:r>
                      <a:rPr lang="en-US" baseline="0">
                        <a:solidFill>
                          <a:schemeClr val="bg1"/>
                        </a:solidFill>
                      </a:rPr>
                      <a:t>MARCH</a:t>
                    </a:r>
                    <a:endParaRPr lang="en-US" baseline="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4C6-462D-BADA-4DCB2E9EB4A5}"/>
                </c:ext>
              </c:extLst>
            </c:dLbl>
            <c:dLbl>
              <c:idx val="3"/>
              <c:layout>
                <c:manualLayout>
                  <c:x val="8.435602902578368E-2"/>
                  <c:y val="-0.34690839048344807"/>
                </c:manualLayout>
              </c:layout>
              <c:tx>
                <c:rich>
                  <a:bodyPr/>
                  <a:lstStyle/>
                  <a:p>
                    <a:r>
                      <a:rPr lang="en-US" baseline="0">
                        <a:solidFill>
                          <a:schemeClr val="bg1"/>
                        </a:solidFill>
                      </a:rPr>
                      <a:t>APRIL</a:t>
                    </a:r>
                    <a:endParaRPr lang="en-US" baseline="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4C6-462D-BADA-4DCB2E9EB4A5}"/>
                </c:ext>
              </c:extLst>
            </c:dLbl>
            <c:dLbl>
              <c:idx val="4"/>
              <c:delete val="1"/>
              <c:extLst>
                <c:ext xmlns:c15="http://schemas.microsoft.com/office/drawing/2012/chart" uri="{CE6537A1-D6FC-4f65-9D91-7224C49458BB}"/>
                <c:ext xmlns:c16="http://schemas.microsoft.com/office/drawing/2014/chart" uri="{C3380CC4-5D6E-409C-BE32-E72D297353CC}">
                  <c16:uniqueId val="{00000004-54C6-462D-BADA-4DCB2E9EB4A5}"/>
                </c:ext>
              </c:extLst>
            </c:dLbl>
            <c:dLbl>
              <c:idx val="5"/>
              <c:delete val="1"/>
              <c:extLst>
                <c:ext xmlns:c15="http://schemas.microsoft.com/office/drawing/2012/chart" uri="{CE6537A1-D6FC-4f65-9D91-7224C49458BB}"/>
                <c:ext xmlns:c16="http://schemas.microsoft.com/office/drawing/2014/chart" uri="{C3380CC4-5D6E-409C-BE32-E72D297353CC}">
                  <c16:uniqueId val="{00000005-54C6-462D-BADA-4DCB2E9EB4A5}"/>
                </c:ext>
              </c:extLst>
            </c:dLbl>
            <c:dLbl>
              <c:idx val="6"/>
              <c:delete val="1"/>
              <c:extLst>
                <c:ext xmlns:c15="http://schemas.microsoft.com/office/drawing/2012/chart" uri="{CE6537A1-D6FC-4f65-9D91-7224C49458BB}"/>
                <c:ext xmlns:c16="http://schemas.microsoft.com/office/drawing/2014/chart" uri="{C3380CC4-5D6E-409C-BE32-E72D297353CC}">
                  <c16:uniqueId val="{00000006-54C6-462D-BADA-4DCB2E9EB4A5}"/>
                </c:ext>
              </c:extLst>
            </c:dLbl>
            <c:dLbl>
              <c:idx val="7"/>
              <c:delete val="1"/>
              <c:extLst>
                <c:ext xmlns:c15="http://schemas.microsoft.com/office/drawing/2012/chart" uri="{CE6537A1-D6FC-4f65-9D91-7224C49458BB}"/>
                <c:ext xmlns:c16="http://schemas.microsoft.com/office/drawing/2014/chart" uri="{C3380CC4-5D6E-409C-BE32-E72D297353CC}">
                  <c16:uniqueId val="{00000007-54C6-462D-BADA-4DCB2E9EB4A5}"/>
                </c:ext>
              </c:extLst>
            </c:dLbl>
            <c:dLbl>
              <c:idx val="8"/>
              <c:delete val="1"/>
              <c:extLst>
                <c:ext xmlns:c15="http://schemas.microsoft.com/office/drawing/2012/chart" uri="{CE6537A1-D6FC-4f65-9D91-7224C49458BB}"/>
                <c:ext xmlns:c16="http://schemas.microsoft.com/office/drawing/2014/chart" uri="{C3380CC4-5D6E-409C-BE32-E72D297353CC}">
                  <c16:uniqueId val="{00000008-54C6-462D-BADA-4DCB2E9EB4A5}"/>
                </c:ext>
              </c:extLst>
            </c:dLbl>
            <c:dLbl>
              <c:idx val="9"/>
              <c:delete val="1"/>
              <c:extLst>
                <c:ext xmlns:c15="http://schemas.microsoft.com/office/drawing/2012/chart" uri="{CE6537A1-D6FC-4f65-9D91-7224C49458BB}"/>
                <c:ext xmlns:c16="http://schemas.microsoft.com/office/drawing/2014/chart" uri="{C3380CC4-5D6E-409C-BE32-E72D297353CC}">
                  <c16:uniqueId val="{00000009-54C6-462D-BADA-4DCB2E9EB4A5}"/>
                </c:ext>
              </c:extLst>
            </c:dLbl>
            <c:dLbl>
              <c:idx val="10"/>
              <c:delete val="1"/>
              <c:extLst>
                <c:ext xmlns:c15="http://schemas.microsoft.com/office/drawing/2012/chart" uri="{CE6537A1-D6FC-4f65-9D91-7224C49458BB}"/>
                <c:ext xmlns:c16="http://schemas.microsoft.com/office/drawing/2014/chart" uri="{C3380CC4-5D6E-409C-BE32-E72D297353CC}">
                  <c16:uniqueId val="{0000000A-54C6-462D-BADA-4DCB2E9EB4A5}"/>
                </c:ext>
              </c:extLst>
            </c:dLbl>
            <c:dLbl>
              <c:idx val="11"/>
              <c:delete val="1"/>
              <c:extLst>
                <c:ext xmlns:c15="http://schemas.microsoft.com/office/drawing/2012/chart" uri="{CE6537A1-D6FC-4f65-9D91-7224C49458BB}"/>
                <c:ext xmlns:c16="http://schemas.microsoft.com/office/drawing/2014/chart" uri="{C3380CC4-5D6E-409C-BE32-E72D297353CC}">
                  <c16:uniqueId val="{0000000B-54C6-462D-BADA-4DCB2E9EB4A5}"/>
                </c:ext>
              </c:extLst>
            </c:dLbl>
            <c:spPr>
              <a:noFill/>
              <a:ln>
                <a:noFill/>
              </a:ln>
              <a:effectLst/>
            </c:spPr>
            <c:txPr>
              <a:bodyPr wrap="square" lIns="38100" tIns="19050" rIns="38100" bIns="19050" anchor="ctr">
                <a:spAutoFit/>
              </a:bodyPr>
              <a:lstStyle/>
              <a:p>
                <a:pPr>
                  <a:defRPr b="1" i="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Sheet1!$B$3:$B$14</c:f>
              <c:numCache>
                <c:formatCode>General</c:formatCode>
                <c:ptCount val="12"/>
                <c:pt idx="0">
                  <c:v>183</c:v>
                </c:pt>
                <c:pt idx="1">
                  <c:v>338</c:v>
                </c:pt>
                <c:pt idx="2">
                  <c:v>665</c:v>
                </c:pt>
                <c:pt idx="3">
                  <c:v>399</c:v>
                </c:pt>
                <c:pt idx="4">
                  <c:v>284</c:v>
                </c:pt>
                <c:pt idx="5">
                  <c:v>172</c:v>
                </c:pt>
                <c:pt idx="6">
                  <c:v>90</c:v>
                </c:pt>
                <c:pt idx="7">
                  <c:v>26</c:v>
                </c:pt>
                <c:pt idx="8">
                  <c:v>47</c:v>
                </c:pt>
                <c:pt idx="9">
                  <c:v>59</c:v>
                </c:pt>
                <c:pt idx="10">
                  <c:v>95</c:v>
                </c:pt>
                <c:pt idx="11">
                  <c:v>163</c:v>
                </c:pt>
              </c:numCache>
            </c:numRef>
          </c:val>
          <c:extLst>
            <c:ext xmlns:c16="http://schemas.microsoft.com/office/drawing/2014/chart" uri="{C3380CC4-5D6E-409C-BE32-E72D297353CC}">
              <c16:uniqueId val="{0000000C-54C6-462D-BADA-4DCB2E9EB4A5}"/>
            </c:ext>
          </c:extLst>
        </c:ser>
        <c:dLbls>
          <c:showLegendKey val="0"/>
          <c:showVal val="0"/>
          <c:showCatName val="0"/>
          <c:showSerName val="0"/>
          <c:showPercent val="0"/>
          <c:showBubbleSize val="0"/>
          <c:showLeaderLines val="1"/>
        </c:dLbls>
      </c:pie3DChart>
    </c:plotArea>
    <c:legend>
      <c:legendPos val="r"/>
      <c:layout>
        <c:manualLayout>
          <c:xMode val="edge"/>
          <c:yMode val="edge"/>
          <c:x val="0.65841716844218001"/>
          <c:y val="3.6277199221065148E-2"/>
          <c:w val="0.23177892186553603"/>
          <c:h val="0.88968595495330582"/>
        </c:manualLayout>
      </c:layout>
      <c:overlay val="0"/>
      <c:txPr>
        <a:bodyPr/>
        <a:lstStyle/>
        <a:p>
          <a:pPr>
            <a:defRPr sz="11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084FA4-F78E-4DC0-BC17-F7138F878BEF}" type="datetimeFigureOut">
              <a:rPr lang="en-US" smtClean="0"/>
              <a:t>10/12/2023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D3A701-5106-48D3-A371-D5CFBF7D6040}" type="slidenum">
              <a:rPr lang="en-US" smtClean="0"/>
              <a:t>‹#›</a:t>
            </a:fld>
            <a:endParaRPr lang="en-US"/>
          </a:p>
        </p:txBody>
      </p:sp>
    </p:spTree>
    <p:extLst>
      <p:ext uri="{BB962C8B-B14F-4D97-AF65-F5344CB8AC3E}">
        <p14:creationId xmlns:p14="http://schemas.microsoft.com/office/powerpoint/2010/main" val="229470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Expected value is the product of the chances of winning the scholarship with the amount you get if you win the scholarship. A less competitive scholarship with a lower top prize may have a higher expected value because your chances of winning are better. </a:t>
            </a:r>
          </a:p>
          <a:p>
            <a:endParaRPr lang="en-US" altLang="en-US" dirty="0">
              <a:latin typeface="Calibri" panose="020F0502020204030204" pitchFamily="34" charset="0"/>
            </a:endParaRPr>
          </a:p>
          <a:p>
            <a:r>
              <a:rPr lang="en-US" altLang="en-US" dirty="0">
                <a:latin typeface="Calibri" panose="020F0502020204030204" pitchFamily="34" charset="0"/>
              </a:rPr>
              <a:t>The accomplishments resume can help you complete the scholarship application and improve your awareness of your strengths and interests. It can also help your teachers write better letters of recommendation. </a:t>
            </a:r>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C21F88-67E1-4ED1-9C6D-019FB94A8593}" type="slidenum">
              <a:rPr lang="en-US" altLang="en-US" sz="1300"/>
              <a:pPr/>
              <a:t>20</a:t>
            </a:fld>
            <a:endParaRPr lang="en-US" altLang="en-US" sz="1300"/>
          </a:p>
        </p:txBody>
      </p:sp>
    </p:spTree>
    <p:extLst>
      <p:ext uri="{BB962C8B-B14F-4D97-AF65-F5344CB8AC3E}">
        <p14:creationId xmlns:p14="http://schemas.microsoft.com/office/powerpoint/2010/main" val="320171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rPr>
              <a:t>It is very difficult for scholarship sponsors to choose between two extremely talented finalists for a scholarship, so the decision can often be arbitrary. Often there is no wrong choice for a winner. Skill gets you selected as a finalist, but the final choice of who wins may be purely random. So applying to more scholarships (for which you are qualified) will increase your chances of winning a scholarship.</a:t>
            </a:r>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C5ADE1-AA8C-4E25-9A2A-3024C2B87420}" type="slidenum">
              <a:rPr lang="en-US" altLang="en-US" sz="1300"/>
              <a:pPr/>
              <a:t>23</a:t>
            </a:fld>
            <a:endParaRPr lang="en-US" altLang="en-US" sz="1300"/>
          </a:p>
        </p:txBody>
      </p:sp>
    </p:spTree>
    <p:extLst>
      <p:ext uri="{BB962C8B-B14F-4D97-AF65-F5344CB8AC3E}">
        <p14:creationId xmlns:p14="http://schemas.microsoft.com/office/powerpoint/2010/main" val="32497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Most people can speak and think at a rate of 100 to 200 words per minute, but type or write at a rate of 35 to 60 words per minute. The act of writing interferes with the flow of thought. After you transcribe the recording, you can revise the essay to add structure through an outline of your thoughts. Such an essay will be more fluent and passionate, making it more interesting and lively.</a:t>
            </a:r>
          </a:p>
          <a:p>
            <a:endParaRPr lang="en-US" altLang="en-US" dirty="0">
              <a:latin typeface="Calibri" panose="020F0502020204030204" pitchFamily="34" charset="0"/>
            </a:endParaRPr>
          </a:p>
          <a:p>
            <a:r>
              <a:rPr lang="en-US" altLang="en-US" dirty="0">
                <a:latin typeface="Calibri" panose="020F0502020204030204" pitchFamily="34" charset="0"/>
              </a:rPr>
              <a:t>You should proofread a printed copy of the essay because it will be easier to find errors when you are looking at the essay in a different format. Don’t rely too much on the spelling and grammar checkers that are built into the word processing software, as these programs miss a lot of errors, such as valid-word spelling errors (e.g., its vs. it’s, though vs. through, principal vs. principle).</a:t>
            </a:r>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DDE347-6255-4545-85A3-DAE1686798F1}" type="slidenum">
              <a:rPr lang="en-US" altLang="en-US" sz="1300"/>
              <a:pPr/>
              <a:t>24</a:t>
            </a:fld>
            <a:endParaRPr lang="en-US" altLang="en-US" sz="1300"/>
          </a:p>
        </p:txBody>
      </p:sp>
    </p:spTree>
    <p:extLst>
      <p:ext uri="{BB962C8B-B14F-4D97-AF65-F5344CB8AC3E}">
        <p14:creationId xmlns:p14="http://schemas.microsoft.com/office/powerpoint/2010/main" val="28137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DC2D-3A14-4DD9-A289-A873BEDB0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F2C31A-FB83-4C38-9DEB-2C66E3D3D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EF46A2-07A8-4D4E-99A3-FB1E8CC6859B}"/>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5" name="Footer Placeholder 4">
            <a:extLst>
              <a:ext uri="{FF2B5EF4-FFF2-40B4-BE49-F238E27FC236}">
                <a16:creationId xmlns:a16="http://schemas.microsoft.com/office/drawing/2014/main" id="{49D250F1-2BF3-4119-AF64-5ACDFC1E2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9FE2A-761C-4790-8FC1-97CC2D00AE2C}"/>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72514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F0F-AFE4-4806-81D7-003E62695AD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252DB5-7E76-4F7E-B8F5-34E6EB23D4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3189D3-4BEA-431F-9857-16DE9CD65FBF}"/>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5" name="Footer Placeholder 4">
            <a:extLst>
              <a:ext uri="{FF2B5EF4-FFF2-40B4-BE49-F238E27FC236}">
                <a16:creationId xmlns:a16="http://schemas.microsoft.com/office/drawing/2014/main" id="{113E919B-54C7-4492-899B-F2B17E271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F4B84-BA4B-4955-B541-B29E11B04492}"/>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13103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EB3C9-55D1-4DF2-A410-E6ED7838E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7E20FB-88F2-4453-8DD1-116A0DE8B5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2F14DD-0FB5-424E-AA6B-87E0409A0250}"/>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5" name="Footer Placeholder 4">
            <a:extLst>
              <a:ext uri="{FF2B5EF4-FFF2-40B4-BE49-F238E27FC236}">
                <a16:creationId xmlns:a16="http://schemas.microsoft.com/office/drawing/2014/main" id="{C0E4A734-C585-4C5B-8A12-44630FC73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486A7-746E-470E-ACFB-B420D834DE45}"/>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62771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DDC3-8BC6-4D83-BBE5-42D5A3D1C8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9E7EF0-A258-49B8-83A2-340D8CFDBA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6D19E8-B61D-41DA-8FF1-72A622C7DCFC}"/>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5" name="Footer Placeholder 4">
            <a:extLst>
              <a:ext uri="{FF2B5EF4-FFF2-40B4-BE49-F238E27FC236}">
                <a16:creationId xmlns:a16="http://schemas.microsoft.com/office/drawing/2014/main" id="{7D516BB7-08CE-4354-BF4C-6F795DD8C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77690-CDF9-456F-AC65-A3E6C2C6DBA4}"/>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80924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9501-0884-45F7-ABAD-C0C5CC048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D725A3-8330-441F-9D57-94F52E848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865669-16E8-4C3F-AF11-39F1E0F85FBB}"/>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5" name="Footer Placeholder 4">
            <a:extLst>
              <a:ext uri="{FF2B5EF4-FFF2-40B4-BE49-F238E27FC236}">
                <a16:creationId xmlns:a16="http://schemas.microsoft.com/office/drawing/2014/main" id="{B943EF9A-C229-4C92-B1AF-D486DAC4C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3E512-1490-4D36-8019-95992430C9B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8657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41CC-6F56-4E82-9DC3-71CE808D513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E54900-6D36-4D5E-B985-842C76F505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D556A0D-7860-41FB-818B-822FF85786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668A0E9-F8EB-44F8-ACE3-4A2777D74B07}"/>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6" name="Footer Placeholder 5">
            <a:extLst>
              <a:ext uri="{FF2B5EF4-FFF2-40B4-BE49-F238E27FC236}">
                <a16:creationId xmlns:a16="http://schemas.microsoft.com/office/drawing/2014/main" id="{31D69831-7E98-45E8-BBDC-EE5DAF7B2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F4096-8978-4CA8-9F02-D2E9A8F013D9}"/>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31780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0179-49B3-427B-A3F9-3BD96799E05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A0D8E5-25F6-4FD4-819D-CC566BC2C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DC0086-B709-47AC-954A-EA644ABF2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07D659-2289-421B-B68D-194CFF3E1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02B498-8E91-4181-AA01-602C819CC5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172FE5-AB32-447F-A83A-F406856A8CED}"/>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8" name="Footer Placeholder 7">
            <a:extLst>
              <a:ext uri="{FF2B5EF4-FFF2-40B4-BE49-F238E27FC236}">
                <a16:creationId xmlns:a16="http://schemas.microsoft.com/office/drawing/2014/main" id="{66A0E582-0284-4B0F-AF00-088AEF0CE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AC2C2A-5EA6-43F0-A1DE-895AAF99BDA0}"/>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276931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3FE4-0C80-448E-962C-499854F0048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681BB10-D0C6-461D-90F0-B2B171682EDD}"/>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4" name="Footer Placeholder 3">
            <a:extLst>
              <a:ext uri="{FF2B5EF4-FFF2-40B4-BE49-F238E27FC236}">
                <a16:creationId xmlns:a16="http://schemas.microsoft.com/office/drawing/2014/main" id="{8CE76116-8CAC-4F52-A83E-015A552DAB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BE446-C56A-4774-B648-E2483E779F6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5655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5E56B-6587-4F15-BFE7-56E90383072F}"/>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3" name="Footer Placeholder 2">
            <a:extLst>
              <a:ext uri="{FF2B5EF4-FFF2-40B4-BE49-F238E27FC236}">
                <a16:creationId xmlns:a16="http://schemas.microsoft.com/office/drawing/2014/main" id="{FF32AEA9-525C-45AD-90DB-E3E744C97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6CA8C4-83B2-408F-828A-19823FB9844D}"/>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213190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8C15-0E8F-4A83-89B3-6206689CC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46EE76F-0EB0-42AD-A103-5EC80CA82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5653386-3104-4E25-A5AD-71EA2A98C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244896-AD55-4D50-A0B2-4D9742BAF5A5}"/>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6" name="Footer Placeholder 5">
            <a:extLst>
              <a:ext uri="{FF2B5EF4-FFF2-40B4-BE49-F238E27FC236}">
                <a16:creationId xmlns:a16="http://schemas.microsoft.com/office/drawing/2014/main" id="{177F20EA-58E7-40FD-B9FD-430D34CFF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3B2FB-CFBD-484F-9FCE-1F4AC13C079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5629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AEA7-ECD3-40FE-A771-CFBF172F9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DDE2BA1-36F7-45F1-A508-19ECE1362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8F44162-CF2D-4E1A-9751-7A271238E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23C5B-6A0D-42AE-A49E-8834598F6810}"/>
              </a:ext>
            </a:extLst>
          </p:cNvPr>
          <p:cNvSpPr>
            <a:spLocks noGrp="1"/>
          </p:cNvSpPr>
          <p:nvPr>
            <p:ph type="dt" sz="half" idx="10"/>
          </p:nvPr>
        </p:nvSpPr>
        <p:spPr/>
        <p:txBody>
          <a:bodyPr/>
          <a:lstStyle/>
          <a:p>
            <a:fld id="{3EC091CD-3517-483F-A878-5F6F95281E30}" type="datetimeFigureOut">
              <a:rPr lang="en-US" smtClean="0"/>
              <a:t>10/12/2023</a:t>
            </a:fld>
            <a:endParaRPr lang="en-US"/>
          </a:p>
        </p:txBody>
      </p:sp>
      <p:sp>
        <p:nvSpPr>
          <p:cNvPr id="6" name="Footer Placeholder 5">
            <a:extLst>
              <a:ext uri="{FF2B5EF4-FFF2-40B4-BE49-F238E27FC236}">
                <a16:creationId xmlns:a16="http://schemas.microsoft.com/office/drawing/2014/main" id="{582DE4B1-B00B-4319-83B5-65D8F1D9F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B3E0F-0A6A-4042-A1AC-E58EEB2C47C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20700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B12E1-55E7-4317-8F50-DE64F83DF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0EA16D-6249-4657-B2DC-05673DA29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CA9C86-D77D-447F-ACC3-69D8A0A27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091CD-3517-483F-A878-5F6F95281E30}" type="datetimeFigureOut">
              <a:rPr lang="en-US" smtClean="0"/>
              <a:t>10/12/2023</a:t>
            </a:fld>
            <a:endParaRPr lang="en-US"/>
          </a:p>
        </p:txBody>
      </p:sp>
      <p:sp>
        <p:nvSpPr>
          <p:cNvPr id="5" name="Footer Placeholder 4">
            <a:extLst>
              <a:ext uri="{FF2B5EF4-FFF2-40B4-BE49-F238E27FC236}">
                <a16:creationId xmlns:a16="http://schemas.microsoft.com/office/drawing/2014/main" id="{E6EED5B4-31F9-47E0-989F-8D0C24377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B9B3D-FDF5-4663-8FEA-77AE6D947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B05C-EC54-443B-8AEC-2063BA6221E0}" type="slidenum">
              <a:rPr lang="en-US" smtClean="0"/>
              <a:t>‹#›</a:t>
            </a:fld>
            <a:endParaRPr lang="en-US"/>
          </a:p>
        </p:txBody>
      </p:sp>
    </p:spTree>
    <p:extLst>
      <p:ext uri="{BB962C8B-B14F-4D97-AF65-F5344CB8AC3E}">
        <p14:creationId xmlns:p14="http://schemas.microsoft.com/office/powerpoint/2010/main" val="33661196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studentaidbc.ca/"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www2.gov.bc.ca/gov/content/education-training/k-12/support/graduation/certificate-of-gradu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oranscholar.ca/appl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uture.utoronto.ca/nation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s.queensu.ca/academics/quarms" TargetMode="External"/><Relationship Id="rId2" Type="http://schemas.openxmlformats.org/officeDocument/2006/relationships/hyperlink" Target="https://www.queensu.ca/studentawards/admission-awards/major-admission-awar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ouac.on.ca/ouac-105/" TargetMode="External"/><Relationship Id="rId2" Type="http://schemas.openxmlformats.org/officeDocument/2006/relationships/hyperlink" Target="https://www.applyalberta.ca/pub/" TargetMode="External"/><Relationship Id="rId1" Type="http://schemas.openxmlformats.org/officeDocument/2006/relationships/slideLayout" Target="../slideLayouts/slideLayout2.xml"/><Relationship Id="rId4" Type="http://schemas.openxmlformats.org/officeDocument/2006/relationships/hyperlink" Target="https://www.commonapp.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inancial-dictionary.thefreedictionary.com/Borrow" TargetMode="External"/><Relationship Id="rId3" Type="http://schemas.openxmlformats.org/officeDocument/2006/relationships/hyperlink" Target="https://financial-dictionary.thefreedictionary.com/Afford" TargetMode="External"/><Relationship Id="rId7" Type="http://schemas.openxmlformats.org/officeDocument/2006/relationships/hyperlink" Target="https://financial-dictionary.thefreedictionary.com/loan" TargetMode="External"/><Relationship Id="rId2" Type="http://schemas.openxmlformats.org/officeDocument/2006/relationships/hyperlink" Target="https://financial-dictionary.thefreedictionary.com/cost" TargetMode="External"/><Relationship Id="rId1" Type="http://schemas.openxmlformats.org/officeDocument/2006/relationships/slideLayout" Target="../slideLayouts/slideLayout2.xml"/><Relationship Id="rId6" Type="http://schemas.openxmlformats.org/officeDocument/2006/relationships/hyperlink" Target="https://financial-dictionary.thefreedictionary.com/interest" TargetMode="External"/><Relationship Id="rId5" Type="http://schemas.openxmlformats.org/officeDocument/2006/relationships/hyperlink" Target="https://financial-dictionary.thefreedictionary.com/Scholarship" TargetMode="External"/><Relationship Id="rId4" Type="http://schemas.openxmlformats.org/officeDocument/2006/relationships/hyperlink" Target="https://financial-dictionary.thefreedictionary.com/Gra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F988-3489-4413-ADD8-0ECBF7096433}"/>
              </a:ext>
            </a:extLst>
          </p:cNvPr>
          <p:cNvSpPr>
            <a:spLocks noGrp="1"/>
          </p:cNvSpPr>
          <p:nvPr>
            <p:ph type="title"/>
          </p:nvPr>
        </p:nvSpPr>
        <p:spPr>
          <a:xfrm>
            <a:off x="5116878" y="629266"/>
            <a:ext cx="6422849" cy="1676603"/>
          </a:xfrm>
        </p:spPr>
        <p:txBody>
          <a:bodyPr>
            <a:normAutofit/>
          </a:bodyPr>
          <a:lstStyle/>
          <a:p>
            <a:r>
              <a:rPr lang="en-US" b="1" dirty="0"/>
              <a:t> SCHOLARSHIP MEETING #1 - WELCOME!</a:t>
            </a:r>
            <a:endParaRPr lang="en-CA" dirty="0"/>
          </a:p>
        </p:txBody>
      </p:sp>
      <p:sp>
        <p:nvSpPr>
          <p:cNvPr id="18" name="Rectangle 17">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BC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B31C8BC-0130-445C-A35B-F8C31EBBF5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8299" y="803049"/>
            <a:ext cx="2399409" cy="2470743"/>
          </a:xfrm>
          <a:prstGeom prst="rect">
            <a:avLst/>
          </a:prstGeom>
        </p:spPr>
      </p:pic>
      <p:sp>
        <p:nvSpPr>
          <p:cNvPr id="3" name="Content Placeholder 2">
            <a:extLst>
              <a:ext uri="{FF2B5EF4-FFF2-40B4-BE49-F238E27FC236}">
                <a16:creationId xmlns:a16="http://schemas.microsoft.com/office/drawing/2014/main" id="{9A24C622-DA8A-4B37-89F9-1015D1B5ACCD}"/>
              </a:ext>
            </a:extLst>
          </p:cNvPr>
          <p:cNvSpPr>
            <a:spLocks noGrp="1"/>
          </p:cNvSpPr>
          <p:nvPr>
            <p:ph idx="1"/>
          </p:nvPr>
        </p:nvSpPr>
        <p:spPr>
          <a:xfrm>
            <a:off x="5116880" y="2438400"/>
            <a:ext cx="6422848" cy="3785419"/>
          </a:xfrm>
        </p:spPr>
        <p:txBody>
          <a:bodyPr vert="horz" lIns="91440" tIns="45720" rIns="91440" bIns="45720" rtlCol="0" anchor="t">
            <a:normAutofit/>
          </a:bodyPr>
          <a:lstStyle/>
          <a:p>
            <a:pPr marL="0" indent="0">
              <a:buNone/>
            </a:pPr>
            <a:endParaRPr lang="en-US" sz="3200" dirty="0">
              <a:effectLst/>
              <a:latin typeface="Calibri" panose="020F0502020204030204" pitchFamily="34" charset="0"/>
              <a:ea typeface="Calibri" panose="020F0502020204030204" pitchFamily="34" charset="0"/>
              <a:cs typeface="Calibri"/>
            </a:endParaRPr>
          </a:p>
          <a:p>
            <a:pPr marL="0" indent="0">
              <a:buNone/>
            </a:pPr>
            <a:r>
              <a:rPr lang="en-US" sz="3200" dirty="0"/>
              <a:t>Quick Link to Career page/Finance &amp; Awards:</a:t>
            </a:r>
          </a:p>
          <a:p>
            <a:pPr marL="0" indent="0">
              <a:buNone/>
            </a:pPr>
            <a:endParaRPr lang="en-US" sz="32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CA" sz="2000" dirty="0"/>
          </a:p>
        </p:txBody>
      </p:sp>
      <p:sp>
        <p:nvSpPr>
          <p:cNvPr id="4" name="Rectangle 2">
            <a:extLst>
              <a:ext uri="{FF2B5EF4-FFF2-40B4-BE49-F238E27FC236}">
                <a16:creationId xmlns:a16="http://schemas.microsoft.com/office/drawing/2014/main" id="{A32907EC-157F-4EF1-94B8-43EFD2828123}"/>
              </a:ext>
            </a:extLst>
          </p:cNvPr>
          <p:cNvSpPr>
            <a:spLocks noChangeArrowheads="1"/>
          </p:cNvSpPr>
          <p:nvPr/>
        </p:nvSpPr>
        <p:spPr bwMode="auto">
          <a:xfrm>
            <a:off x="-382773" y="-328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6" name="Picture 5" descr="A qr code on a white background&#10;&#10;Description automatically generated">
            <a:extLst>
              <a:ext uri="{FF2B5EF4-FFF2-40B4-BE49-F238E27FC236}">
                <a16:creationId xmlns:a16="http://schemas.microsoft.com/office/drawing/2014/main" id="{547A4CE8-6462-F4DF-B438-7D890C29A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468" y="3658228"/>
            <a:ext cx="2857500" cy="2857500"/>
          </a:xfrm>
          <a:prstGeom prst="rect">
            <a:avLst/>
          </a:prstGeom>
        </p:spPr>
      </p:pic>
      <p:pic>
        <p:nvPicPr>
          <p:cNvPr id="8" name="Picture 7">
            <a:extLst>
              <a:ext uri="{FF2B5EF4-FFF2-40B4-BE49-F238E27FC236}">
                <a16:creationId xmlns:a16="http://schemas.microsoft.com/office/drawing/2014/main" id="{CA4B4157-AD77-6128-A51B-464593EA44B9}"/>
              </a:ext>
            </a:extLst>
          </p:cNvPr>
          <p:cNvPicPr>
            <a:picLocks noChangeAspect="1"/>
          </p:cNvPicPr>
          <p:nvPr/>
        </p:nvPicPr>
        <p:blipFill>
          <a:blip r:embed="rId4"/>
          <a:stretch>
            <a:fillRect/>
          </a:stretch>
        </p:blipFill>
        <p:spPr>
          <a:xfrm>
            <a:off x="342637" y="3506538"/>
            <a:ext cx="3950731" cy="2224261"/>
          </a:xfrm>
          <a:prstGeom prst="rect">
            <a:avLst/>
          </a:prstGeom>
        </p:spPr>
      </p:pic>
    </p:spTree>
    <p:extLst>
      <p:ext uri="{BB962C8B-B14F-4D97-AF65-F5344CB8AC3E}">
        <p14:creationId xmlns:p14="http://schemas.microsoft.com/office/powerpoint/2010/main" val="167846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2CACE6-E284-437E-9A67-587854E6259F}"/>
              </a:ext>
            </a:extLst>
          </p:cNvPr>
          <p:cNvPicPr>
            <a:picLocks noChangeAspect="1"/>
          </p:cNvPicPr>
          <p:nvPr/>
        </p:nvPicPr>
        <p:blipFill rotWithShape="1">
          <a:blip r:embed="rId2"/>
          <a:srcRect b="6844"/>
          <a:stretch/>
        </p:blipFill>
        <p:spPr>
          <a:xfrm>
            <a:off x="8077200" y="4920751"/>
            <a:ext cx="3774797" cy="1996020"/>
          </a:xfrm>
          <a:prstGeom prst="rect">
            <a:avLst/>
          </a:prstGeom>
        </p:spPr>
      </p:pic>
      <p:sp>
        <p:nvSpPr>
          <p:cNvPr id="2" name="Title 1"/>
          <p:cNvSpPr>
            <a:spLocks noGrp="1"/>
          </p:cNvSpPr>
          <p:nvPr>
            <p:ph type="title"/>
          </p:nvPr>
        </p:nvSpPr>
        <p:spPr>
          <a:xfrm>
            <a:off x="838200" y="973256"/>
            <a:ext cx="7012259" cy="1325563"/>
          </a:xfrm>
        </p:spPr>
        <p:txBody>
          <a:bodyPr>
            <a:normAutofit fontScale="90000"/>
          </a:bodyPr>
          <a:lstStyle/>
          <a:p>
            <a:br>
              <a:rPr lang="en-US" sz="4000" b="1" u="sng" dirty="0"/>
            </a:br>
            <a:r>
              <a:rPr lang="en-US" sz="4000" b="1" u="sng" dirty="0"/>
              <a:t>Post-      </a:t>
            </a:r>
            <a:r>
              <a:rPr lang="en-US" sz="4000" b="1" u="sng" dirty="0" err="1"/>
              <a:t>econdary</a:t>
            </a:r>
            <a:r>
              <a:rPr lang="en-US" sz="4000" b="1" u="sng" dirty="0"/>
              <a:t> Funding</a:t>
            </a:r>
            <a:r>
              <a:rPr lang="en-US" b="1" u="sng" dirty="0"/>
              <a:t>:</a:t>
            </a:r>
            <a:br>
              <a:rPr lang="en-US" b="1" u="sng" dirty="0"/>
            </a:br>
            <a:br>
              <a:rPr lang="en-US" b="1" dirty="0"/>
            </a:br>
            <a:br>
              <a:rPr lang="en-US" dirty="0"/>
            </a:br>
            <a:br>
              <a:rPr lang="en-US" dirty="0"/>
            </a:br>
            <a:endParaRPr lang="en-US" dirty="0"/>
          </a:p>
        </p:txBody>
      </p:sp>
      <p:sp>
        <p:nvSpPr>
          <p:cNvPr id="3" name="Content Placeholder 2"/>
          <p:cNvSpPr>
            <a:spLocks noGrp="1"/>
          </p:cNvSpPr>
          <p:nvPr>
            <p:ph idx="1"/>
          </p:nvPr>
        </p:nvSpPr>
        <p:spPr>
          <a:xfrm>
            <a:off x="894184" y="1356438"/>
            <a:ext cx="10515600" cy="5091113"/>
          </a:xfrm>
        </p:spPr>
        <p:txBody>
          <a:bodyPr>
            <a:normAutofit lnSpcReduction="10000"/>
          </a:bodyPr>
          <a:lstStyle/>
          <a:p>
            <a:pPr>
              <a:buFont typeface="Wingdings" panose="05000000000000000000" pitchFamily="2" charset="2"/>
              <a:buChar char="q"/>
            </a:pPr>
            <a:r>
              <a:rPr lang="en-US" sz="3200" dirty="0"/>
              <a:t>Student Aid BC (re-payment)</a:t>
            </a:r>
          </a:p>
          <a:p>
            <a:pPr marL="0" indent="0">
              <a:buNone/>
            </a:pPr>
            <a:r>
              <a:rPr lang="en-US" sz="2600" dirty="0"/>
              <a:t>For student loans there is an expectation that  </a:t>
            </a:r>
            <a:r>
              <a:rPr lang="en-US" sz="2600" b="1" i="1" dirty="0"/>
              <a:t>YOU and your parents </a:t>
            </a:r>
            <a:r>
              <a:rPr lang="en-US" sz="2600" dirty="0"/>
              <a:t>will contribute some funds to your education! Talk to your parents about this.</a:t>
            </a:r>
          </a:p>
          <a:p>
            <a:pPr marL="0" indent="0">
              <a:buNone/>
            </a:pPr>
            <a:r>
              <a:rPr lang="en-US" sz="2600" dirty="0"/>
              <a:t>Research the website </a:t>
            </a:r>
            <a:r>
              <a:rPr lang="en-US" sz="2600" b="1" dirty="0">
                <a:hlinkClick r:id="rId3"/>
              </a:rPr>
              <a:t>http://www.studentaidbc.ca</a:t>
            </a:r>
            <a:endParaRPr lang="en-US" sz="2600" dirty="0"/>
          </a:p>
          <a:p>
            <a:pPr>
              <a:buFont typeface="Wingdings" panose="05000000000000000000" pitchFamily="2" charset="2"/>
              <a:buChar char="q"/>
            </a:pPr>
            <a:r>
              <a:rPr lang="en-US" sz="3200" dirty="0"/>
              <a:t>Bank Loans (re-payment)</a:t>
            </a:r>
          </a:p>
          <a:p>
            <a:pPr>
              <a:buFont typeface="Wingdings" panose="05000000000000000000" pitchFamily="2" charset="2"/>
              <a:buChar char="q"/>
            </a:pPr>
            <a:r>
              <a:rPr lang="en-US" sz="3300" dirty="0"/>
              <a:t>Savings from part-time and/or summer employment</a:t>
            </a:r>
          </a:p>
          <a:p>
            <a:pPr>
              <a:buFont typeface="Wingdings" panose="05000000000000000000" pitchFamily="2" charset="2"/>
              <a:buChar char="q"/>
            </a:pPr>
            <a:r>
              <a:rPr lang="en-US" sz="3300" dirty="0"/>
              <a:t>REF (Registered Education Fund) or money from family</a:t>
            </a:r>
          </a:p>
          <a:p>
            <a:pPr>
              <a:buFont typeface="Wingdings" panose="05000000000000000000" pitchFamily="2" charset="2"/>
              <a:buChar char="q"/>
            </a:pPr>
            <a:r>
              <a:rPr lang="en-US" sz="3200" dirty="0"/>
              <a:t>Scholarships </a:t>
            </a:r>
          </a:p>
          <a:p>
            <a:pPr>
              <a:buFont typeface="Wingdings" panose="05000000000000000000" pitchFamily="2" charset="2"/>
              <a:buChar char="q"/>
            </a:pPr>
            <a:r>
              <a:rPr lang="en-US" sz="3200" dirty="0"/>
              <a:t>Awards </a:t>
            </a:r>
          </a:p>
          <a:p>
            <a:pPr>
              <a:buFont typeface="Wingdings" panose="05000000000000000000" pitchFamily="2" charset="2"/>
              <a:buChar char="q"/>
            </a:pPr>
            <a:r>
              <a:rPr lang="en-US" sz="3200" dirty="0"/>
              <a:t>Bursaries (usually based on need)</a:t>
            </a:r>
            <a:endParaRPr lang="en-US" sz="3200" u="sng" dirty="0"/>
          </a:p>
          <a:p>
            <a:pPr marL="0" indent="0">
              <a:buNone/>
            </a:pPr>
            <a:endParaRPr lang="en-US" sz="3200" dirty="0"/>
          </a:p>
          <a:p>
            <a:pPr marL="0" indent="0">
              <a:buNone/>
            </a:pPr>
            <a:endParaRPr lang="en-US" sz="3200" dirty="0"/>
          </a:p>
        </p:txBody>
      </p:sp>
      <p:pic>
        <p:nvPicPr>
          <p:cNvPr id="7" name="Picture 6"/>
          <p:cNvPicPr>
            <a:picLocks noChangeAspect="1"/>
          </p:cNvPicPr>
          <p:nvPr/>
        </p:nvPicPr>
        <p:blipFill>
          <a:blip r:embed="rId4"/>
          <a:stretch>
            <a:fillRect/>
          </a:stretch>
        </p:blipFill>
        <p:spPr>
          <a:xfrm>
            <a:off x="1705752" y="362616"/>
            <a:ext cx="750117" cy="858591"/>
          </a:xfrm>
          <a:prstGeom prst="rect">
            <a:avLst/>
          </a:prstGeom>
        </p:spPr>
      </p:pic>
      <p:sp>
        <p:nvSpPr>
          <p:cNvPr id="4" name="TextBox 3">
            <a:extLst>
              <a:ext uri="{FF2B5EF4-FFF2-40B4-BE49-F238E27FC236}">
                <a16:creationId xmlns:a16="http://schemas.microsoft.com/office/drawing/2014/main" id="{698161E6-D606-4F77-8BE4-1B55AD6FF3C4}"/>
              </a:ext>
            </a:extLst>
          </p:cNvPr>
          <p:cNvSpPr txBox="1"/>
          <p:nvPr/>
        </p:nvSpPr>
        <p:spPr>
          <a:xfrm rot="632434">
            <a:off x="8099235" y="5002669"/>
            <a:ext cx="3910605" cy="1569660"/>
          </a:xfrm>
          <a:prstGeom prst="rect">
            <a:avLst/>
          </a:prstGeom>
          <a:solidFill>
            <a:schemeClr val="bg1"/>
          </a:solidFill>
        </p:spPr>
        <p:txBody>
          <a:bodyPr wrap="square" rtlCol="0">
            <a:spAutoFit/>
          </a:bodyPr>
          <a:lstStyle/>
          <a:p>
            <a:pPr algn="ctr"/>
            <a:r>
              <a:rPr lang="en-US" sz="3200" b="1" i="1" dirty="0">
                <a:latin typeface="Angsana New" panose="020B0502040204020203" pitchFamily="18" charset="-34"/>
                <a:cs typeface="Angsana New" panose="020B0502040204020203" pitchFamily="18" charset="-34"/>
              </a:rPr>
              <a:t>FUNDING your education may require a combination of these examples!!</a:t>
            </a:r>
            <a:endParaRPr lang="en-CA" sz="3200" b="1" i="1" dirty="0">
              <a:latin typeface="Angsana New" panose="020B0502040204020203" pitchFamily="18" charset="-34"/>
              <a:cs typeface="Angsana New" panose="020B0502040204020203" pitchFamily="18" charset="-34"/>
            </a:endParaRPr>
          </a:p>
        </p:txBody>
      </p:sp>
      <p:pic>
        <p:nvPicPr>
          <p:cNvPr id="5" name="Picture 4">
            <a:extLst>
              <a:ext uri="{FF2B5EF4-FFF2-40B4-BE49-F238E27FC236}">
                <a16:creationId xmlns:a16="http://schemas.microsoft.com/office/drawing/2014/main" id="{63FC0580-9891-4CBA-875B-753CE0933033}"/>
              </a:ext>
            </a:extLst>
          </p:cNvPr>
          <p:cNvPicPr>
            <a:picLocks noChangeAspect="1"/>
          </p:cNvPicPr>
          <p:nvPr/>
        </p:nvPicPr>
        <p:blipFill>
          <a:blip r:embed="rId5"/>
          <a:stretch>
            <a:fillRect/>
          </a:stretch>
        </p:blipFill>
        <p:spPr>
          <a:xfrm>
            <a:off x="6361606" y="1085977"/>
            <a:ext cx="2977705" cy="808562"/>
          </a:xfrm>
          <a:prstGeom prst="rect">
            <a:avLst/>
          </a:prstGeom>
        </p:spPr>
      </p:pic>
    </p:spTree>
    <p:extLst>
      <p:ext uri="{BB962C8B-B14F-4D97-AF65-F5344CB8AC3E}">
        <p14:creationId xmlns:p14="http://schemas.microsoft.com/office/powerpoint/2010/main" val="59713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774" y="450937"/>
            <a:ext cx="10952150" cy="6221712"/>
          </a:xfrm>
        </p:spPr>
        <p:txBody>
          <a:bodyPr>
            <a:normAutofit/>
          </a:bodyPr>
          <a:lstStyle/>
          <a:p>
            <a:pPr marL="0" indent="0">
              <a:buNone/>
            </a:pPr>
            <a:endParaRPr lang="en-US" sz="2400" b="1" u="sng" dirty="0"/>
          </a:p>
          <a:p>
            <a:pPr marL="0" indent="0" algn="ctr">
              <a:buNone/>
            </a:pPr>
            <a:r>
              <a:rPr lang="en-US" b="1" u="sng" dirty="0"/>
              <a:t>PROVINCIAL SCHOLARSHIP PROGRAM</a:t>
            </a:r>
          </a:p>
          <a:p>
            <a:pPr marL="0" indent="0">
              <a:buNone/>
            </a:pPr>
            <a:r>
              <a:rPr lang="en-US" sz="2400" b="1" u="sng" dirty="0"/>
              <a:t>BC Pathway to Teacher Education Scholarship $5,000</a:t>
            </a:r>
          </a:p>
          <a:p>
            <a:pPr marL="0" indent="0">
              <a:buNone/>
            </a:pPr>
            <a:r>
              <a:rPr lang="en-US" sz="2000" dirty="0"/>
              <a:t>(20 awards available to students entering a </a:t>
            </a:r>
            <a:r>
              <a:rPr lang="en-US" sz="2000" u="sng" dirty="0"/>
              <a:t>Faculty of Education </a:t>
            </a:r>
            <a:r>
              <a:rPr lang="en-US" sz="2000" dirty="0"/>
              <a:t>program)</a:t>
            </a:r>
          </a:p>
          <a:p>
            <a:pPr marL="0" indent="0">
              <a:buNone/>
            </a:pPr>
            <a:r>
              <a:rPr lang="en-US" sz="2400" b="1" u="sng" dirty="0"/>
              <a:t>BC Excellence Awards $5,000  One nominee</a:t>
            </a:r>
          </a:p>
          <a:p>
            <a:pPr marL="0" indent="0">
              <a:buNone/>
            </a:pPr>
            <a:r>
              <a:rPr lang="en-US" sz="2000" dirty="0"/>
              <a:t>There are 55 BC Excellence Scholarships available to recognize well-rounded B.C. graduates. Winners will have demonstrated service and leadership, both at school and in their communities, and shown aptitude and commitment to their chosen career paths. They will receive a $5000 scholarship voucher to use for post-secondary tuition. DUE: Feb 15</a:t>
            </a:r>
            <a:r>
              <a:rPr lang="en-US" sz="2000" baseline="30000" dirty="0"/>
              <a:t>th</a:t>
            </a:r>
            <a:endParaRPr lang="en-US" sz="2000" dirty="0"/>
          </a:p>
          <a:p>
            <a:pPr marL="0" indent="0">
              <a:buNone/>
            </a:pPr>
            <a:r>
              <a:rPr lang="en-US" sz="2400" b="1" u="sng" dirty="0"/>
              <a:t>BC Achievement Scholarships $1,250</a:t>
            </a:r>
            <a:r>
              <a:rPr lang="en-US" sz="2400" b="1" dirty="0"/>
              <a:t>  Automatic </a:t>
            </a:r>
            <a:r>
              <a:rPr lang="en-US" sz="2400" dirty="0"/>
              <a:t>Students do not apply. </a:t>
            </a:r>
            <a:endParaRPr lang="en-US" sz="2400" u="sng" dirty="0"/>
          </a:p>
          <a:p>
            <a:pPr marL="0" indent="0">
              <a:buNone/>
            </a:pPr>
            <a:r>
              <a:rPr lang="en-US" sz="2000" dirty="0"/>
              <a:t>Recognize the </a:t>
            </a:r>
            <a:r>
              <a:rPr lang="en-US" sz="2000" b="1" dirty="0"/>
              <a:t>top 8000 graduates in the province</a:t>
            </a:r>
            <a:r>
              <a:rPr lang="en-US" sz="2000" dirty="0"/>
              <a:t>. The Ministry will determine recipients based on achievement in Grades 10, 11, and 12 courses that satisfy </a:t>
            </a:r>
            <a:r>
              <a:rPr lang="en-US" sz="2000" u="sng" dirty="0">
                <a:hlinkClick r:id="rId2"/>
              </a:rPr>
              <a:t>2004 Graduation Program</a:t>
            </a:r>
            <a:r>
              <a:rPr lang="en-US" sz="2000" dirty="0"/>
              <a:t> requirements, including elective courses. CLE will not be included.</a:t>
            </a:r>
          </a:p>
          <a:p>
            <a:pPr marL="0" indent="0">
              <a:buNone/>
            </a:pPr>
            <a:r>
              <a:rPr lang="en-US" sz="2000" dirty="0"/>
              <a:t>A cumulative average percentage will be calculated and form the basis for determining winners, who receive a $1250 scholarship voucher to use towards their tuition. </a:t>
            </a:r>
            <a:endParaRPr lang="en-US" sz="2400" dirty="0"/>
          </a:p>
        </p:txBody>
      </p:sp>
      <p:sp>
        <p:nvSpPr>
          <p:cNvPr id="4" name="Rectangle 3"/>
          <p:cNvSpPr/>
          <p:nvPr/>
        </p:nvSpPr>
        <p:spPr>
          <a:xfrm>
            <a:off x="3048000" y="2828836"/>
            <a:ext cx="6096000" cy="369332"/>
          </a:xfrm>
          <a:prstGeom prst="rect">
            <a:avLst/>
          </a:prstGeom>
        </p:spPr>
        <p:txBody>
          <a:bodyPr>
            <a:spAutoFit/>
          </a:bodyPr>
          <a:lstStyle/>
          <a:p>
            <a:endParaRPr lang="en-US" b="1" dirty="0"/>
          </a:p>
        </p:txBody>
      </p:sp>
    </p:spTree>
    <p:extLst>
      <p:ext uri="{BB962C8B-B14F-4D97-AF65-F5344CB8AC3E}">
        <p14:creationId xmlns:p14="http://schemas.microsoft.com/office/powerpoint/2010/main" val="308621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933" y="448720"/>
            <a:ext cx="11362133" cy="5014838"/>
          </a:xfrm>
        </p:spPr>
        <p:txBody>
          <a:bodyPr numCol="1">
            <a:noAutofit/>
          </a:bodyPr>
          <a:lstStyle/>
          <a:p>
            <a:pPr marL="0" indent="0">
              <a:buNone/>
            </a:pPr>
            <a:r>
              <a:rPr lang="en-US" sz="2400" b="1" u="sng" dirty="0"/>
              <a:t>District/Authority Awards </a:t>
            </a:r>
            <a:r>
              <a:rPr lang="en-US" sz="2400" b="1" dirty="0"/>
              <a:t> $1250 -  </a:t>
            </a:r>
            <a:r>
              <a:rPr lang="en-US" sz="1800" dirty="0"/>
              <a:t>Up to </a:t>
            </a:r>
            <a:r>
              <a:rPr lang="en-US" sz="1800" b="1" dirty="0"/>
              <a:t>35</a:t>
            </a:r>
            <a:r>
              <a:rPr lang="en-US" sz="1800" dirty="0"/>
              <a:t> awarded  at our site </a:t>
            </a:r>
            <a:r>
              <a:rPr lang="en-US" sz="1800" i="1" dirty="0"/>
              <a:t>– </a:t>
            </a:r>
          </a:p>
          <a:p>
            <a:pPr marL="0" indent="0">
              <a:buNone/>
            </a:pPr>
            <a:r>
              <a:rPr lang="en-US" sz="1800" i="1" dirty="0"/>
              <a:t>Apply within our local scholarship package in the spring</a:t>
            </a:r>
          </a:p>
          <a:p>
            <a:pPr marL="0" indent="0">
              <a:buNone/>
            </a:pPr>
            <a:r>
              <a:rPr lang="en-US" sz="1800" i="1" dirty="0"/>
              <a:t>The application will require teacher signature which verifies that you </a:t>
            </a:r>
            <a:r>
              <a:rPr lang="en-US" sz="1800" b="1" i="1" dirty="0"/>
              <a:t>EXCEL in the focus area</a:t>
            </a:r>
            <a:r>
              <a:rPr lang="en-US" sz="1400" i="1" dirty="0"/>
              <a:t>. You can excel in two areas, but only one may be awarded.  WINNING STUDENTS RECEIVE A VOUCHER </a:t>
            </a:r>
            <a:r>
              <a:rPr lang="en-US" sz="1400" b="1" i="1" dirty="0"/>
              <a:t>IN NOVEMBER </a:t>
            </a:r>
            <a:r>
              <a:rPr lang="en-US" sz="1400" i="1" dirty="0"/>
              <a:t>AFTER GRADUATION PAYABLE TO THE PSI.  </a:t>
            </a:r>
          </a:p>
          <a:p>
            <a:pPr marL="0" indent="0">
              <a:buNone/>
            </a:pPr>
            <a:r>
              <a:rPr lang="en-US" sz="2000" b="1" dirty="0"/>
              <a:t>Superior Achievement/Excellence in one of the following areas: </a:t>
            </a:r>
          </a:p>
          <a:p>
            <a:pPr marL="0" indent="0">
              <a:buNone/>
            </a:pPr>
            <a:r>
              <a:rPr lang="en-US" sz="2000" b="1" dirty="0"/>
              <a:t>• Fine Arts (Fine and Performing Arts)</a:t>
            </a:r>
          </a:p>
          <a:p>
            <a:pPr marL="0" indent="0">
              <a:buNone/>
            </a:pPr>
            <a:r>
              <a:rPr lang="en-US" sz="2000" b="1" dirty="0"/>
              <a:t>• Applied Skills</a:t>
            </a:r>
          </a:p>
          <a:p>
            <a:pPr marL="0" indent="0">
              <a:buNone/>
            </a:pPr>
            <a:r>
              <a:rPr lang="en-US" sz="2000" b="1" dirty="0"/>
              <a:t>• Trades and Technology</a:t>
            </a:r>
          </a:p>
          <a:p>
            <a:pPr marL="0" indent="0">
              <a:buNone/>
            </a:pPr>
            <a:r>
              <a:rPr lang="en-US" sz="2000" b="1" dirty="0"/>
              <a:t>• Physical Activity </a:t>
            </a:r>
            <a:r>
              <a:rPr lang="en-US" sz="1600" dirty="0"/>
              <a:t>(classes and/or school-based teams and/or provincial/national level) </a:t>
            </a:r>
          </a:p>
          <a:p>
            <a:pPr marL="0" indent="0">
              <a:buNone/>
            </a:pPr>
            <a:r>
              <a:rPr lang="en-US" sz="2000" b="1" dirty="0"/>
              <a:t>•Curricular Second/international Languages</a:t>
            </a:r>
          </a:p>
          <a:p>
            <a:pPr marL="0" indent="0">
              <a:buNone/>
            </a:pPr>
            <a:r>
              <a:rPr lang="en-US" sz="2000" b="1" dirty="0"/>
              <a:t>•District / Curricular Technical  &amp;  Trades Training</a:t>
            </a:r>
          </a:p>
          <a:p>
            <a:pPr marL="0" indent="0">
              <a:buNone/>
            </a:pPr>
            <a:r>
              <a:rPr lang="en-US" sz="2000" b="1" dirty="0"/>
              <a:t>•School &amp; Community Service </a:t>
            </a:r>
            <a:r>
              <a:rPr lang="en-US" sz="1600" dirty="0"/>
              <a:t>(min 150 hours to apply)</a:t>
            </a:r>
          </a:p>
          <a:p>
            <a:pPr marL="0" indent="0">
              <a:buNone/>
            </a:pPr>
            <a:r>
              <a:rPr lang="en-US" sz="2000" b="1" dirty="0"/>
              <a:t>• Indigenous Languages and Culture</a:t>
            </a:r>
          </a:p>
          <a:p>
            <a:pPr marL="0" indent="0" algn="ctr">
              <a:buNone/>
            </a:pPr>
            <a:r>
              <a:rPr lang="en-US" sz="1400" b="1" u="sng" dirty="0">
                <a:hlinkClick r:id="rId2"/>
              </a:rPr>
              <a:t>https://www2.gov.bc.ca/gov/content/education-training/k-12/support/scholarships/provincial-scholarships</a:t>
            </a:r>
            <a:endParaRPr lang="en-US" sz="1400" b="1" dirty="0"/>
          </a:p>
          <a:p>
            <a:pPr marL="0" indent="0" algn="ctr">
              <a:buNone/>
            </a:pPr>
            <a:r>
              <a:rPr lang="en-US" sz="1800" b="1" dirty="0">
                <a:highlight>
                  <a:srgbClr val="FFFF00"/>
                </a:highlight>
              </a:rPr>
              <a:t>(</a:t>
            </a:r>
            <a:r>
              <a:rPr lang="en-US" sz="1800" dirty="0">
                <a:highlight>
                  <a:srgbClr val="FFFF00"/>
                </a:highlight>
              </a:rPr>
              <a:t>Applications available included with local package in </a:t>
            </a:r>
            <a:r>
              <a:rPr lang="en-US" sz="1800" b="1" dirty="0">
                <a:highlight>
                  <a:srgbClr val="FFFF00"/>
                </a:highlight>
              </a:rPr>
              <a:t>February from Mrs. HW due April 11 2024).</a:t>
            </a:r>
            <a:endParaRPr lang="en-US" sz="1800" dirty="0">
              <a:highlight>
                <a:srgbClr val="FFFF00"/>
              </a:highlight>
            </a:endParaRPr>
          </a:p>
          <a:p>
            <a:pPr marL="0" indent="0">
              <a:buNone/>
            </a:pPr>
            <a:r>
              <a:rPr lang="en-US" sz="2400" dirty="0"/>
              <a:t>	</a:t>
            </a:r>
          </a:p>
          <a:p>
            <a:pPr marL="0" indent="0">
              <a:buNone/>
            </a:pPr>
            <a:endParaRPr lang="en-US" sz="2400" b="1" dirty="0"/>
          </a:p>
        </p:txBody>
      </p:sp>
    </p:spTree>
    <p:extLst>
      <p:ext uri="{BB962C8B-B14F-4D97-AF65-F5344CB8AC3E}">
        <p14:creationId xmlns:p14="http://schemas.microsoft.com/office/powerpoint/2010/main" val="102289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A81A-D1E0-472B-9011-0A71F1881668}"/>
              </a:ext>
            </a:extLst>
          </p:cNvPr>
          <p:cNvSpPr>
            <a:spLocks noGrp="1"/>
          </p:cNvSpPr>
          <p:nvPr>
            <p:ph type="title"/>
          </p:nvPr>
        </p:nvSpPr>
        <p:spPr>
          <a:xfrm>
            <a:off x="1008821" y="1825728"/>
            <a:ext cx="10677939" cy="1460500"/>
          </a:xfrm>
        </p:spPr>
        <p:txBody>
          <a:bodyPr>
            <a:noAutofit/>
          </a:bodyPr>
          <a:lstStyle/>
          <a:p>
            <a:r>
              <a:rPr lang="en-US" sz="3200" b="1" u="sng" dirty="0">
                <a:latin typeface="+mn-lt"/>
              </a:rPr>
              <a:t>Major Scholarships &amp; Major Entrance Scholarships </a:t>
            </a:r>
            <a:r>
              <a:rPr lang="en-US" sz="2000" b="1" u="sng" dirty="0">
                <a:latin typeface="+mn-lt"/>
              </a:rPr>
              <a:t>(Merit based) </a:t>
            </a:r>
            <a:br>
              <a:rPr lang="en-US" sz="2800" u="sng" dirty="0"/>
            </a:br>
            <a:r>
              <a:rPr lang="en-US" sz="2800" b="1" u="sng" dirty="0"/>
              <a:t> Deadlines are </a:t>
            </a:r>
            <a:r>
              <a:rPr lang="en-US" sz="2800" u="sng" dirty="0"/>
              <a:t>early in the school year</a:t>
            </a:r>
            <a:br>
              <a:rPr lang="en-US" sz="2800" u="sng" dirty="0"/>
            </a:br>
            <a:r>
              <a:rPr lang="en-US" sz="2000" i="1" u="sng" dirty="0"/>
              <a:t>Speak to your counsellor if you would like to be nominated.</a:t>
            </a:r>
            <a:br>
              <a:rPr lang="en-US" sz="2400" u="sng" dirty="0"/>
            </a:br>
            <a:r>
              <a:rPr lang="en-US" altLang="en-US" sz="2000" i="1" dirty="0">
                <a:solidFill>
                  <a:srgbClr val="C00000"/>
                </a:solidFill>
              </a:rPr>
              <a:t>If you meet the criteria for these awards, and do not require a nomination – </a:t>
            </a:r>
            <a:r>
              <a:rPr lang="en-US" altLang="en-US" sz="2000" b="1" i="1" dirty="0">
                <a:solidFill>
                  <a:srgbClr val="C00000"/>
                </a:solidFill>
              </a:rPr>
              <a:t>APPLY </a:t>
            </a:r>
            <a:r>
              <a:rPr lang="en-US" altLang="en-US" sz="2000" i="1" dirty="0">
                <a:solidFill>
                  <a:srgbClr val="C00000"/>
                </a:solidFill>
              </a:rPr>
              <a:t>&amp; follow instructions!   </a:t>
            </a:r>
            <a:br>
              <a:rPr lang="en-US" altLang="en-US" sz="2400" i="1" dirty="0">
                <a:solidFill>
                  <a:srgbClr val="C00000"/>
                </a:solidFill>
              </a:rPr>
            </a:br>
            <a:r>
              <a:rPr lang="en-US" altLang="en-US" sz="2400" i="1" dirty="0">
                <a:solidFill>
                  <a:srgbClr val="C00000"/>
                </a:solidFill>
              </a:rPr>
              <a:t>This year UNIVERSITIES AND COLLEGES ARE URGING STUDENTS who </a:t>
            </a:r>
            <a:r>
              <a:rPr lang="en-US" altLang="en-US" sz="2400" b="1" i="1" dirty="0">
                <a:solidFill>
                  <a:srgbClr val="C00000"/>
                </a:solidFill>
              </a:rPr>
              <a:t>meet the criteria </a:t>
            </a:r>
            <a:r>
              <a:rPr lang="en-US" altLang="en-US" sz="2400" i="1" dirty="0">
                <a:solidFill>
                  <a:srgbClr val="C00000"/>
                </a:solidFill>
              </a:rPr>
              <a:t>TO APPLY FOR ENTRANCE AWARDS. Plenty of funding is available!!  </a:t>
            </a:r>
            <a:br>
              <a:rPr lang="en-US" altLang="en-US" sz="2400" i="1" dirty="0">
                <a:solidFill>
                  <a:srgbClr val="C00000"/>
                </a:solidFill>
              </a:rPr>
            </a:br>
            <a:r>
              <a:rPr lang="en-US" altLang="en-US" sz="2400" i="1" dirty="0">
                <a:solidFill>
                  <a:srgbClr val="C00000"/>
                </a:solidFill>
              </a:rPr>
              <a:t>Check your institutions for available awards for incoming students.</a:t>
            </a:r>
            <a:br>
              <a:rPr lang="en-US" altLang="en-US" sz="2400" i="1" dirty="0">
                <a:solidFill>
                  <a:srgbClr val="C00000"/>
                </a:solidFill>
              </a:rPr>
            </a:br>
            <a:br>
              <a:rPr lang="en-US" altLang="en-US" sz="3600" dirty="0"/>
            </a:br>
            <a:br>
              <a:rPr lang="en-US" sz="3600" dirty="0"/>
            </a:br>
            <a:endParaRPr lang="en-CA" sz="3600" dirty="0"/>
          </a:p>
        </p:txBody>
      </p:sp>
      <p:sp>
        <p:nvSpPr>
          <p:cNvPr id="3" name="Content Placeholder 2">
            <a:extLst>
              <a:ext uri="{FF2B5EF4-FFF2-40B4-BE49-F238E27FC236}">
                <a16:creationId xmlns:a16="http://schemas.microsoft.com/office/drawing/2014/main" id="{98626D00-267E-46F4-81EA-976EC3F97080}"/>
              </a:ext>
            </a:extLst>
          </p:cNvPr>
          <p:cNvSpPr>
            <a:spLocks noGrp="1"/>
          </p:cNvSpPr>
          <p:nvPr>
            <p:ph idx="1"/>
          </p:nvPr>
        </p:nvSpPr>
        <p:spPr>
          <a:xfrm>
            <a:off x="1089991" y="3429000"/>
            <a:ext cx="10515600" cy="2870560"/>
          </a:xfrm>
        </p:spPr>
        <p:txBody>
          <a:bodyPr>
            <a:normAutofit fontScale="92500" lnSpcReduction="20000"/>
          </a:bodyPr>
          <a:lstStyle/>
          <a:p>
            <a:pPr marL="0" indent="0">
              <a:buNone/>
            </a:pPr>
            <a:r>
              <a:rPr lang="en-US" sz="1800" b="1" u="sng" dirty="0"/>
              <a:t>Sample Awards:</a:t>
            </a:r>
          </a:p>
          <a:p>
            <a:r>
              <a:rPr lang="en-US" sz="1800" dirty="0"/>
              <a:t>Loran Awards (October)  Community service no nomination required</a:t>
            </a:r>
          </a:p>
          <a:p>
            <a:r>
              <a:rPr lang="en-US" sz="1800" dirty="0"/>
              <a:t>Horatio Alger Awards (October) Financial need</a:t>
            </a:r>
          </a:p>
          <a:p>
            <a:r>
              <a:rPr lang="en-US" sz="1800" dirty="0"/>
              <a:t>U of T National Book Award (October) (1) nomination/Merit</a:t>
            </a:r>
          </a:p>
          <a:p>
            <a:r>
              <a:rPr lang="en-US" sz="1800" dirty="0"/>
              <a:t>Queen’s University Entrance Award Chancellors (December) (1) Merit</a:t>
            </a:r>
          </a:p>
          <a:p>
            <a:r>
              <a:rPr lang="en-US" sz="1800" dirty="0"/>
              <a:t>Lester B Pearson Int’l Student Scholarship (November) (1) Merit</a:t>
            </a:r>
          </a:p>
          <a:p>
            <a:r>
              <a:rPr lang="en-US" sz="1800" dirty="0"/>
              <a:t>Schulich Leader Scholarships (January) (1) Apply internally to be our nominee </a:t>
            </a:r>
          </a:p>
          <a:p>
            <a:r>
              <a:rPr lang="en-US" sz="1800" dirty="0" err="1"/>
              <a:t>Cmolik</a:t>
            </a:r>
            <a:r>
              <a:rPr lang="en-US" sz="1800" dirty="0"/>
              <a:t>  (January) (1) Apply internally to be our nominee</a:t>
            </a:r>
          </a:p>
          <a:p>
            <a:r>
              <a:rPr lang="en-US" sz="1800" dirty="0"/>
              <a:t>University of Western Ontario (February) Merit</a:t>
            </a:r>
          </a:p>
          <a:p>
            <a:endParaRPr lang="en-US" sz="2000" dirty="0"/>
          </a:p>
        </p:txBody>
      </p:sp>
    </p:spTree>
    <p:extLst>
      <p:ext uri="{BB962C8B-B14F-4D97-AF65-F5344CB8AC3E}">
        <p14:creationId xmlns:p14="http://schemas.microsoft.com/office/powerpoint/2010/main" val="338099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8DD5-C88E-4F3E-87F8-6865D1A3578A}"/>
              </a:ext>
            </a:extLst>
          </p:cNvPr>
          <p:cNvSpPr>
            <a:spLocks noGrp="1"/>
          </p:cNvSpPr>
          <p:nvPr>
            <p:ph type="title"/>
          </p:nvPr>
        </p:nvSpPr>
        <p:spPr>
          <a:xfrm>
            <a:off x="1146109" y="1064920"/>
            <a:ext cx="10515600" cy="1071789"/>
          </a:xfrm>
        </p:spPr>
        <p:txBody>
          <a:bodyPr>
            <a:normAutofit fontScale="90000"/>
          </a:bodyPr>
          <a:lstStyle/>
          <a:p>
            <a:r>
              <a:rPr lang="en-US" sz="4000" b="1" u="sng" dirty="0"/>
              <a:t>Loran Scholars program</a:t>
            </a:r>
            <a:br>
              <a:rPr lang="en-US" b="1" dirty="0"/>
            </a:br>
            <a:r>
              <a:rPr lang="en-US" sz="2700" u="sng" dirty="0">
                <a:hlinkClick r:id="rId2"/>
              </a:rPr>
              <a:t>www.loranscholar.ca/apply</a:t>
            </a:r>
            <a:r>
              <a:rPr lang="en-US" sz="2700" u="sng" dirty="0"/>
              <a:t> </a:t>
            </a:r>
            <a:br>
              <a:rPr lang="en-US" sz="2700" u="sng" dirty="0"/>
            </a:br>
            <a:r>
              <a:rPr lang="en-US" sz="2200" b="1" dirty="0"/>
              <a:t>Value:</a:t>
            </a:r>
            <a:r>
              <a:rPr lang="en-US" sz="2200" dirty="0"/>
              <a:t> up to $100,000, $5,000 and $2,000 awards available.</a:t>
            </a:r>
            <a:br>
              <a:rPr lang="en-US" dirty="0"/>
            </a:br>
            <a:br>
              <a:rPr lang="en-US" dirty="0"/>
            </a:br>
            <a:endParaRPr lang="en-CA" dirty="0"/>
          </a:p>
        </p:txBody>
      </p:sp>
      <p:sp>
        <p:nvSpPr>
          <p:cNvPr id="3" name="Content Placeholder 2">
            <a:extLst>
              <a:ext uri="{FF2B5EF4-FFF2-40B4-BE49-F238E27FC236}">
                <a16:creationId xmlns:a16="http://schemas.microsoft.com/office/drawing/2014/main" id="{37B8BCE1-7313-4F6D-BAD0-D9999290212E}"/>
              </a:ext>
            </a:extLst>
          </p:cNvPr>
          <p:cNvSpPr>
            <a:spLocks noGrp="1"/>
          </p:cNvSpPr>
          <p:nvPr>
            <p:ph idx="1"/>
          </p:nvPr>
        </p:nvSpPr>
        <p:spPr>
          <a:xfrm>
            <a:off x="1146109" y="1935126"/>
            <a:ext cx="9794793" cy="3857954"/>
          </a:xfrm>
        </p:spPr>
        <p:txBody>
          <a:bodyPr>
            <a:normAutofit fontScale="25000" lnSpcReduction="20000"/>
          </a:bodyPr>
          <a:lstStyle/>
          <a:p>
            <a:pPr marL="0" indent="0">
              <a:buNone/>
            </a:pPr>
            <a:r>
              <a:rPr lang="en-US" sz="9600" b="1" dirty="0"/>
              <a:t>Eligibility: </a:t>
            </a:r>
            <a:r>
              <a:rPr lang="en-US" sz="9600" dirty="0"/>
              <a:t>Must be a graduating student, have a minimum cumulative average of </a:t>
            </a:r>
            <a:r>
              <a:rPr lang="en-US" sz="9600" b="1" dirty="0"/>
              <a:t>85%, over the past 3 years </a:t>
            </a:r>
            <a:r>
              <a:rPr lang="en-US" sz="9600" dirty="0"/>
              <a:t>be a Canadian Citizen or permanent resident, be at least 16 years of age by Sept. 1 of the following year. </a:t>
            </a:r>
          </a:p>
          <a:p>
            <a:pPr marL="0" indent="0">
              <a:buNone/>
            </a:pPr>
            <a:r>
              <a:rPr lang="en-US" sz="9600" dirty="0"/>
              <a:t>Loran Awards are only tenable at participating universities in Canada, but finalist and provincial awards are tenable at any accredited public university in Canada. </a:t>
            </a:r>
          </a:p>
          <a:p>
            <a:pPr marL="0" indent="0">
              <a:buNone/>
            </a:pPr>
            <a:r>
              <a:rPr lang="en-US" sz="9600" b="1" dirty="0"/>
              <a:t>Criteria: </a:t>
            </a:r>
            <a:r>
              <a:rPr lang="en-US" sz="9600" dirty="0"/>
              <a:t>Must have outstanding service, leadership and character (integrity, humility, kindness, courage, tenacity and personal autonomy) and demonstrated a commitment to serving and improving their community/school. </a:t>
            </a:r>
          </a:p>
          <a:p>
            <a:pPr marL="0" indent="0">
              <a:buNone/>
            </a:pPr>
            <a:r>
              <a:rPr lang="en-US" sz="9600" i="1" strike="sngStrike" dirty="0"/>
              <a:t>DUE: </a:t>
            </a:r>
            <a:r>
              <a:rPr lang="en-US" sz="8000" b="1" i="0" strike="sngStrike" dirty="0">
                <a:solidFill>
                  <a:srgbClr val="444444"/>
                </a:solidFill>
                <a:effectLst/>
              </a:rPr>
              <a:t>OCTOBER 11 2023</a:t>
            </a:r>
            <a:endParaRPr lang="en-CA" strike="sngStrike" dirty="0"/>
          </a:p>
        </p:txBody>
      </p:sp>
    </p:spTree>
    <p:extLst>
      <p:ext uri="{BB962C8B-B14F-4D97-AF65-F5344CB8AC3E}">
        <p14:creationId xmlns:p14="http://schemas.microsoft.com/office/powerpoint/2010/main" val="117227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99" y="618926"/>
            <a:ext cx="10515600" cy="1182166"/>
          </a:xfrm>
        </p:spPr>
        <p:txBody>
          <a:bodyPr>
            <a:normAutofit fontScale="90000"/>
          </a:bodyPr>
          <a:lstStyle/>
          <a:p>
            <a:pPr fontAlgn="t"/>
            <a:r>
              <a:rPr lang="en-US" sz="3600" b="1" u="sng" dirty="0"/>
              <a:t>University of Toronto Book Award and </a:t>
            </a:r>
            <a:br>
              <a:rPr lang="en-US" sz="3600" b="1" u="sng" dirty="0"/>
            </a:br>
            <a:r>
              <a:rPr lang="en-US" sz="3600" b="1" u="sng" dirty="0"/>
              <a:t>U of T National Scholarships</a:t>
            </a:r>
            <a:br>
              <a:rPr lang="en-CA" b="1" dirty="0"/>
            </a:br>
            <a:endParaRPr lang="en-US" dirty="0"/>
          </a:p>
        </p:txBody>
      </p:sp>
      <p:sp>
        <p:nvSpPr>
          <p:cNvPr id="3" name="Content Placeholder 2"/>
          <p:cNvSpPr>
            <a:spLocks noGrp="1"/>
          </p:cNvSpPr>
          <p:nvPr>
            <p:ph idx="1"/>
          </p:nvPr>
        </p:nvSpPr>
        <p:spPr>
          <a:xfrm>
            <a:off x="946299" y="1531088"/>
            <a:ext cx="9264502" cy="4221126"/>
          </a:xfrm>
        </p:spPr>
        <p:txBody>
          <a:bodyPr>
            <a:normAutofit fontScale="92500"/>
          </a:bodyPr>
          <a:lstStyle/>
          <a:p>
            <a:pPr marL="0" indent="0" algn="ctr" fontAlgn="t">
              <a:buNone/>
            </a:pPr>
            <a:endParaRPr lang="en-US" dirty="0"/>
          </a:p>
          <a:p>
            <a:pPr marL="0" indent="0" fontAlgn="t">
              <a:buNone/>
            </a:pPr>
            <a:r>
              <a:rPr lang="en-CA" sz="2600" dirty="0"/>
              <a:t>Centennial </a:t>
            </a:r>
            <a:r>
              <a:rPr lang="en-CA" sz="2600" u="sng" dirty="0"/>
              <a:t>can nominate one student </a:t>
            </a:r>
            <a:r>
              <a:rPr lang="en-CA" sz="2600" dirty="0"/>
              <a:t>for the </a:t>
            </a:r>
            <a:r>
              <a:rPr lang="en-CA" sz="2600" b="1" dirty="0"/>
              <a:t>U of  Toronto Book Award</a:t>
            </a:r>
            <a:r>
              <a:rPr lang="en-CA" sz="2600" dirty="0"/>
              <a:t>. If you intend on applying U of T and would like to be nominated for the </a:t>
            </a:r>
            <a:r>
              <a:rPr lang="en-CA" sz="2600" b="1" dirty="0"/>
              <a:t>Book Award</a:t>
            </a:r>
            <a:r>
              <a:rPr lang="en-CA" sz="2600" dirty="0"/>
              <a:t>, </a:t>
            </a:r>
            <a:r>
              <a:rPr lang="en-US" sz="2600" i="1" dirty="0"/>
              <a:t>submit a brag sheet Mrs HW. </a:t>
            </a:r>
            <a:r>
              <a:rPr lang="en-US" sz="2600" i="1" strike="sngStrike" dirty="0"/>
              <a:t>(Friday Oct 9)</a:t>
            </a:r>
            <a:endParaRPr lang="en-CA" sz="2600" strike="sngStrike" dirty="0"/>
          </a:p>
          <a:p>
            <a:pPr marL="0" indent="0" fontAlgn="t">
              <a:buNone/>
            </a:pPr>
            <a:endParaRPr lang="en-CA" sz="2600" dirty="0"/>
          </a:p>
          <a:p>
            <a:pPr marL="0" indent="0" fontAlgn="t">
              <a:buNone/>
            </a:pPr>
            <a:r>
              <a:rPr lang="en-CA" sz="2600" dirty="0"/>
              <a:t>For the </a:t>
            </a:r>
            <a:r>
              <a:rPr lang="en-CA" sz="2600" b="1" dirty="0"/>
              <a:t>National Scholarships at U of T</a:t>
            </a:r>
            <a:r>
              <a:rPr lang="en-CA" sz="2600" dirty="0"/>
              <a:t>, you </a:t>
            </a:r>
            <a:r>
              <a:rPr lang="en-CA" sz="2600" u="sng" dirty="0">
                <a:highlight>
                  <a:srgbClr val="FFFF00"/>
                </a:highlight>
              </a:rPr>
              <a:t>do not </a:t>
            </a:r>
            <a:r>
              <a:rPr lang="en-CA" sz="2600" dirty="0"/>
              <a:t>have to be nominated to apply. </a:t>
            </a:r>
          </a:p>
          <a:p>
            <a:pPr marL="0" indent="0" fontAlgn="t">
              <a:buNone/>
            </a:pPr>
            <a:r>
              <a:rPr lang="en-CA" sz="2600" dirty="0"/>
              <a:t>15 Scholars (winners/full ride) and 10 Arbor Scholars (runners up- ~10K)</a:t>
            </a:r>
          </a:p>
          <a:p>
            <a:pPr fontAlgn="t"/>
            <a:r>
              <a:rPr lang="en-CA" sz="2600" dirty="0"/>
              <a:t>visit: </a:t>
            </a:r>
            <a:r>
              <a:rPr lang="en-US" sz="2600" u="sng" dirty="0">
                <a:hlinkClick r:id="rId2">
                  <a:extLst>
                    <a:ext uri="{A12FA001-AC4F-418D-AE19-62706E023703}">
                      <ahyp:hlinkClr xmlns:ahyp="http://schemas.microsoft.com/office/drawing/2018/hyperlinkcolor" val="tx"/>
                    </a:ext>
                  </a:extLst>
                </a:hlinkClick>
              </a:rPr>
              <a:t>www.</a:t>
            </a:r>
            <a:r>
              <a:rPr lang="en-US" sz="2600" u="sng" dirty="0"/>
              <a:t>uoft.me/national-scholarship</a:t>
            </a:r>
          </a:p>
          <a:p>
            <a:pPr fontAlgn="t"/>
            <a:r>
              <a:rPr lang="en-US" sz="2600" dirty="0"/>
              <a:t>Deadline to apply </a:t>
            </a:r>
            <a:r>
              <a:rPr lang="en-US" sz="2600" b="1" dirty="0">
                <a:highlight>
                  <a:srgbClr val="FFFF00"/>
                </a:highlight>
              </a:rPr>
              <a:t>Oct 20/2022. </a:t>
            </a:r>
          </a:p>
          <a:p>
            <a:pPr marL="0" indent="0" fontAlgn="t">
              <a:buNone/>
            </a:pPr>
            <a:endParaRPr lang="en-US" sz="2600" u="sng" dirty="0"/>
          </a:p>
          <a:p>
            <a:pPr marL="0" indent="0" fontAlgn="t">
              <a:buNone/>
            </a:pPr>
            <a:endParaRPr lang="en-US" sz="1300"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51938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CC02-50F9-4EBE-A14A-2E9E30AAC819}"/>
              </a:ext>
            </a:extLst>
          </p:cNvPr>
          <p:cNvSpPr>
            <a:spLocks noGrp="1"/>
          </p:cNvSpPr>
          <p:nvPr>
            <p:ph type="title"/>
          </p:nvPr>
        </p:nvSpPr>
        <p:spPr/>
        <p:txBody>
          <a:bodyPr>
            <a:normAutofit/>
          </a:bodyPr>
          <a:lstStyle/>
          <a:p>
            <a:r>
              <a:rPr lang="en-US" sz="3200" b="1" u="sng" dirty="0"/>
              <a:t>Queen’s Univ. Major Admission Awards</a:t>
            </a:r>
            <a:endParaRPr lang="en-CA" sz="3200" b="1" u="sng" dirty="0"/>
          </a:p>
        </p:txBody>
      </p:sp>
      <p:sp>
        <p:nvSpPr>
          <p:cNvPr id="3" name="Content Placeholder 2">
            <a:extLst>
              <a:ext uri="{FF2B5EF4-FFF2-40B4-BE49-F238E27FC236}">
                <a16:creationId xmlns:a16="http://schemas.microsoft.com/office/drawing/2014/main" id="{62948AFF-A2A3-4596-AA88-FE04DE49F106}"/>
              </a:ext>
            </a:extLst>
          </p:cNvPr>
          <p:cNvSpPr>
            <a:spLocks noGrp="1"/>
          </p:cNvSpPr>
          <p:nvPr>
            <p:ph idx="1"/>
          </p:nvPr>
        </p:nvSpPr>
        <p:spPr/>
        <p:txBody>
          <a:bodyPr>
            <a:normAutofit/>
          </a:bodyPr>
          <a:lstStyle/>
          <a:p>
            <a:r>
              <a:rPr lang="en-US" dirty="0"/>
              <a:t>Deadline to apply for MAA: </a:t>
            </a:r>
            <a:r>
              <a:rPr lang="en-US" b="1" dirty="0">
                <a:highlight>
                  <a:srgbClr val="FFFF00"/>
                </a:highlight>
              </a:rPr>
              <a:t>Dec. 8, 2023</a:t>
            </a:r>
          </a:p>
          <a:p>
            <a:r>
              <a:rPr lang="en-US" dirty="0"/>
              <a:t>Must apply to Queen’s Univ. no later than </a:t>
            </a:r>
            <a:r>
              <a:rPr lang="en-US" b="1" dirty="0">
                <a:highlight>
                  <a:srgbClr val="FFFF00"/>
                </a:highlight>
              </a:rPr>
              <a:t>Nov. 20, 2023</a:t>
            </a:r>
            <a:r>
              <a:rPr lang="en-US" b="1" dirty="0"/>
              <a:t> </a:t>
            </a:r>
            <a:r>
              <a:rPr lang="en-US" dirty="0"/>
              <a:t>Go to </a:t>
            </a:r>
            <a:r>
              <a:rPr lang="en-CA" dirty="0">
                <a:hlinkClick r:id="rId2"/>
              </a:rPr>
              <a:t>https://www.queensu.ca/studentawards/admission-awards/major-admission-awards</a:t>
            </a:r>
            <a:r>
              <a:rPr lang="en-CA" dirty="0"/>
              <a:t> </a:t>
            </a:r>
          </a:p>
          <a:p>
            <a:r>
              <a:rPr lang="en-CA" sz="2000" dirty="0"/>
              <a:t>QUARMS – Queens U Accelerated Route to Medicine is no longer linked to Chancellors Scholarship application- </a:t>
            </a:r>
            <a:r>
              <a:rPr lang="en-US" sz="2000" dirty="0">
                <a:effectLst/>
              </a:rPr>
              <a:t>The goal of </a:t>
            </a:r>
            <a:r>
              <a:rPr lang="en-US" sz="2000" dirty="0" err="1">
                <a:effectLst/>
              </a:rPr>
              <a:t>QuARMS</a:t>
            </a:r>
            <a:r>
              <a:rPr lang="en-US" sz="2000" dirty="0">
                <a:effectLst/>
              </a:rPr>
              <a:t> is to offer a carefully selected group of up to </a:t>
            </a:r>
            <a:r>
              <a:rPr lang="en-US" sz="2000" b="1" dirty="0">
                <a:effectLst/>
              </a:rPr>
              <a:t>10 outstanding Black and/or Indigenous peoples</a:t>
            </a:r>
            <a:r>
              <a:rPr lang="en-US" sz="2000" dirty="0">
                <a:effectLst/>
              </a:rPr>
              <a:t> that are graduating high school, an exciting and innovative 2-year pathway that culminates with application for admission to the 1st year of Med School at Queen’s.</a:t>
            </a:r>
            <a:r>
              <a:rPr lang="en-US" sz="2000" dirty="0"/>
              <a:t> </a:t>
            </a:r>
          </a:p>
          <a:p>
            <a:pPr marL="0" indent="0">
              <a:buNone/>
            </a:pPr>
            <a:r>
              <a:rPr lang="en-US" sz="2000" dirty="0">
                <a:highlight>
                  <a:srgbClr val="FFFF00"/>
                </a:highlight>
              </a:rPr>
              <a:t> 	Apply via OUAC by Dec. 1 </a:t>
            </a:r>
            <a:r>
              <a:rPr lang="en-US" sz="1800" dirty="0">
                <a:effectLst/>
                <a:hlinkClick r:id="rId3"/>
              </a:rPr>
              <a:t>https://meds.queensu.ca/academics/quarms</a:t>
            </a:r>
            <a:endParaRPr lang="en-US" sz="1800" dirty="0">
              <a:effectLst/>
            </a:endParaRPr>
          </a:p>
          <a:p>
            <a:endParaRPr lang="en-CA" sz="3600" dirty="0"/>
          </a:p>
          <a:p>
            <a:endParaRPr lang="en-CA" sz="2400" dirty="0"/>
          </a:p>
        </p:txBody>
      </p:sp>
    </p:spTree>
    <p:extLst>
      <p:ext uri="{BB962C8B-B14F-4D97-AF65-F5344CB8AC3E}">
        <p14:creationId xmlns:p14="http://schemas.microsoft.com/office/powerpoint/2010/main" val="16654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UBC Major Entrance Awards</a:t>
            </a:r>
          </a:p>
        </p:txBody>
      </p:sp>
      <p:sp>
        <p:nvSpPr>
          <p:cNvPr id="3" name="Content Placeholder 2"/>
          <p:cNvSpPr>
            <a:spLocks noGrp="1"/>
          </p:cNvSpPr>
          <p:nvPr>
            <p:ph idx="1"/>
          </p:nvPr>
        </p:nvSpPr>
        <p:spPr>
          <a:xfrm>
            <a:off x="978195" y="1417638"/>
            <a:ext cx="9232605" cy="4983162"/>
          </a:xfrm>
        </p:spPr>
        <p:txBody>
          <a:bodyPr>
            <a:normAutofit/>
          </a:bodyPr>
          <a:lstStyle/>
          <a:p>
            <a:pPr marL="0" indent="0">
              <a:buNone/>
            </a:pPr>
            <a:r>
              <a:rPr lang="en-US" sz="2400" b="1" u="sng" dirty="0"/>
              <a:t>UBC Presidential Scholars Award </a:t>
            </a:r>
            <a:r>
              <a:rPr lang="en-US" sz="1800" b="1" dirty="0"/>
              <a:t>(academic/leadership)</a:t>
            </a:r>
            <a:endParaRPr lang="en-US" sz="2400" dirty="0"/>
          </a:p>
          <a:p>
            <a:pPr marL="0" indent="0">
              <a:buNone/>
            </a:pPr>
            <a:r>
              <a:rPr lang="en-CA" sz="2400" dirty="0"/>
              <a:t>Students will be automatically considered for this award if they apply to UBC through the online application by </a:t>
            </a:r>
            <a:r>
              <a:rPr lang="en-CA" sz="2400" b="1" dirty="0">
                <a:highlight>
                  <a:srgbClr val="FFFF00"/>
                </a:highlight>
              </a:rPr>
              <a:t>December 1 each year</a:t>
            </a:r>
            <a:endParaRPr lang="en-CA" sz="2400" dirty="0">
              <a:highlight>
                <a:srgbClr val="FFFF00"/>
              </a:highlight>
            </a:endParaRPr>
          </a:p>
          <a:p>
            <a:pPr marL="914400" lvl="2" indent="0">
              <a:buNone/>
            </a:pPr>
            <a:endParaRPr lang="en-US" sz="1400" b="1" u="sng" dirty="0"/>
          </a:p>
          <a:p>
            <a:pPr marL="0" indent="0">
              <a:buNone/>
            </a:pPr>
            <a:r>
              <a:rPr lang="en-US" sz="2400" b="1" u="sng" dirty="0"/>
              <a:t>Centennial Scholars Entrance Award 80K </a:t>
            </a:r>
            <a:r>
              <a:rPr lang="en-US" sz="1800" b="1" dirty="0"/>
              <a:t>(</a:t>
            </a:r>
            <a:r>
              <a:rPr lang="en-US" sz="1800" dirty="0"/>
              <a:t>based on </a:t>
            </a:r>
            <a:r>
              <a:rPr lang="en-US" sz="1800" b="1" dirty="0"/>
              <a:t>financial need </a:t>
            </a:r>
            <a:r>
              <a:rPr lang="en-US" sz="1800" dirty="0"/>
              <a:t>and still be a strong academic student who is involved and meet all UBC admission requirements</a:t>
            </a:r>
            <a:r>
              <a:rPr lang="en-US" sz="1800" b="1" dirty="0"/>
              <a:t>)</a:t>
            </a:r>
          </a:p>
          <a:p>
            <a:pPr marL="914400" lvl="2" indent="0">
              <a:buNone/>
            </a:pPr>
            <a:r>
              <a:rPr lang="en-US" dirty="0"/>
              <a:t>Application is required and due </a:t>
            </a:r>
            <a:r>
              <a:rPr lang="en-US" b="1" dirty="0">
                <a:highlight>
                  <a:srgbClr val="FFFF00"/>
                </a:highlight>
              </a:rPr>
              <a:t>December 1</a:t>
            </a:r>
          </a:p>
          <a:p>
            <a:pPr marL="914400" lvl="2" indent="0">
              <a:buNone/>
            </a:pPr>
            <a:r>
              <a:rPr lang="en-US" dirty="0">
                <a:highlight>
                  <a:srgbClr val="FFFF00"/>
                </a:highlight>
              </a:rPr>
              <a:t>Application form </a:t>
            </a:r>
            <a:r>
              <a:rPr lang="en-US" b="1" dirty="0">
                <a:highlight>
                  <a:srgbClr val="FFFF00"/>
                </a:highlight>
              </a:rPr>
              <a:t>(open Oct. 1)</a:t>
            </a:r>
          </a:p>
          <a:p>
            <a:pPr marL="0" indent="0">
              <a:buNone/>
            </a:pPr>
            <a:endParaRPr lang="en-US" sz="1200" dirty="0"/>
          </a:p>
          <a:p>
            <a:pPr marL="0" indent="0">
              <a:buNone/>
            </a:pPr>
            <a:r>
              <a:rPr lang="en-US" sz="2400" b="1" dirty="0"/>
              <a:t>Scholarships for international students: </a:t>
            </a:r>
            <a:r>
              <a:rPr lang="en-US" sz="2400" dirty="0"/>
              <a:t>apply to UBC by </a:t>
            </a:r>
            <a:r>
              <a:rPr lang="en-US" sz="2400" b="1" dirty="0">
                <a:highlight>
                  <a:srgbClr val="FFFF00"/>
                </a:highlight>
              </a:rPr>
              <a:t>Jan. 15, 2024 </a:t>
            </a:r>
            <a:r>
              <a:rPr lang="en-US" sz="2400" dirty="0"/>
              <a:t>to be automatically considered.</a:t>
            </a:r>
          </a:p>
          <a:p>
            <a:pPr marL="0" indent="0">
              <a:buNone/>
            </a:pPr>
            <a:r>
              <a:rPr lang="en-US" sz="2400" b="1" dirty="0"/>
              <a:t>Awards for Aboriginal students: </a:t>
            </a:r>
            <a:r>
              <a:rPr lang="en-US" sz="2400" dirty="0"/>
              <a:t>must self-identify on UBC application.</a:t>
            </a:r>
            <a:endParaRPr lang="en-US" sz="2400" b="1" dirty="0"/>
          </a:p>
        </p:txBody>
      </p:sp>
    </p:spTree>
    <p:extLst>
      <p:ext uri="{BB962C8B-B14F-4D97-AF65-F5344CB8AC3E}">
        <p14:creationId xmlns:p14="http://schemas.microsoft.com/office/powerpoint/2010/main" val="364877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C3A7-F76B-8393-F581-25E61BF43A27}"/>
              </a:ext>
            </a:extLst>
          </p:cNvPr>
          <p:cNvSpPr>
            <a:spLocks noGrp="1"/>
          </p:cNvSpPr>
          <p:nvPr>
            <p:ph type="title"/>
          </p:nvPr>
        </p:nvSpPr>
        <p:spPr>
          <a:xfrm>
            <a:off x="838200" y="1113183"/>
            <a:ext cx="10515600" cy="577505"/>
          </a:xfrm>
        </p:spPr>
        <p:txBody>
          <a:bodyPr>
            <a:normAutofit fontScale="90000"/>
          </a:bodyPr>
          <a:lstStyle/>
          <a:p>
            <a:r>
              <a:rPr lang="en-US" sz="4000" u="sng" dirty="0"/>
              <a:t>SFU Entrance Awards</a:t>
            </a:r>
            <a:br>
              <a:rPr lang="en-US" dirty="0"/>
            </a:br>
            <a:endParaRPr lang="en-CA" dirty="0"/>
          </a:p>
        </p:txBody>
      </p:sp>
      <p:sp>
        <p:nvSpPr>
          <p:cNvPr id="3" name="Content Placeholder 2">
            <a:extLst>
              <a:ext uri="{FF2B5EF4-FFF2-40B4-BE49-F238E27FC236}">
                <a16:creationId xmlns:a16="http://schemas.microsoft.com/office/drawing/2014/main" id="{EFFA1444-EEB9-9511-42BB-0E49FCC4C42A}"/>
              </a:ext>
            </a:extLst>
          </p:cNvPr>
          <p:cNvSpPr>
            <a:spLocks noGrp="1"/>
          </p:cNvSpPr>
          <p:nvPr>
            <p:ph idx="1"/>
          </p:nvPr>
        </p:nvSpPr>
        <p:spPr/>
        <p:txBody>
          <a:bodyPr>
            <a:normAutofit/>
          </a:bodyPr>
          <a:lstStyle/>
          <a:p>
            <a:r>
              <a:rPr lang="en-US" b="0" i="0" dirty="0">
                <a:effectLst/>
                <a:latin typeface="DINWebBold"/>
              </a:rPr>
              <a:t>High School Entrance Scholarships, Awards, and Bursaries are only available to applicants applying to SFU for the Fall.</a:t>
            </a:r>
          </a:p>
          <a:p>
            <a:pPr marL="0" indent="0">
              <a:buNone/>
            </a:pPr>
            <a:r>
              <a:rPr lang="en-US" b="0" i="0" dirty="0">
                <a:solidFill>
                  <a:srgbClr val="FF0000"/>
                </a:solidFill>
                <a:effectLst/>
                <a:latin typeface="DINWebBold"/>
              </a:rPr>
              <a:t>The Fall 2024 </a:t>
            </a:r>
            <a:r>
              <a:rPr lang="en-US" b="1" i="0" dirty="0">
                <a:solidFill>
                  <a:srgbClr val="FF0000"/>
                </a:solidFill>
                <a:effectLst/>
                <a:latin typeface="DINWebBold"/>
              </a:rPr>
              <a:t>Undergraduate Scholars Entrance Scholarships application </a:t>
            </a:r>
            <a:r>
              <a:rPr lang="en-US" b="0" i="0" dirty="0">
                <a:solidFill>
                  <a:srgbClr val="FF0000"/>
                </a:solidFill>
                <a:effectLst/>
                <a:latin typeface="DINWebBold"/>
              </a:rPr>
              <a:t>is </a:t>
            </a:r>
            <a:r>
              <a:rPr lang="en-US" b="0" i="0" dirty="0">
                <a:solidFill>
                  <a:srgbClr val="FF0000"/>
                </a:solidFill>
                <a:effectLst/>
                <a:highlight>
                  <a:srgbClr val="FFFF00"/>
                </a:highlight>
                <a:latin typeface="DINWebBold"/>
              </a:rPr>
              <a:t>open October 1 - December 15, 2023.</a:t>
            </a:r>
            <a:endParaRPr lang="en-CA" dirty="0"/>
          </a:p>
          <a:p>
            <a:pPr marL="0" indent="0">
              <a:buNone/>
            </a:pPr>
            <a:r>
              <a:rPr lang="en-US" sz="2200" b="0" i="0" dirty="0">
                <a:solidFill>
                  <a:srgbClr val="000000"/>
                </a:solidFill>
                <a:effectLst/>
                <a:latin typeface="Cambria" panose="02040503050406030204" pitchFamily="18" charset="0"/>
              </a:rPr>
              <a:t>The Undergraduate Scholars Entrance Scholarship </a:t>
            </a:r>
            <a:r>
              <a:rPr lang="en-US" sz="2200" b="1" i="0" dirty="0">
                <a:solidFill>
                  <a:srgbClr val="000000"/>
                </a:solidFill>
                <a:effectLst/>
                <a:latin typeface="Cambria" panose="02040503050406030204" pitchFamily="18" charset="0"/>
              </a:rPr>
              <a:t>(USES) </a:t>
            </a:r>
            <a:r>
              <a:rPr lang="en-US" sz="2200" b="0" i="0" dirty="0">
                <a:solidFill>
                  <a:srgbClr val="000000"/>
                </a:solidFill>
                <a:effectLst/>
                <a:latin typeface="Cambria" panose="02040503050406030204" pitchFamily="18" charset="0"/>
              </a:rPr>
              <a:t>Program is designed to attract both </a:t>
            </a:r>
            <a:r>
              <a:rPr lang="en-US" sz="2200" b="1" i="0" dirty="0">
                <a:solidFill>
                  <a:srgbClr val="000000"/>
                </a:solidFill>
                <a:effectLst/>
                <a:latin typeface="Cambria" panose="02040503050406030204" pitchFamily="18" charset="0"/>
              </a:rPr>
              <a:t>domestic and international</a:t>
            </a:r>
            <a:r>
              <a:rPr lang="en-US" sz="2200" b="0" i="0" dirty="0">
                <a:solidFill>
                  <a:srgbClr val="000000"/>
                </a:solidFill>
                <a:effectLst/>
                <a:latin typeface="Cambria" panose="02040503050406030204" pitchFamily="18" charset="0"/>
              </a:rPr>
              <a:t> high school applicants who demonstrate potential to enrich the university community through ongoing academic and community contributions. The USES Program has a number of scholarships that range in value from $20,000 to $140,000. Eligible applicants will be considered for all USES Program scholarships </a:t>
            </a:r>
            <a:r>
              <a:rPr lang="en-US" sz="2200" b="1" i="0" dirty="0">
                <a:solidFill>
                  <a:srgbClr val="000000"/>
                </a:solidFill>
                <a:effectLst/>
                <a:latin typeface="Cambria" panose="02040503050406030204" pitchFamily="18" charset="0"/>
              </a:rPr>
              <a:t>based on one application. </a:t>
            </a:r>
          </a:p>
          <a:p>
            <a:pPr marL="0" indent="0">
              <a:buNone/>
            </a:pPr>
            <a:r>
              <a:rPr lang="en-CA" sz="2200" dirty="0"/>
              <a:t>Other Entrance Scholarships may require individual applications.</a:t>
            </a:r>
          </a:p>
        </p:txBody>
      </p:sp>
    </p:spTree>
    <p:extLst>
      <p:ext uri="{BB962C8B-B14F-4D97-AF65-F5344CB8AC3E}">
        <p14:creationId xmlns:p14="http://schemas.microsoft.com/office/powerpoint/2010/main" val="17309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1EC7-5F53-4EC6-96BC-B1FF09F9160B}"/>
              </a:ext>
            </a:extLst>
          </p:cNvPr>
          <p:cNvSpPr>
            <a:spLocks noGrp="1"/>
          </p:cNvSpPr>
          <p:nvPr>
            <p:ph type="title"/>
          </p:nvPr>
        </p:nvSpPr>
        <p:spPr>
          <a:xfrm>
            <a:off x="570571" y="500062"/>
            <a:ext cx="10515600" cy="1325563"/>
          </a:xfrm>
        </p:spPr>
        <p:txBody>
          <a:bodyPr>
            <a:normAutofit/>
          </a:bodyPr>
          <a:lstStyle/>
          <a:p>
            <a:pPr algn="ctr"/>
            <a:r>
              <a:rPr lang="en-US" b="1" u="sng" dirty="0">
                <a:latin typeface="+mn-lt"/>
              </a:rPr>
              <a:t>What can you do now – prepare and start:</a:t>
            </a:r>
            <a:br>
              <a:rPr lang="en-US" b="1" dirty="0"/>
            </a:br>
            <a:endParaRPr lang="en-CA" sz="3600" b="1" dirty="0"/>
          </a:p>
        </p:txBody>
      </p:sp>
      <p:sp>
        <p:nvSpPr>
          <p:cNvPr id="3" name="Content Placeholder 2">
            <a:extLst>
              <a:ext uri="{FF2B5EF4-FFF2-40B4-BE49-F238E27FC236}">
                <a16:creationId xmlns:a16="http://schemas.microsoft.com/office/drawing/2014/main" id="{39ED0121-636A-4F0B-B921-B1F7BBCC42FC}"/>
              </a:ext>
            </a:extLst>
          </p:cNvPr>
          <p:cNvSpPr>
            <a:spLocks noGrp="1"/>
          </p:cNvSpPr>
          <p:nvPr>
            <p:ph idx="1"/>
          </p:nvPr>
        </p:nvSpPr>
        <p:spPr>
          <a:xfrm>
            <a:off x="570571" y="1679851"/>
            <a:ext cx="10515600" cy="4351338"/>
          </a:xfrm>
        </p:spPr>
        <p:txBody>
          <a:bodyPr>
            <a:normAutofit fontScale="92500" lnSpcReduction="10000"/>
          </a:bodyPr>
          <a:lstStyle/>
          <a:p>
            <a:pPr marL="0" indent="0">
              <a:buNone/>
            </a:pPr>
            <a:r>
              <a:rPr lang="en-US" sz="2800" b="1" dirty="0"/>
              <a:t>Register</a:t>
            </a:r>
            <a:r>
              <a:rPr lang="en-US" sz="2800" dirty="0"/>
              <a:t> for virtual and in-person </a:t>
            </a:r>
            <a:r>
              <a:rPr lang="en-US" sz="2800" b="1" dirty="0"/>
              <a:t>POST-SECONDARY INFO SESSIONS</a:t>
            </a:r>
            <a:r>
              <a:rPr lang="en-US" sz="2800" dirty="0"/>
              <a:t>. </a:t>
            </a:r>
            <a:r>
              <a:rPr lang="en-US" dirty="0"/>
              <a:t>Post-Secondary reps are a wealth of information about </a:t>
            </a:r>
            <a:r>
              <a:rPr lang="en-US" b="1" dirty="0"/>
              <a:t>Financial Aid programs and Entrance Awards.  </a:t>
            </a:r>
            <a:r>
              <a:rPr lang="en-US" sz="2800" b="1" dirty="0"/>
              <a:t>Research</a:t>
            </a:r>
            <a:r>
              <a:rPr lang="en-US" sz="2800" dirty="0"/>
              <a:t> tuition costs and visit financial aid pages.</a:t>
            </a:r>
          </a:p>
          <a:p>
            <a:pPr marL="0" indent="0">
              <a:buNone/>
            </a:pPr>
            <a:r>
              <a:rPr lang="en-US" u="sng" dirty="0"/>
              <a:t>Reminder: </a:t>
            </a:r>
            <a:r>
              <a:rPr lang="en-US" dirty="0"/>
              <a:t>Each Post-Secondary Institution offers its own listings of scholarships and bursaries for applicants.</a:t>
            </a:r>
          </a:p>
          <a:p>
            <a:pPr marL="0" indent="0">
              <a:buNone/>
            </a:pPr>
            <a:r>
              <a:rPr lang="en-US" b="1" dirty="0"/>
              <a:t>Check</a:t>
            </a:r>
            <a:r>
              <a:rPr lang="en-US" dirty="0"/>
              <a:t> the Career Centre website on a regular basis. </a:t>
            </a:r>
          </a:p>
          <a:p>
            <a:pPr marL="0" indent="0">
              <a:buNone/>
            </a:pPr>
            <a:r>
              <a:rPr lang="en-US" b="1" dirty="0"/>
              <a:t>Read </a:t>
            </a:r>
            <a:r>
              <a:rPr lang="en-US" dirty="0"/>
              <a:t>the Centennial Today, </a:t>
            </a:r>
            <a:r>
              <a:rPr lang="en-US" b="1" dirty="0"/>
              <a:t>Follow</a:t>
            </a:r>
            <a:r>
              <a:rPr lang="en-US" dirty="0"/>
              <a:t> us on Instagram @cent43careercentre</a:t>
            </a:r>
          </a:p>
          <a:p>
            <a:pPr marL="0" indent="0">
              <a:buNone/>
            </a:pPr>
            <a:r>
              <a:rPr lang="en-US" b="1" dirty="0"/>
              <a:t>Maintain</a:t>
            </a:r>
            <a:r>
              <a:rPr lang="en-US" dirty="0"/>
              <a:t> a scholarship file.</a:t>
            </a:r>
          </a:p>
          <a:p>
            <a:pPr marL="0" indent="0">
              <a:buNone/>
            </a:pPr>
            <a:r>
              <a:rPr lang="en-US" b="1" dirty="0"/>
              <a:t>Make</a:t>
            </a:r>
            <a:r>
              <a:rPr lang="en-US" dirty="0"/>
              <a:t> sure you have one or two referees/references. </a:t>
            </a:r>
          </a:p>
          <a:p>
            <a:pPr marL="0" indent="0">
              <a:buNone/>
            </a:pPr>
            <a:r>
              <a:rPr lang="en-US" b="1" dirty="0"/>
              <a:t>Complete</a:t>
            </a:r>
            <a:r>
              <a:rPr lang="en-US" dirty="0"/>
              <a:t> your brag sheet to provide to them.</a:t>
            </a:r>
          </a:p>
          <a:p>
            <a:pPr marL="0" indent="0">
              <a:buNone/>
            </a:pPr>
            <a:endParaRPr lang="en-US" dirty="0"/>
          </a:p>
          <a:p>
            <a:pPr marL="0" indent="0">
              <a:buNone/>
            </a:pPr>
            <a:endParaRPr lang="en-CA" dirty="0"/>
          </a:p>
        </p:txBody>
      </p:sp>
      <p:pic>
        <p:nvPicPr>
          <p:cNvPr id="5" name="Picture 4">
            <a:extLst>
              <a:ext uri="{FF2B5EF4-FFF2-40B4-BE49-F238E27FC236}">
                <a16:creationId xmlns:a16="http://schemas.microsoft.com/office/drawing/2014/main" id="{A9412F3A-BE18-457A-9355-0C9E46F10304}"/>
              </a:ext>
            </a:extLst>
          </p:cNvPr>
          <p:cNvPicPr>
            <a:picLocks noChangeAspect="1"/>
          </p:cNvPicPr>
          <p:nvPr/>
        </p:nvPicPr>
        <p:blipFill rotWithShape="1">
          <a:blip r:embed="rId2">
            <a:extLst>
              <a:ext uri="{28A0092B-C50C-407E-A947-70E740481C1C}">
                <a14:useLocalDpi xmlns:a14="http://schemas.microsoft.com/office/drawing/2010/main" val="0"/>
              </a:ext>
            </a:extLst>
          </a:blip>
          <a:srcRect l="792" t="22776" r="-792" b="27175"/>
          <a:stretch/>
        </p:blipFill>
        <p:spPr>
          <a:xfrm>
            <a:off x="7847228" y="4523804"/>
            <a:ext cx="3036849" cy="1646616"/>
          </a:xfrm>
          <a:prstGeom prst="rect">
            <a:avLst/>
          </a:prstGeom>
        </p:spPr>
      </p:pic>
    </p:spTree>
    <p:extLst>
      <p:ext uri="{BB962C8B-B14F-4D97-AF65-F5344CB8AC3E}">
        <p14:creationId xmlns:p14="http://schemas.microsoft.com/office/powerpoint/2010/main" val="69732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6122-D449-8362-487F-84E020FF61DB}"/>
              </a:ext>
            </a:extLst>
          </p:cNvPr>
          <p:cNvSpPr>
            <a:spLocks noGrp="1"/>
          </p:cNvSpPr>
          <p:nvPr>
            <p:ph type="title"/>
          </p:nvPr>
        </p:nvSpPr>
        <p:spPr/>
        <p:txBody>
          <a:bodyPr/>
          <a:lstStyle/>
          <a:p>
            <a:endParaRPr lang="en-CA"/>
          </a:p>
        </p:txBody>
      </p:sp>
      <p:pic>
        <p:nvPicPr>
          <p:cNvPr id="5" name="Content Placeholder 4" descr="A screenshot of a computer">
            <a:extLst>
              <a:ext uri="{FF2B5EF4-FFF2-40B4-BE49-F238E27FC236}">
                <a16:creationId xmlns:a16="http://schemas.microsoft.com/office/drawing/2014/main" id="{3FFA25C9-171B-7054-59DC-B96DE0E64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0417"/>
            <a:ext cx="12524198" cy="7488444"/>
          </a:xfrm>
        </p:spPr>
      </p:pic>
    </p:spTree>
    <p:extLst>
      <p:ext uri="{BB962C8B-B14F-4D97-AF65-F5344CB8AC3E}">
        <p14:creationId xmlns:p14="http://schemas.microsoft.com/office/powerpoint/2010/main" val="133750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br>
              <a:rPr lang="en-US" altLang="en-US" b="1" dirty="0">
                <a:latin typeface="+mn-lt"/>
              </a:rPr>
            </a:br>
            <a:r>
              <a:rPr lang="en-US" b="1" u="sng" dirty="0">
                <a:latin typeface="+mn-lt"/>
              </a:rPr>
              <a:t>Notes about applying: </a:t>
            </a:r>
            <a:br>
              <a:rPr lang="en-US" b="1" u="sng" dirty="0"/>
            </a:br>
            <a:r>
              <a:rPr lang="en-US" altLang="en-US" sz="2700" b="1" dirty="0"/>
              <a:t>Follow the instructions!  Do not apply if you do not meet ALL criteria.</a:t>
            </a:r>
            <a:br>
              <a:rPr lang="en-US" altLang="en-US" b="1" dirty="0"/>
            </a:br>
            <a:endParaRPr lang="en-US" altLang="en-US" b="1" u="sng" dirty="0"/>
          </a:p>
        </p:txBody>
      </p:sp>
      <p:sp>
        <p:nvSpPr>
          <p:cNvPr id="15363" name="Content Placeholder 2"/>
          <p:cNvSpPr>
            <a:spLocks noGrp="1"/>
          </p:cNvSpPr>
          <p:nvPr>
            <p:ph idx="1"/>
          </p:nvPr>
        </p:nvSpPr>
        <p:spPr>
          <a:xfrm>
            <a:off x="615345" y="1690688"/>
            <a:ext cx="10643930" cy="4214326"/>
          </a:xfrm>
        </p:spPr>
        <p:txBody>
          <a:bodyPr>
            <a:noAutofit/>
          </a:bodyPr>
          <a:lstStyle/>
          <a:p>
            <a:pPr marL="0" indent="0" algn="ctr">
              <a:buNone/>
            </a:pPr>
            <a:r>
              <a:rPr lang="en-US" altLang="en-US" b="1" dirty="0">
                <a:solidFill>
                  <a:srgbClr val="FF0000"/>
                </a:solidFill>
                <a:highlight>
                  <a:srgbClr val="FFFF00"/>
                </a:highlight>
              </a:rPr>
              <a:t>The number one complaint about applications  - </a:t>
            </a:r>
          </a:p>
          <a:p>
            <a:pPr marL="0" indent="0" algn="ctr">
              <a:buNone/>
            </a:pPr>
            <a:r>
              <a:rPr lang="en-US" altLang="en-US" b="1" dirty="0">
                <a:solidFill>
                  <a:srgbClr val="FF0000"/>
                </a:solidFill>
                <a:highlight>
                  <a:srgbClr val="FFFF00"/>
                </a:highlight>
              </a:rPr>
              <a:t>is students </a:t>
            </a:r>
            <a:r>
              <a:rPr lang="en-US" altLang="en-US" b="1" i="1" dirty="0">
                <a:solidFill>
                  <a:srgbClr val="FF0000"/>
                </a:solidFill>
                <a:highlight>
                  <a:srgbClr val="FFFF00"/>
                </a:highlight>
              </a:rPr>
              <a:t>DON’T ANSWER THE QUESTION!</a:t>
            </a:r>
          </a:p>
          <a:p>
            <a:pPr marL="0" indent="0" algn="ctr">
              <a:buNone/>
            </a:pPr>
            <a:r>
              <a:rPr lang="en-US" altLang="en-US" sz="2400" b="1" i="1" dirty="0">
                <a:solidFill>
                  <a:srgbClr val="FF0000"/>
                </a:solidFill>
                <a:highlight>
                  <a:srgbClr val="FFFF00"/>
                </a:highlight>
              </a:rPr>
              <a:t>Show the donor how you meet the criteria. </a:t>
            </a:r>
          </a:p>
          <a:p>
            <a:r>
              <a:rPr lang="en-US" altLang="en-US" dirty="0"/>
              <a:t>Prioritize your applications by deadline and the expected value</a:t>
            </a:r>
          </a:p>
          <a:p>
            <a:r>
              <a:rPr lang="en-US" altLang="en-US" dirty="0"/>
              <a:t>Use a calendar and checklist to get organized</a:t>
            </a:r>
          </a:p>
          <a:p>
            <a:r>
              <a:rPr lang="en-US" altLang="en-US" dirty="0"/>
              <a:t>Tailor your application /essay to the donor’s goals and criteria</a:t>
            </a:r>
          </a:p>
          <a:p>
            <a:r>
              <a:rPr lang="en-CA" altLang="en-US" b="1" u="sng" dirty="0"/>
              <a:t>Know your competition/candidate pool</a:t>
            </a:r>
            <a:r>
              <a:rPr lang="en-CA" altLang="en-US" dirty="0"/>
              <a:t>: </a:t>
            </a:r>
            <a:r>
              <a:rPr lang="en-US" altLang="en-US" dirty="0"/>
              <a:t>is it</a:t>
            </a:r>
            <a:r>
              <a:rPr lang="en-US" altLang="en-US" sz="2400" dirty="0"/>
              <a:t> SCHOOL-BASED, LOCAL, PROVINCE WIDE, NATIONAL?  </a:t>
            </a:r>
            <a:r>
              <a:rPr lang="en-US" altLang="en-US" i="1" dirty="0"/>
              <a:t>(</a:t>
            </a:r>
            <a:r>
              <a:rPr lang="en-US" altLang="en-US" b="1" i="1" dirty="0"/>
              <a:t>Centennial</a:t>
            </a:r>
            <a:r>
              <a:rPr lang="en-US" altLang="en-US" i="1" dirty="0"/>
              <a:t> </a:t>
            </a:r>
            <a:r>
              <a:rPr lang="en-US" altLang="en-US" dirty="0"/>
              <a:t>vs </a:t>
            </a:r>
            <a:r>
              <a:rPr lang="en-US" altLang="en-US" b="1" i="1" dirty="0"/>
              <a:t>Coquitlam </a:t>
            </a:r>
            <a:r>
              <a:rPr lang="en-US" altLang="en-US" dirty="0"/>
              <a:t>vs </a:t>
            </a:r>
            <a:r>
              <a:rPr lang="en-US" altLang="en-US" b="1" dirty="0"/>
              <a:t>BC</a:t>
            </a:r>
            <a:r>
              <a:rPr lang="en-US" altLang="en-US" dirty="0"/>
              <a:t> vs </a:t>
            </a:r>
            <a:r>
              <a:rPr lang="en-US" altLang="en-US" b="1" i="1" dirty="0"/>
              <a:t>Canada</a:t>
            </a:r>
            <a:r>
              <a:rPr lang="en-US" altLang="en-US" b="1" dirty="0"/>
              <a:t>)</a:t>
            </a:r>
          </a:p>
          <a:p>
            <a:pPr marL="457200" lvl="1" indent="0" algn="ctr">
              <a:buNone/>
            </a:pPr>
            <a:r>
              <a:rPr lang="en-US" altLang="en-US" b="1" dirty="0"/>
              <a:t>Local/Community awards have the best odds! </a:t>
            </a:r>
          </a:p>
          <a:p>
            <a:endParaRPr lang="en-US" altLang="en-US" sz="3200" dirty="0"/>
          </a:p>
        </p:txBody>
      </p:sp>
      <p:pic>
        <p:nvPicPr>
          <p:cNvPr id="2" name="Picture 1">
            <a:extLst>
              <a:ext uri="{FF2B5EF4-FFF2-40B4-BE49-F238E27FC236}">
                <a16:creationId xmlns:a16="http://schemas.microsoft.com/office/drawing/2014/main" id="{43D1F61D-4686-4C8B-A741-9E212B8237B8}"/>
              </a:ext>
            </a:extLst>
          </p:cNvPr>
          <p:cNvPicPr>
            <a:picLocks noChangeAspect="1"/>
          </p:cNvPicPr>
          <p:nvPr/>
        </p:nvPicPr>
        <p:blipFill>
          <a:blip r:embed="rId3"/>
          <a:stretch>
            <a:fillRect/>
          </a:stretch>
        </p:blipFill>
        <p:spPr>
          <a:xfrm>
            <a:off x="9446502" y="350840"/>
            <a:ext cx="1822648" cy="1199664"/>
          </a:xfrm>
          <a:prstGeom prst="rect">
            <a:avLst/>
          </a:prstGeom>
        </p:spPr>
      </p:pic>
    </p:spTree>
    <p:extLst>
      <p:ext uri="{BB962C8B-B14F-4D97-AF65-F5344CB8AC3E}">
        <p14:creationId xmlns:p14="http://schemas.microsoft.com/office/powerpoint/2010/main" val="185468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415395"/>
            <a:ext cx="8848740" cy="1400530"/>
          </a:xfrm>
        </p:spPr>
        <p:txBody>
          <a:bodyPr/>
          <a:lstStyle/>
          <a:p>
            <a:r>
              <a:rPr lang="en-US" b="1" u="sng" dirty="0">
                <a:latin typeface="+mn-lt"/>
              </a:rPr>
              <a:t>The process is ongoing all year: </a:t>
            </a:r>
            <a:br>
              <a:rPr lang="en-US" b="1" u="sng" dirty="0"/>
            </a:br>
            <a:endParaRPr lang="en-US" altLang="en-US" sz="3600" dirty="0"/>
          </a:p>
        </p:txBody>
      </p:sp>
      <p:sp>
        <p:nvSpPr>
          <p:cNvPr id="39939" name="Content Placeholder 2"/>
          <p:cNvSpPr>
            <a:spLocks noGrp="1"/>
          </p:cNvSpPr>
          <p:nvPr>
            <p:ph idx="1"/>
          </p:nvPr>
        </p:nvSpPr>
        <p:spPr>
          <a:xfrm>
            <a:off x="838200" y="1600200"/>
            <a:ext cx="10515600" cy="4576763"/>
          </a:xfrm>
        </p:spPr>
        <p:txBody>
          <a:bodyPr>
            <a:normAutofit fontScale="85000" lnSpcReduction="20000"/>
          </a:bodyPr>
          <a:lstStyle/>
          <a:p>
            <a:r>
              <a:rPr lang="en-CA" altLang="en-US" sz="3600" b="1" dirty="0"/>
              <a:t>Search</a:t>
            </a:r>
            <a:r>
              <a:rPr lang="en-CA" altLang="en-US" sz="3600" dirty="0"/>
              <a:t>: which awards match your criteria?</a:t>
            </a:r>
          </a:p>
          <a:p>
            <a:r>
              <a:rPr lang="en-CA" altLang="en-US" sz="3600" b="1" dirty="0"/>
              <a:t>Apply, apply, apply</a:t>
            </a:r>
            <a:r>
              <a:rPr lang="en-CA" altLang="en-US" sz="3600" dirty="0"/>
              <a:t>! Be aware of deadlines!</a:t>
            </a:r>
          </a:p>
          <a:p>
            <a:r>
              <a:rPr lang="en-CA" altLang="en-US" sz="3600" dirty="0"/>
              <a:t>Be clear and </a:t>
            </a:r>
            <a:r>
              <a:rPr lang="en-CA" altLang="en-US" sz="3600" b="1" dirty="0"/>
              <a:t>concise</a:t>
            </a:r>
            <a:r>
              <a:rPr lang="en-CA" altLang="en-US" sz="3600" dirty="0"/>
              <a:t> in your application. Use word counts to your advantage</a:t>
            </a:r>
          </a:p>
          <a:p>
            <a:r>
              <a:rPr lang="en-CA" altLang="en-US" sz="3600" dirty="0"/>
              <a:t>Have you essay proof-</a:t>
            </a:r>
            <a:r>
              <a:rPr lang="en-CA" altLang="en-US" sz="3600" dirty="0" err="1"/>
              <a:t>read,and</a:t>
            </a:r>
            <a:r>
              <a:rPr lang="en-CA" altLang="en-US" sz="3600" dirty="0"/>
              <a:t> seek feedback well in advance of the due date. </a:t>
            </a:r>
            <a:r>
              <a:rPr lang="en-CA" altLang="en-US" sz="3600" b="1" dirty="0"/>
              <a:t>Edit. Edit,. Edit.</a:t>
            </a:r>
          </a:p>
          <a:p>
            <a:r>
              <a:rPr lang="en-CA" altLang="en-US" sz="3600" b="1" dirty="0"/>
              <a:t>Do not use companies like Grant me – </a:t>
            </a:r>
            <a:r>
              <a:rPr lang="en-CA" altLang="en-US" sz="3600" dirty="0"/>
              <a:t>Donors may disqualify/penalize you.</a:t>
            </a:r>
          </a:p>
          <a:p>
            <a:r>
              <a:rPr lang="en-CA" altLang="en-US" sz="3600" dirty="0"/>
              <a:t>In the essay, </a:t>
            </a:r>
            <a:r>
              <a:rPr lang="en-CA" altLang="en-US" sz="3600" i="1" dirty="0"/>
              <a:t>relate to the donor. </a:t>
            </a:r>
            <a:r>
              <a:rPr lang="en-CA" altLang="en-US" sz="3600" dirty="0"/>
              <a:t>This is your time to shine! Answer any questions. Highlight what experiences you have that make you stand out!</a:t>
            </a:r>
          </a:p>
        </p:txBody>
      </p:sp>
    </p:spTree>
    <p:extLst>
      <p:ext uri="{BB962C8B-B14F-4D97-AF65-F5344CB8AC3E}">
        <p14:creationId xmlns:p14="http://schemas.microsoft.com/office/powerpoint/2010/main" val="193072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mn-lt"/>
              </a:rPr>
              <a:t>Where can you find scholarships?</a:t>
            </a:r>
          </a:p>
        </p:txBody>
      </p:sp>
      <p:sp>
        <p:nvSpPr>
          <p:cNvPr id="3" name="Content Placeholder 2"/>
          <p:cNvSpPr>
            <a:spLocks noGrp="1"/>
          </p:cNvSpPr>
          <p:nvPr>
            <p:ph idx="1"/>
          </p:nvPr>
        </p:nvSpPr>
        <p:spPr/>
        <p:txBody>
          <a:bodyPr>
            <a:normAutofit/>
          </a:bodyPr>
          <a:lstStyle/>
          <a:p>
            <a:r>
              <a:rPr lang="en-US" dirty="0"/>
              <a:t>The </a:t>
            </a:r>
            <a:r>
              <a:rPr lang="en-US" b="1" dirty="0"/>
              <a:t>Career Centre Website - </a:t>
            </a:r>
            <a:r>
              <a:rPr lang="en-US" dirty="0"/>
              <a:t>Scholarships are updated and available on in the </a:t>
            </a:r>
            <a:r>
              <a:rPr lang="en-US" b="1" dirty="0"/>
              <a:t>Financial Aid page</a:t>
            </a:r>
            <a:r>
              <a:rPr lang="en-US" dirty="0"/>
              <a:t>. </a:t>
            </a:r>
          </a:p>
          <a:p>
            <a:r>
              <a:rPr lang="en-US" b="1" dirty="0"/>
              <a:t>Financial Aid Booklet </a:t>
            </a:r>
            <a:r>
              <a:rPr lang="en-US" dirty="0"/>
              <a:t>will be uploaded on the Financial Aid page on the Career Centre site.</a:t>
            </a:r>
          </a:p>
          <a:p>
            <a:r>
              <a:rPr lang="en-US" dirty="0"/>
              <a:t>The </a:t>
            </a:r>
            <a:r>
              <a:rPr lang="en-US" b="1" dirty="0"/>
              <a:t>Centennial Today</a:t>
            </a:r>
            <a:r>
              <a:rPr lang="en-US" dirty="0"/>
              <a:t>, Career Office, Bulletin Boards, School App</a:t>
            </a:r>
            <a:endParaRPr lang="en-US" b="1" dirty="0"/>
          </a:p>
          <a:p>
            <a:r>
              <a:rPr lang="en-US" b="1" dirty="0"/>
              <a:t>Sign up </a:t>
            </a:r>
            <a:r>
              <a:rPr lang="en-US" dirty="0"/>
              <a:t>for a variety of search engines – Links on career site</a:t>
            </a:r>
          </a:p>
          <a:p>
            <a:r>
              <a:rPr lang="en-US" b="1" dirty="0"/>
              <a:t>Ask </a:t>
            </a:r>
            <a:r>
              <a:rPr lang="en-US" dirty="0"/>
              <a:t>your parents/co-workers/friends about scholarships they may know of.  (Unions, Community clubs, Sport associations, Cultural etc.)</a:t>
            </a:r>
            <a:endParaRPr lang="en-US" b="1" dirty="0"/>
          </a:p>
          <a:p>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1016421"/>
            <a:ext cx="10515600" cy="1325563"/>
          </a:xfrm>
        </p:spPr>
        <p:txBody>
          <a:bodyPr>
            <a:normAutofit fontScale="90000"/>
          </a:bodyPr>
          <a:lstStyle/>
          <a:p>
            <a:br>
              <a:rPr lang="en-US" altLang="en-US" b="1" dirty="0"/>
            </a:br>
            <a:r>
              <a:rPr lang="en-US" altLang="en-US" b="1" dirty="0"/>
              <a:t>Strategies for Winning Scholarships </a:t>
            </a:r>
            <a:br>
              <a:rPr lang="en-US" altLang="en-US" b="1" dirty="0"/>
            </a:br>
            <a:br>
              <a:rPr lang="en-US" altLang="en-US" b="1" dirty="0"/>
            </a:br>
            <a:br>
              <a:rPr lang="en-US" altLang="en-US" dirty="0"/>
            </a:br>
            <a:br>
              <a:rPr lang="en-US" altLang="en-US" b="1" dirty="0"/>
            </a:br>
            <a:endParaRPr lang="en-US" altLang="en-US" dirty="0"/>
          </a:p>
        </p:txBody>
      </p:sp>
      <p:sp>
        <p:nvSpPr>
          <p:cNvPr id="11267" name="Content Placeholder 2"/>
          <p:cNvSpPr>
            <a:spLocks noGrp="1"/>
          </p:cNvSpPr>
          <p:nvPr>
            <p:ph idx="1"/>
          </p:nvPr>
        </p:nvSpPr>
        <p:spPr>
          <a:xfrm>
            <a:off x="839754" y="2341984"/>
            <a:ext cx="10515599" cy="3965510"/>
          </a:xfrm>
        </p:spPr>
        <p:txBody>
          <a:bodyPr>
            <a:noAutofit/>
          </a:bodyPr>
          <a:lstStyle/>
          <a:p>
            <a:pPr lvl="1"/>
            <a:r>
              <a:rPr lang="en-US" altLang="en-US" sz="3200" dirty="0"/>
              <a:t>Overall, 25% of graduating students never apply!</a:t>
            </a:r>
          </a:p>
          <a:p>
            <a:pPr lvl="1"/>
            <a:r>
              <a:rPr lang="en-US" altLang="en-US" sz="3200" dirty="0"/>
              <a:t>It gets easier after your first few applications!</a:t>
            </a:r>
          </a:p>
          <a:p>
            <a:pPr lvl="1"/>
            <a:r>
              <a:rPr lang="en-US" altLang="en-US" sz="3200" dirty="0"/>
              <a:t>Even among talented students, winning money involves a bit of luck, not just skill</a:t>
            </a:r>
          </a:p>
          <a:p>
            <a:pPr lvl="1"/>
            <a:r>
              <a:rPr lang="en-US" altLang="en-US" sz="3200" dirty="0"/>
              <a:t>To win more scholarships, apply to more scholarships, but </a:t>
            </a:r>
            <a:r>
              <a:rPr lang="en-US" altLang="en-US" sz="3200" u="sng" dirty="0"/>
              <a:t>only</a:t>
            </a:r>
            <a:r>
              <a:rPr lang="en-US" altLang="en-US" sz="3200" dirty="0"/>
              <a:t> if you qualify and meet </a:t>
            </a:r>
            <a:r>
              <a:rPr lang="en-US" altLang="en-US" sz="3200" b="1" u="sng" dirty="0"/>
              <a:t>all</a:t>
            </a:r>
            <a:r>
              <a:rPr lang="en-US" altLang="en-US" sz="3200" b="1" dirty="0"/>
              <a:t> </a:t>
            </a:r>
            <a:r>
              <a:rPr lang="en-US" altLang="en-US" sz="3200" b="1" u="sng" dirty="0"/>
              <a:t>criteria</a:t>
            </a:r>
            <a:r>
              <a:rPr lang="en-US" altLang="en-US" sz="3200" dirty="0"/>
              <a:t>!</a:t>
            </a:r>
          </a:p>
          <a:p>
            <a:pPr lvl="1"/>
            <a:r>
              <a:rPr lang="en-US" altLang="en-US" sz="3200" dirty="0"/>
              <a:t>Essays can be reused and tailored to each new application</a:t>
            </a:r>
          </a:p>
        </p:txBody>
      </p:sp>
      <p:pic>
        <p:nvPicPr>
          <p:cNvPr id="4" name="Picture 3" descr="Related image">
            <a:extLst>
              <a:ext uri="{FF2B5EF4-FFF2-40B4-BE49-F238E27FC236}">
                <a16:creationId xmlns:a16="http://schemas.microsoft.com/office/drawing/2014/main" id="{A7817F03-2450-4041-B7B0-57996E2CDC2B}"/>
              </a:ext>
            </a:extLst>
          </p:cNvPr>
          <p:cNvPicPr/>
          <p:nvPr/>
        </p:nvPicPr>
        <p:blipFill rotWithShape="1">
          <a:blip r:embed="rId3" cstate="print">
            <a:extLst>
              <a:ext uri="{28A0092B-C50C-407E-A947-70E740481C1C}">
                <a14:useLocalDpi xmlns:a14="http://schemas.microsoft.com/office/drawing/2010/main" val="0"/>
              </a:ext>
            </a:extLst>
          </a:blip>
          <a:srcRect b="42190"/>
          <a:stretch/>
        </p:blipFill>
        <p:spPr bwMode="auto">
          <a:xfrm>
            <a:off x="8248133" y="798119"/>
            <a:ext cx="2499360" cy="1325563"/>
          </a:xfrm>
          <a:prstGeom prst="rect">
            <a:avLst/>
          </a:prstGeom>
          <a:noFill/>
          <a:ln>
            <a:noFill/>
          </a:ln>
        </p:spPr>
      </p:pic>
    </p:spTree>
    <p:extLst>
      <p:ext uri="{BB962C8B-B14F-4D97-AF65-F5344CB8AC3E}">
        <p14:creationId xmlns:p14="http://schemas.microsoft.com/office/powerpoint/2010/main" val="23266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z="3600" b="1" u="sng" dirty="0"/>
              <a:t>Writing a Winning Scholarship Essay or Personal profile.</a:t>
            </a:r>
          </a:p>
        </p:txBody>
      </p:sp>
      <p:sp>
        <p:nvSpPr>
          <p:cNvPr id="16387" name="Content Placeholder 2"/>
          <p:cNvSpPr>
            <a:spLocks noGrp="1"/>
          </p:cNvSpPr>
          <p:nvPr>
            <p:ph idx="1"/>
          </p:nvPr>
        </p:nvSpPr>
        <p:spPr>
          <a:xfrm>
            <a:off x="838200" y="1825625"/>
            <a:ext cx="10750420" cy="4351338"/>
          </a:xfrm>
        </p:spPr>
        <p:txBody>
          <a:bodyPr>
            <a:noAutofit/>
          </a:bodyPr>
          <a:lstStyle/>
          <a:p>
            <a:r>
              <a:rPr lang="en-US" altLang="en-US" b="1" dirty="0"/>
              <a:t>Answer the essay question </a:t>
            </a:r>
            <a:r>
              <a:rPr lang="en-US" altLang="en-US" dirty="0"/>
              <a:t>orally and transcribe the recording</a:t>
            </a:r>
          </a:p>
          <a:p>
            <a:r>
              <a:rPr lang="en-US" altLang="en-US" dirty="0"/>
              <a:t>Use an outline to organize your thoughts</a:t>
            </a:r>
          </a:p>
          <a:p>
            <a:r>
              <a:rPr lang="en-US" altLang="en-US" dirty="0"/>
              <a:t>Give examples and be specific </a:t>
            </a:r>
          </a:p>
          <a:p>
            <a:r>
              <a:rPr lang="en-US" altLang="en-US" dirty="0"/>
              <a:t>Personalize your essay and be </a:t>
            </a:r>
            <a:r>
              <a:rPr lang="en-US" altLang="en-US" u="sng" dirty="0"/>
              <a:t>passionate! </a:t>
            </a:r>
            <a:r>
              <a:rPr lang="en-US" altLang="en-US" dirty="0"/>
              <a:t>Shine!</a:t>
            </a:r>
          </a:p>
          <a:p>
            <a:r>
              <a:rPr lang="en-US" altLang="en-US" dirty="0"/>
              <a:t>Write about something of interest to </a:t>
            </a:r>
            <a:r>
              <a:rPr lang="en-US" altLang="en-US" u="sng" dirty="0"/>
              <a:t>you</a:t>
            </a:r>
          </a:p>
          <a:p>
            <a:r>
              <a:rPr lang="en-US" altLang="en-US" dirty="0"/>
              <a:t>Talk about your impact on other people and the impact of your experiences</a:t>
            </a:r>
          </a:p>
          <a:p>
            <a:r>
              <a:rPr lang="en-US" altLang="en-US" dirty="0"/>
              <a:t>Edit, Edit, Edit  </a:t>
            </a:r>
          </a:p>
          <a:p>
            <a:r>
              <a:rPr lang="en-US" altLang="en-US" dirty="0"/>
              <a:t>And to repeat…</a:t>
            </a:r>
            <a:r>
              <a:rPr lang="en-US" altLang="en-US" b="1" dirty="0"/>
              <a:t>Answer the questions!! </a:t>
            </a:r>
          </a:p>
        </p:txBody>
      </p:sp>
      <p:pic>
        <p:nvPicPr>
          <p:cNvPr id="2" name="Picture 1">
            <a:extLst>
              <a:ext uri="{FF2B5EF4-FFF2-40B4-BE49-F238E27FC236}">
                <a16:creationId xmlns:a16="http://schemas.microsoft.com/office/drawing/2014/main" id="{FA56AC8D-A045-4D21-8ADE-68E384BC2057}"/>
              </a:ext>
            </a:extLst>
          </p:cNvPr>
          <p:cNvPicPr>
            <a:picLocks noChangeAspect="1"/>
          </p:cNvPicPr>
          <p:nvPr/>
        </p:nvPicPr>
        <p:blipFill>
          <a:blip r:embed="rId3"/>
          <a:stretch>
            <a:fillRect/>
          </a:stretch>
        </p:blipFill>
        <p:spPr>
          <a:xfrm>
            <a:off x="8817517" y="5086498"/>
            <a:ext cx="981541" cy="1225402"/>
          </a:xfrm>
          <a:prstGeom prst="rect">
            <a:avLst/>
          </a:prstGeom>
        </p:spPr>
      </p:pic>
    </p:spTree>
    <p:extLst>
      <p:ext uri="{BB962C8B-B14F-4D97-AF65-F5344CB8AC3E}">
        <p14:creationId xmlns:p14="http://schemas.microsoft.com/office/powerpoint/2010/main" val="156066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096143" y="3626246"/>
            <a:ext cx="97209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t>A scholarship search is… </a:t>
            </a:r>
          </a:p>
          <a:p>
            <a:pPr>
              <a:spcBef>
                <a:spcPct val="50000"/>
              </a:spcBef>
            </a:pPr>
            <a:r>
              <a:rPr lang="en-US" altLang="en-US" sz="3600" b="1" i="1" dirty="0"/>
              <a:t>NOT “quick and easy</a:t>
            </a:r>
            <a:r>
              <a:rPr lang="en-US" altLang="en-US" sz="3600" dirty="0"/>
              <a:t>.” </a:t>
            </a:r>
            <a:r>
              <a:rPr lang="en-US" altLang="en-US" sz="3600" b="1" i="1" dirty="0"/>
              <a:t>It can be a lot of work!</a:t>
            </a:r>
          </a:p>
          <a:p>
            <a:pPr>
              <a:spcBef>
                <a:spcPct val="50000"/>
              </a:spcBef>
            </a:pPr>
            <a:r>
              <a:rPr lang="en-US" altLang="en-US" sz="2800" dirty="0"/>
              <a:t>Expect to spend several hours finding leads and researching, editing your essay, filling out applications, asking for references.</a:t>
            </a:r>
          </a:p>
        </p:txBody>
      </p:sp>
      <p:sp>
        <p:nvSpPr>
          <p:cNvPr id="13315" name="Rectangle 5"/>
          <p:cNvSpPr>
            <a:spLocks noGrp="1" noChangeArrowheads="1"/>
          </p:cNvSpPr>
          <p:nvPr>
            <p:ph type="ctrTitle"/>
          </p:nvPr>
        </p:nvSpPr>
        <p:spPr>
          <a:xfrm>
            <a:off x="2027582" y="2185276"/>
            <a:ext cx="8789503" cy="1143000"/>
          </a:xfrm>
        </p:spPr>
        <p:txBody>
          <a:bodyPr>
            <a:normAutofit fontScale="90000"/>
          </a:bodyPr>
          <a:lstStyle/>
          <a:p>
            <a:pPr>
              <a:spcBef>
                <a:spcPct val="50000"/>
              </a:spcBef>
            </a:pPr>
            <a:r>
              <a:rPr lang="en-CA" sz="4400" b="1" i="1" dirty="0">
                <a:solidFill>
                  <a:srgbClr val="FF0000"/>
                </a:solidFill>
              </a:rPr>
              <a:t>Grade 12 is your best opportunity for a scholarship! </a:t>
            </a:r>
            <a:br>
              <a:rPr lang="en-CA" sz="4400" b="1" i="1" dirty="0">
                <a:solidFill>
                  <a:srgbClr val="FF0000"/>
                </a:solidFill>
              </a:rPr>
            </a:br>
            <a:r>
              <a:rPr lang="en-CA" sz="4400" b="1" i="1" dirty="0">
                <a:solidFill>
                  <a:srgbClr val="FF0000"/>
                </a:solidFill>
              </a:rPr>
              <a:t>There will </a:t>
            </a:r>
            <a:r>
              <a:rPr lang="en-CA" sz="4400" b="1" i="1" u="sng" dirty="0">
                <a:solidFill>
                  <a:srgbClr val="FF0000"/>
                </a:solidFill>
              </a:rPr>
              <a:t>never</a:t>
            </a:r>
            <a:r>
              <a:rPr lang="en-CA" sz="4400" b="1" i="1" dirty="0">
                <a:solidFill>
                  <a:srgbClr val="FF0000"/>
                </a:solidFill>
              </a:rPr>
              <a:t> be a time with </a:t>
            </a:r>
            <a:br>
              <a:rPr lang="en-CA" sz="4400" b="1" i="1" dirty="0">
                <a:solidFill>
                  <a:srgbClr val="FF0000"/>
                </a:solidFill>
              </a:rPr>
            </a:br>
            <a:r>
              <a:rPr lang="en-CA" sz="4400" b="1" i="1" dirty="0">
                <a:solidFill>
                  <a:srgbClr val="FF0000"/>
                </a:solidFill>
                <a:highlight>
                  <a:srgbClr val="FFFF00"/>
                </a:highlight>
              </a:rPr>
              <a:t>more opportunities </a:t>
            </a:r>
            <a:r>
              <a:rPr lang="en-CA" sz="4400" b="1" i="1" dirty="0">
                <a:solidFill>
                  <a:srgbClr val="FF0000"/>
                </a:solidFill>
              </a:rPr>
              <a:t>and </a:t>
            </a:r>
            <a:r>
              <a:rPr lang="en-CA" sz="4400" b="1" i="1" dirty="0">
                <a:solidFill>
                  <a:srgbClr val="FF0000"/>
                </a:solidFill>
                <a:highlight>
                  <a:srgbClr val="FFFF00"/>
                </a:highlight>
              </a:rPr>
              <a:t>less competition </a:t>
            </a:r>
            <a:br>
              <a:rPr lang="en-CA" sz="4400" b="1" i="1" dirty="0">
                <a:solidFill>
                  <a:srgbClr val="FF0000"/>
                </a:solidFill>
                <a:highlight>
                  <a:srgbClr val="FFFF00"/>
                </a:highlight>
              </a:rPr>
            </a:br>
            <a:r>
              <a:rPr lang="en-CA" sz="4400" b="1" i="1" dirty="0">
                <a:solidFill>
                  <a:srgbClr val="FF0000"/>
                </a:solidFill>
              </a:rPr>
              <a:t>than your grad year.</a:t>
            </a:r>
            <a:endParaRPr lang="en-US" altLang="en-US" sz="4400" dirty="0">
              <a:solidFill>
                <a:srgbClr val="FF0000"/>
              </a:solidFill>
            </a:endParaRPr>
          </a:p>
        </p:txBody>
      </p:sp>
      <p:pic>
        <p:nvPicPr>
          <p:cNvPr id="2" name="Picture 1">
            <a:extLst>
              <a:ext uri="{FF2B5EF4-FFF2-40B4-BE49-F238E27FC236}">
                <a16:creationId xmlns:a16="http://schemas.microsoft.com/office/drawing/2014/main" id="{DEC8B536-C103-4DBE-9158-00585E4E6DB1}"/>
              </a:ext>
            </a:extLst>
          </p:cNvPr>
          <p:cNvPicPr>
            <a:picLocks noChangeAspect="1"/>
          </p:cNvPicPr>
          <p:nvPr/>
        </p:nvPicPr>
        <p:blipFill>
          <a:blip r:embed="rId2"/>
          <a:stretch>
            <a:fillRect/>
          </a:stretch>
        </p:blipFill>
        <p:spPr>
          <a:xfrm>
            <a:off x="1215547" y="822095"/>
            <a:ext cx="1439002" cy="962748"/>
          </a:xfrm>
          <a:prstGeom prst="rect">
            <a:avLst/>
          </a:prstGeom>
        </p:spPr>
      </p:pic>
    </p:spTree>
    <p:extLst>
      <p:ext uri="{BB962C8B-B14F-4D97-AF65-F5344CB8AC3E}">
        <p14:creationId xmlns:p14="http://schemas.microsoft.com/office/powerpoint/2010/main" val="10609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38808" y="2363485"/>
            <a:ext cx="1011438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a:t>Scholarship funding is… </a:t>
            </a:r>
            <a:r>
              <a:rPr lang="en-US" altLang="en-US" sz="3200" b="1" i="1" dirty="0"/>
              <a:t>NOT fast money! </a:t>
            </a:r>
          </a:p>
          <a:p>
            <a:pPr>
              <a:spcBef>
                <a:spcPct val="50000"/>
              </a:spcBef>
            </a:pPr>
            <a:r>
              <a:rPr lang="en-US" altLang="en-US" sz="3200" b="1" i="1" dirty="0"/>
              <a:t>Plan ahead! Talk to your parents </a:t>
            </a:r>
            <a:r>
              <a:rPr lang="en-US" altLang="en-US" sz="3200" b="1" i="1" u="sng" dirty="0"/>
              <a:t>now</a:t>
            </a:r>
            <a:r>
              <a:rPr lang="en-US" altLang="en-US" sz="3200" b="1" i="1" dirty="0"/>
              <a:t> about your educational costs.</a:t>
            </a:r>
            <a:endParaRPr lang="en-US" altLang="en-US" sz="3200" dirty="0"/>
          </a:p>
          <a:p>
            <a:pPr>
              <a:spcBef>
                <a:spcPct val="50000"/>
              </a:spcBef>
            </a:pPr>
            <a:r>
              <a:rPr lang="en-US" altLang="en-US" sz="2800" dirty="0"/>
              <a:t>There is usually a </a:t>
            </a:r>
            <a:r>
              <a:rPr lang="en-US" altLang="en-US" sz="2800" b="1" i="1" dirty="0"/>
              <a:t>4 to 6 month delay</a:t>
            </a:r>
            <a:r>
              <a:rPr lang="en-US" altLang="en-US" sz="2800" dirty="0"/>
              <a:t> between the time you start and the earliest you might receive funding/voucher. </a:t>
            </a:r>
          </a:p>
          <a:p>
            <a:pPr>
              <a:spcBef>
                <a:spcPct val="50000"/>
              </a:spcBef>
            </a:pPr>
            <a:r>
              <a:rPr lang="en-US" altLang="en-US" sz="2800" dirty="0"/>
              <a:t>1</a:t>
            </a:r>
            <a:r>
              <a:rPr lang="en-US" altLang="en-US" sz="2800" baseline="30000" dirty="0"/>
              <a:t>st</a:t>
            </a:r>
            <a:r>
              <a:rPr lang="en-US" altLang="en-US" sz="2800" dirty="0"/>
              <a:t> semester tuition and fees will be due (usually in full) in August. </a:t>
            </a:r>
          </a:p>
        </p:txBody>
      </p:sp>
      <p:sp>
        <p:nvSpPr>
          <p:cNvPr id="14339" name="Rectangle 3"/>
          <p:cNvSpPr>
            <a:spLocks noGrp="1" noChangeArrowheads="1"/>
          </p:cNvSpPr>
          <p:nvPr>
            <p:ph type="ctrTitle"/>
          </p:nvPr>
        </p:nvSpPr>
        <p:spPr>
          <a:xfrm>
            <a:off x="526774" y="944057"/>
            <a:ext cx="10829999" cy="1419428"/>
          </a:xfrm>
        </p:spPr>
        <p:txBody>
          <a:bodyPr>
            <a:noAutofit/>
          </a:bodyPr>
          <a:lstStyle/>
          <a:p>
            <a:pPr eaLnBrk="1" hangingPunct="1"/>
            <a:r>
              <a:rPr lang="en-US" altLang="en-US" sz="4000" b="1" i="1" dirty="0">
                <a:solidFill>
                  <a:srgbClr val="FF0000"/>
                </a:solidFill>
                <a:cs typeface="Calibri" panose="020F0502020204030204" pitchFamily="34" charset="0"/>
              </a:rPr>
              <a:t>Start now.  Please do NOT be the student who comes to see me in May and asks about scholarships! </a:t>
            </a:r>
            <a:br>
              <a:rPr lang="en-US" altLang="en-US" sz="4000" b="1" i="1" dirty="0">
                <a:solidFill>
                  <a:srgbClr val="FF0000"/>
                </a:solidFill>
                <a:cs typeface="Times New Roman" panose="02020603050405020304" pitchFamily="18" charset="0"/>
              </a:rPr>
            </a:br>
            <a:r>
              <a:rPr lang="en-US" altLang="en-US" sz="2000" b="1" dirty="0">
                <a:solidFill>
                  <a:srgbClr val="FF0000"/>
                </a:solidFill>
                <a:cs typeface="Times New Roman" panose="02020603050405020304" pitchFamily="18" charset="0"/>
              </a:rPr>
              <a:t>Most will have closed by then.</a:t>
            </a:r>
            <a:endParaRPr lang="en-US" altLang="en-US" sz="4000" b="1" dirty="0">
              <a:solidFill>
                <a:srgbClr val="FF0000"/>
              </a:solidFill>
              <a:cs typeface="Times New Roman" panose="02020603050405020304" pitchFamily="18" charset="0"/>
            </a:endParaRPr>
          </a:p>
        </p:txBody>
      </p:sp>
      <p:pic>
        <p:nvPicPr>
          <p:cNvPr id="2" name="Picture 1">
            <a:extLst>
              <a:ext uri="{FF2B5EF4-FFF2-40B4-BE49-F238E27FC236}">
                <a16:creationId xmlns:a16="http://schemas.microsoft.com/office/drawing/2014/main" id="{31CE1727-250D-4CEC-8BEF-48006A1FEF25}"/>
              </a:ext>
            </a:extLst>
          </p:cNvPr>
          <p:cNvPicPr>
            <a:picLocks noChangeAspect="1"/>
          </p:cNvPicPr>
          <p:nvPr/>
        </p:nvPicPr>
        <p:blipFill>
          <a:blip r:embed="rId2"/>
          <a:stretch>
            <a:fillRect/>
          </a:stretch>
        </p:blipFill>
        <p:spPr>
          <a:xfrm>
            <a:off x="10387003" y="4301340"/>
            <a:ext cx="766188" cy="959595"/>
          </a:xfrm>
          <a:prstGeom prst="rect">
            <a:avLst/>
          </a:prstGeom>
        </p:spPr>
      </p:pic>
    </p:spTree>
    <p:extLst>
      <p:ext uri="{BB962C8B-B14F-4D97-AF65-F5344CB8AC3E}">
        <p14:creationId xmlns:p14="http://schemas.microsoft.com/office/powerpoint/2010/main" val="61208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79580" y="3261785"/>
            <a:ext cx="10832839"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a:t>There are no guarantees!</a:t>
            </a:r>
            <a:endParaRPr lang="en-US" altLang="en-US" sz="3600" dirty="0"/>
          </a:p>
          <a:p>
            <a:pPr>
              <a:spcBef>
                <a:spcPct val="50000"/>
              </a:spcBef>
            </a:pPr>
            <a:r>
              <a:rPr lang="en-US" altLang="en-US" sz="3600" b="1" dirty="0"/>
              <a:t>You could do all this </a:t>
            </a:r>
            <a:r>
              <a:rPr lang="en-US" altLang="en-US" sz="3600" b="1" u="sng" dirty="0"/>
              <a:t>work </a:t>
            </a:r>
            <a:r>
              <a:rPr lang="en-US" altLang="en-US" sz="3600" b="1" dirty="0"/>
              <a:t>and receive </a:t>
            </a:r>
            <a:r>
              <a:rPr lang="en-US" altLang="en-US" sz="3600" b="1" i="1" dirty="0"/>
              <a:t>nothing.</a:t>
            </a:r>
            <a:r>
              <a:rPr lang="en-US" altLang="en-US" sz="3600" b="1" dirty="0"/>
              <a:t>  </a:t>
            </a:r>
          </a:p>
          <a:p>
            <a:pPr>
              <a:spcBef>
                <a:spcPct val="50000"/>
              </a:spcBef>
            </a:pPr>
            <a:r>
              <a:rPr lang="en-US" altLang="en-US" sz="2800" b="1" dirty="0"/>
              <a:t>Anyone who “guarantees” scholarship money or asks for money up front is probably a scam artist.  Beware!  </a:t>
            </a:r>
          </a:p>
          <a:p>
            <a:pPr>
              <a:spcBef>
                <a:spcPct val="50000"/>
              </a:spcBef>
            </a:pPr>
            <a:r>
              <a:rPr lang="en-US" altLang="en-US" sz="3600" b="1" i="1" dirty="0"/>
              <a:t>	</a:t>
            </a:r>
          </a:p>
        </p:txBody>
      </p:sp>
      <p:pic>
        <p:nvPicPr>
          <p:cNvPr id="2" name="Picture 1">
            <a:extLst>
              <a:ext uri="{FF2B5EF4-FFF2-40B4-BE49-F238E27FC236}">
                <a16:creationId xmlns:a16="http://schemas.microsoft.com/office/drawing/2014/main" id="{A157D059-9B54-45A0-A54D-106F6BE45F9A}"/>
              </a:ext>
            </a:extLst>
          </p:cNvPr>
          <p:cNvPicPr>
            <a:picLocks noChangeAspect="1"/>
          </p:cNvPicPr>
          <p:nvPr/>
        </p:nvPicPr>
        <p:blipFill>
          <a:blip r:embed="rId2"/>
          <a:stretch>
            <a:fillRect/>
          </a:stretch>
        </p:blipFill>
        <p:spPr>
          <a:xfrm>
            <a:off x="7200376" y="5334093"/>
            <a:ext cx="724738" cy="907681"/>
          </a:xfrm>
          <a:prstGeom prst="rect">
            <a:avLst/>
          </a:prstGeom>
        </p:spPr>
      </p:pic>
      <p:sp>
        <p:nvSpPr>
          <p:cNvPr id="4" name="Title 3">
            <a:extLst>
              <a:ext uri="{FF2B5EF4-FFF2-40B4-BE49-F238E27FC236}">
                <a16:creationId xmlns:a16="http://schemas.microsoft.com/office/drawing/2014/main" id="{910937AF-AB3C-248A-32F0-2A3D4A0D5593}"/>
              </a:ext>
            </a:extLst>
          </p:cNvPr>
          <p:cNvSpPr>
            <a:spLocks noGrp="1"/>
          </p:cNvSpPr>
          <p:nvPr>
            <p:ph type="ctrTitle"/>
          </p:nvPr>
        </p:nvSpPr>
        <p:spPr>
          <a:xfrm>
            <a:off x="1523999" y="1232452"/>
            <a:ext cx="9144000" cy="1659100"/>
          </a:xfrm>
        </p:spPr>
        <p:txBody>
          <a:bodyPr>
            <a:noAutofit/>
          </a:bodyPr>
          <a:lstStyle/>
          <a:p>
            <a:r>
              <a:rPr lang="en-US" altLang="en-US" sz="4000" b="1" i="1" dirty="0">
                <a:solidFill>
                  <a:srgbClr val="FF0000"/>
                </a:solidFill>
              </a:rPr>
              <a:t>If you spend 3 hours on a scholarship and win $1,250 it is equal to </a:t>
            </a:r>
            <a:r>
              <a:rPr lang="en-US" altLang="en-US" sz="4000" b="1" i="1" u="sng" dirty="0">
                <a:solidFill>
                  <a:srgbClr val="FF0000"/>
                </a:solidFill>
              </a:rPr>
              <a:t>78 hours </a:t>
            </a:r>
            <a:r>
              <a:rPr lang="en-US" altLang="en-US" sz="4000" b="1" i="1" dirty="0">
                <a:solidFill>
                  <a:srgbClr val="FF0000"/>
                </a:solidFill>
              </a:rPr>
              <a:t>of work at minimum wage job</a:t>
            </a:r>
            <a:r>
              <a:rPr lang="en-US" altLang="en-US" sz="4400" b="1" i="1" dirty="0">
                <a:solidFill>
                  <a:srgbClr val="FF0000"/>
                </a:solidFill>
              </a:rPr>
              <a:t>.</a:t>
            </a:r>
            <a:endParaRPr lang="en-CA" sz="4400" dirty="0">
              <a:solidFill>
                <a:srgbClr val="FF0000"/>
              </a:solidFill>
            </a:endParaRPr>
          </a:p>
        </p:txBody>
      </p:sp>
    </p:spTree>
    <p:extLst>
      <p:ext uri="{BB962C8B-B14F-4D97-AF65-F5344CB8AC3E}">
        <p14:creationId xmlns:p14="http://schemas.microsoft.com/office/powerpoint/2010/main" val="114227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DF77-3E3E-403A-B2F4-30295AA0405F}"/>
              </a:ext>
            </a:extLst>
          </p:cNvPr>
          <p:cNvSpPr>
            <a:spLocks noGrp="1"/>
          </p:cNvSpPr>
          <p:nvPr>
            <p:ph type="title"/>
          </p:nvPr>
        </p:nvSpPr>
        <p:spPr/>
        <p:txBody>
          <a:bodyPr/>
          <a:lstStyle/>
          <a:p>
            <a:pPr algn="ctr"/>
            <a:r>
              <a:rPr lang="en-US" b="1" u="sng" dirty="0"/>
              <a:t>Success is possible!</a:t>
            </a:r>
            <a:endParaRPr lang="en-CA" b="1" u="sng" dirty="0"/>
          </a:p>
        </p:txBody>
      </p:sp>
      <p:sp>
        <p:nvSpPr>
          <p:cNvPr id="3" name="Content Placeholder 2">
            <a:extLst>
              <a:ext uri="{FF2B5EF4-FFF2-40B4-BE49-F238E27FC236}">
                <a16:creationId xmlns:a16="http://schemas.microsoft.com/office/drawing/2014/main" id="{019F2DAD-D829-4EFE-ACC6-8B8895442924}"/>
              </a:ext>
            </a:extLst>
          </p:cNvPr>
          <p:cNvSpPr>
            <a:spLocks noGrp="1"/>
          </p:cNvSpPr>
          <p:nvPr>
            <p:ph idx="1"/>
          </p:nvPr>
        </p:nvSpPr>
        <p:spPr/>
        <p:txBody>
          <a:bodyPr>
            <a:normAutofit/>
          </a:bodyPr>
          <a:lstStyle/>
          <a:p>
            <a:pPr marL="0" indent="0">
              <a:buNone/>
            </a:pPr>
            <a:r>
              <a:rPr lang="en-US" dirty="0"/>
              <a:t>Centennial grads win major awards:</a:t>
            </a:r>
          </a:p>
          <a:p>
            <a:r>
              <a:rPr lang="en-US" dirty="0"/>
              <a:t>In 2020 we had a Schulich Leader winner </a:t>
            </a:r>
            <a:r>
              <a:rPr lang="en-US" b="1" dirty="0"/>
              <a:t>$80,000. </a:t>
            </a:r>
            <a:r>
              <a:rPr lang="en-US" dirty="0"/>
              <a:t>In June 2022 we had a U of T Arbor scholar </a:t>
            </a:r>
            <a:r>
              <a:rPr lang="en-US" b="1" dirty="0"/>
              <a:t>$20.000. </a:t>
            </a:r>
            <a:r>
              <a:rPr lang="en-US" dirty="0"/>
              <a:t>In 2023 we had: </a:t>
            </a:r>
            <a:r>
              <a:rPr lang="en-US" dirty="0" err="1"/>
              <a:t>Cmolik</a:t>
            </a:r>
            <a:r>
              <a:rPr lang="en-US" dirty="0"/>
              <a:t> (</a:t>
            </a:r>
            <a:r>
              <a:rPr lang="en-US" b="1" dirty="0"/>
              <a:t>40K</a:t>
            </a:r>
            <a:r>
              <a:rPr lang="en-US" dirty="0"/>
              <a:t>) Beedie </a:t>
            </a:r>
            <a:r>
              <a:rPr lang="en-US" b="1" dirty="0"/>
              <a:t>30K</a:t>
            </a:r>
            <a:r>
              <a:rPr lang="en-US" dirty="0"/>
              <a:t> and SFU Uggla (full ride) </a:t>
            </a:r>
            <a:endParaRPr lang="en-US" b="1" dirty="0"/>
          </a:p>
          <a:p>
            <a:r>
              <a:rPr lang="en-US" b="1" dirty="0"/>
              <a:t>Most</a:t>
            </a:r>
            <a:r>
              <a:rPr lang="en-US" dirty="0"/>
              <a:t> grads who apply to our </a:t>
            </a:r>
            <a:r>
              <a:rPr lang="en-US" b="1" dirty="0"/>
              <a:t>local package and/or District Authority Awards </a:t>
            </a:r>
            <a:r>
              <a:rPr lang="en-US" dirty="0"/>
              <a:t>and meet all criteria will win scholarship funds.($1250) </a:t>
            </a:r>
          </a:p>
          <a:p>
            <a:r>
              <a:rPr lang="en-US" dirty="0"/>
              <a:t>For Bursaries, financial need is usually in the criteria. Need is based on annual family income and/or circumstances. If you are unsure whether you qualify for financial need bursaries see Mrs. HW or your counsellor. </a:t>
            </a:r>
          </a:p>
        </p:txBody>
      </p:sp>
    </p:spTree>
    <p:extLst>
      <p:ext uri="{BB962C8B-B14F-4D97-AF65-F5344CB8AC3E}">
        <p14:creationId xmlns:p14="http://schemas.microsoft.com/office/powerpoint/2010/main" val="270408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F197BA-EB84-93CC-D91B-7BA74F8EB7CE}"/>
              </a:ext>
            </a:extLst>
          </p:cNvPr>
          <p:cNvPicPr>
            <a:picLocks noChangeAspect="1"/>
          </p:cNvPicPr>
          <p:nvPr/>
        </p:nvPicPr>
        <p:blipFill>
          <a:blip r:embed="rId2"/>
          <a:stretch>
            <a:fillRect/>
          </a:stretch>
        </p:blipFill>
        <p:spPr>
          <a:xfrm>
            <a:off x="218661" y="122996"/>
            <a:ext cx="12175435" cy="6848683"/>
          </a:xfrm>
          <a:prstGeom prst="rect">
            <a:avLst/>
          </a:prstGeom>
        </p:spPr>
      </p:pic>
    </p:spTree>
    <p:extLst>
      <p:ext uri="{BB962C8B-B14F-4D97-AF65-F5344CB8AC3E}">
        <p14:creationId xmlns:p14="http://schemas.microsoft.com/office/powerpoint/2010/main" val="213054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196" y="868649"/>
            <a:ext cx="10187607" cy="1085164"/>
          </a:xfrm>
        </p:spPr>
        <p:txBody>
          <a:bodyPr>
            <a:normAutofit fontScale="90000"/>
          </a:bodyPr>
          <a:lstStyle/>
          <a:p>
            <a:pPr algn="ctr"/>
            <a:br>
              <a:rPr lang="en-US" dirty="0"/>
            </a:br>
            <a:r>
              <a:rPr lang="en-US" sz="3600" b="1" u="sng" dirty="0"/>
              <a:t>Eligibility</a:t>
            </a:r>
            <a:r>
              <a:rPr lang="en-US" sz="3600" b="1" dirty="0"/>
              <a:t>:*</a:t>
            </a:r>
            <a:r>
              <a:rPr lang="en-US" sz="2700" b="1" dirty="0"/>
              <a:t>Graduating students</a:t>
            </a:r>
            <a:r>
              <a:rPr lang="en-US" sz="3600" b="1" dirty="0"/>
              <a:t>*</a:t>
            </a:r>
            <a:r>
              <a:rPr lang="en-US" sz="2700" b="1" dirty="0"/>
              <a:t>Canadian Citizenship, Permanent Resident or Landed Immigrant Status, Protected persons/Refugees will fulfill most requirements and criteria. </a:t>
            </a:r>
            <a:br>
              <a:rPr lang="en-US" sz="2700" b="1" dirty="0"/>
            </a:br>
            <a:r>
              <a:rPr lang="en-US" sz="2700" dirty="0">
                <a:highlight>
                  <a:srgbClr val="FFFF00"/>
                </a:highlight>
              </a:rPr>
              <a:t>**</a:t>
            </a:r>
            <a:r>
              <a:rPr lang="en-US" sz="2700" b="1" dirty="0">
                <a:highlight>
                  <a:srgbClr val="FFFF00"/>
                </a:highlight>
              </a:rPr>
              <a:t>International Students do not meet this requirement</a:t>
            </a:r>
            <a:r>
              <a:rPr lang="en-US" sz="2700" dirty="0">
                <a:highlight>
                  <a:srgbClr val="FFFF00"/>
                </a:highlight>
              </a:rPr>
              <a:t>. </a:t>
            </a:r>
            <a:br>
              <a:rPr lang="en-US" sz="2700" dirty="0"/>
            </a:br>
            <a:r>
              <a:rPr lang="en-US" sz="2200" dirty="0"/>
              <a:t>There are a few sources of funding for International students via government agencies, post-secondary institutions and other donors</a:t>
            </a:r>
            <a:r>
              <a:rPr lang="en-US" sz="2200" i="1" dirty="0"/>
              <a:t>.</a:t>
            </a:r>
            <a:endParaRPr lang="en-US" sz="2700" i="1" dirty="0"/>
          </a:p>
        </p:txBody>
      </p:sp>
      <p:sp>
        <p:nvSpPr>
          <p:cNvPr id="3" name="Content Placeholder 2"/>
          <p:cNvSpPr>
            <a:spLocks noGrp="1"/>
          </p:cNvSpPr>
          <p:nvPr>
            <p:ph idx="1"/>
          </p:nvPr>
        </p:nvSpPr>
        <p:spPr>
          <a:xfrm>
            <a:off x="1360005" y="2962564"/>
            <a:ext cx="4542885" cy="3331910"/>
          </a:xfrm>
        </p:spPr>
        <p:txBody>
          <a:bodyPr>
            <a:normAutofit/>
          </a:bodyPr>
          <a:lstStyle/>
          <a:p>
            <a:pPr marL="0" indent="0">
              <a:buNone/>
            </a:pPr>
            <a:r>
              <a:rPr lang="en-US" sz="2000" b="1" u="sng" dirty="0"/>
              <a:t>INTRODUCTION</a:t>
            </a:r>
          </a:p>
          <a:p>
            <a:pPr marL="0" indent="0">
              <a:buNone/>
            </a:pPr>
            <a:endParaRPr lang="en-US" sz="2000" b="1" u="sng" dirty="0">
              <a:solidFill>
                <a:schemeClr val="bg2"/>
              </a:solidFill>
            </a:endParaRPr>
          </a:p>
          <a:p>
            <a:pPr marL="0" indent="0">
              <a:buNone/>
            </a:pPr>
            <a:r>
              <a:rPr lang="en-US" sz="2000" b="1" u="sng" dirty="0"/>
              <a:t>AWARDS/DEFINITIONS </a:t>
            </a:r>
          </a:p>
          <a:p>
            <a:pPr marL="0" indent="0">
              <a:buNone/>
            </a:pPr>
            <a:r>
              <a:rPr lang="en-US" sz="1800" dirty="0"/>
              <a:t>Major Awards </a:t>
            </a:r>
            <a:r>
              <a:rPr lang="en-US" sz="1400" dirty="0"/>
              <a:t>(High value/Merit based)</a:t>
            </a:r>
          </a:p>
          <a:p>
            <a:pPr marL="0" indent="0">
              <a:buNone/>
            </a:pPr>
            <a:r>
              <a:rPr lang="en-US" sz="1800" dirty="0"/>
              <a:t>Post- Secondary Entrance Awards</a:t>
            </a:r>
          </a:p>
          <a:p>
            <a:pPr marL="0" indent="0">
              <a:buNone/>
            </a:pPr>
            <a:r>
              <a:rPr lang="en-US" sz="1800" dirty="0"/>
              <a:t>Service Based Scholarships</a:t>
            </a:r>
          </a:p>
          <a:p>
            <a:pPr marL="0" indent="0">
              <a:buNone/>
            </a:pPr>
            <a:r>
              <a:rPr lang="en-US" sz="1800" dirty="0"/>
              <a:t>Government/Ministry Awards District Authority Awards</a:t>
            </a:r>
          </a:p>
          <a:p>
            <a:pPr marL="0" indent="0">
              <a:buNone/>
            </a:pPr>
            <a:endParaRPr lang="en-US" dirty="0">
              <a:solidFill>
                <a:schemeClr val="bg1"/>
              </a:solidFill>
            </a:endParaRPr>
          </a:p>
        </p:txBody>
      </p:sp>
      <p:sp>
        <p:nvSpPr>
          <p:cNvPr id="4" name="Rectangle 3">
            <a:extLst>
              <a:ext uri="{FF2B5EF4-FFF2-40B4-BE49-F238E27FC236}">
                <a16:creationId xmlns:a16="http://schemas.microsoft.com/office/drawing/2014/main" id="{937E7EAA-C0B6-4558-9F06-93C0E20125C8}"/>
              </a:ext>
            </a:extLst>
          </p:cNvPr>
          <p:cNvSpPr/>
          <p:nvPr/>
        </p:nvSpPr>
        <p:spPr>
          <a:xfrm>
            <a:off x="6003236" y="2962564"/>
            <a:ext cx="5069556" cy="3231654"/>
          </a:xfrm>
          <a:prstGeom prst="rect">
            <a:avLst/>
          </a:prstGeom>
        </p:spPr>
        <p:txBody>
          <a:bodyPr wrap="square">
            <a:spAutoFit/>
          </a:bodyPr>
          <a:lstStyle/>
          <a:p>
            <a:r>
              <a:rPr lang="en-US" sz="2000" b="1" u="sng" dirty="0"/>
              <a:t>Centennial Local Scholarship Package </a:t>
            </a:r>
            <a:r>
              <a:rPr lang="en-US" sz="2000" dirty="0"/>
              <a:t>(2024) Meeting #2 in February. Due </a:t>
            </a:r>
            <a:r>
              <a:rPr lang="en-US" sz="2000" b="1" dirty="0"/>
              <a:t>April 11</a:t>
            </a:r>
            <a:r>
              <a:rPr lang="en-US" sz="2000" b="1" baseline="30000" dirty="0"/>
              <a:t>th</a:t>
            </a:r>
            <a:r>
              <a:rPr lang="en-US" sz="2000" b="1" dirty="0"/>
              <a:t>, 2024</a:t>
            </a:r>
          </a:p>
          <a:p>
            <a:endParaRPr lang="en-US" sz="2400" b="1" dirty="0"/>
          </a:p>
          <a:p>
            <a:r>
              <a:rPr lang="en-US" sz="2000" b="1" u="sng" dirty="0"/>
              <a:t>DEFINING NEED</a:t>
            </a:r>
          </a:p>
          <a:p>
            <a:r>
              <a:rPr lang="en-US" sz="2000" dirty="0"/>
              <a:t>Cost of tuition  Financial Aid</a:t>
            </a:r>
          </a:p>
          <a:p>
            <a:r>
              <a:rPr lang="en-US" sz="2000" b="1" u="sng" dirty="0"/>
              <a:t>APPLICATION STRATEGIES</a:t>
            </a:r>
          </a:p>
          <a:p>
            <a:r>
              <a:rPr lang="en-US" sz="2000" dirty="0"/>
              <a:t>Personal Essay Personal Profile</a:t>
            </a:r>
          </a:p>
          <a:p>
            <a:endParaRPr lang="en-US" sz="2000" b="1" u="sng" dirty="0"/>
          </a:p>
          <a:p>
            <a:r>
              <a:rPr lang="en-US" sz="2000" b="1" u="sng" dirty="0"/>
              <a:t>POST SECONDARY APPLICATIONS</a:t>
            </a:r>
          </a:p>
          <a:p>
            <a:endParaRPr lang="en-US" sz="2000" dirty="0"/>
          </a:p>
        </p:txBody>
      </p:sp>
    </p:spTree>
    <p:extLst>
      <p:ext uri="{BB962C8B-B14F-4D97-AF65-F5344CB8AC3E}">
        <p14:creationId xmlns:p14="http://schemas.microsoft.com/office/powerpoint/2010/main" val="389200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713" y="1002344"/>
            <a:ext cx="10424574" cy="5160331"/>
          </a:xfrm>
        </p:spPr>
        <p:txBody>
          <a:bodyPr>
            <a:normAutofit fontScale="90000"/>
          </a:bodyPr>
          <a:lstStyle/>
          <a:p>
            <a:pPr algn="l"/>
            <a:r>
              <a:rPr lang="en-CA" sz="4000" b="1" u="sng" dirty="0">
                <a:latin typeface="+mn-lt"/>
              </a:rPr>
              <a:t>Fall 2024 Application Timeline - BC Schools</a:t>
            </a:r>
            <a:br>
              <a:rPr lang="en-CA" sz="4000" b="1" u="sng" dirty="0">
                <a:latin typeface="+mn-lt"/>
              </a:rPr>
            </a:br>
            <a:r>
              <a:rPr lang="en-CA" sz="2700" b="1" u="sng" dirty="0">
                <a:latin typeface="+mn-lt"/>
              </a:rPr>
              <a:t>Apply via Education Planner BC Application system (create account)    </a:t>
            </a:r>
            <a:br>
              <a:rPr lang="en-US" sz="2700" dirty="0"/>
            </a:br>
            <a:r>
              <a:rPr lang="en-CA" sz="2700" b="1" u="sng" dirty="0"/>
              <a:t>MOST APPLICATION PORTALS ARE OPEN NOW</a:t>
            </a:r>
            <a:br>
              <a:rPr lang="en-CA" sz="2700" b="1" u="sng" dirty="0"/>
            </a:br>
            <a:br>
              <a:rPr lang="en-US" sz="2700" dirty="0"/>
            </a:br>
            <a:r>
              <a:rPr lang="en-CA" sz="2700" dirty="0"/>
              <a:t>Douglas College – Applications OPEN Oct. 3</a:t>
            </a:r>
            <a:br>
              <a:rPr lang="en-US" sz="2700" dirty="0"/>
            </a:br>
            <a:r>
              <a:rPr lang="en-CA" sz="2700" b="1" dirty="0"/>
              <a:t>SFU </a:t>
            </a:r>
            <a:r>
              <a:rPr lang="en-CA" sz="2700" dirty="0"/>
              <a:t>– Applications OPEN Oct. 1, 2022</a:t>
            </a:r>
            <a:br>
              <a:rPr lang="en-CA" sz="2700" dirty="0"/>
            </a:br>
            <a:r>
              <a:rPr lang="en-CA" sz="2700" dirty="0"/>
              <a:t>Entrance Scholarship deadline </a:t>
            </a:r>
            <a:r>
              <a:rPr lang="en-CA" sz="2700" b="1" dirty="0"/>
              <a:t>Dec.15, </a:t>
            </a:r>
            <a:r>
              <a:rPr lang="en-CA" sz="2700" dirty="0"/>
              <a:t>2022.</a:t>
            </a:r>
            <a:br>
              <a:rPr lang="en-CA" sz="2700" dirty="0"/>
            </a:br>
            <a:r>
              <a:rPr lang="en-CA" sz="2700" dirty="0"/>
              <a:t>Application deadline is </a:t>
            </a:r>
            <a:r>
              <a:rPr lang="en-CA" sz="2700" b="1" dirty="0"/>
              <a:t>Jan 31, 2023</a:t>
            </a:r>
            <a:r>
              <a:rPr lang="en-CA" sz="2700" dirty="0"/>
              <a:t>.  </a:t>
            </a:r>
            <a:br>
              <a:rPr lang="en-US" sz="2700" dirty="0"/>
            </a:br>
            <a:r>
              <a:rPr lang="en-CA" sz="2700" b="1" dirty="0"/>
              <a:t>UBC</a:t>
            </a:r>
            <a:r>
              <a:rPr lang="en-CA" sz="2700" dirty="0"/>
              <a:t> – Early Application Deadline is </a:t>
            </a:r>
            <a:r>
              <a:rPr lang="en-CA" sz="2700" b="1" dirty="0">
                <a:highlight>
                  <a:srgbClr val="FFFF00"/>
                </a:highlight>
              </a:rPr>
              <a:t>Dec. 1, 2023 </a:t>
            </a:r>
            <a:r>
              <a:rPr lang="en-CA" sz="2700" dirty="0"/>
              <a:t>to be considered for the UBC Major Entrance Scholarships.  </a:t>
            </a:r>
            <a:r>
              <a:rPr lang="en-CA" sz="2700" b="1" dirty="0"/>
              <a:t>Final Deadline TO APPLY is Jan. 15, 2023.  </a:t>
            </a:r>
            <a:br>
              <a:rPr lang="en-US" sz="2700" dirty="0"/>
            </a:br>
            <a:r>
              <a:rPr lang="en-CA" sz="2700" b="1" dirty="0" err="1"/>
              <a:t>UVic</a:t>
            </a:r>
            <a:r>
              <a:rPr lang="en-CA" sz="2700" dirty="0"/>
              <a:t> –Application deadline is </a:t>
            </a:r>
            <a:r>
              <a:rPr lang="en-CA" sz="2700" b="1" dirty="0"/>
              <a:t>Feb. 28, 2023. </a:t>
            </a:r>
            <a:br>
              <a:rPr lang="en-US" sz="2700" dirty="0"/>
            </a:br>
            <a:r>
              <a:rPr lang="en-CA" sz="2700" b="1" dirty="0"/>
              <a:t>BCIT</a:t>
            </a:r>
            <a:r>
              <a:rPr lang="en-CA" sz="2700" dirty="0"/>
              <a:t> – Applications open </a:t>
            </a:r>
            <a:r>
              <a:rPr lang="en-CA" sz="2700" b="1" dirty="0"/>
              <a:t>Oct 1 </a:t>
            </a:r>
            <a:r>
              <a:rPr lang="en-CA" sz="2700" dirty="0"/>
              <a:t>until full or by deadline date. Apps for trades programs accepted all year. (rotating).  </a:t>
            </a:r>
            <a:r>
              <a:rPr lang="en-CA" sz="2700" dirty="0">
                <a:highlight>
                  <a:srgbClr val="FFFF00"/>
                </a:highlight>
              </a:rPr>
              <a:t>BCIT has its own application</a:t>
            </a:r>
            <a:r>
              <a:rPr lang="en-CA" sz="2700" dirty="0"/>
              <a:t>. </a:t>
            </a:r>
            <a:r>
              <a:rPr lang="en-CA" sz="2200" dirty="0"/>
              <a:t>STS permission is still needed.</a:t>
            </a:r>
            <a:br>
              <a:rPr lang="en-CA" sz="2700" dirty="0"/>
            </a:br>
            <a:r>
              <a:rPr lang="en-CA" sz="2700" dirty="0"/>
              <a:t> (</a:t>
            </a:r>
            <a:r>
              <a:rPr lang="en-CA" sz="2400" b="1" dirty="0"/>
              <a:t>Many BCIT programs are competitive. Apply early! Many programs do not accept direct high school applicants &amp; require post-secondary credits to apply)</a:t>
            </a:r>
            <a:endParaRPr lang="en-US" sz="2700" dirty="0"/>
          </a:p>
        </p:txBody>
      </p:sp>
    </p:spTree>
    <p:extLst>
      <p:ext uri="{BB962C8B-B14F-4D97-AF65-F5344CB8AC3E}">
        <p14:creationId xmlns:p14="http://schemas.microsoft.com/office/powerpoint/2010/main" val="326465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b="1" u="sng" dirty="0">
                <a:latin typeface="+mn-lt"/>
              </a:rPr>
              <a:t>Out-of-Province Applications</a:t>
            </a:r>
            <a:endParaRPr lang="en-US" sz="4000" b="1" u="sng" dirty="0">
              <a:latin typeface="+mn-lt"/>
            </a:endParaRPr>
          </a:p>
        </p:txBody>
      </p:sp>
      <p:sp>
        <p:nvSpPr>
          <p:cNvPr id="4" name="Rectangle 3"/>
          <p:cNvSpPr/>
          <p:nvPr/>
        </p:nvSpPr>
        <p:spPr>
          <a:xfrm>
            <a:off x="1047329" y="1586387"/>
            <a:ext cx="8946541" cy="4401205"/>
          </a:xfrm>
          <a:prstGeom prst="rect">
            <a:avLst/>
          </a:prstGeom>
        </p:spPr>
        <p:txBody>
          <a:bodyPr wrap="square">
            <a:spAutoFit/>
          </a:bodyPr>
          <a:lstStyle/>
          <a:p>
            <a:r>
              <a:rPr lang="en-CA" sz="2800" b="1" dirty="0"/>
              <a:t>Universities in Alberta </a:t>
            </a:r>
            <a:r>
              <a:rPr lang="en-CA" sz="2800" dirty="0"/>
              <a:t>–</a:t>
            </a:r>
            <a:r>
              <a:rPr lang="en-CA" sz="2800" dirty="0">
                <a:hlinkClick r:id="rId2"/>
              </a:rPr>
              <a:t>https://www.applyalberta.ca/pub/</a:t>
            </a:r>
            <a:endParaRPr lang="en-CA" sz="2800" dirty="0"/>
          </a:p>
          <a:p>
            <a:endParaRPr lang="en-US" sz="2800" b="1" dirty="0"/>
          </a:p>
          <a:p>
            <a:r>
              <a:rPr lang="en-CA" sz="2800" b="1" dirty="0"/>
              <a:t>OUAC Ontario University Application Center</a:t>
            </a:r>
            <a:r>
              <a:rPr lang="en-CA" sz="2800" dirty="0"/>
              <a:t>– </a:t>
            </a:r>
          </a:p>
          <a:p>
            <a:r>
              <a:rPr lang="en-CA" sz="2800" dirty="0"/>
              <a:t>apply EARLY (November) Go to </a:t>
            </a:r>
            <a:r>
              <a:rPr lang="en-CA" sz="2800" dirty="0">
                <a:hlinkClick r:id="rId3"/>
              </a:rPr>
              <a:t>www.ouac.on.ca</a:t>
            </a:r>
            <a:r>
              <a:rPr lang="en-CA" sz="2800" b="1" dirty="0">
                <a:hlinkClick r:id="rId3"/>
              </a:rPr>
              <a:t>/ouac-105</a:t>
            </a:r>
            <a:r>
              <a:rPr lang="en-CA" sz="2800" dirty="0">
                <a:hlinkClick r:id="rId3"/>
              </a:rPr>
              <a:t>/</a:t>
            </a:r>
            <a:r>
              <a:rPr lang="en-CA" sz="2800" dirty="0"/>
              <a:t> (OPEN Now – create your account)</a:t>
            </a:r>
          </a:p>
          <a:p>
            <a:endParaRPr lang="en-CA" sz="2800" dirty="0"/>
          </a:p>
          <a:p>
            <a:r>
              <a:rPr lang="en-CA" sz="2800" b="1" dirty="0"/>
              <a:t>USA College Applications </a:t>
            </a:r>
            <a:r>
              <a:rPr lang="en-CA" sz="2800" dirty="0"/>
              <a:t>via the Common App </a:t>
            </a:r>
            <a:r>
              <a:rPr lang="en-US" sz="2800" dirty="0">
                <a:hlinkClick r:id="rId4"/>
              </a:rPr>
              <a:t>Apply to college with Common App | Your future starts here</a:t>
            </a:r>
            <a:endParaRPr lang="en-CA" sz="2800" dirty="0"/>
          </a:p>
          <a:p>
            <a:endParaRPr lang="en-CA" sz="2800" dirty="0"/>
          </a:p>
          <a:p>
            <a:endParaRPr lang="en-US" sz="2800" dirty="0"/>
          </a:p>
        </p:txBody>
      </p:sp>
    </p:spTree>
    <p:extLst>
      <p:ext uri="{BB962C8B-B14F-4D97-AF65-F5344CB8AC3E}">
        <p14:creationId xmlns:p14="http://schemas.microsoft.com/office/powerpoint/2010/main" val="1277297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mn-lt"/>
              </a:rPr>
              <a:t>Reminder: </a:t>
            </a:r>
            <a:r>
              <a:rPr lang="en-US" dirty="0">
                <a:latin typeface="+mn-lt"/>
              </a:rPr>
              <a:t>Deadlines</a:t>
            </a:r>
            <a:r>
              <a:rPr lang="en-US" dirty="0"/>
              <a:t> are set in </a:t>
            </a:r>
            <a:r>
              <a:rPr lang="en-US" sz="5400" b="1" dirty="0">
                <a:blipFill>
                  <a:blip r:embed="rId2"/>
                  <a:tile tx="0" ty="0" sx="100000" sy="100000" flip="none" algn="tl"/>
                </a:blipFill>
                <a:latin typeface="Arial Black" panose="020B0A04020102020204" pitchFamily="34" charset="0"/>
              </a:rPr>
              <a:t>STONE !!</a:t>
            </a:r>
          </a:p>
        </p:txBody>
      </p:sp>
      <p:sp>
        <p:nvSpPr>
          <p:cNvPr id="3" name="Content Placeholder 2"/>
          <p:cNvSpPr>
            <a:spLocks noGrp="1"/>
          </p:cNvSpPr>
          <p:nvPr>
            <p:ph idx="1"/>
          </p:nvPr>
        </p:nvSpPr>
        <p:spPr/>
        <p:txBody>
          <a:bodyPr/>
          <a:lstStyle/>
          <a:p>
            <a:pPr marL="1200150" lvl="2" indent="-285750">
              <a:spcAft>
                <a:spcPts val="400"/>
              </a:spcAft>
              <a:buSzPct val="75000"/>
              <a:buBlip>
                <a:blip r:embed="rId3"/>
              </a:buBlip>
            </a:pPr>
            <a:r>
              <a:rPr lang="en-US" sz="3600" dirty="0">
                <a:latin typeface="KievitPro-Regular"/>
                <a:cs typeface="KievitPro-Regular"/>
              </a:rPr>
              <a:t>Internal deadlines set by your school</a:t>
            </a:r>
          </a:p>
          <a:p>
            <a:pPr marL="1200150" lvl="2" indent="-285750">
              <a:spcAft>
                <a:spcPts val="400"/>
              </a:spcAft>
              <a:buSzPct val="75000"/>
              <a:buBlip>
                <a:blip r:embed="rId3"/>
              </a:buBlip>
            </a:pPr>
            <a:r>
              <a:rPr lang="en-US" sz="3600" dirty="0">
                <a:latin typeface="KievitPro-Regular"/>
                <a:cs typeface="KievitPro-Regular"/>
              </a:rPr>
              <a:t>College &amp; University application deadlines</a:t>
            </a:r>
          </a:p>
          <a:p>
            <a:pPr marL="1200150" lvl="2" indent="-285750">
              <a:spcAft>
                <a:spcPts val="400"/>
              </a:spcAft>
              <a:buSzPct val="75000"/>
              <a:buBlip>
                <a:blip r:embed="rId3"/>
              </a:buBlip>
            </a:pPr>
            <a:r>
              <a:rPr lang="en-US" sz="3600" dirty="0">
                <a:latin typeface="KievitPro-Regular"/>
                <a:cs typeface="KievitPro-Regular"/>
              </a:rPr>
              <a:t>Online/Distance course completion deadlines</a:t>
            </a:r>
          </a:p>
          <a:p>
            <a:pPr marL="1200150" lvl="2" indent="-285750">
              <a:spcAft>
                <a:spcPts val="400"/>
              </a:spcAft>
              <a:buSzPct val="75000"/>
              <a:buBlip>
                <a:blip r:embed="rId3"/>
              </a:buBlip>
            </a:pPr>
            <a:r>
              <a:rPr lang="en-US" sz="3600" dirty="0">
                <a:latin typeface="KievitPro-Regular"/>
                <a:cs typeface="KievitPro-Regular"/>
              </a:rPr>
              <a:t>Standardized test deadlines TOEFL, SAT, IELTS etc.</a:t>
            </a:r>
          </a:p>
          <a:p>
            <a:pPr marL="1200150" lvl="2" indent="-285750">
              <a:spcAft>
                <a:spcPts val="400"/>
              </a:spcAft>
              <a:buSzPct val="75000"/>
              <a:buBlip>
                <a:blip r:embed="rId3"/>
              </a:buBlip>
            </a:pPr>
            <a:r>
              <a:rPr lang="en-US" sz="3600" dirty="0">
                <a:latin typeface="KievitPro-Regular"/>
                <a:cs typeface="KievitPro-Regular"/>
              </a:rPr>
              <a:t>Transcript request &amp; </a:t>
            </a:r>
            <a:r>
              <a:rPr lang="en-US" sz="3600" dirty="0" err="1">
                <a:latin typeface="KievitPro-Regular"/>
                <a:cs typeface="KievitPro-Regular"/>
              </a:rPr>
              <a:t>BCeID</a:t>
            </a:r>
            <a:r>
              <a:rPr lang="en-US" sz="3600" dirty="0">
                <a:latin typeface="KievitPro-Regular"/>
                <a:cs typeface="KievitPro-Regular"/>
              </a:rPr>
              <a:t>#, STS deadlines</a:t>
            </a:r>
          </a:p>
          <a:p>
            <a:pPr marL="0" indent="0">
              <a:buNone/>
            </a:pPr>
            <a:endParaRPr lang="en-US" dirty="0"/>
          </a:p>
        </p:txBody>
      </p:sp>
    </p:spTree>
    <p:extLst>
      <p:ext uri="{BB962C8B-B14F-4D97-AF65-F5344CB8AC3E}">
        <p14:creationId xmlns:p14="http://schemas.microsoft.com/office/powerpoint/2010/main" val="21222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D52A-AADC-59D1-F5E0-3C8F00EB2F0E}"/>
              </a:ext>
            </a:extLst>
          </p:cNvPr>
          <p:cNvSpPr>
            <a:spLocks noGrp="1"/>
          </p:cNvSpPr>
          <p:nvPr>
            <p:ph type="title"/>
          </p:nvPr>
        </p:nvSpPr>
        <p:spPr/>
        <p:txBody>
          <a:bodyPr/>
          <a:lstStyle/>
          <a:p>
            <a:r>
              <a:rPr lang="en-US" b="1" u="sng" dirty="0"/>
              <a:t>Upcoming EVENTS</a:t>
            </a:r>
            <a:endParaRPr lang="en-CA" b="1" u="sng" dirty="0"/>
          </a:p>
        </p:txBody>
      </p:sp>
      <p:sp>
        <p:nvSpPr>
          <p:cNvPr id="3" name="Content Placeholder 2">
            <a:extLst>
              <a:ext uri="{FF2B5EF4-FFF2-40B4-BE49-F238E27FC236}">
                <a16:creationId xmlns:a16="http://schemas.microsoft.com/office/drawing/2014/main" id="{28DCB737-035E-4A82-D39E-0861FA796AF8}"/>
              </a:ext>
            </a:extLst>
          </p:cNvPr>
          <p:cNvSpPr>
            <a:spLocks noGrp="1"/>
          </p:cNvSpPr>
          <p:nvPr>
            <p:ph idx="1"/>
          </p:nvPr>
        </p:nvSpPr>
        <p:spPr/>
        <p:txBody>
          <a:bodyPr>
            <a:normAutofit fontScale="92500" lnSpcReduction="20000"/>
          </a:bodyPr>
          <a:lstStyle/>
          <a:p>
            <a:r>
              <a:rPr lang="en-US" dirty="0"/>
              <a:t>Douglas Campus Info Fairs </a:t>
            </a:r>
          </a:p>
          <a:p>
            <a:pPr marL="0" indent="0">
              <a:buNone/>
            </a:pPr>
            <a:r>
              <a:rPr lang="en-US" dirty="0"/>
              <a:t>Oct 17 Coq &amp; Oct 19 New West – </a:t>
            </a:r>
          </a:p>
          <a:p>
            <a:pPr marL="0" indent="0">
              <a:buNone/>
            </a:pPr>
            <a:r>
              <a:rPr lang="en-US" dirty="0"/>
              <a:t>Check which programs each night</a:t>
            </a:r>
          </a:p>
          <a:p>
            <a:pPr marL="0" indent="0">
              <a:buNone/>
            </a:pPr>
            <a:endParaRPr lang="en-CA" dirty="0"/>
          </a:p>
          <a:p>
            <a:r>
              <a:rPr lang="en-US" dirty="0"/>
              <a:t>BCIT BIG INFO ONLINE OCT 18</a:t>
            </a:r>
          </a:p>
          <a:p>
            <a:r>
              <a:rPr lang="en-US" dirty="0"/>
              <a:t>SFU at Centennial Student/Parent night: </a:t>
            </a:r>
            <a:r>
              <a:rPr lang="en-US" b="1" dirty="0"/>
              <a:t>Oct 18 , 7pm THEATRE</a:t>
            </a:r>
          </a:p>
          <a:p>
            <a:r>
              <a:rPr lang="en-US" b="1" dirty="0"/>
              <a:t>PSBC FAIR OCT 30</a:t>
            </a:r>
            <a:r>
              <a:rPr lang="en-US" b="1" baseline="30000" dirty="0"/>
              <a:t>TH</a:t>
            </a:r>
            <a:r>
              <a:rPr lang="en-US" b="1" dirty="0"/>
              <a:t> 9-11 AM</a:t>
            </a:r>
          </a:p>
          <a:p>
            <a:r>
              <a:rPr lang="en-US" dirty="0"/>
              <a:t>FIRE ACADEMY INFO SESSION NOV 7</a:t>
            </a:r>
          </a:p>
          <a:p>
            <a:r>
              <a:rPr lang="en-CA" dirty="0"/>
              <a:t>SFU Beedie at Centennial Nov 15 lunch</a:t>
            </a:r>
          </a:p>
          <a:p>
            <a:r>
              <a:rPr lang="en-CA" dirty="0"/>
              <a:t>Experience VCC Open house Nov 15 9 – 3pm Broadway</a:t>
            </a:r>
            <a:endParaRPr lang="en-US" dirty="0"/>
          </a:p>
          <a:p>
            <a:endParaRPr lang="en-US" dirty="0"/>
          </a:p>
          <a:p>
            <a:endParaRPr lang="en-US" dirty="0"/>
          </a:p>
        </p:txBody>
      </p:sp>
      <p:pic>
        <p:nvPicPr>
          <p:cNvPr id="7" name="Picture 6" descr="A collage of people at a convention&#10;&#10;Description automatically generated">
            <a:extLst>
              <a:ext uri="{FF2B5EF4-FFF2-40B4-BE49-F238E27FC236}">
                <a16:creationId xmlns:a16="http://schemas.microsoft.com/office/drawing/2014/main" id="{D9F4A1BC-C4C7-E764-4E0E-1A2C2EF29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007" y="245486"/>
            <a:ext cx="2890404" cy="2890404"/>
          </a:xfrm>
          <a:prstGeom prst="rect">
            <a:avLst/>
          </a:prstGeom>
        </p:spPr>
      </p:pic>
    </p:spTree>
    <p:extLst>
      <p:ext uri="{BB962C8B-B14F-4D97-AF65-F5344CB8AC3E}">
        <p14:creationId xmlns:p14="http://schemas.microsoft.com/office/powerpoint/2010/main" val="857175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6D8E8-349E-418D-8D7A-F1B0BF0E88FB}"/>
              </a:ext>
            </a:extLst>
          </p:cNvPr>
          <p:cNvSpPr>
            <a:spLocks noGrp="1"/>
          </p:cNvSpPr>
          <p:nvPr>
            <p:ph type="title"/>
          </p:nvPr>
        </p:nvSpPr>
        <p:spPr>
          <a:xfrm>
            <a:off x="1226889" y="4424390"/>
            <a:ext cx="4036334" cy="1620592"/>
          </a:xfrm>
        </p:spPr>
        <p:txBody>
          <a:bodyPr vert="horz" lIns="91440" tIns="45720" rIns="91440" bIns="45720" rtlCol="0" anchor="t">
            <a:normAutofit fontScale="90000"/>
          </a:bodyPr>
          <a:lstStyle/>
          <a:p>
            <a:pPr algn="ctr"/>
            <a:r>
              <a:rPr lang="en-US" b="1" dirty="0"/>
              <a:t>Good Luck!</a:t>
            </a:r>
            <a:br>
              <a:rPr lang="en-US" b="1" dirty="0"/>
            </a:br>
            <a:r>
              <a:rPr lang="en-US" b="1" dirty="0"/>
              <a:t>Thanks for attending!</a:t>
            </a:r>
            <a:br>
              <a:rPr lang="en-US" sz="5400" dirty="0"/>
            </a:br>
            <a:endParaRPr lang="en-US" sz="5400" dirty="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A36CED1-D7BC-42E1-9B6A-6792C963A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174" y="679732"/>
            <a:ext cx="2574130" cy="2387599"/>
          </a:xfrm>
          <a:prstGeom prst="rect">
            <a:avLst/>
          </a:prstGeom>
        </p:spPr>
      </p:pic>
      <p:pic>
        <p:nvPicPr>
          <p:cNvPr id="8" name="Content Placeholder 7" descr="A blue and white sign with red text&#10;&#10;Description automatically generated">
            <a:extLst>
              <a:ext uri="{FF2B5EF4-FFF2-40B4-BE49-F238E27FC236}">
                <a16:creationId xmlns:a16="http://schemas.microsoft.com/office/drawing/2014/main" id="{69B52EB6-4E93-509C-9221-2D54218DC2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4480" y="0"/>
            <a:ext cx="6241854" cy="6427424"/>
          </a:xfrm>
        </p:spPr>
      </p:pic>
      <p:pic>
        <p:nvPicPr>
          <p:cNvPr id="3" name="Picture 2">
            <a:extLst>
              <a:ext uri="{FF2B5EF4-FFF2-40B4-BE49-F238E27FC236}">
                <a16:creationId xmlns:a16="http://schemas.microsoft.com/office/drawing/2014/main" id="{FFE33AD9-85FB-2794-5455-0A9EA12C1022}"/>
              </a:ext>
            </a:extLst>
          </p:cNvPr>
          <p:cNvPicPr>
            <a:picLocks noChangeAspect="1"/>
          </p:cNvPicPr>
          <p:nvPr/>
        </p:nvPicPr>
        <p:blipFill>
          <a:blip r:embed="rId4"/>
          <a:stretch>
            <a:fillRect/>
          </a:stretch>
        </p:blipFill>
        <p:spPr>
          <a:xfrm>
            <a:off x="1300047" y="522875"/>
            <a:ext cx="3617610" cy="3617610"/>
          </a:xfrm>
          <a:prstGeom prst="rect">
            <a:avLst/>
          </a:prstGeom>
        </p:spPr>
      </p:pic>
    </p:spTree>
    <p:extLst>
      <p:ext uri="{BB962C8B-B14F-4D97-AF65-F5344CB8AC3E}">
        <p14:creationId xmlns:p14="http://schemas.microsoft.com/office/powerpoint/2010/main" val="170097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A qr code on a white background&#10;&#10;Description automatically generated">
            <a:extLst>
              <a:ext uri="{FF2B5EF4-FFF2-40B4-BE49-F238E27FC236}">
                <a16:creationId xmlns:a16="http://schemas.microsoft.com/office/drawing/2014/main" id="{29E5FE51-A4F0-0B5C-DD29-19C5E075D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0" y="2572544"/>
            <a:ext cx="2857500" cy="2857500"/>
          </a:xfrm>
        </p:spPr>
      </p:pic>
      <p:pic>
        <p:nvPicPr>
          <p:cNvPr id="4" name="Picture 3"/>
          <p:cNvPicPr>
            <a:picLocks noChangeAspect="1"/>
          </p:cNvPicPr>
          <p:nvPr/>
        </p:nvPicPr>
        <p:blipFill>
          <a:blip r:embed="rId3"/>
          <a:stretch>
            <a:fillRect/>
          </a:stretch>
        </p:blipFill>
        <p:spPr>
          <a:xfrm>
            <a:off x="-2965622" y="-1417993"/>
            <a:ext cx="16002000" cy="10001250"/>
          </a:xfrm>
          <a:prstGeom prst="rect">
            <a:avLst/>
          </a:prstGeom>
        </p:spPr>
      </p:pic>
      <p:sp>
        <p:nvSpPr>
          <p:cNvPr id="5" name="Down Arrow 4"/>
          <p:cNvSpPr/>
          <p:nvPr/>
        </p:nvSpPr>
        <p:spPr>
          <a:xfrm rot="15704190">
            <a:off x="587092" y="2158214"/>
            <a:ext cx="616744" cy="1475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56741C0-E2EA-43B0-A511-FCF305337FA9}"/>
              </a:ext>
            </a:extLst>
          </p:cNvPr>
          <p:cNvSpPr/>
          <p:nvPr/>
        </p:nvSpPr>
        <p:spPr>
          <a:xfrm>
            <a:off x="1558119" y="2598234"/>
            <a:ext cx="1363500" cy="4237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6" name="TextBox 5"/>
          <p:cNvSpPr txBox="1"/>
          <p:nvPr/>
        </p:nvSpPr>
        <p:spPr>
          <a:xfrm>
            <a:off x="8024327" y="4432516"/>
            <a:ext cx="3085633" cy="1885987"/>
          </a:xfrm>
          <a:prstGeom prst="rect">
            <a:avLst/>
          </a:prstGeom>
          <a:solidFill>
            <a:srgbClr val="FFFF00"/>
          </a:solidFill>
        </p:spPr>
        <p:txBody>
          <a:bodyPr wrap="square" rtlCol="0">
            <a:spAutoFit/>
          </a:bodyPr>
          <a:lstStyle/>
          <a:p>
            <a:pPr algn="ctr"/>
            <a:endParaRPr lang="en-US" sz="2800" b="1" dirty="0"/>
          </a:p>
        </p:txBody>
      </p:sp>
      <p:pic>
        <p:nvPicPr>
          <p:cNvPr id="11" name="Picture 10" descr="A qr code on a white background&#10;&#10;Description automatically generated">
            <a:extLst>
              <a:ext uri="{FF2B5EF4-FFF2-40B4-BE49-F238E27FC236}">
                <a16:creationId xmlns:a16="http://schemas.microsoft.com/office/drawing/2014/main" id="{3E455FDA-448E-A04A-128A-850371A8F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762" y="4693108"/>
            <a:ext cx="1364802" cy="1364802"/>
          </a:xfrm>
          <a:prstGeom prst="rect">
            <a:avLst/>
          </a:prstGeom>
        </p:spPr>
      </p:pic>
    </p:spTree>
    <p:extLst>
      <p:ext uri="{BB962C8B-B14F-4D97-AF65-F5344CB8AC3E}">
        <p14:creationId xmlns:p14="http://schemas.microsoft.com/office/powerpoint/2010/main" val="73152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83B58F2-871A-432C-99FD-960122F95DF7}"/>
              </a:ext>
            </a:extLst>
          </p:cNvPr>
          <p:cNvPicPr>
            <a:picLocks noGrp="1" noChangeAspect="1"/>
          </p:cNvPicPr>
          <p:nvPr>
            <p:ph idx="1"/>
          </p:nvPr>
        </p:nvPicPr>
        <p:blipFill rotWithShape="1">
          <a:blip r:embed="rId2"/>
          <a:srcRect l="10481" t="27757" r="63856" b="6775"/>
          <a:stretch/>
        </p:blipFill>
        <p:spPr>
          <a:xfrm>
            <a:off x="2475570" y="327985"/>
            <a:ext cx="7727796" cy="6424078"/>
          </a:xfrm>
          <a:prstGeom prst="rect">
            <a:avLst/>
          </a:prstGeom>
        </p:spPr>
      </p:pic>
      <p:sp>
        <p:nvSpPr>
          <p:cNvPr id="5" name="Oval 4">
            <a:extLst>
              <a:ext uri="{FF2B5EF4-FFF2-40B4-BE49-F238E27FC236}">
                <a16:creationId xmlns:a16="http://schemas.microsoft.com/office/drawing/2014/main" id="{F8299395-F101-4883-A3D5-63C5EF578933}"/>
              </a:ext>
            </a:extLst>
          </p:cNvPr>
          <p:cNvSpPr/>
          <p:nvPr/>
        </p:nvSpPr>
        <p:spPr>
          <a:xfrm>
            <a:off x="8173844" y="256478"/>
            <a:ext cx="1650380" cy="6913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6FABEBBC-1CC1-4EC3-A6CF-D9BE8ED906AB}"/>
              </a:ext>
            </a:extLst>
          </p:cNvPr>
          <p:cNvSpPr txBox="1"/>
          <p:nvPr/>
        </p:nvSpPr>
        <p:spPr>
          <a:xfrm>
            <a:off x="315952" y="327985"/>
            <a:ext cx="2159618" cy="6001643"/>
          </a:xfrm>
          <a:prstGeom prst="rect">
            <a:avLst/>
          </a:prstGeom>
          <a:noFill/>
        </p:spPr>
        <p:txBody>
          <a:bodyPr wrap="square" rtlCol="0">
            <a:spAutoFit/>
          </a:bodyPr>
          <a:lstStyle/>
          <a:p>
            <a:pPr algn="ctr"/>
            <a:r>
              <a:rPr lang="en-US" sz="2400" b="1" dirty="0"/>
              <a:t>Select buttons for information and links regarding </a:t>
            </a:r>
            <a:r>
              <a:rPr lang="en-US" sz="2400" b="1" dirty="0">
                <a:solidFill>
                  <a:srgbClr val="FF0000"/>
                </a:solidFill>
              </a:rPr>
              <a:t>Financial Aid &amp; Awards (Scholarships/ Bursaries)</a:t>
            </a:r>
          </a:p>
          <a:p>
            <a:pPr algn="ctr"/>
            <a:r>
              <a:rPr lang="en-US" sz="2400" dirty="0">
                <a:solidFill>
                  <a:srgbClr val="FF0000"/>
                </a:solidFill>
                <a:highlight>
                  <a:srgbClr val="FFFF00"/>
                </a:highlight>
              </a:rPr>
              <a:t>Also</a:t>
            </a:r>
            <a:r>
              <a:rPr lang="en-US" sz="2400" b="1" dirty="0">
                <a:solidFill>
                  <a:srgbClr val="FF0000"/>
                </a:solidFill>
              </a:rPr>
              <a:t> </a:t>
            </a:r>
            <a:r>
              <a:rPr lang="en-US" sz="2400" b="1" dirty="0">
                <a:solidFill>
                  <a:srgbClr val="FF0000"/>
                </a:solidFill>
                <a:highlight>
                  <a:srgbClr val="FFFF00"/>
                </a:highlight>
              </a:rPr>
              <a:t>Employment, Volunteering and Post-Secondary Information and info sessions</a:t>
            </a:r>
            <a:r>
              <a:rPr lang="en-US" sz="2400" b="1" dirty="0">
                <a:highlight>
                  <a:srgbClr val="FFFF00"/>
                </a:highlight>
              </a:rPr>
              <a:t>.  </a:t>
            </a:r>
            <a:endParaRPr lang="en-CA" sz="2400" b="1" dirty="0">
              <a:highlight>
                <a:srgbClr val="FFFF00"/>
              </a:highlight>
            </a:endParaRPr>
          </a:p>
        </p:txBody>
      </p:sp>
      <p:pic>
        <p:nvPicPr>
          <p:cNvPr id="3" name="Picture 2" descr="A blue and white square with red text&#10;&#10;Description automatically generated">
            <a:extLst>
              <a:ext uri="{FF2B5EF4-FFF2-40B4-BE49-F238E27FC236}">
                <a16:creationId xmlns:a16="http://schemas.microsoft.com/office/drawing/2014/main" id="{DE93A243-FD0D-382B-9165-6072B7208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337" y="2044137"/>
            <a:ext cx="1495887" cy="1495887"/>
          </a:xfrm>
          <a:prstGeom prst="rect">
            <a:avLst/>
          </a:prstGeom>
        </p:spPr>
      </p:pic>
    </p:spTree>
    <p:extLst>
      <p:ext uri="{BB962C8B-B14F-4D97-AF65-F5344CB8AC3E}">
        <p14:creationId xmlns:p14="http://schemas.microsoft.com/office/powerpoint/2010/main" val="402957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53497" y="0"/>
            <a:ext cx="16002000" cy="10001250"/>
          </a:xfrm>
          <a:prstGeom prst="rect">
            <a:avLst/>
          </a:prstGeom>
        </p:spPr>
      </p:pic>
      <p:sp>
        <p:nvSpPr>
          <p:cNvPr id="5" name="Down Arrow 4"/>
          <p:cNvSpPr/>
          <p:nvPr/>
        </p:nvSpPr>
        <p:spPr>
          <a:xfrm rot="19717925">
            <a:off x="9512317" y="4653942"/>
            <a:ext cx="567579" cy="533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FDF8E9-266E-40B6-9754-97BE74E5FA2E}"/>
              </a:ext>
            </a:extLst>
          </p:cNvPr>
          <p:cNvSpPr/>
          <p:nvPr/>
        </p:nvSpPr>
        <p:spPr>
          <a:xfrm>
            <a:off x="3601844" y="6055112"/>
            <a:ext cx="4850780" cy="5910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105A360A-5067-4BEB-A9D9-277E45301E84}"/>
              </a:ext>
            </a:extLst>
          </p:cNvPr>
          <p:cNvSpPr txBox="1"/>
          <p:nvPr/>
        </p:nvSpPr>
        <p:spPr>
          <a:xfrm rot="20520851">
            <a:off x="7670489" y="4162780"/>
            <a:ext cx="3320955" cy="369332"/>
          </a:xfrm>
          <a:prstGeom prst="rect">
            <a:avLst/>
          </a:prstGeom>
          <a:solidFill>
            <a:srgbClr val="FFFF00"/>
          </a:solidFill>
        </p:spPr>
        <p:txBody>
          <a:bodyPr wrap="square" rtlCol="0">
            <a:spAutoFit/>
          </a:bodyPr>
          <a:lstStyle/>
          <a:p>
            <a:r>
              <a:rPr lang="en-US" dirty="0"/>
              <a:t>SCHOLARSHIPS ARE LISTED here</a:t>
            </a:r>
            <a:endParaRPr lang="en-CA" dirty="0"/>
          </a:p>
        </p:txBody>
      </p:sp>
      <p:sp>
        <p:nvSpPr>
          <p:cNvPr id="8" name="Rectangle 7">
            <a:extLst>
              <a:ext uri="{FF2B5EF4-FFF2-40B4-BE49-F238E27FC236}">
                <a16:creationId xmlns:a16="http://schemas.microsoft.com/office/drawing/2014/main" id="{452FB0D6-FD9A-6A72-06CE-1D2960974684}"/>
              </a:ext>
            </a:extLst>
          </p:cNvPr>
          <p:cNvSpPr/>
          <p:nvPr/>
        </p:nvSpPr>
        <p:spPr>
          <a:xfrm rot="20861605">
            <a:off x="1861695" y="6975019"/>
            <a:ext cx="2350451" cy="707886"/>
          </a:xfrm>
          <a:prstGeom prst="rect">
            <a:avLst/>
          </a:prstGeom>
          <a:solidFill>
            <a:srgbClr val="FFFF00"/>
          </a:solidFill>
        </p:spPr>
        <p:txBody>
          <a:bodyPr wrap="none" lIns="91440" tIns="45720" rIns="91440" bIns="45720">
            <a:spAutoFit/>
          </a:bodyPr>
          <a:lstStyle/>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Click on each award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listing for details!</a:t>
            </a:r>
          </a:p>
        </p:txBody>
      </p:sp>
    </p:spTree>
    <p:extLst>
      <p:ext uri="{BB962C8B-B14F-4D97-AF65-F5344CB8AC3E}">
        <p14:creationId xmlns:p14="http://schemas.microsoft.com/office/powerpoint/2010/main" val="89073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u="sng" spc="-200" dirty="0"/>
              <a:t>FAQ’s</a:t>
            </a:r>
            <a:endParaRPr lang="en-US" b="1" u="sng" dirty="0"/>
          </a:p>
        </p:txBody>
      </p:sp>
      <p:sp>
        <p:nvSpPr>
          <p:cNvPr id="3" name="Content Placeholder 2"/>
          <p:cNvSpPr>
            <a:spLocks noGrp="1"/>
          </p:cNvSpPr>
          <p:nvPr>
            <p:ph idx="1"/>
          </p:nvPr>
        </p:nvSpPr>
        <p:spPr>
          <a:xfrm>
            <a:off x="1011498" y="1690688"/>
            <a:ext cx="9905546" cy="4195481"/>
          </a:xfrm>
        </p:spPr>
        <p:txBody>
          <a:bodyPr/>
          <a:lstStyle/>
          <a:p>
            <a:r>
              <a:rPr lang="en-US" sz="2800" b="1" dirty="0"/>
              <a:t>WHEN</a:t>
            </a:r>
            <a:r>
              <a:rPr lang="en-US" sz="2800" dirty="0"/>
              <a:t> should I apply for scholarships</a:t>
            </a:r>
            <a:r>
              <a:rPr lang="en-US" dirty="0"/>
              <a:t>?</a:t>
            </a:r>
            <a:endParaRPr lang="en-US" sz="2800" dirty="0"/>
          </a:p>
          <a:p>
            <a:r>
              <a:rPr lang="en-US" sz="2800" dirty="0"/>
              <a:t>Start research NOW for </a:t>
            </a:r>
            <a:r>
              <a:rPr lang="en-US" sz="2800" u="sng" dirty="0"/>
              <a:t>Entrance</a:t>
            </a:r>
            <a:r>
              <a:rPr lang="en-US" sz="2800" dirty="0"/>
              <a:t> Scholarships and </a:t>
            </a:r>
            <a:r>
              <a:rPr lang="en-US" sz="2800" u="sng" dirty="0"/>
              <a:t>Major</a:t>
            </a:r>
            <a:r>
              <a:rPr lang="en-US" sz="2800" dirty="0"/>
              <a:t> Awards</a:t>
            </a:r>
          </a:p>
          <a:p>
            <a:r>
              <a:rPr lang="en-US" sz="2800" dirty="0"/>
              <a:t>However, many scholarship deadlines occur within the months of </a:t>
            </a:r>
            <a:r>
              <a:rPr lang="en-US" sz="2800" b="1" dirty="0">
                <a:highlight>
                  <a:srgbClr val="FFFF00"/>
                </a:highlight>
              </a:rPr>
              <a:t>February-May</a:t>
            </a:r>
            <a:endParaRPr lang="en-US" dirty="0"/>
          </a:p>
          <a:p>
            <a:pPr lvl="2"/>
            <a:endParaRPr lang="en-US" dirty="0"/>
          </a:p>
          <a:p>
            <a:pPr lvl="2"/>
            <a:endParaRPr lang="en-US" dirty="0"/>
          </a:p>
        </p:txBody>
      </p:sp>
      <p:graphicFrame>
        <p:nvGraphicFramePr>
          <p:cNvPr id="4" name="Chart 3"/>
          <p:cNvGraphicFramePr/>
          <p:nvPr>
            <p:extLst>
              <p:ext uri="{D42A27DB-BD31-4B8C-83A1-F6EECF244321}">
                <p14:modId xmlns:p14="http://schemas.microsoft.com/office/powerpoint/2010/main" val="425636211"/>
              </p:ext>
            </p:extLst>
          </p:nvPr>
        </p:nvGraphicFramePr>
        <p:xfrm>
          <a:off x="1561171" y="3429001"/>
          <a:ext cx="8396868" cy="3063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52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98" y="1056596"/>
            <a:ext cx="10515600" cy="815071"/>
          </a:xfrm>
        </p:spPr>
        <p:txBody>
          <a:bodyPr>
            <a:normAutofit fontScale="90000"/>
          </a:bodyPr>
          <a:lstStyle/>
          <a:p>
            <a:pPr algn="ctr"/>
            <a:r>
              <a:rPr lang="en-US" sz="4000" b="1" dirty="0"/>
              <a:t>SCHOLARSHIPS, BURSARIES &amp; AWARDS - AN OVERVIEW</a:t>
            </a:r>
            <a:br>
              <a:rPr lang="en-US" sz="4000" b="1" dirty="0"/>
            </a:br>
            <a:r>
              <a:rPr lang="en-US" sz="4000" b="1" i="1" dirty="0">
                <a:solidFill>
                  <a:srgbClr val="FF0000"/>
                </a:solidFill>
              </a:rPr>
              <a:t>Financial aid is not the same as Financial need</a:t>
            </a:r>
            <a:br>
              <a:rPr lang="en-US" dirty="0"/>
            </a:br>
            <a:endParaRPr lang="en-US" dirty="0"/>
          </a:p>
        </p:txBody>
      </p:sp>
      <p:sp>
        <p:nvSpPr>
          <p:cNvPr id="5" name="Content Placeholder 4"/>
          <p:cNvSpPr>
            <a:spLocks noGrp="1"/>
          </p:cNvSpPr>
          <p:nvPr>
            <p:ph idx="1"/>
          </p:nvPr>
        </p:nvSpPr>
        <p:spPr>
          <a:xfrm>
            <a:off x="959498" y="1821769"/>
            <a:ext cx="10682374" cy="4195481"/>
          </a:xfrm>
        </p:spPr>
        <p:txBody>
          <a:bodyPr>
            <a:noAutofit/>
          </a:bodyPr>
          <a:lstStyle/>
          <a:p>
            <a:pPr marL="0" marR="0" indent="0">
              <a:spcBef>
                <a:spcPts val="0"/>
              </a:spcBef>
              <a:buNone/>
            </a:pPr>
            <a:r>
              <a:rPr lang="en-US" sz="2800" b="1" dirty="0"/>
              <a:t>Financial Aid</a:t>
            </a:r>
            <a:r>
              <a:rPr lang="en-US" sz="2800" dirty="0"/>
              <a:t>:</a:t>
            </a:r>
            <a:endParaRPr lang="en-US" sz="2800" b="1" dirty="0"/>
          </a:p>
          <a:p>
            <a:pPr marL="0" marR="0">
              <a:spcBef>
                <a:spcPts val="0"/>
              </a:spcBef>
            </a:pPr>
            <a:r>
              <a:rPr lang="en-US" dirty="0"/>
              <a:t>M</a:t>
            </a:r>
            <a:r>
              <a:rPr lang="en-US" sz="2800" dirty="0">
                <a:effectLst/>
              </a:rPr>
              <a:t>onetary support, as a loan or scholarship, that is used to pay for school, especially higher education:</a:t>
            </a:r>
          </a:p>
          <a:p>
            <a:pPr marL="0" marR="0" indent="0">
              <a:spcBef>
                <a:spcPts val="0"/>
              </a:spcBef>
              <a:buNone/>
            </a:pPr>
            <a:r>
              <a:rPr lang="en-US" sz="2800" i="1" dirty="0">
                <a:effectLst/>
              </a:rPr>
              <a:t>“I don’t qualify for need-based financial aid, so I’ll have to hope I’m awarded a merit-based achievement, community service </a:t>
            </a:r>
            <a:r>
              <a:rPr lang="en-US" i="1" dirty="0"/>
              <a:t>and/or </a:t>
            </a:r>
            <a:r>
              <a:rPr lang="en-US" sz="2800" i="1" dirty="0">
                <a:effectLst/>
              </a:rPr>
              <a:t>leadership awards.”</a:t>
            </a:r>
            <a:br>
              <a:rPr lang="en-US" sz="2800" dirty="0">
                <a:effectLst/>
              </a:rPr>
            </a:br>
            <a:br>
              <a:rPr lang="en-US" dirty="0"/>
            </a:br>
            <a:r>
              <a:rPr lang="en-CA" b="1" dirty="0">
                <a:effectLst/>
              </a:rPr>
              <a:t>Financial Need</a:t>
            </a:r>
          </a:p>
          <a:p>
            <a:pPr marL="0" marR="0">
              <a:spcBef>
                <a:spcPts val="0"/>
              </a:spcBef>
            </a:pPr>
            <a:r>
              <a:rPr lang="en-CA" dirty="0">
                <a:effectLst/>
              </a:rPr>
              <a:t>The difference between the </a:t>
            </a:r>
            <a:r>
              <a:rPr lang="en-CA" dirty="0">
                <a:effectLst/>
                <a:hlinkClick r:id="rId2">
                  <a:extLst>
                    <a:ext uri="{A12FA001-AC4F-418D-AE19-62706E023703}">
                      <ahyp:hlinkClr xmlns:ahyp="http://schemas.microsoft.com/office/drawing/2018/hyperlinkcolor" val="tx"/>
                    </a:ext>
                  </a:extLst>
                </a:hlinkClick>
              </a:rPr>
              <a:t>cost</a:t>
            </a:r>
            <a:r>
              <a:rPr lang="en-CA" dirty="0">
                <a:effectLst/>
              </a:rPr>
              <a:t> of an educational program and what the student can </a:t>
            </a:r>
            <a:r>
              <a:rPr lang="en-CA" dirty="0">
                <a:effectLst/>
                <a:hlinkClick r:id="rId3">
                  <a:extLst>
                    <a:ext uri="{A12FA001-AC4F-418D-AE19-62706E023703}">
                      <ahyp:hlinkClr xmlns:ahyp="http://schemas.microsoft.com/office/drawing/2018/hyperlinkcolor" val="tx"/>
                    </a:ext>
                  </a:extLst>
                </a:hlinkClick>
              </a:rPr>
              <a:t>afford</a:t>
            </a:r>
            <a:r>
              <a:rPr lang="en-CA" dirty="0">
                <a:effectLst/>
              </a:rPr>
              <a:t> to pay. One's financial need may qualify one for </a:t>
            </a:r>
            <a:r>
              <a:rPr lang="en-CA" dirty="0">
                <a:effectLst/>
                <a:hlinkClick r:id="rId4">
                  <a:extLst>
                    <a:ext uri="{A12FA001-AC4F-418D-AE19-62706E023703}">
                      <ahyp:hlinkClr xmlns:ahyp="http://schemas.microsoft.com/office/drawing/2018/hyperlinkcolor" val="tx"/>
                    </a:ext>
                  </a:extLst>
                </a:hlinkClick>
              </a:rPr>
              <a:t>grants</a:t>
            </a:r>
            <a:r>
              <a:rPr lang="en-CA" dirty="0">
                <a:effectLst/>
              </a:rPr>
              <a:t>, </a:t>
            </a:r>
            <a:r>
              <a:rPr lang="en-CA" dirty="0">
                <a:effectLst/>
                <a:hlinkClick r:id="rId5">
                  <a:extLst>
                    <a:ext uri="{A12FA001-AC4F-418D-AE19-62706E023703}">
                      <ahyp:hlinkClr xmlns:ahyp="http://schemas.microsoft.com/office/drawing/2018/hyperlinkcolor" val="tx"/>
                    </a:ext>
                  </a:extLst>
                </a:hlinkClick>
              </a:rPr>
              <a:t>scholarships</a:t>
            </a:r>
            <a:r>
              <a:rPr lang="en-CA" dirty="0">
                <a:effectLst/>
              </a:rPr>
              <a:t>, or low-</a:t>
            </a:r>
            <a:r>
              <a:rPr lang="en-CA" dirty="0">
                <a:effectLst/>
                <a:hlinkClick r:id="rId6">
                  <a:extLst>
                    <a:ext uri="{A12FA001-AC4F-418D-AE19-62706E023703}">
                      <ahyp:hlinkClr xmlns:ahyp="http://schemas.microsoft.com/office/drawing/2018/hyperlinkcolor" val="tx"/>
                    </a:ext>
                  </a:extLst>
                </a:hlinkClick>
              </a:rPr>
              <a:t>interest</a:t>
            </a:r>
            <a:r>
              <a:rPr lang="en-CA" dirty="0">
                <a:effectLst/>
              </a:rPr>
              <a:t> </a:t>
            </a:r>
            <a:r>
              <a:rPr lang="en-CA" dirty="0">
                <a:effectLst/>
                <a:hlinkClick r:id="rId7">
                  <a:extLst>
                    <a:ext uri="{A12FA001-AC4F-418D-AE19-62706E023703}">
                      <ahyp:hlinkClr xmlns:ahyp="http://schemas.microsoft.com/office/drawing/2018/hyperlinkcolor" val="tx"/>
                    </a:ext>
                  </a:extLst>
                </a:hlinkClick>
              </a:rPr>
              <a:t>loans</a:t>
            </a:r>
            <a:r>
              <a:rPr lang="en-CA" dirty="0">
                <a:effectLst/>
              </a:rPr>
              <a:t>. Otherwise, the student must </a:t>
            </a:r>
            <a:r>
              <a:rPr lang="en-CA" dirty="0">
                <a:effectLst/>
                <a:hlinkClick r:id="rId8">
                  <a:extLst>
                    <a:ext uri="{A12FA001-AC4F-418D-AE19-62706E023703}">
                      <ahyp:hlinkClr xmlns:ahyp="http://schemas.microsoft.com/office/drawing/2018/hyperlinkcolor" val="tx"/>
                    </a:ext>
                  </a:extLst>
                </a:hlinkClick>
              </a:rPr>
              <a:t>borrow</a:t>
            </a:r>
            <a:r>
              <a:rPr lang="en-CA" dirty="0">
                <a:effectLst/>
              </a:rPr>
              <a:t> or save. </a:t>
            </a:r>
            <a:r>
              <a:rPr lang="en-CA" b="1" dirty="0">
                <a:effectLst/>
              </a:rPr>
              <a:t>Parental &amp; student annual income is considered.</a:t>
            </a:r>
            <a:endParaRPr lang="en-US" b="1" dirty="0"/>
          </a:p>
        </p:txBody>
      </p:sp>
    </p:spTree>
    <p:extLst>
      <p:ext uri="{BB962C8B-B14F-4D97-AF65-F5344CB8AC3E}">
        <p14:creationId xmlns:p14="http://schemas.microsoft.com/office/powerpoint/2010/main" val="268059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1CD2-A62D-4AD1-8A58-E8A06BA5C6E9}"/>
              </a:ext>
            </a:extLst>
          </p:cNvPr>
          <p:cNvSpPr>
            <a:spLocks noGrp="1"/>
          </p:cNvSpPr>
          <p:nvPr>
            <p:ph type="title"/>
          </p:nvPr>
        </p:nvSpPr>
        <p:spPr/>
        <p:txBody>
          <a:bodyPr/>
          <a:lstStyle/>
          <a:p>
            <a:r>
              <a:rPr lang="en-US" b="1" u="sng" dirty="0"/>
              <a:t>Sample Costs of Post Secondary </a:t>
            </a:r>
            <a:br>
              <a:rPr lang="en-US" b="1" u="sng" dirty="0"/>
            </a:br>
            <a:endParaRPr lang="en-CA" dirty="0"/>
          </a:p>
        </p:txBody>
      </p:sp>
      <p:sp>
        <p:nvSpPr>
          <p:cNvPr id="3" name="Content Placeholder 2">
            <a:extLst>
              <a:ext uri="{FF2B5EF4-FFF2-40B4-BE49-F238E27FC236}">
                <a16:creationId xmlns:a16="http://schemas.microsoft.com/office/drawing/2014/main" id="{D2970474-DA40-4D7B-8CC1-9EFD20747146}"/>
              </a:ext>
            </a:extLst>
          </p:cNvPr>
          <p:cNvSpPr>
            <a:spLocks noGrp="1"/>
          </p:cNvSpPr>
          <p:nvPr>
            <p:ph idx="1"/>
          </p:nvPr>
        </p:nvSpPr>
        <p:spPr/>
        <p:txBody>
          <a:bodyPr>
            <a:normAutofit lnSpcReduction="10000"/>
          </a:bodyPr>
          <a:lstStyle/>
          <a:p>
            <a:pPr marL="0" indent="0">
              <a:buNone/>
            </a:pPr>
            <a:r>
              <a:rPr lang="en-US" u="sng" dirty="0"/>
              <a:t>College:</a:t>
            </a:r>
            <a:r>
              <a:rPr lang="en-US" dirty="0"/>
              <a:t> </a:t>
            </a:r>
          </a:p>
          <a:p>
            <a:pPr marL="0" indent="0">
              <a:buNone/>
            </a:pPr>
            <a:r>
              <a:rPr lang="en-US" dirty="0"/>
              <a:t>Douglas College: First year full time Tuition can range from $5,000 to $13,000 per year including Fees &amp; Books- depending on choice of program and whether you live at home.</a:t>
            </a:r>
          </a:p>
          <a:p>
            <a:pPr marL="0" indent="0">
              <a:buNone/>
            </a:pPr>
            <a:r>
              <a:rPr lang="en-US" u="sng" dirty="0"/>
              <a:t>University:</a:t>
            </a:r>
            <a:r>
              <a:rPr lang="en-US" dirty="0"/>
              <a:t> </a:t>
            </a:r>
          </a:p>
          <a:p>
            <a:pPr marL="0" indent="0">
              <a:buNone/>
            </a:pPr>
            <a:r>
              <a:rPr lang="en-US" dirty="0"/>
              <a:t>UBC </a:t>
            </a:r>
            <a:r>
              <a:rPr lang="en-US" dirty="0" err="1"/>
              <a:t>approx</a:t>
            </a:r>
            <a:r>
              <a:rPr lang="en-US" dirty="0"/>
              <a:t> $22,000 per year full load, (including living on campus (shared), meal plan) books fees and living expenses.</a:t>
            </a:r>
          </a:p>
          <a:p>
            <a:pPr marL="0" indent="0">
              <a:buNone/>
            </a:pPr>
            <a:r>
              <a:rPr lang="en-US" dirty="0"/>
              <a:t>Private colleges and universities are usually </a:t>
            </a:r>
            <a:r>
              <a:rPr lang="en-US" b="1" dirty="0"/>
              <a:t>twice </a:t>
            </a:r>
            <a:r>
              <a:rPr lang="en-US" dirty="0"/>
              <a:t>the tuition of public institutions. </a:t>
            </a:r>
          </a:p>
          <a:p>
            <a:pPr marL="0" indent="0">
              <a:buNone/>
            </a:pPr>
            <a:r>
              <a:rPr lang="en-CA" dirty="0"/>
              <a:t>International Tuition fees are </a:t>
            </a:r>
            <a:r>
              <a:rPr lang="en-CA" b="1" dirty="0"/>
              <a:t>much higher </a:t>
            </a:r>
            <a:r>
              <a:rPr lang="en-CA" dirty="0"/>
              <a:t>than Domestic fees.</a:t>
            </a:r>
          </a:p>
        </p:txBody>
      </p:sp>
    </p:spTree>
    <p:extLst>
      <p:ext uri="{BB962C8B-B14F-4D97-AF65-F5344CB8AC3E}">
        <p14:creationId xmlns:p14="http://schemas.microsoft.com/office/powerpoint/2010/main" val="359821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07E4F57BB99044BA11394B1359EC68" ma:contentTypeVersion="1" ma:contentTypeDescription="Create a new document." ma:contentTypeScope="" ma:versionID="c5c5d7b1f87cf9ee44d09935934ad2b4">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244127-F9F6-4FE2-BE05-553F2146CF5A}">
  <ds:schemaRefs>
    <ds:schemaRef ds:uri="http://schemas.microsoft.com/sharepoint/v3/contenttype/forms"/>
  </ds:schemaRefs>
</ds:datastoreItem>
</file>

<file path=customXml/itemProps2.xml><?xml version="1.0" encoding="utf-8"?>
<ds:datastoreItem xmlns:ds="http://schemas.openxmlformats.org/officeDocument/2006/customXml" ds:itemID="{E14A8123-BB4B-448E-A274-65B297D85BE8}">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15E95003-9BAD-44A9-9E82-F5E0B3F21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830</TotalTime>
  <Words>3264</Words>
  <Application>Microsoft Office PowerPoint</Application>
  <PresentationFormat>Widescreen</PresentationFormat>
  <Paragraphs>227</Paragraphs>
  <Slides>34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Angsana New</vt:lpstr>
      <vt:lpstr>Arial</vt:lpstr>
      <vt:lpstr>Arial Black</vt:lpstr>
      <vt:lpstr>Calibri</vt:lpstr>
      <vt:lpstr>Calibri Light</vt:lpstr>
      <vt:lpstr>Cambria</vt:lpstr>
      <vt:lpstr>DINWebBold</vt:lpstr>
      <vt:lpstr>KievitPro-Regular</vt:lpstr>
      <vt:lpstr>Times New Roman</vt:lpstr>
      <vt:lpstr>Wingdings</vt:lpstr>
      <vt:lpstr>Office Theme</vt:lpstr>
      <vt:lpstr> SCHOLARSHIP MEETING #1 - WELCOME!</vt:lpstr>
      <vt:lpstr>PowerPoint Presentation</vt:lpstr>
      <vt:lpstr> Eligibility:*Graduating students*Canadian Citizenship, Permanent Resident or Landed Immigrant Status, Protected persons/Refugees will fulfill most requirements and criteria.  **International Students do not meet this requirement.  There are a few sources of funding for International students via government agencies, post-secondary institutions and other donors.</vt:lpstr>
      <vt:lpstr>PowerPoint Presentation</vt:lpstr>
      <vt:lpstr>PowerPoint Presentation</vt:lpstr>
      <vt:lpstr>PowerPoint Presentation</vt:lpstr>
      <vt:lpstr>FAQ’s</vt:lpstr>
      <vt:lpstr>SCHOLARSHIPS, BURSARIES &amp; AWARDS - AN OVERVIEW Financial aid is not the same as Financial need </vt:lpstr>
      <vt:lpstr>Sample Costs of Post Secondary  </vt:lpstr>
      <vt:lpstr> Post-      econdary Funding:    </vt:lpstr>
      <vt:lpstr>PowerPoint Presentation</vt:lpstr>
      <vt:lpstr>PowerPoint Presentation</vt:lpstr>
      <vt:lpstr>Major Scholarships &amp; Major Entrance Scholarships (Merit based)   Deadlines are early in the school year Speak to your counsellor if you would like to be nominated. If you meet the criteria for these awards, and do not require a nomination – APPLY &amp; follow instructions!    This year UNIVERSITIES AND COLLEGES ARE URGING STUDENTS who meet the criteria TO APPLY FOR ENTRANCE AWARDS. Plenty of funding is available!!   Check your institutions for available awards for incoming students.   </vt:lpstr>
      <vt:lpstr>Loran Scholars program www.loranscholar.ca/apply  Value: up to $100,000, $5,000 and $2,000 awards available.  </vt:lpstr>
      <vt:lpstr>University of Toronto Book Award and  U of T National Scholarships </vt:lpstr>
      <vt:lpstr>Queen’s Univ. Major Admission Awards</vt:lpstr>
      <vt:lpstr>UBC Major Entrance Awards</vt:lpstr>
      <vt:lpstr>SFU Entrance Awards </vt:lpstr>
      <vt:lpstr>What can you do now – prepare and start: </vt:lpstr>
      <vt:lpstr> Notes about applying:  Follow the instructions!  Do not apply if you do not meet ALL criteria. </vt:lpstr>
      <vt:lpstr>The process is ongoing all year:  </vt:lpstr>
      <vt:lpstr>Where can you find scholarships?</vt:lpstr>
      <vt:lpstr> Strategies for Winning Scholarships     </vt:lpstr>
      <vt:lpstr>Writing a Winning Scholarship Essay or Personal profile.</vt:lpstr>
      <vt:lpstr>Grade 12 is your best opportunity for a scholarship!  There will never be a time with  more opportunities and less competition  than your grad year.</vt:lpstr>
      <vt:lpstr>Start now.  Please do NOT be the student who comes to see me in May and asks about scholarships!  Most will have closed by then.</vt:lpstr>
      <vt:lpstr>If you spend 3 hours on a scholarship and win $1,250 it is equal to 78 hours of work at minimum wage job.</vt:lpstr>
      <vt:lpstr>Success is possible!</vt:lpstr>
      <vt:lpstr>PowerPoint Presentation</vt:lpstr>
      <vt:lpstr>Fall 2024 Application Timeline - BC Schools Apply via Education Planner BC Application system (create account)     MOST APPLICATION PORTALS ARE OPEN NOW  Douglas College – Applications OPEN Oct. 3 SFU – Applications OPEN Oct. 1, 2022 Entrance Scholarship deadline Dec.15, 2022. Application deadline is Jan 31, 2023.   UBC – Early Application Deadline is Dec. 1, 2023 to be considered for the UBC Major Entrance Scholarships.  Final Deadline TO APPLY is Jan. 15, 2023.   UVic –Application deadline is Feb. 28, 2023.  BCIT – Applications open Oct 1 until full or by deadline date. Apps for trades programs accepted all year. (rotating).  BCIT has its own application. STS permission is still needed.  (Many BCIT programs are competitive. Apply early! Many programs do not accept direct high school applicants &amp; require post-secondary credits to apply)</vt:lpstr>
      <vt:lpstr>Out-of-Province Applications</vt:lpstr>
      <vt:lpstr>Reminder: Deadlines are set in STONE !!</vt:lpstr>
      <vt:lpstr>Upcoming EVENTS</vt:lpstr>
      <vt:lpstr>Good Luck! Thanks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MEETING #1 - WELCOME!</dc:title>
  <dc:creator>Healeywright, Denise</dc:creator>
  <cp:lastModifiedBy>Healeywright, Denise</cp:lastModifiedBy>
  <cp:revision>34</cp:revision>
  <cp:lastPrinted>2023-10-12T19:57:42Z</cp:lastPrinted>
  <dcterms:created xsi:type="dcterms:W3CDTF">2019-06-14T20:15:24Z</dcterms:created>
  <dcterms:modified xsi:type="dcterms:W3CDTF">2023-10-12T20:15:04Z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0x0101002D07E4F57BB99044BA11394B1359EC68</vt:lpwstr>
  </property>
</Properties>
</file>